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7" dt="2026-10-12T04:04:48.143"/>
    <p1510:client id="{3F0B5DEA-8B4D-FFDF-8DB6-F31497872E80}" v="34" dt="2026-10-11T23:44:18.078"/>
    <p1510:client id="{53E466BB-5283-63AF-1BFC-2A9DEF66ED21}" v="1037" dt="2026-10-11T20:22:50.232"/>
    <p1510:client id="{D4104B04-5E86-F46D-D5C3-CD01E40AB554}" v="4178" dt="2026-10-12T04:18:33.8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pa Mhaka (2521004)" userId="S::2521004@student.uwtsd.ac.uk::6559cfb0-9c4e-4069-accf-e54907907d7e" providerId="AD" clId="Web-{3F0B5DEA-8B4D-FFDF-8DB6-F31497872E80}"/>
    <pc:docChg chg="addSld modSld">
      <pc:chgData name="Ropa Mhaka (2521004)" userId="S::2521004@student.uwtsd.ac.uk::6559cfb0-9c4e-4069-accf-e54907907d7e" providerId="AD" clId="Web-{3F0B5DEA-8B4D-FFDF-8DB6-F31497872E80}" dt="2026-10-11T23:44:18.078" v="36"/>
      <pc:docMkLst>
        <pc:docMk/>
      </pc:docMkLst>
      <pc:sldChg chg="modSp">
        <pc:chgData name="Ropa Mhaka (2521004)" userId="S::2521004@student.uwtsd.ac.uk::6559cfb0-9c4e-4069-accf-e54907907d7e" providerId="AD" clId="Web-{3F0B5DEA-8B4D-FFDF-8DB6-F31497872E80}" dt="2026-10-11T23:44:11.797" v="35" actId="20577"/>
        <pc:sldMkLst>
          <pc:docMk/>
          <pc:sldMk cId="2795483471" sldId="258"/>
        </pc:sldMkLst>
        <pc:spChg chg="mod">
          <ac:chgData name="Ropa Mhaka (2521004)" userId="S::2521004@student.uwtsd.ac.uk::6559cfb0-9c4e-4069-accf-e54907907d7e" providerId="AD" clId="Web-{3F0B5DEA-8B4D-FFDF-8DB6-F31497872E80}" dt="2026-10-11T23:44:11.797" v="35" actId="20577"/>
          <ac:spMkLst>
            <pc:docMk/>
            <pc:sldMk cId="2795483471" sldId="258"/>
            <ac:spMk id="3" creationId="{20E722EB-C8C1-CE64-7736-3D6A1025C867}"/>
          </ac:spMkLst>
        </pc:spChg>
      </pc:sldChg>
      <pc:sldChg chg="new">
        <pc:chgData name="Ropa Mhaka (2521004)" userId="S::2521004@student.uwtsd.ac.uk::6559cfb0-9c4e-4069-accf-e54907907d7e" providerId="AD" clId="Web-{3F0B5DEA-8B4D-FFDF-8DB6-F31497872E80}" dt="2026-10-11T23:44:18.078" v="36"/>
        <pc:sldMkLst>
          <pc:docMk/>
          <pc:sldMk cId="1895574294" sldId="259"/>
        </pc:sldMkLst>
      </pc:sldChg>
    </pc:docChg>
  </pc:docChgLst>
  <pc:docChgLst>
    <pc:chgData name="Ropa Mhaka (2521004)" userId="S::2521004@student.uwtsd.ac.uk::6559cfb0-9c4e-4069-accf-e54907907d7e" providerId="AD" clId="Web-{D4104B04-5E86-F46D-D5C3-CD01E40AB554}"/>
    <pc:docChg chg="addSld modSld">
      <pc:chgData name="Ropa Mhaka (2521004)" userId="S::2521004@student.uwtsd.ac.uk::6559cfb0-9c4e-4069-accf-e54907907d7e" providerId="AD" clId="Web-{D4104B04-5E86-F46D-D5C3-CD01E40AB554}" dt="2026-10-12T04:18:33.809" v="4223" actId="20577"/>
      <pc:docMkLst>
        <pc:docMk/>
      </pc:docMkLst>
      <pc:sldChg chg="modSp">
        <pc:chgData name="Ropa Mhaka (2521004)" userId="S::2521004@student.uwtsd.ac.uk::6559cfb0-9c4e-4069-accf-e54907907d7e" providerId="AD" clId="Web-{D4104B04-5E86-F46D-D5C3-CD01E40AB554}" dt="2026-10-12T01:59:26.199" v="702" actId="20577"/>
        <pc:sldMkLst>
          <pc:docMk/>
          <pc:sldMk cId="1895574294" sldId="259"/>
        </pc:sldMkLst>
        <pc:spChg chg="mod">
          <ac:chgData name="Ropa Mhaka (2521004)" userId="S::2521004@student.uwtsd.ac.uk::6559cfb0-9c4e-4069-accf-e54907907d7e" providerId="AD" clId="Web-{D4104B04-5E86-F46D-D5C3-CD01E40AB554}" dt="2026-10-12T00:13:19.404" v="24" actId="20577"/>
          <ac:spMkLst>
            <pc:docMk/>
            <pc:sldMk cId="1895574294" sldId="259"/>
            <ac:spMk id="2" creationId="{A847BCCD-478D-845C-62DD-F8A6F0FD894A}"/>
          </ac:spMkLst>
        </pc:spChg>
        <pc:spChg chg="mod">
          <ac:chgData name="Ropa Mhaka (2521004)" userId="S::2521004@student.uwtsd.ac.uk::6559cfb0-9c4e-4069-accf-e54907907d7e" providerId="AD" clId="Web-{D4104B04-5E86-F46D-D5C3-CD01E40AB554}" dt="2026-10-12T01:59:26.199" v="702" actId="20577"/>
          <ac:spMkLst>
            <pc:docMk/>
            <pc:sldMk cId="1895574294" sldId="259"/>
            <ac:spMk id="3" creationId="{9D20491B-967C-9C0B-1E71-D8038D690137}"/>
          </ac:spMkLst>
        </pc:spChg>
      </pc:sldChg>
      <pc:sldChg chg="delSp modSp new">
        <pc:chgData name="Ropa Mhaka (2521004)" userId="S::2521004@student.uwtsd.ac.uk::6559cfb0-9c4e-4069-accf-e54907907d7e" providerId="AD" clId="Web-{D4104B04-5E86-F46D-D5C3-CD01E40AB554}" dt="2026-10-12T02:50:29.254" v="1058" actId="20577"/>
        <pc:sldMkLst>
          <pc:docMk/>
          <pc:sldMk cId="2520044843" sldId="260"/>
        </pc:sldMkLst>
        <pc:spChg chg="del">
          <ac:chgData name="Ropa Mhaka (2521004)" userId="S::2521004@student.uwtsd.ac.uk::6559cfb0-9c4e-4069-accf-e54907907d7e" providerId="AD" clId="Web-{D4104B04-5E86-F46D-D5C3-CD01E40AB554}" dt="2026-10-12T01:59:35.278" v="703"/>
          <ac:spMkLst>
            <pc:docMk/>
            <pc:sldMk cId="2520044843" sldId="260"/>
            <ac:spMk id="2" creationId="{76C07F58-1943-CF95-84BE-92F346519B3A}"/>
          </ac:spMkLst>
        </pc:spChg>
        <pc:spChg chg="mod">
          <ac:chgData name="Ropa Mhaka (2521004)" userId="S::2521004@student.uwtsd.ac.uk::6559cfb0-9c4e-4069-accf-e54907907d7e" providerId="AD" clId="Web-{D4104B04-5E86-F46D-D5C3-CD01E40AB554}" dt="2026-10-12T02:50:29.254" v="1058" actId="20577"/>
          <ac:spMkLst>
            <pc:docMk/>
            <pc:sldMk cId="2520044843" sldId="260"/>
            <ac:spMk id="3" creationId="{D06F0BB9-54C5-91DB-3246-8EDE692CBCAA}"/>
          </ac:spMkLst>
        </pc:spChg>
      </pc:sldChg>
      <pc:sldChg chg="modSp new">
        <pc:chgData name="Ropa Mhaka (2521004)" userId="S::2521004@student.uwtsd.ac.uk::6559cfb0-9c4e-4069-accf-e54907907d7e" providerId="AD" clId="Web-{D4104B04-5E86-F46D-D5C3-CD01E40AB554}" dt="2026-10-12T03:09:43.120" v="1803" actId="20577"/>
        <pc:sldMkLst>
          <pc:docMk/>
          <pc:sldMk cId="3933382986" sldId="261"/>
        </pc:sldMkLst>
        <pc:spChg chg="mod">
          <ac:chgData name="Ropa Mhaka (2521004)" userId="S::2521004@student.uwtsd.ac.uk::6559cfb0-9c4e-4069-accf-e54907907d7e" providerId="AD" clId="Web-{D4104B04-5E86-F46D-D5C3-CD01E40AB554}" dt="2026-10-12T02:51:32.603" v="1085" actId="20577"/>
          <ac:spMkLst>
            <pc:docMk/>
            <pc:sldMk cId="3933382986" sldId="261"/>
            <ac:spMk id="2" creationId="{46F7BFBA-D84C-819D-9D87-A8445F830240}"/>
          </ac:spMkLst>
        </pc:spChg>
        <pc:spChg chg="mod">
          <ac:chgData name="Ropa Mhaka (2521004)" userId="S::2521004@student.uwtsd.ac.uk::6559cfb0-9c4e-4069-accf-e54907907d7e" providerId="AD" clId="Web-{D4104B04-5E86-F46D-D5C3-CD01E40AB554}" dt="2026-10-12T03:09:43.120" v="1803" actId="20577"/>
          <ac:spMkLst>
            <pc:docMk/>
            <pc:sldMk cId="3933382986" sldId="261"/>
            <ac:spMk id="3" creationId="{37922D8E-7DD6-D429-A452-8263D1F88885}"/>
          </ac:spMkLst>
        </pc:spChg>
      </pc:sldChg>
      <pc:sldChg chg="modSp new">
        <pc:chgData name="Ropa Mhaka (2521004)" userId="S::2521004@student.uwtsd.ac.uk::6559cfb0-9c4e-4069-accf-e54907907d7e" providerId="AD" clId="Web-{D4104B04-5E86-F46D-D5C3-CD01E40AB554}" dt="2026-10-12T03:25:35.561" v="2484" actId="20577"/>
        <pc:sldMkLst>
          <pc:docMk/>
          <pc:sldMk cId="1974427180" sldId="262"/>
        </pc:sldMkLst>
        <pc:spChg chg="mod">
          <ac:chgData name="Ropa Mhaka (2521004)" userId="S::2521004@student.uwtsd.ac.uk::6559cfb0-9c4e-4069-accf-e54907907d7e" providerId="AD" clId="Web-{D4104B04-5E86-F46D-D5C3-CD01E40AB554}" dt="2026-10-12T03:10:25.655" v="1837" actId="20577"/>
          <ac:spMkLst>
            <pc:docMk/>
            <pc:sldMk cId="1974427180" sldId="262"/>
            <ac:spMk id="2" creationId="{D47BBBA0-6A9B-1763-9E46-2E90E0382CF1}"/>
          </ac:spMkLst>
        </pc:spChg>
        <pc:spChg chg="mod">
          <ac:chgData name="Ropa Mhaka (2521004)" userId="S::2521004@student.uwtsd.ac.uk::6559cfb0-9c4e-4069-accf-e54907907d7e" providerId="AD" clId="Web-{D4104B04-5E86-F46D-D5C3-CD01E40AB554}" dt="2026-10-12T03:25:35.561" v="2484" actId="20577"/>
          <ac:spMkLst>
            <pc:docMk/>
            <pc:sldMk cId="1974427180" sldId="262"/>
            <ac:spMk id="3" creationId="{7099C158-1CB0-E229-989D-185D8FB6D6F4}"/>
          </ac:spMkLst>
        </pc:spChg>
      </pc:sldChg>
      <pc:sldChg chg="modSp new">
        <pc:chgData name="Ropa Mhaka (2521004)" userId="S::2521004@student.uwtsd.ac.uk::6559cfb0-9c4e-4069-accf-e54907907d7e" providerId="AD" clId="Web-{D4104B04-5E86-F46D-D5C3-CD01E40AB554}" dt="2026-10-12T03:53:09.059" v="3643" actId="20577"/>
        <pc:sldMkLst>
          <pc:docMk/>
          <pc:sldMk cId="4157336387" sldId="263"/>
        </pc:sldMkLst>
        <pc:spChg chg="mod">
          <ac:chgData name="Ropa Mhaka (2521004)" userId="S::2521004@student.uwtsd.ac.uk::6559cfb0-9c4e-4069-accf-e54907907d7e" providerId="AD" clId="Web-{D4104B04-5E86-F46D-D5C3-CD01E40AB554}" dt="2026-10-12T03:27:25.383" v="2511" actId="20577"/>
          <ac:spMkLst>
            <pc:docMk/>
            <pc:sldMk cId="4157336387" sldId="263"/>
            <ac:spMk id="2" creationId="{E18CF6EF-9394-BAD0-71BB-6701D4C35536}"/>
          </ac:spMkLst>
        </pc:spChg>
        <pc:spChg chg="mod">
          <ac:chgData name="Ropa Mhaka (2521004)" userId="S::2521004@student.uwtsd.ac.uk::6559cfb0-9c4e-4069-accf-e54907907d7e" providerId="AD" clId="Web-{D4104B04-5E86-F46D-D5C3-CD01E40AB554}" dt="2026-10-12T03:53:09.059" v="3643" actId="20577"/>
          <ac:spMkLst>
            <pc:docMk/>
            <pc:sldMk cId="4157336387" sldId="263"/>
            <ac:spMk id="3" creationId="{2AC9FED1-47E2-E05D-182F-AA15ECA17BDD}"/>
          </ac:spMkLst>
        </pc:spChg>
      </pc:sldChg>
      <pc:sldChg chg="modSp new">
        <pc:chgData name="Ropa Mhaka (2521004)" userId="S::2521004@student.uwtsd.ac.uk::6559cfb0-9c4e-4069-accf-e54907907d7e" providerId="AD" clId="Web-{D4104B04-5E86-F46D-D5C3-CD01E40AB554}" dt="2026-10-12T04:18:33.809" v="4223" actId="20577"/>
        <pc:sldMkLst>
          <pc:docMk/>
          <pc:sldMk cId="549703605" sldId="264"/>
        </pc:sldMkLst>
        <pc:spChg chg="mod">
          <ac:chgData name="Ropa Mhaka (2521004)" userId="S::2521004@student.uwtsd.ac.uk::6559cfb0-9c4e-4069-accf-e54907907d7e" providerId="AD" clId="Web-{D4104B04-5E86-F46D-D5C3-CD01E40AB554}" dt="2026-10-12T03:53:37.311" v="3656" actId="20577"/>
          <ac:spMkLst>
            <pc:docMk/>
            <pc:sldMk cId="549703605" sldId="264"/>
            <ac:spMk id="2" creationId="{40863FD9-1448-145A-A68C-1DF157ED6C99}"/>
          </ac:spMkLst>
        </pc:spChg>
        <pc:spChg chg="mod">
          <ac:chgData name="Ropa Mhaka (2521004)" userId="S::2521004@student.uwtsd.ac.uk::6559cfb0-9c4e-4069-accf-e54907907d7e" providerId="AD" clId="Web-{D4104B04-5E86-F46D-D5C3-CD01E40AB554}" dt="2026-10-12T04:18:33.809" v="4223" actId="20577"/>
          <ac:spMkLst>
            <pc:docMk/>
            <pc:sldMk cId="549703605" sldId="264"/>
            <ac:spMk id="3" creationId="{97743F85-B27E-9F6D-1066-AC5BAE8D3A6F}"/>
          </ac:spMkLst>
        </pc:spChg>
      </pc:sldChg>
    </pc:docChg>
  </pc:docChgLst>
  <pc:docChgLst>
    <pc:chgData name="Ropa Mhaka (2521004)" userId="S::2521004@student.uwtsd.ac.uk::6559cfb0-9c4e-4069-accf-e54907907d7e" providerId="AD" clId="Web-{00000000-0000-0000-0000-000000000000}"/>
    <pc:docChg chg="modSld">
      <pc:chgData name="Ropa Mhaka (2521004)" userId="S::2521004@student.uwtsd.ac.uk::6559cfb0-9c4e-4069-accf-e54907907d7e" providerId="AD" clId="Web-{00000000-0000-0000-0000-000000000000}" dt="2026-10-12T04:04:48.143" v="26" actId="20577"/>
      <pc:docMkLst>
        <pc:docMk/>
      </pc:docMkLst>
      <pc:sldChg chg="modSp">
        <pc:chgData name="Ropa Mhaka (2521004)" userId="S::2521004@student.uwtsd.ac.uk::6559cfb0-9c4e-4069-accf-e54907907d7e" providerId="AD" clId="Web-{00000000-0000-0000-0000-000000000000}" dt="2026-10-12T04:04:48.143" v="26" actId="20577"/>
        <pc:sldMkLst>
          <pc:docMk/>
          <pc:sldMk cId="549703605" sldId="264"/>
        </pc:sldMkLst>
        <pc:spChg chg="mod">
          <ac:chgData name="Ropa Mhaka (2521004)" userId="S::2521004@student.uwtsd.ac.uk::6559cfb0-9c4e-4069-accf-e54907907d7e" providerId="AD" clId="Web-{00000000-0000-0000-0000-000000000000}" dt="2026-10-12T04:04:48.143" v="26" actId="20577"/>
          <ac:spMkLst>
            <pc:docMk/>
            <pc:sldMk cId="549703605" sldId="264"/>
            <ac:spMk id="3" creationId="{97743F85-B27E-9F6D-1066-AC5BAE8D3A6F}"/>
          </ac:spMkLst>
        </pc:spChg>
      </pc:sldChg>
    </pc:docChg>
  </pc:docChgLst>
  <pc:docChgLst>
    <pc:chgData name="Ropa Mhaka (2521004)" userId="S::2521004@student.uwtsd.ac.uk::6559cfb0-9c4e-4069-accf-e54907907d7e" providerId="AD" clId="Web-{53E466BB-5283-63AF-1BFC-2A9DEF66ED21}"/>
    <pc:docChg chg="addSld modSld">
      <pc:chgData name="Ropa Mhaka (2521004)" userId="S::2521004@student.uwtsd.ac.uk::6559cfb0-9c4e-4069-accf-e54907907d7e" providerId="AD" clId="Web-{53E466BB-5283-63AF-1BFC-2A9DEF66ED21}" dt="2026-10-11T20:22:50.232" v="1036" actId="20577"/>
      <pc:docMkLst>
        <pc:docMk/>
      </pc:docMkLst>
      <pc:sldChg chg="delSp modSp">
        <pc:chgData name="Ropa Mhaka (2521004)" userId="S::2521004@student.uwtsd.ac.uk::6559cfb0-9c4e-4069-accf-e54907907d7e" providerId="AD" clId="Web-{53E466BB-5283-63AF-1BFC-2A9DEF66ED21}" dt="2026-10-11T17:56:21.928" v="41" actId="1076"/>
        <pc:sldMkLst>
          <pc:docMk/>
          <pc:sldMk cId="109857222" sldId="256"/>
        </pc:sldMkLst>
        <pc:spChg chg="del">
          <ac:chgData name="Ropa Mhaka (2521004)" userId="S::2521004@student.uwtsd.ac.uk::6559cfb0-9c4e-4069-accf-e54907907d7e" providerId="AD" clId="Web-{53E466BB-5283-63AF-1BFC-2A9DEF66ED21}" dt="2026-10-11T17:56:17.990" v="40"/>
          <ac:spMkLst>
            <pc:docMk/>
            <pc:sldMk cId="109857222" sldId="256"/>
            <ac:spMk id="2" creationId="{00000000-0000-0000-0000-000000000000}"/>
          </ac:spMkLst>
        </pc:spChg>
        <pc:spChg chg="mod">
          <ac:chgData name="Ropa Mhaka (2521004)" userId="S::2521004@student.uwtsd.ac.uk::6559cfb0-9c4e-4069-accf-e54907907d7e" providerId="AD" clId="Web-{53E466BB-5283-63AF-1BFC-2A9DEF66ED21}" dt="2026-10-11T17:56:21.928" v="41" actId="1076"/>
          <ac:spMkLst>
            <pc:docMk/>
            <pc:sldMk cId="109857222" sldId="256"/>
            <ac:spMk id="3" creationId="{00000000-0000-0000-0000-000000000000}"/>
          </ac:spMkLst>
        </pc:spChg>
      </pc:sldChg>
      <pc:sldChg chg="modSp new">
        <pc:chgData name="Ropa Mhaka (2521004)" userId="S::2521004@student.uwtsd.ac.uk::6559cfb0-9c4e-4069-accf-e54907907d7e" providerId="AD" clId="Web-{53E466BB-5283-63AF-1BFC-2A9DEF66ED21}" dt="2026-10-11T18:56:19.702" v="577" actId="20577"/>
        <pc:sldMkLst>
          <pc:docMk/>
          <pc:sldMk cId="2173666854" sldId="257"/>
        </pc:sldMkLst>
        <pc:spChg chg="mod">
          <ac:chgData name="Ropa Mhaka (2521004)" userId="S::2521004@student.uwtsd.ac.uk::6559cfb0-9c4e-4069-accf-e54907907d7e" providerId="AD" clId="Web-{53E466BB-5283-63AF-1BFC-2A9DEF66ED21}" dt="2026-10-11T18:03:44.101" v="76" actId="20577"/>
          <ac:spMkLst>
            <pc:docMk/>
            <pc:sldMk cId="2173666854" sldId="257"/>
            <ac:spMk id="2" creationId="{E2F6623C-E1CB-E720-8550-C879E52AD804}"/>
          </ac:spMkLst>
        </pc:spChg>
        <pc:spChg chg="mod">
          <ac:chgData name="Ropa Mhaka (2521004)" userId="S::2521004@student.uwtsd.ac.uk::6559cfb0-9c4e-4069-accf-e54907907d7e" providerId="AD" clId="Web-{53E466BB-5283-63AF-1BFC-2A9DEF66ED21}" dt="2026-10-11T18:56:19.702" v="577" actId="20577"/>
          <ac:spMkLst>
            <pc:docMk/>
            <pc:sldMk cId="2173666854" sldId="257"/>
            <ac:spMk id="3" creationId="{37DC35AF-039A-D942-E544-A6BB7C35D037}"/>
          </ac:spMkLst>
        </pc:spChg>
      </pc:sldChg>
      <pc:sldChg chg="modSp new">
        <pc:chgData name="Ropa Mhaka (2521004)" userId="S::2521004@student.uwtsd.ac.uk::6559cfb0-9c4e-4069-accf-e54907907d7e" providerId="AD" clId="Web-{53E466BB-5283-63AF-1BFC-2A9DEF66ED21}" dt="2026-10-11T20:22:50.232" v="1036" actId="20577"/>
        <pc:sldMkLst>
          <pc:docMk/>
          <pc:sldMk cId="2795483471" sldId="258"/>
        </pc:sldMkLst>
        <pc:spChg chg="mod">
          <ac:chgData name="Ropa Mhaka (2521004)" userId="S::2521004@student.uwtsd.ac.uk::6559cfb0-9c4e-4069-accf-e54907907d7e" providerId="AD" clId="Web-{53E466BB-5283-63AF-1BFC-2A9DEF66ED21}" dt="2026-10-11T18:57:22.972" v="602" actId="20577"/>
          <ac:spMkLst>
            <pc:docMk/>
            <pc:sldMk cId="2795483471" sldId="258"/>
            <ac:spMk id="2" creationId="{1226650E-3CEC-32F8-D5A9-DFF8D674BD8C}"/>
          </ac:spMkLst>
        </pc:spChg>
        <pc:spChg chg="mod">
          <ac:chgData name="Ropa Mhaka (2521004)" userId="S::2521004@student.uwtsd.ac.uk::6559cfb0-9c4e-4069-accf-e54907907d7e" providerId="AD" clId="Web-{53E466BB-5283-63AF-1BFC-2A9DEF66ED21}" dt="2026-10-11T20:22:50.232" v="1036" actId="20577"/>
          <ac:spMkLst>
            <pc:docMk/>
            <pc:sldMk cId="2795483471" sldId="258"/>
            <ac:spMk id="3" creationId="{20E722EB-C8C1-CE64-7736-3D6A1025C86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11/10/2026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11/10/2026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11/10/2026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11/10/2026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11/10/2026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03048" y="2598133"/>
            <a:ext cx="9144000" cy="1655762"/>
          </a:xfrm>
        </p:spPr>
        <p:txBody>
          <a:bodyPr vert="horz" lIns="91440" tIns="45720" rIns="91440" bIns="45720" rtlCol="0" anchor="t">
            <a:normAutofit lnSpcReduction="10000"/>
          </a:bodyPr>
          <a:lstStyle/>
          <a:p>
            <a:r>
              <a:rPr lang="en-GB"/>
              <a:t>Assignment 1: Individual Presentation </a:t>
            </a:r>
          </a:p>
          <a:p>
            <a:r>
              <a:rPr lang="en-GB"/>
              <a:t>LCHS4010</a:t>
            </a:r>
          </a:p>
          <a:p>
            <a:r>
              <a:rPr lang="en-GB"/>
              <a:t>Ropa Mhaka </a:t>
            </a:r>
          </a:p>
          <a:p>
            <a:r>
              <a:rPr lang="en-GB"/>
              <a:t>2521004</a:t>
            </a:r>
          </a:p>
          <a:p>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6623C-E1CB-E720-8550-C879E52AD804}"/>
              </a:ext>
            </a:extLst>
          </p:cNvPr>
          <p:cNvSpPr>
            <a:spLocks noGrp="1"/>
          </p:cNvSpPr>
          <p:nvPr>
            <p:ph type="title"/>
          </p:nvPr>
        </p:nvSpPr>
        <p:spPr/>
        <p:txBody>
          <a:bodyPr/>
          <a:lstStyle/>
          <a:p>
            <a:r>
              <a:rPr lang="en-GB"/>
              <a:t>Introduction: Understanding Lifespan development</a:t>
            </a:r>
          </a:p>
        </p:txBody>
      </p:sp>
      <p:sp>
        <p:nvSpPr>
          <p:cNvPr id="3" name="Content Placeholder 2">
            <a:extLst>
              <a:ext uri="{FF2B5EF4-FFF2-40B4-BE49-F238E27FC236}">
                <a16:creationId xmlns:a16="http://schemas.microsoft.com/office/drawing/2014/main" id="{37DC35AF-039A-D942-E544-A6BB7C35D037}"/>
              </a:ext>
            </a:extLst>
          </p:cNvPr>
          <p:cNvSpPr>
            <a:spLocks noGrp="1"/>
          </p:cNvSpPr>
          <p:nvPr>
            <p:ph idx="1"/>
          </p:nvPr>
        </p:nvSpPr>
        <p:spPr/>
        <p:txBody>
          <a:bodyPr vert="horz" lIns="91440" tIns="45720" rIns="91440" bIns="45720" rtlCol="0" anchor="t">
            <a:normAutofit/>
          </a:bodyPr>
          <a:lstStyle/>
          <a:p>
            <a:pPr marL="0" indent="0">
              <a:buNone/>
            </a:pPr>
            <a:r>
              <a:rPr lang="en-GB" sz="2400"/>
              <a:t>This presentation will highlight Jean Piaget's Cognitive Development Theory and the way in which </a:t>
            </a:r>
            <a:r>
              <a:rPr lang="en-GB" sz="2400" err="1"/>
              <a:t>i</a:t>
            </a:r>
            <a:r>
              <a:rPr lang="en-GB" sz="2400"/>
              <a:t>t explores the way young children learn, think and understand the world. This presentation will focus on Shona who is a three year old child who recently joined a nursery and is experiencing anxiety when separated from her carers. She struggles to engage in group play and has limited verbal communication.</a:t>
            </a:r>
          </a:p>
          <a:p>
            <a:pPr marL="0" indent="0">
              <a:buNone/>
            </a:pPr>
            <a:r>
              <a:rPr lang="en-GB" sz="2400"/>
              <a:t>Piaget's Theory will be linked into the case study of Shona and explain ways to improve her development, suggest practical strategies to help with her learning. We will also be highlighting strengths and limitations of  the theory in a health and social care setting.</a:t>
            </a:r>
          </a:p>
          <a:p>
            <a:pPr marL="0" indent="0">
              <a:buNone/>
            </a:pPr>
            <a:r>
              <a:rPr lang="en-GB" sz="2400"/>
              <a:t> </a:t>
            </a:r>
          </a:p>
        </p:txBody>
      </p:sp>
    </p:spTree>
    <p:extLst>
      <p:ext uri="{BB962C8B-B14F-4D97-AF65-F5344CB8AC3E}">
        <p14:creationId xmlns:p14="http://schemas.microsoft.com/office/powerpoint/2010/main" val="2173666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6650E-3CEC-32F8-D5A9-DFF8D674BD8C}"/>
              </a:ext>
            </a:extLst>
          </p:cNvPr>
          <p:cNvSpPr>
            <a:spLocks noGrp="1"/>
          </p:cNvSpPr>
          <p:nvPr>
            <p:ph type="title"/>
          </p:nvPr>
        </p:nvSpPr>
        <p:spPr/>
        <p:txBody>
          <a:bodyPr/>
          <a:lstStyle/>
          <a:p>
            <a:r>
              <a:rPr lang="en-GB"/>
              <a:t>Piaget's Cognitive </a:t>
            </a:r>
            <a:r>
              <a:rPr lang="en-GB" err="1"/>
              <a:t>Developmen</a:t>
            </a:r>
            <a:r>
              <a:rPr lang="en-GB"/>
              <a:t>t Theory </a:t>
            </a:r>
          </a:p>
        </p:txBody>
      </p:sp>
      <p:sp>
        <p:nvSpPr>
          <p:cNvPr id="3" name="Content Placeholder 2">
            <a:extLst>
              <a:ext uri="{FF2B5EF4-FFF2-40B4-BE49-F238E27FC236}">
                <a16:creationId xmlns:a16="http://schemas.microsoft.com/office/drawing/2014/main" id="{20E722EB-C8C1-CE64-7736-3D6A1025C867}"/>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GB" sz="2400"/>
              <a:t>The </a:t>
            </a:r>
            <a:r>
              <a:rPr lang="en-GB" sz="2400" err="1"/>
              <a:t>Piagets</a:t>
            </a:r>
            <a:r>
              <a:rPr lang="en-GB" sz="2400"/>
              <a:t> Theory is the most influential theory to explain the changes in cognition. He believed that children actively build their own knowledge by analysing their surroundings and interacting with the things going on around them. </a:t>
            </a:r>
            <a:r>
              <a:rPr lang="en-GB" sz="2400" err="1"/>
              <a:t>Piagets</a:t>
            </a:r>
            <a:r>
              <a:rPr lang="en-GB" sz="2400"/>
              <a:t> believes that through 4 stages of cognitive development children are able to </a:t>
            </a:r>
            <a:r>
              <a:rPr lang="en-GB" sz="2400" err="1"/>
              <a:t>devel</a:t>
            </a:r>
            <a:r>
              <a:rPr lang="en-GB" sz="2400"/>
              <a:t>op and show progress. Each of the 4 stages shows a different way of thinking and an understanding of </a:t>
            </a:r>
            <a:r>
              <a:rPr lang="en-GB" sz="2400" err="1"/>
              <a:t>informatio</a:t>
            </a:r>
            <a:r>
              <a:rPr lang="en-GB" sz="2400"/>
              <a:t>n.</a:t>
            </a:r>
          </a:p>
          <a:p>
            <a:pPr marL="0" indent="0">
              <a:buNone/>
            </a:pPr>
            <a:r>
              <a:rPr lang="en-GB" sz="2400"/>
              <a:t>Some key principles are Active learning, Schemes, Assimilation, </a:t>
            </a:r>
            <a:r>
              <a:rPr lang="en-GB" sz="2400" err="1"/>
              <a:t>Accomodation</a:t>
            </a:r>
            <a:r>
              <a:rPr lang="en-GB" sz="2400"/>
              <a:t>, Stages of development</a:t>
            </a:r>
          </a:p>
          <a:p>
            <a:pPr marL="0" indent="0">
              <a:buNone/>
            </a:pPr>
            <a:r>
              <a:rPr lang="en-GB" sz="2400"/>
              <a:t>Shona is a three year old and is at a stage where children develop their language, imagination and symbolic thinking. </a:t>
            </a:r>
            <a:r>
              <a:rPr lang="en-GB" sz="2400" err="1"/>
              <a:t>Piagets</a:t>
            </a:r>
            <a:r>
              <a:rPr lang="en-GB" sz="2400"/>
              <a:t> theory can help practitioners understand how Shona may develop through play, practical activities and exploration. The limited verbal communication shown by Shona should not automatically attributed to her development stage. It is important to consider differences and other developmental factors</a:t>
            </a:r>
          </a:p>
          <a:p>
            <a:pPr marL="0" indent="0">
              <a:buNone/>
            </a:pPr>
            <a:endParaRPr lang="en-GB" sz="2400"/>
          </a:p>
          <a:p>
            <a:pPr marL="0" indent="0">
              <a:buNone/>
            </a:pPr>
            <a:endParaRPr lang="en-GB" sz="2400"/>
          </a:p>
        </p:txBody>
      </p:sp>
    </p:spTree>
    <p:extLst>
      <p:ext uri="{BB962C8B-B14F-4D97-AF65-F5344CB8AC3E}">
        <p14:creationId xmlns:p14="http://schemas.microsoft.com/office/powerpoint/2010/main" val="2795483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7BCCD-478D-845C-62DD-F8A6F0FD894A}"/>
              </a:ext>
            </a:extLst>
          </p:cNvPr>
          <p:cNvSpPr>
            <a:spLocks noGrp="1"/>
          </p:cNvSpPr>
          <p:nvPr>
            <p:ph type="title"/>
          </p:nvPr>
        </p:nvSpPr>
        <p:spPr/>
        <p:txBody>
          <a:bodyPr/>
          <a:lstStyle/>
          <a:p>
            <a:r>
              <a:rPr lang="en-US"/>
              <a:t>The four stages of Cognitive Development</a:t>
            </a:r>
          </a:p>
        </p:txBody>
      </p:sp>
      <p:sp>
        <p:nvSpPr>
          <p:cNvPr id="3" name="Content Placeholder 2">
            <a:extLst>
              <a:ext uri="{FF2B5EF4-FFF2-40B4-BE49-F238E27FC236}">
                <a16:creationId xmlns:a16="http://schemas.microsoft.com/office/drawing/2014/main" id="{9D20491B-967C-9C0B-1E71-D8038D690137}"/>
              </a:ext>
            </a:extLst>
          </p:cNvPr>
          <p:cNvSpPr>
            <a:spLocks noGrp="1"/>
          </p:cNvSpPr>
          <p:nvPr>
            <p:ph idx="1"/>
          </p:nvPr>
        </p:nvSpPr>
        <p:spPr/>
        <p:txBody>
          <a:bodyPr vert="horz" lIns="91440" tIns="45720" rIns="91440" bIns="45720" rtlCol="0" anchor="t">
            <a:normAutofit fontScale="55000" lnSpcReduction="20000"/>
          </a:bodyPr>
          <a:lstStyle/>
          <a:p>
            <a:pPr marL="0" indent="0">
              <a:buNone/>
            </a:pPr>
            <a:r>
              <a:rPr lang="en-US"/>
              <a:t>Each of these four stages show how children develop step by step. They each represent in the way that children think, learn and understand the </a:t>
            </a:r>
            <a:r>
              <a:rPr lang="en-US" err="1"/>
              <a:t>worl</a:t>
            </a:r>
            <a:r>
              <a:rPr lang="en-US"/>
              <a:t>d </a:t>
            </a:r>
          </a:p>
          <a:p>
            <a:pPr marL="0" indent="0">
              <a:buNone/>
            </a:pPr>
            <a:r>
              <a:rPr lang="en-US"/>
              <a:t>1.Sensorimontor stage (Birth-2years)</a:t>
            </a:r>
          </a:p>
          <a:p>
            <a:pPr marL="0" indent="0">
              <a:buNone/>
            </a:pPr>
            <a:r>
              <a:rPr lang="en-US"/>
              <a:t>Babies develop skills through their sense and physical actions like touching, looking, listening and grasping objects. Over time they develop object performance which means that they are understanding an object is visible even if it cannot be seen.</a:t>
            </a:r>
          </a:p>
          <a:p>
            <a:pPr marL="0" indent="0">
              <a:buNone/>
            </a:pPr>
            <a:r>
              <a:rPr lang="en-US"/>
              <a:t>2.Preoperational stage (2-7years)</a:t>
            </a:r>
          </a:p>
          <a:p>
            <a:pPr marL="0" indent="0">
              <a:buNone/>
            </a:pPr>
            <a:r>
              <a:rPr lang="en-US"/>
              <a:t>In this stage the development of children's language, imagination and symbolic takes place. Some children use methods like pretend play to help represent real life experiences. Although they can struggle to understand other peoples perspective. </a:t>
            </a:r>
          </a:p>
          <a:p>
            <a:pPr marL="0" indent="0">
              <a:buNone/>
            </a:pPr>
            <a:r>
              <a:rPr lang="en-US"/>
              <a:t>3. Concrete operational stage (7-11years)</a:t>
            </a:r>
          </a:p>
          <a:p>
            <a:pPr marL="0" indent="0">
              <a:buNone/>
            </a:pPr>
            <a:r>
              <a:rPr lang="en-US"/>
              <a:t>Children develop more logical thinking about concrete objects and events. They then start to understand different methods of communication such as conservation, classification and reversibility </a:t>
            </a:r>
          </a:p>
          <a:p>
            <a:pPr marL="0" indent="0">
              <a:buNone/>
            </a:pPr>
            <a:r>
              <a:rPr lang="en-US"/>
              <a:t>4. Formal Operational stage (around 11years-onwards)</a:t>
            </a:r>
          </a:p>
          <a:p>
            <a:pPr marL="0" indent="0">
              <a:buNone/>
            </a:pPr>
            <a:r>
              <a:rPr lang="en-US"/>
              <a:t>At this point children begin to understand and look at things in a more critical way. Advanced thinking, the understanding of abstract ideas and considering different possibilities and being able to </a:t>
            </a:r>
            <a:r>
              <a:rPr lang="en-US" err="1"/>
              <a:t>anaylse</a:t>
            </a:r>
            <a:r>
              <a:rPr lang="en-US"/>
              <a:t> situations that are not right </a:t>
            </a:r>
            <a:r>
              <a:rPr lang="en-US" err="1"/>
              <a:t>infront</a:t>
            </a:r>
            <a:r>
              <a:rPr lang="en-US"/>
              <a:t> of them are all develops that are normally made around this age. </a:t>
            </a:r>
          </a:p>
        </p:txBody>
      </p:sp>
    </p:spTree>
    <p:extLst>
      <p:ext uri="{BB962C8B-B14F-4D97-AF65-F5344CB8AC3E}">
        <p14:creationId xmlns:p14="http://schemas.microsoft.com/office/powerpoint/2010/main" val="1895574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6F0BB9-54C5-91DB-3246-8EDE692CBCAA}"/>
              </a:ext>
            </a:extLst>
          </p:cNvPr>
          <p:cNvSpPr>
            <a:spLocks noGrp="1"/>
          </p:cNvSpPr>
          <p:nvPr>
            <p:ph idx="1"/>
          </p:nvPr>
        </p:nvSpPr>
        <p:spPr>
          <a:xfrm>
            <a:off x="838200" y="531435"/>
            <a:ext cx="10515600" cy="5645528"/>
          </a:xfrm>
        </p:spPr>
        <p:txBody>
          <a:bodyPr vert="horz" lIns="91440" tIns="45720" rIns="91440" bIns="45720" rtlCol="0" anchor="t">
            <a:normAutofit/>
          </a:bodyPr>
          <a:lstStyle/>
          <a:p>
            <a:pPr marL="0" indent="0">
              <a:buNone/>
            </a:pPr>
            <a:r>
              <a:rPr lang="en-US"/>
              <a:t>In the case of Shona she is at the preoperational stage. Ths is the age where pretend play , visual resources, repetition and practical activities are all things that will have a effective improvement on the development of Shona. </a:t>
            </a:r>
          </a:p>
          <a:p>
            <a:pPr marL="0" indent="0">
              <a:buNone/>
            </a:pPr>
            <a:r>
              <a:rPr lang="en-US"/>
              <a:t>This can be put into play in Shonas day to day life. For example nursery teachers could use things like building blocks, dolls, picture cards and even role play to help encourage Shona to interact with other kids. Doing this often will make Shona a lot more comfortable and confident.</a:t>
            </a:r>
          </a:p>
          <a:p>
            <a:pPr marL="0" indent="0">
              <a:buNone/>
            </a:pPr>
            <a:r>
              <a:rPr lang="en-US"/>
              <a:t>It is important to remember that not all 3 year olds are the same. Using </a:t>
            </a:r>
            <a:r>
              <a:rPr lang="en-US" err="1"/>
              <a:t>Piagets</a:t>
            </a:r>
            <a:r>
              <a:rPr lang="en-US"/>
              <a:t> Theory does not mean that all 3 year old will be the same. .</a:t>
            </a:r>
          </a:p>
        </p:txBody>
      </p:sp>
    </p:spTree>
    <p:extLst>
      <p:ext uri="{BB962C8B-B14F-4D97-AF65-F5344CB8AC3E}">
        <p14:creationId xmlns:p14="http://schemas.microsoft.com/office/powerpoint/2010/main" val="25200448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7BFBA-D84C-819D-9D87-A8445F830240}"/>
              </a:ext>
            </a:extLst>
          </p:cNvPr>
          <p:cNvSpPr>
            <a:spLocks noGrp="1"/>
          </p:cNvSpPr>
          <p:nvPr>
            <p:ph type="title"/>
          </p:nvPr>
        </p:nvSpPr>
        <p:spPr/>
        <p:txBody>
          <a:bodyPr/>
          <a:lstStyle/>
          <a:p>
            <a:r>
              <a:rPr lang="en-GB"/>
              <a:t>Applying </a:t>
            </a:r>
            <a:r>
              <a:rPr lang="en-GB" err="1"/>
              <a:t>Piagets</a:t>
            </a:r>
            <a:r>
              <a:rPr lang="en-GB"/>
              <a:t> theory to Shona</a:t>
            </a:r>
          </a:p>
        </p:txBody>
      </p:sp>
      <p:sp>
        <p:nvSpPr>
          <p:cNvPr id="3" name="Content Placeholder 2">
            <a:extLst>
              <a:ext uri="{FF2B5EF4-FFF2-40B4-BE49-F238E27FC236}">
                <a16:creationId xmlns:a16="http://schemas.microsoft.com/office/drawing/2014/main" id="{37922D8E-7DD6-D429-A452-8263D1F88885}"/>
              </a:ext>
            </a:extLst>
          </p:cNvPr>
          <p:cNvSpPr>
            <a:spLocks noGrp="1"/>
          </p:cNvSpPr>
          <p:nvPr>
            <p:ph idx="1"/>
          </p:nvPr>
        </p:nvSpPr>
        <p:spPr/>
        <p:txBody>
          <a:bodyPr vert="horz" lIns="91440" tIns="45720" rIns="91440" bIns="45720" rtlCol="0" anchor="t">
            <a:normAutofit fontScale="70000" lnSpcReduction="20000"/>
          </a:bodyPr>
          <a:lstStyle/>
          <a:p>
            <a:pPr marL="0" indent="0">
              <a:buNone/>
            </a:pPr>
            <a:r>
              <a:rPr lang="en-GB"/>
              <a:t>This theory can help practitioners develop a greater understanding of how the theory is able to help Shona and the things that she is struggling with. It can help them to understand how Shona learns and what can be put into place in order to develop the verbal and interaction skills. Shona is 3 years old meaning that she is in the preoperational stage which is when they learn language, imagination and symbolic thinking. Due to the fact that Shona has already shown her struggles with limited verbal communication one way that could be effective is picture cards and visual prompts. This could help her understand how to interact with the world around her and express her needs.</a:t>
            </a:r>
            <a:endParaRPr lang="en-US"/>
          </a:p>
          <a:p>
            <a:pPr marL="0" indent="0">
              <a:buNone/>
            </a:pPr>
            <a:r>
              <a:rPr lang="en-GB"/>
              <a:t>Another way that could be effective to Shona is meeting here emotional needs. Shona is struggling with separation anxiety would could also be part of the reason as to why she struggles to take part in activities. Consistently installing reassurance and a firm routine from the same practitioner could really help her develop a relationship with someone other than her carer. </a:t>
            </a:r>
          </a:p>
          <a:p>
            <a:pPr marL="0" indent="0">
              <a:buNone/>
            </a:pPr>
            <a:r>
              <a:rPr lang="en-GB"/>
              <a:t>It is also important to note that the Theory does not fully consider separation anxiety or difficulty communicating so practitioners should understand that and not base the </a:t>
            </a:r>
            <a:r>
              <a:rPr lang="en-GB" err="1"/>
              <a:t>methdods</a:t>
            </a:r>
            <a:r>
              <a:rPr lang="en-GB"/>
              <a:t> of helping her on her age. </a:t>
            </a:r>
          </a:p>
        </p:txBody>
      </p:sp>
    </p:spTree>
    <p:extLst>
      <p:ext uri="{BB962C8B-B14F-4D97-AF65-F5344CB8AC3E}">
        <p14:creationId xmlns:p14="http://schemas.microsoft.com/office/powerpoint/2010/main" val="3933382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BBBA0-6A9B-1763-9E46-2E90E0382CF1}"/>
              </a:ext>
            </a:extLst>
          </p:cNvPr>
          <p:cNvSpPr>
            <a:spLocks noGrp="1"/>
          </p:cNvSpPr>
          <p:nvPr>
            <p:ph type="title"/>
          </p:nvPr>
        </p:nvSpPr>
        <p:spPr/>
        <p:txBody>
          <a:bodyPr/>
          <a:lstStyle/>
          <a:p>
            <a:r>
              <a:rPr lang="en-GB"/>
              <a:t>Strengths and limitations of the Piaget's Theory</a:t>
            </a:r>
          </a:p>
        </p:txBody>
      </p:sp>
      <p:sp>
        <p:nvSpPr>
          <p:cNvPr id="3" name="Content Placeholder 2">
            <a:extLst>
              <a:ext uri="{FF2B5EF4-FFF2-40B4-BE49-F238E27FC236}">
                <a16:creationId xmlns:a16="http://schemas.microsoft.com/office/drawing/2014/main" id="{7099C158-1CB0-E229-989D-185D8FB6D6F4}"/>
              </a:ext>
            </a:extLst>
          </p:cNvPr>
          <p:cNvSpPr>
            <a:spLocks noGrp="1"/>
          </p:cNvSpPr>
          <p:nvPr>
            <p:ph idx="1"/>
          </p:nvPr>
        </p:nvSpPr>
        <p:spPr/>
        <p:txBody>
          <a:bodyPr vert="horz" lIns="91440" tIns="45720" rIns="91440" bIns="45720" rtlCol="0" anchor="t">
            <a:normAutofit fontScale="70000" lnSpcReduction="20000"/>
          </a:bodyPr>
          <a:lstStyle/>
          <a:p>
            <a:pPr marL="0" indent="0">
              <a:buNone/>
            </a:pPr>
            <a:r>
              <a:rPr lang="en-GB"/>
              <a:t>Strengths </a:t>
            </a:r>
          </a:p>
          <a:p>
            <a:pPr marL="0" indent="0">
              <a:buNone/>
            </a:pPr>
            <a:r>
              <a:rPr lang="en-GB"/>
              <a:t>The Piaget's Theory understands that the development of children learn through practical methods</a:t>
            </a:r>
          </a:p>
          <a:p>
            <a:pPr marL="0" indent="0">
              <a:buNone/>
            </a:pPr>
            <a:r>
              <a:rPr lang="en-GB"/>
              <a:t>The theory supports practitioners to deliver play based activities which is age appropriate for children</a:t>
            </a:r>
          </a:p>
          <a:p>
            <a:pPr marL="0" indent="0">
              <a:buNone/>
            </a:pPr>
            <a:r>
              <a:rPr lang="en-GB"/>
              <a:t>This also helps them to understand that they way children think and grow mentally is different to how older children or adults think</a:t>
            </a:r>
          </a:p>
          <a:p>
            <a:pPr marL="0" indent="0">
              <a:buNone/>
            </a:pPr>
            <a:r>
              <a:rPr lang="en-GB"/>
              <a:t>Limitations</a:t>
            </a:r>
          </a:p>
          <a:p>
            <a:pPr marL="0" indent="0">
              <a:buNone/>
            </a:pPr>
            <a:r>
              <a:rPr lang="en-GB"/>
              <a:t>Every child is different meaning that the theory is not always 100% accurate and it is important to other consider the child's personal needs as well as the theory</a:t>
            </a:r>
          </a:p>
          <a:p>
            <a:pPr marL="0" indent="0">
              <a:buNone/>
            </a:pPr>
            <a:r>
              <a:rPr lang="en-GB"/>
              <a:t>The theory does not focus on the influence of social interaction, culture and adult guidance </a:t>
            </a:r>
          </a:p>
          <a:p>
            <a:pPr marL="0" indent="0">
              <a:buNone/>
            </a:pPr>
            <a:endParaRPr lang="en-GB"/>
          </a:p>
          <a:p>
            <a:pPr marL="0" indent="0">
              <a:buNone/>
            </a:pPr>
            <a:r>
              <a:rPr lang="en-GB"/>
              <a:t>The theory does provide a good and potentially effective starting point for Shona. Although the theory does not explain why she is having these difficulties practitioners can use this as </a:t>
            </a:r>
            <a:r>
              <a:rPr lang="en-GB" err="1"/>
              <a:t>guidence</a:t>
            </a:r>
            <a:r>
              <a:rPr lang="en-GB"/>
              <a:t> to help improve Shonas situation </a:t>
            </a:r>
          </a:p>
        </p:txBody>
      </p:sp>
    </p:spTree>
    <p:extLst>
      <p:ext uri="{BB962C8B-B14F-4D97-AF65-F5344CB8AC3E}">
        <p14:creationId xmlns:p14="http://schemas.microsoft.com/office/powerpoint/2010/main" val="1974427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CF6EF-9394-BAD0-71BB-6701D4C35536}"/>
              </a:ext>
            </a:extLst>
          </p:cNvPr>
          <p:cNvSpPr>
            <a:spLocks noGrp="1"/>
          </p:cNvSpPr>
          <p:nvPr>
            <p:ph type="title"/>
          </p:nvPr>
        </p:nvSpPr>
        <p:spPr/>
        <p:txBody>
          <a:bodyPr/>
          <a:lstStyle/>
          <a:p>
            <a:r>
              <a:rPr lang="en-GB"/>
              <a:t>Nature vs Nurture in Shonas development</a:t>
            </a:r>
          </a:p>
        </p:txBody>
      </p:sp>
      <p:sp>
        <p:nvSpPr>
          <p:cNvPr id="3" name="Content Placeholder 2">
            <a:extLst>
              <a:ext uri="{FF2B5EF4-FFF2-40B4-BE49-F238E27FC236}">
                <a16:creationId xmlns:a16="http://schemas.microsoft.com/office/drawing/2014/main" id="{2AC9FED1-47E2-E05D-182F-AA15ECA17BDD}"/>
              </a:ext>
            </a:extLst>
          </p:cNvPr>
          <p:cNvSpPr>
            <a:spLocks noGrp="1"/>
          </p:cNvSpPr>
          <p:nvPr>
            <p:ph idx="1"/>
          </p:nvPr>
        </p:nvSpPr>
        <p:spPr/>
        <p:txBody>
          <a:bodyPr vert="horz" lIns="91440" tIns="45720" rIns="91440" bIns="45720" rtlCol="0" anchor="t">
            <a:normAutofit fontScale="62500" lnSpcReduction="20000"/>
          </a:bodyPr>
          <a:lstStyle/>
          <a:p>
            <a:pPr marL="0" indent="0">
              <a:buNone/>
            </a:pPr>
            <a:r>
              <a:rPr lang="en-GB"/>
              <a:t>Nature (Biological Influence) </a:t>
            </a:r>
          </a:p>
          <a:p>
            <a:pPr marL="0" indent="0">
              <a:buNone/>
            </a:pPr>
            <a:r>
              <a:rPr lang="en-GB"/>
              <a:t>Nature could influence Shonas development in numerous ways. Evry child's development takes place at their own pace. For Shona her communication, thinking and social skills may be shaped by development skills. Not all children grow and develop at the same pace. Although this is clearly something that Shona is struggling with it does not exactly mean that her development is delayed. A more in depth understanding of her would help the professionals other than her carers understand her needs and create a detailed and effective plan around her needs.</a:t>
            </a:r>
          </a:p>
          <a:p>
            <a:pPr marL="0" indent="0">
              <a:buNone/>
            </a:pPr>
            <a:r>
              <a:rPr lang="en-GB"/>
              <a:t>Nurture (Environmental Influences)</a:t>
            </a:r>
          </a:p>
          <a:p>
            <a:pPr marL="0" indent="0">
              <a:buNone/>
            </a:pPr>
            <a:r>
              <a:rPr lang="en-GB"/>
              <a:t>Shona going to nursery could have a huge impact in her development and how she interacts with people other than members of her house hold. Due to Shona suffering with separation anxiety it is important to be patient and reassure her. Having a solid routine is also good as this will help her get used to her new environment and make everyday easier for her. Practical activities like story telling and imaginative play could also be good when developing her communication skills.</a:t>
            </a:r>
          </a:p>
          <a:p>
            <a:pPr marL="0" indent="0">
              <a:buNone/>
            </a:pPr>
            <a:r>
              <a:rPr lang="en-GB"/>
              <a:t>Piaget's thought that child widen their understanding their engaging with their surroundings. This fits in well with nurture as he believed that children learnt by exploring their environment and experiencing new situations.  </a:t>
            </a:r>
          </a:p>
          <a:p>
            <a:pPr marL="0" indent="0">
              <a:buNone/>
            </a:pPr>
            <a:endParaRPr lang="en-GB"/>
          </a:p>
          <a:p>
            <a:pPr marL="0" indent="0">
              <a:buNone/>
            </a:pPr>
            <a:endParaRPr lang="en-GB"/>
          </a:p>
        </p:txBody>
      </p:sp>
    </p:spTree>
    <p:extLst>
      <p:ext uri="{BB962C8B-B14F-4D97-AF65-F5344CB8AC3E}">
        <p14:creationId xmlns:p14="http://schemas.microsoft.com/office/powerpoint/2010/main" val="4157336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63FD9-1448-145A-A68C-1DF157ED6C99}"/>
              </a:ext>
            </a:extLst>
          </p:cNvPr>
          <p:cNvSpPr>
            <a:spLocks noGrp="1"/>
          </p:cNvSpPr>
          <p:nvPr>
            <p:ph type="title"/>
          </p:nvPr>
        </p:nvSpPr>
        <p:spPr/>
        <p:txBody>
          <a:bodyPr/>
          <a:lstStyle/>
          <a:p>
            <a:r>
              <a:rPr lang="en-GB"/>
              <a:t>References </a:t>
            </a:r>
          </a:p>
        </p:txBody>
      </p:sp>
      <p:sp>
        <p:nvSpPr>
          <p:cNvPr id="3" name="Content Placeholder 2">
            <a:extLst>
              <a:ext uri="{FF2B5EF4-FFF2-40B4-BE49-F238E27FC236}">
                <a16:creationId xmlns:a16="http://schemas.microsoft.com/office/drawing/2014/main" id="{97743F85-B27E-9F6D-1066-AC5BAE8D3A6F}"/>
              </a:ext>
            </a:extLst>
          </p:cNvPr>
          <p:cNvSpPr>
            <a:spLocks noGrp="1"/>
          </p:cNvSpPr>
          <p:nvPr>
            <p:ph idx="1"/>
          </p:nvPr>
        </p:nvSpPr>
        <p:spPr/>
        <p:txBody>
          <a:bodyPr vert="horz" lIns="91440" tIns="45720" rIns="91440" bIns="45720" rtlCol="0" anchor="t">
            <a:normAutofit fontScale="47500" lnSpcReduction="20000"/>
          </a:bodyPr>
          <a:lstStyle/>
          <a:p>
            <a:pPr>
              <a:buNone/>
            </a:pPr>
            <a:r>
              <a:rPr lang="en-US"/>
              <a:t>Berk, L.E. (2013).Child Development. 9th </a:t>
            </a:r>
            <a:r>
              <a:rPr lang="en-US" err="1"/>
              <a:t>edn</a:t>
            </a:r>
            <a:r>
              <a:rPr lang="en-US"/>
              <a:t> Pearson</a:t>
            </a:r>
          </a:p>
          <a:p>
            <a:pPr>
              <a:buNone/>
            </a:pPr>
            <a:endParaRPr lang="en-US"/>
          </a:p>
          <a:p>
            <a:pPr>
              <a:buNone/>
            </a:pPr>
            <a:r>
              <a:rPr lang="en-US"/>
              <a:t>Bowlby, J. (1969). Attachment and Loss: Volume 1 </a:t>
            </a:r>
          </a:p>
          <a:p>
            <a:pPr>
              <a:buNone/>
            </a:pPr>
            <a:endParaRPr lang="en-US"/>
          </a:p>
          <a:p>
            <a:pPr>
              <a:buNone/>
            </a:pPr>
            <a:r>
              <a:rPr lang="en-US"/>
              <a:t>Bronfenbrenner, U.(1979). The Ecology of Human Development</a:t>
            </a:r>
          </a:p>
          <a:p>
            <a:pPr>
              <a:buNone/>
            </a:pPr>
            <a:endParaRPr lang="en-US"/>
          </a:p>
          <a:p>
            <a:pPr>
              <a:buNone/>
            </a:pPr>
            <a:r>
              <a:rPr lang="en-US"/>
              <a:t>National Science Council on the Developing Child (2007). The early childhood development </a:t>
            </a:r>
          </a:p>
          <a:p>
            <a:pPr>
              <a:buNone/>
            </a:pPr>
            <a:endParaRPr lang="en-US"/>
          </a:p>
          <a:p>
            <a:pPr>
              <a:buNone/>
            </a:pPr>
            <a:r>
              <a:rPr lang="en-US"/>
              <a:t>Piaget, J.(1952). The Origins of Intelligence in Children. International Universities Press</a:t>
            </a:r>
          </a:p>
          <a:p>
            <a:pPr>
              <a:buNone/>
            </a:pPr>
            <a:endParaRPr lang="en-US"/>
          </a:p>
          <a:p>
            <a:pPr>
              <a:buNone/>
            </a:pPr>
            <a:r>
              <a:rPr lang="en-US"/>
              <a:t>Wood, D., Bruner, J.S and Ross, G. (1976). The role of tutoring in problem solving'. Journal of Child Psychology and Psychiatry,17(2),pp. 89-100</a:t>
            </a:r>
          </a:p>
          <a:p>
            <a:pPr>
              <a:buNone/>
            </a:pPr>
            <a:endParaRPr lang="en-US"/>
          </a:p>
          <a:p>
            <a:pPr>
              <a:buNone/>
            </a:pPr>
            <a:endParaRPr lang="en-US"/>
          </a:p>
          <a:p>
            <a:pPr>
              <a:buNone/>
            </a:pPr>
            <a:endParaRPr lang="en-US"/>
          </a:p>
          <a:p>
            <a:pPr>
              <a:buNone/>
            </a:pPr>
            <a:r>
              <a:rPr lang="en-US"/>
              <a:t>​ </a:t>
            </a:r>
          </a:p>
          <a:p>
            <a:pPr>
              <a:buNone/>
            </a:pPr>
            <a:endParaRPr lang="en-US"/>
          </a:p>
        </p:txBody>
      </p:sp>
    </p:spTree>
    <p:extLst>
      <p:ext uri="{BB962C8B-B14F-4D97-AF65-F5344CB8AC3E}">
        <p14:creationId xmlns:p14="http://schemas.microsoft.com/office/powerpoint/2010/main" val="5497036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Introduction: Understanding Lifespan development</vt:lpstr>
      <vt:lpstr>Piaget's Cognitive Development Theory </vt:lpstr>
      <vt:lpstr>The four stages of Cognitive Development</vt:lpstr>
      <vt:lpstr>PowerPoint Presentation</vt:lpstr>
      <vt:lpstr>Applying Piagets theory to Shona</vt:lpstr>
      <vt:lpstr>Strengths and limitations of the Piaget's Theory</vt:lpstr>
      <vt:lpstr>Nature vs Nurture in Shonas development</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2026-10-11T17:52:58Z</dcterms:created>
  <dcterms:modified xsi:type="dcterms:W3CDTF">2026-10-12T04:18:52Z</dcterms:modified>
</cp:coreProperties>
</file>