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1" r:id="rId1"/>
    <p:sldMasterId id="2147483656" r:id="rId2"/>
    <p:sldMasterId id="2147483654" r:id="rId3"/>
  </p:sldMasterIdLst>
  <p:notesMasterIdLst>
    <p:notesMasterId r:id="rId16"/>
  </p:notesMasterIdLst>
  <p:sldIdLst>
    <p:sldId id="396" r:id="rId4"/>
    <p:sldId id="399" r:id="rId5"/>
    <p:sldId id="401" r:id="rId6"/>
    <p:sldId id="402" r:id="rId7"/>
    <p:sldId id="274" r:id="rId8"/>
    <p:sldId id="403" r:id="rId9"/>
    <p:sldId id="405" r:id="rId10"/>
    <p:sldId id="404" r:id="rId11"/>
    <p:sldId id="406" r:id="rId12"/>
    <p:sldId id="400" r:id="rId13"/>
    <p:sldId id="272" r:id="rId14"/>
    <p:sldId id="41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48"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237" autoAdjust="0"/>
  </p:normalViewPr>
  <p:slideViewPr>
    <p:cSldViewPr snapToGrid="0" showGuides="1">
      <p:cViewPr varScale="1">
        <p:scale>
          <a:sx n="55" d="100"/>
          <a:sy n="55" d="100"/>
        </p:scale>
        <p:origin x="1096" y="48"/>
      </p:cViewPr>
      <p:guideLst>
        <p:guide orient="horz" pos="2448"/>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25-02-18T21:24:35.712" idx="1">
    <p:pos x="10" y="10"/>
    <p:text/>
    <p:extLst>
      <p:ext uri="{C676402C-5697-4E1C-873F-D02D1690AC5C}">
        <p15:threadingInfo xmlns:p15="http://schemas.microsoft.com/office/powerpoint/2012/main" timeZoneBias="-3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05850C-D4BB-4858-A577-CD5D3B982443}"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B972AB-C501-4915-961C-7D57DA2F2A4B}" type="slidenum">
              <a:rPr lang="en-US" smtClean="0"/>
              <a:t>‹#›</a:t>
            </a:fld>
            <a:endParaRPr lang="en-US"/>
          </a:p>
        </p:txBody>
      </p:sp>
    </p:spTree>
    <p:extLst>
      <p:ext uri="{BB962C8B-B14F-4D97-AF65-F5344CB8AC3E}">
        <p14:creationId xmlns:p14="http://schemas.microsoft.com/office/powerpoint/2010/main" val="465974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B972AB-C501-4915-961C-7D57DA2F2A4B}" type="slidenum">
              <a:rPr lang="en-US" smtClean="0"/>
              <a:t>1</a:t>
            </a:fld>
            <a:endParaRPr lang="en-US"/>
          </a:p>
        </p:txBody>
      </p:sp>
    </p:spTree>
    <p:extLst>
      <p:ext uri="{BB962C8B-B14F-4D97-AF65-F5344CB8AC3E}">
        <p14:creationId xmlns:p14="http://schemas.microsoft.com/office/powerpoint/2010/main" val="3559235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a:t>Artificial Intelligence (AI) is transforming the hospitality sector in UK at a rapid speed. With the help of AI-powered solutions which include chatbots, predictive analysis, and virtual concierges, the hospitality industry is able to ensure customer satisfaction (UK Hospitality, 2019). Because this industry provides personalized service and ensures operational workflows with the help of AI.</a:t>
            </a:r>
          </a:p>
          <a:p>
            <a:pPr>
              <a:lnSpc>
                <a:spcPct val="150000"/>
              </a:lnSpc>
            </a:pPr>
            <a:endParaRPr lang="en-US" dirty="0"/>
          </a:p>
          <a:p>
            <a:pPr>
              <a:lnSpc>
                <a:spcPct val="150000"/>
              </a:lnSpc>
            </a:pPr>
            <a:r>
              <a:rPr lang="en-US" dirty="0"/>
              <a:t>Through AI, chatbots, virtual concierges and predictive analytics, businesses are now leveraging AI to provide services and streamline back-office processes with the aim of increasing guest satisfaction. This increasing trend is due to changing consumer demands for hyper-personalized experience, Labor shortage and the rise of digital technology such as mobile apps and voice-enabled systems. In this presentation, we not only discuss how AI has the potential to replace humans in UK hospitality industry with a well-examined PEST analysis but also provide recommendations on how to encourage AI penetration into the UK hospitality industry in the future.</a:t>
            </a:r>
          </a:p>
        </p:txBody>
      </p:sp>
      <p:sp>
        <p:nvSpPr>
          <p:cNvPr id="4" name="Slide Number Placeholder 3"/>
          <p:cNvSpPr>
            <a:spLocks noGrp="1"/>
          </p:cNvSpPr>
          <p:nvPr>
            <p:ph type="sldNum" sz="quarter" idx="5"/>
          </p:nvPr>
        </p:nvSpPr>
        <p:spPr/>
        <p:txBody>
          <a:bodyPr/>
          <a:lstStyle/>
          <a:p>
            <a:fld id="{EFB972AB-C501-4915-961C-7D57DA2F2A4B}" type="slidenum">
              <a:rPr lang="en-US" smtClean="0"/>
              <a:t>2</a:t>
            </a:fld>
            <a:endParaRPr lang="en-US"/>
          </a:p>
        </p:txBody>
      </p:sp>
    </p:spTree>
    <p:extLst>
      <p:ext uri="{BB962C8B-B14F-4D97-AF65-F5344CB8AC3E}">
        <p14:creationId xmlns:p14="http://schemas.microsoft.com/office/powerpoint/2010/main" val="2654165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Artificial Intelligence (AI) became part of hospitality being integrated from 2015 to 2017 with a focus in automating and improving guest experience. At this time, chatbots and virtual assistants driven by Artificial Intelligence (AI) became absolutely essential to deal with everyday guest questions, alleviate employees, and maximize efficiency (</a:t>
            </a:r>
            <a:r>
              <a:rPr lang="en-US" dirty="0">
                <a:latin typeface="Calibri" panose="020F0502020204030204" pitchFamily="34" charset="0"/>
                <a:ea typeface="Arial" panose="020B0604020202020204" pitchFamily="34" charset="0"/>
                <a:cs typeface="Arial" panose="020B0604020202020204" pitchFamily="34" charset="0"/>
              </a:rPr>
              <a:t>Deloitte, 2024</a:t>
            </a:r>
            <a:r>
              <a:rPr lang="en-US" dirty="0"/>
              <a:t>). For instance, Hilton brought Connie which is an AI-powered robot concierge that provided personalized recommendations to guests. This made their client stay more interactive and convenient. Likewise, dynamic pricing models assisted hotels in achieving improved pricing using high-quality AI that could adapt to the current market levels and adaptable competitor pricing in real-time, thereby increasing revenue greatly (</a:t>
            </a:r>
            <a:r>
              <a:rPr lang="en-US" dirty="0">
                <a:latin typeface="Calibri" panose="020F0502020204030204" pitchFamily="34" charset="0"/>
                <a:ea typeface="Arial" panose="020B0604020202020204" pitchFamily="34" charset="0"/>
                <a:cs typeface="Arial" panose="020B0604020202020204" pitchFamily="34" charset="0"/>
              </a:rPr>
              <a:t>Brotherton,2015) </a:t>
            </a:r>
            <a:r>
              <a:rPr lang="en-US" dirty="0"/>
              <a:t>.</a:t>
            </a:r>
          </a:p>
          <a:p>
            <a:endParaRPr lang="en-US" dirty="0"/>
          </a:p>
          <a:p>
            <a:r>
              <a:rPr lang="en-US" dirty="0"/>
              <a:t>AI adoption grew at a rapid pace from 2018 to 2020. During this period there occurred technological advancements like voice-enabled smart systems embedded in hotel </a:t>
            </a:r>
            <a:r>
              <a:rPr lang="en-US" dirty="0" err="1"/>
              <a:t>hotel</a:t>
            </a:r>
            <a:r>
              <a:rPr lang="en-US" dirty="0"/>
              <a:t> rooms. Amazon Alexa was installed so guests could use these to control the room lighting, temperature, and entertainment using devices. This period was when predictive analytics made it a game changer as hotels could now </a:t>
            </a:r>
            <a:r>
              <a:rPr lang="en-US" dirty="0" err="1"/>
              <a:t>analyse</a:t>
            </a:r>
            <a:r>
              <a:rPr lang="en-US" dirty="0"/>
              <a:t> historical guest data and recommend tailor-made dining or activity recommendations to individual choices </a:t>
            </a:r>
            <a:r>
              <a:rPr lang="en-US" sz="1200" kern="1200" dirty="0">
                <a:solidFill>
                  <a:schemeClr val="tx1"/>
                </a:solidFill>
                <a:effectLst/>
                <a:latin typeface="+mn-lt"/>
                <a:ea typeface="+mn-ea"/>
                <a:cs typeface="+mn-cs"/>
              </a:rPr>
              <a:t>(Williams, 2024)</a:t>
            </a:r>
            <a:r>
              <a:rPr lang="en-US" dirty="0"/>
              <a:t>. However, the adoption of AI accelerated even more with the COVID-19 pandemic with the emphasis in contactless cheque-ins and self-serve kiosks as hotels focus on keeping guests safe and reducing physical interaction. </a:t>
            </a:r>
          </a:p>
        </p:txBody>
      </p:sp>
      <p:sp>
        <p:nvSpPr>
          <p:cNvPr id="4" name="Slide Number Placeholder 3"/>
          <p:cNvSpPr>
            <a:spLocks noGrp="1"/>
          </p:cNvSpPr>
          <p:nvPr>
            <p:ph type="sldNum" sz="quarter" idx="5"/>
          </p:nvPr>
        </p:nvSpPr>
        <p:spPr/>
        <p:txBody>
          <a:bodyPr/>
          <a:lstStyle/>
          <a:p>
            <a:fld id="{EFB972AB-C501-4915-961C-7D57DA2F2A4B}" type="slidenum">
              <a:rPr lang="en-US" smtClean="0"/>
              <a:t>3</a:t>
            </a:fld>
            <a:endParaRPr lang="en-US"/>
          </a:p>
        </p:txBody>
      </p:sp>
    </p:spTree>
    <p:extLst>
      <p:ext uri="{BB962C8B-B14F-4D97-AF65-F5344CB8AC3E}">
        <p14:creationId xmlns:p14="http://schemas.microsoft.com/office/powerpoint/2010/main" val="374840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Between 2021 and 2022, AI in hospitality reached a maturity stage whereby both opportunities and challenges arose. AI systems replaced even human workers in certain positions leading to worry around ethical issues, such as workforce displacement. Nevertheless, this change also brought new openings including data analysis and managing AI systems (Ruel and Njoku, 2021). They also focused on data privacy concerns, in that whenever the UK GDPR came around, hotels would be required to ensure their guests that the data they collected about them was collected and used for the correct purposes. It was essential for guest’s trust and punishment that the commercial </a:t>
            </a:r>
            <a:r>
              <a:rPr lang="en-US" dirty="0" err="1"/>
              <a:t>organisations</a:t>
            </a:r>
            <a:r>
              <a:rPr lang="en-US" dirty="0"/>
              <a:t> comply with these regulations.</a:t>
            </a:r>
          </a:p>
          <a:p>
            <a:endParaRPr lang="en-US" dirty="0"/>
          </a:p>
          <a:p>
            <a:r>
              <a:rPr lang="en-US" dirty="0"/>
              <a:t>From 2023 to 2024 AI adoption continued but from an even more refined perspective into generative AI that could more humanly interact such as through sentiment analysis and deep learning. However, it became more intuitive and, more importantly, more </a:t>
            </a:r>
            <a:r>
              <a:rPr lang="en-US" dirty="0" err="1"/>
              <a:t>personalised</a:t>
            </a:r>
            <a:r>
              <a:rPr lang="en-US" dirty="0"/>
              <a:t> with guests. Additionally, sustainability became a priority (Martin, 2023). An instance of smart energy management was made possible when hotels began utilizing AI tools such as Winnow Vision to thwart food waste and utilize them to achieve less food waste, along with other AI tools to optimize energy consumption. Robots also began to be used for tasks such as house keeping, room service, and in some cases even for the handling of luggage. These advancements showed the way for AI to not only change the direction of hotel chains, but the hospitality industry altogether to be able to achieve efficiency and pave the path of sustainability while keeping the guest happy. Unfortunately, some of the most pressing issues remain the areas of cost, ethics and the integration of the workforce.</a:t>
            </a:r>
          </a:p>
          <a:p>
            <a:endParaRPr lang="en-US" dirty="0"/>
          </a:p>
        </p:txBody>
      </p:sp>
      <p:sp>
        <p:nvSpPr>
          <p:cNvPr id="4" name="Slide Number Placeholder 3"/>
          <p:cNvSpPr>
            <a:spLocks noGrp="1"/>
          </p:cNvSpPr>
          <p:nvPr>
            <p:ph type="sldNum" sz="quarter" idx="5"/>
          </p:nvPr>
        </p:nvSpPr>
        <p:spPr/>
        <p:txBody>
          <a:bodyPr/>
          <a:lstStyle/>
          <a:p>
            <a:fld id="{EFB972AB-C501-4915-961C-7D57DA2F2A4B}" type="slidenum">
              <a:rPr lang="en-US" smtClean="0"/>
              <a:t>4</a:t>
            </a:fld>
            <a:endParaRPr lang="en-US"/>
          </a:p>
        </p:txBody>
      </p:sp>
    </p:spTree>
    <p:extLst>
      <p:ext uri="{BB962C8B-B14F-4D97-AF65-F5344CB8AC3E}">
        <p14:creationId xmlns:p14="http://schemas.microsoft.com/office/powerpoint/2010/main" val="3273933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uses secondary data from academic literature together with industry reports and valid case studies to study how Artificial Intelligence (AI) influences the UK hospitality sector. The study uses secondary research because it helps researchers integrate factual data and professional insights regarding AI deployment patterns and implementation barriers (</a:t>
            </a:r>
            <a:r>
              <a:rPr lang="en-US" dirty="0">
                <a:latin typeface="Calibri" panose="020F0502020204030204" pitchFamily="34" charset="0"/>
                <a:ea typeface="Arial" panose="020B0604020202020204" pitchFamily="34" charset="0"/>
                <a:cs typeface="Arial" panose="020B0604020202020204" pitchFamily="34" charset="0"/>
              </a:rPr>
              <a:t>Cooper, and Hall 2019)</a:t>
            </a:r>
            <a:r>
              <a:rPr lang="en-US" dirty="0"/>
              <a:t>.</a:t>
            </a:r>
          </a:p>
          <a:p>
            <a:endParaRPr lang="en-US" dirty="0"/>
          </a:p>
          <a:p>
            <a:r>
              <a:rPr lang="en-US" dirty="0"/>
              <a:t>The paper draws its findings from peer-reviewed journals and from industry whitepapers combined with reports from the UK Hospitality Association. Released findings received grounding through the analysis of Hotel Chains Hilton and Marriott who deployed AI solutions.</a:t>
            </a:r>
          </a:p>
          <a:p>
            <a:endParaRPr lang="en-US" dirty="0"/>
          </a:p>
          <a:p>
            <a:r>
              <a:rPr lang="en-US" dirty="0"/>
              <a:t>The PEST framework served as the main evaluative instrument to examine how external macro-environmental elements including Political, Economic, Social and Technological, elements affect AI adoption. The method helps identify systematic opportunities and challenges from AI in the hospitality sector through its strategic operational assessment of operations and guest experiences. </a:t>
            </a:r>
          </a:p>
        </p:txBody>
      </p:sp>
      <p:sp>
        <p:nvSpPr>
          <p:cNvPr id="4" name="Slide Number Placeholder 3"/>
          <p:cNvSpPr>
            <a:spLocks noGrp="1"/>
          </p:cNvSpPr>
          <p:nvPr>
            <p:ph type="sldNum" sz="quarter" idx="5"/>
          </p:nvPr>
        </p:nvSpPr>
        <p:spPr/>
        <p:txBody>
          <a:bodyPr/>
          <a:lstStyle/>
          <a:p>
            <a:fld id="{EFB972AB-C501-4915-961C-7D57DA2F2A4B}" type="slidenum">
              <a:rPr lang="en-US" smtClean="0"/>
              <a:t>5</a:t>
            </a:fld>
            <a:endParaRPr lang="en-US"/>
          </a:p>
        </p:txBody>
      </p:sp>
    </p:spTree>
    <p:extLst>
      <p:ext uri="{BB962C8B-B14F-4D97-AF65-F5344CB8AC3E}">
        <p14:creationId xmlns:p14="http://schemas.microsoft.com/office/powerpoint/2010/main" val="3837047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strong role played by Political factors while adoption of AI in hospitality sector. The government in the UK has been pushing avidly for AI innovation through such initiatives as the National AI Strategy. This strategy offers financial and incentive backing to help industry </a:t>
            </a:r>
            <a:r>
              <a:rPr lang="en-US" dirty="0" err="1"/>
              <a:t>realise</a:t>
            </a:r>
            <a:r>
              <a:rPr lang="en-US" dirty="0"/>
              <a:t> the benefits of the adoption of AI technologies including hospitality. This means access to resources supporting the implementation of the more sophisticated systems like the chatbots, cheque in automation, and analytics.</a:t>
            </a:r>
          </a:p>
          <a:p>
            <a:endParaRPr lang="en-US" dirty="0"/>
          </a:p>
          <a:p>
            <a:r>
              <a:rPr lang="en-US" dirty="0"/>
              <a:t>But Brexit has brought a lot of challenges, mainly </a:t>
            </a:r>
            <a:r>
              <a:rPr lang="en-US" dirty="0" err="1"/>
              <a:t>labour</a:t>
            </a:r>
            <a:r>
              <a:rPr lang="en-US" dirty="0"/>
              <a:t> problems. Traditionally, the hospitality industry has recruited a workforce that is diverse in terms of nationality with EU nationals forming a significant part of it (</a:t>
            </a:r>
            <a:r>
              <a:rPr lang="en-US" dirty="0">
                <a:latin typeface="Calibri" panose="020F0502020204030204" pitchFamily="34" charset="0"/>
                <a:ea typeface="Arial" panose="020B0604020202020204" pitchFamily="34" charset="0"/>
                <a:cs typeface="Arial" panose="020B0604020202020204" pitchFamily="34" charset="0"/>
              </a:rPr>
              <a:t>Latham &amp; Watkins LLP, 2022)</a:t>
            </a:r>
            <a:r>
              <a:rPr lang="en-US" dirty="0"/>
              <a:t>. Since hotels fill roles under the post-Brexit immigration policies it’s become more challenging to source staff and therefore they are adopting AI solutions to fill the staffing gaps. For example, robotic assistants and automated customer service tools have been brought in to ensure efficiency might be maintained with workforce limits.</a:t>
            </a:r>
          </a:p>
          <a:p>
            <a:endParaRPr lang="en-US" dirty="0"/>
          </a:p>
          <a:p>
            <a:r>
              <a:rPr lang="en-US" dirty="0"/>
              <a:t>The Data protection regulations such as GDPR influence the action of AI adoption. In order for hotels to be able to collect and process guest data for their purposes of personalization and service enhancements, they have to comply with these regulations. So, this makes it harder because the hotel has to think about balance between innovation and regulatory.” Fines and damage to their reputation are the consequences of non compliance. In general, political factors provide for both benefits and difficulties in using AI, indicating the necessity of a strategic and compliant procedure for technological inclusion. </a:t>
            </a:r>
          </a:p>
        </p:txBody>
      </p:sp>
      <p:sp>
        <p:nvSpPr>
          <p:cNvPr id="4" name="Slide Number Placeholder 3"/>
          <p:cNvSpPr>
            <a:spLocks noGrp="1"/>
          </p:cNvSpPr>
          <p:nvPr>
            <p:ph type="sldNum" sz="quarter" idx="5"/>
          </p:nvPr>
        </p:nvSpPr>
        <p:spPr/>
        <p:txBody>
          <a:bodyPr/>
          <a:lstStyle/>
          <a:p>
            <a:fld id="{EFB972AB-C501-4915-961C-7D57DA2F2A4B}" type="slidenum">
              <a:rPr lang="en-US" smtClean="0"/>
              <a:t>6</a:t>
            </a:fld>
            <a:endParaRPr lang="en-US"/>
          </a:p>
        </p:txBody>
      </p:sp>
    </p:spTree>
    <p:extLst>
      <p:ext uri="{BB962C8B-B14F-4D97-AF65-F5344CB8AC3E}">
        <p14:creationId xmlns:p14="http://schemas.microsoft.com/office/powerpoint/2010/main" val="1641237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 number of economic factors driving toward AI adoption in the hospitality sector as hotels strive to find a way to negate costs and </a:t>
            </a:r>
            <a:r>
              <a:rPr lang="en-US" dirty="0" err="1"/>
              <a:t>maximise</a:t>
            </a:r>
            <a:r>
              <a:rPr lang="en-US" dirty="0"/>
              <a:t> profitability. The reduction of expenses in operation also represents one of the most important economic advantages of the AI. For example, a </a:t>
            </a:r>
            <a:r>
              <a:rPr lang="en-US" dirty="0" err="1"/>
              <a:t>labour</a:t>
            </a:r>
            <a:r>
              <a:rPr lang="en-US" dirty="0"/>
              <a:t> cost reduction can be achieved through uses of AI powered chat bots and automated cheque ins. Hotel in competitive markets with tight profit margin can gain from this especially.</a:t>
            </a:r>
          </a:p>
          <a:p>
            <a:endParaRPr lang="en-US" dirty="0"/>
          </a:p>
          <a:p>
            <a:r>
              <a:rPr lang="en-US" sz="1200" b="0" i="0" kern="1200" dirty="0">
                <a:solidFill>
                  <a:schemeClr val="tx1"/>
                </a:solidFill>
                <a:effectLst/>
                <a:latin typeface="+mn-lt"/>
                <a:ea typeface="+mn-ea"/>
                <a:cs typeface="+mn-cs"/>
              </a:rPr>
              <a:t>Dynamic pricing systems stemming from AI resulted in optimization of revenue. These system use algorithms that is used to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the demand pattern of clients, determine competitor pricing and </a:t>
            </a:r>
            <a:r>
              <a:rPr lang="en-US" sz="1200" b="0" i="0" kern="1200" dirty="0" err="1">
                <a:solidFill>
                  <a:schemeClr val="tx1"/>
                </a:solidFill>
                <a:effectLst/>
                <a:latin typeface="+mn-lt"/>
                <a:ea typeface="+mn-ea"/>
                <a:cs typeface="+mn-cs"/>
              </a:rPr>
              <a:t>analyse</a:t>
            </a:r>
            <a:r>
              <a:rPr lang="en-US" sz="1200" b="0" i="0" kern="1200" dirty="0">
                <a:solidFill>
                  <a:schemeClr val="tx1"/>
                </a:solidFill>
                <a:effectLst/>
                <a:latin typeface="+mn-lt"/>
                <a:ea typeface="+mn-ea"/>
                <a:cs typeface="+mn-cs"/>
              </a:rPr>
              <a:t> historical booking trends which helps to adjust the </a:t>
            </a:r>
            <a:r>
              <a:rPr lang="en-US" sz="1200" b="0" i="0" kern="1200" dirty="0" err="1">
                <a:solidFill>
                  <a:schemeClr val="tx1"/>
                </a:solidFill>
                <a:effectLst/>
                <a:latin typeface="+mn-lt"/>
                <a:ea typeface="+mn-ea"/>
                <a:cs typeface="+mn-cs"/>
              </a:rPr>
              <a:t>reali</a:t>
            </a:r>
            <a:r>
              <a:rPr lang="en-US" sz="1200" b="0" i="0" kern="1200" dirty="0">
                <a:solidFill>
                  <a:schemeClr val="tx1"/>
                </a:solidFill>
                <a:effectLst/>
                <a:latin typeface="+mn-lt"/>
                <a:ea typeface="+mn-ea"/>
                <a:cs typeface="+mn-cs"/>
              </a:rPr>
              <a:t>-time rates. AI can, for instance, ensure that during peak seasons or high demand periods the hotels reach optimal revenue by offering competitive prices while still keep occupancy at a good level.</a:t>
            </a:r>
          </a:p>
          <a:p>
            <a:r>
              <a:rPr lang="en-US" sz="1200" b="0" i="0" kern="1200" dirty="0">
                <a:solidFill>
                  <a:schemeClr val="tx1"/>
                </a:solidFill>
                <a:effectLst/>
                <a:latin typeface="+mn-lt"/>
                <a:ea typeface="+mn-ea"/>
                <a:cs typeface="+mn-cs"/>
              </a:rPr>
              <a:t>However, the implementation of AI is expensive in its first stages. Such advanced systems as smart room technology and predictive analytics platforms are capital required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Limna</a:t>
            </a:r>
            <a:r>
              <a:rPr lang="en-US" sz="1200" kern="1200" dirty="0">
                <a:solidFill>
                  <a:schemeClr val="tx1"/>
                </a:solidFill>
                <a:effectLst/>
                <a:latin typeface="+mn-lt"/>
                <a:ea typeface="+mn-ea"/>
                <a:cs typeface="+mn-cs"/>
              </a:rPr>
              <a:t>, 2023)</a:t>
            </a:r>
            <a:r>
              <a:rPr lang="en-US" sz="1200" b="0" i="0" kern="1200" dirty="0">
                <a:solidFill>
                  <a:schemeClr val="tx1"/>
                </a:solidFill>
                <a:effectLst/>
                <a:latin typeface="+mn-lt"/>
                <a:ea typeface="+mn-ea"/>
                <a:cs typeface="+mn-cs"/>
              </a:rPr>
              <a:t>. Marriott or Hilton, with their financial power, can certainly afford these technologies, whereas smaller and independent hotels will find these technologies unaffordable. This gap causes the industry to become a competitive market.</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This gap needs to be bridged with approximate and low cost solutions for smaller establishments through affordable AI. In addition, hotels need to consider the long term ROI (return on investment) of AI systems, as they need to be able to justify the upfront cost measurements with the cost savings and revenue generation that AI systems are likely to bring. Two economic factors point to both the pros and cons of adopting AI in the sector toward the extent at which such change happens. </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FB972AB-C501-4915-961C-7D57DA2F2A4B}" type="slidenum">
              <a:rPr lang="en-US" smtClean="0"/>
              <a:t>7</a:t>
            </a:fld>
            <a:endParaRPr lang="en-US"/>
          </a:p>
        </p:txBody>
      </p:sp>
    </p:spTree>
    <p:extLst>
      <p:ext uri="{BB962C8B-B14F-4D97-AF65-F5344CB8AC3E}">
        <p14:creationId xmlns:p14="http://schemas.microsoft.com/office/powerpoint/2010/main" val="3266550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Such social factors play a critical role in the adoption and effectiveness of AI within the hospitality industry. Today the guests expect of these hyper personalized experiences and AI is so important in delivery of these. These hotels make use of predictive analytics and chatbots which predict the needs for guest and then recommend dining, activities, as well as services, depending upon guests needs. For instance, AI can learn preferences for attracting more </a:t>
            </a:r>
            <a:r>
              <a:rPr lang="en-US" dirty="0" err="1"/>
              <a:t>customised</a:t>
            </a:r>
            <a:r>
              <a:rPr lang="en-US" dirty="0"/>
              <a:t> and positive experience for guests from the previous visit.</a:t>
            </a:r>
          </a:p>
          <a:p>
            <a:endParaRPr lang="en-US" dirty="0"/>
          </a:p>
          <a:p>
            <a:r>
              <a:rPr lang="en-US" dirty="0"/>
              <a:t>But, studies prove that many guests still enjoy human interaction in hospitality. It doesn’t come as any surprise that in the UK, around 65 per cent of guests would prefer a balance between AI driven efficiency and human centric service. This highlights the necessity to replace human staff with AI in a complementary, not a substituting, way (</a:t>
            </a:r>
            <a:r>
              <a:rPr lang="en-US" dirty="0">
                <a:solidFill>
                  <a:prstClr val="black"/>
                </a:solidFill>
                <a:latin typeface="Calibri" panose="020F0502020204030204" pitchFamily="34" charset="0"/>
                <a:ea typeface="Arial" panose="020B0604020202020204" pitchFamily="34" charset="0"/>
                <a:cs typeface="Arial" panose="020B0604020202020204" pitchFamily="34" charset="0"/>
              </a:rPr>
              <a:t>UK Government, 2021)</a:t>
            </a:r>
            <a:r>
              <a:rPr lang="en-US" dirty="0"/>
              <a:t>. More and more, hybrid models where AI runs routine tasks while the staff does what’s </a:t>
            </a:r>
            <a:r>
              <a:rPr lang="en-US" dirty="0" err="1"/>
              <a:t>personalised</a:t>
            </a:r>
            <a:r>
              <a:rPr lang="en-US" dirty="0"/>
              <a:t> are being implemented to satisfy this preference.</a:t>
            </a:r>
          </a:p>
          <a:p>
            <a:endParaRPr lang="en-US" dirty="0"/>
          </a:p>
          <a:p>
            <a:r>
              <a:rPr lang="en-US" dirty="0"/>
              <a:t>Similarly, the COVID-19 pandemic also led to a greater need for contactless services with facilities like social distancing and the need for hygiene concerns (</a:t>
            </a:r>
            <a:r>
              <a:rPr lang="en-US" dirty="0">
                <a:solidFill>
                  <a:prstClr val="black"/>
                </a:solidFill>
                <a:latin typeface="Calibri" panose="020F0502020204030204" pitchFamily="34" charset="0"/>
                <a:ea typeface="Arial" panose="020B0604020202020204" pitchFamily="34" charset="0"/>
                <a:cs typeface="Arial" panose="020B0604020202020204" pitchFamily="34" charset="0"/>
              </a:rPr>
              <a:t>UK Government, 2021)</a:t>
            </a:r>
            <a:r>
              <a:rPr lang="en-US" dirty="0"/>
              <a:t>. For convenience, and safety if possible at the same time, AI powered tools such as facial recognition check-ins and voice activated room controls were taken up as essential tools. Today these technologies are changing how guest expect from the modern hospitality by making them think of them as standard feature of the guest service. The importance of AI implementation based on social factors compels doing that to fit the guest preferences and keep the industry human touch. </a:t>
            </a:r>
          </a:p>
        </p:txBody>
      </p:sp>
      <p:sp>
        <p:nvSpPr>
          <p:cNvPr id="4" name="Slide Number Placeholder 3"/>
          <p:cNvSpPr>
            <a:spLocks noGrp="1"/>
          </p:cNvSpPr>
          <p:nvPr>
            <p:ph type="sldNum" sz="quarter" idx="5"/>
          </p:nvPr>
        </p:nvSpPr>
        <p:spPr/>
        <p:txBody>
          <a:bodyPr/>
          <a:lstStyle/>
          <a:p>
            <a:fld id="{EFB972AB-C501-4915-961C-7D57DA2F2A4B}" type="slidenum">
              <a:rPr lang="en-US" smtClean="0"/>
              <a:t>8</a:t>
            </a:fld>
            <a:endParaRPr lang="en-US"/>
          </a:p>
        </p:txBody>
      </p:sp>
    </p:spTree>
    <p:extLst>
      <p:ext uri="{BB962C8B-B14F-4D97-AF65-F5344CB8AC3E}">
        <p14:creationId xmlns:p14="http://schemas.microsoft.com/office/powerpoint/2010/main" val="2884392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AI in the hospitality sector is a technological advancements. Today, virtually all hotels already have AI-powered chatbots and virtual assistants to support guests from all around the clock, with inquiries, booking and feedback (</a:t>
            </a:r>
            <a:r>
              <a:rPr lang="en-US" dirty="0">
                <a:latin typeface="Calibri" panose="020F0502020204030204" pitchFamily="34" charset="0"/>
                <a:ea typeface="Arial" panose="020B0604020202020204" pitchFamily="34" charset="0"/>
                <a:cs typeface="Arial" panose="020B0604020202020204" pitchFamily="34" charset="0"/>
              </a:rPr>
              <a:t>Huang, </a:t>
            </a:r>
            <a:r>
              <a:rPr lang="en-US" i="1" dirty="0">
                <a:latin typeface="Calibri" panose="020F0502020204030204" pitchFamily="34" charset="0"/>
                <a:ea typeface="Arial" panose="020B0604020202020204" pitchFamily="34" charset="0"/>
                <a:cs typeface="Arial" panose="020B0604020202020204" pitchFamily="34" charset="0"/>
              </a:rPr>
              <a:t>et al, </a:t>
            </a:r>
            <a:r>
              <a:rPr lang="en-US" dirty="0">
                <a:latin typeface="Calibri" panose="020F0502020204030204" pitchFamily="34" charset="0"/>
                <a:ea typeface="Arial" panose="020B0604020202020204" pitchFamily="34" charset="0"/>
                <a:cs typeface="Arial" panose="020B0604020202020204" pitchFamily="34" charset="0"/>
              </a:rPr>
              <a:t>2022</a:t>
            </a:r>
            <a:r>
              <a:rPr lang="en-US" dirty="0"/>
              <a:t>). In addition to this, these systems also improve the guest experience by giving immediate and accurate response.</a:t>
            </a:r>
          </a:p>
          <a:p>
            <a:endParaRPr lang="en-US" dirty="0"/>
          </a:p>
          <a:p>
            <a:r>
              <a:rPr lang="en-US" dirty="0"/>
              <a:t>Internet of Things (IoT) devices have </a:t>
            </a:r>
            <a:r>
              <a:rPr lang="en-US" dirty="0" err="1"/>
              <a:t>revolutionised</a:t>
            </a:r>
            <a:r>
              <a:rPr lang="en-US" dirty="0"/>
              <a:t> smart room systems that bring you in room experience. Voice commanded and mobile app based lighting, temperature and entertainment controls are all possible for guests through voice-activated assistant like Amazon Alexa, or a mobile app, for convenience and customization (Hopsy, 2023) . And such technology also improves hotel resource usage and elevates guest satisfaction (</a:t>
            </a:r>
            <a:r>
              <a:rPr lang="en-US" dirty="0">
                <a:latin typeface="Calibri" panose="020F0502020204030204" pitchFamily="34" charset="0"/>
                <a:ea typeface="Arial" panose="020B0604020202020204" pitchFamily="34" charset="0"/>
                <a:cs typeface="Arial" panose="020B0604020202020204" pitchFamily="34" charset="0"/>
              </a:rPr>
              <a:t>Information Commissioner's Office, 2023</a:t>
            </a:r>
            <a:r>
              <a:rPr lang="en-US" dirty="0"/>
              <a:t>).</a:t>
            </a:r>
          </a:p>
          <a:p>
            <a:endParaRPr lang="en-US" dirty="0"/>
          </a:p>
          <a:p>
            <a:r>
              <a:rPr lang="en-US" dirty="0"/>
              <a:t>Even more important to fraud prevention and cybersecurity is use of AI. Real time transaction data is </a:t>
            </a:r>
            <a:r>
              <a:rPr lang="en-US" dirty="0" err="1"/>
              <a:t>analysed</a:t>
            </a:r>
            <a:r>
              <a:rPr lang="en-US" dirty="0"/>
              <a:t> with advanced algorithms in order to detect such unusual patterns so that there is a lower risk of fraudulent activities </a:t>
            </a:r>
            <a:r>
              <a:rPr lang="en-US" dirty="0">
                <a:latin typeface="Calibri" panose="020F0502020204030204" pitchFamily="34" charset="0"/>
                <a:ea typeface="Arial" panose="020B0604020202020204" pitchFamily="34" charset="0"/>
                <a:cs typeface="Arial" panose="020B0604020202020204" pitchFamily="34" charset="0"/>
              </a:rPr>
              <a:t>UK AI Ethics Report (2023) </a:t>
            </a:r>
            <a:r>
              <a:rPr lang="en-US" dirty="0"/>
              <a:t>. For instance, online entering and the payment of customers will protect sensitive customer information, which will foster trust and brand loyalty from customer.</a:t>
            </a:r>
          </a:p>
        </p:txBody>
      </p:sp>
      <p:sp>
        <p:nvSpPr>
          <p:cNvPr id="4" name="Slide Number Placeholder 3"/>
          <p:cNvSpPr>
            <a:spLocks noGrp="1"/>
          </p:cNvSpPr>
          <p:nvPr>
            <p:ph type="sldNum" sz="quarter" idx="5"/>
          </p:nvPr>
        </p:nvSpPr>
        <p:spPr/>
        <p:txBody>
          <a:bodyPr/>
          <a:lstStyle/>
          <a:p>
            <a:fld id="{EFB972AB-C501-4915-961C-7D57DA2F2A4B}" type="slidenum">
              <a:rPr lang="en-US" smtClean="0"/>
              <a:t>9</a:t>
            </a:fld>
            <a:endParaRPr lang="en-US"/>
          </a:p>
        </p:txBody>
      </p:sp>
    </p:spTree>
    <p:extLst>
      <p:ext uri="{BB962C8B-B14F-4D97-AF65-F5344CB8AC3E}">
        <p14:creationId xmlns:p14="http://schemas.microsoft.com/office/powerpoint/2010/main" val="2761840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has become a transformative force that is radically changing the way guests are experienced, improving operations and allowing for better decision-making in the hospitality industry (</a:t>
            </a:r>
            <a:r>
              <a:rPr lang="en-US" dirty="0">
                <a:latin typeface="Calibri" panose="020F0502020204030204" pitchFamily="34" charset="0"/>
                <a:ea typeface="Arial" panose="020B0604020202020204" pitchFamily="34" charset="0"/>
                <a:cs typeface="Arial" panose="020B0604020202020204" pitchFamily="34" charset="0"/>
              </a:rPr>
              <a:t>Buhalis and Leung, 2018)</a:t>
            </a:r>
            <a:r>
              <a:rPr lang="en-US" dirty="0"/>
              <a:t>. AI technologies in the hospitality sector such as predictive analysis, AI-powered chatbots, smart room system etc. are redesigning the mode of hotels operation. This also ensure cost efficiency with personalization. </a:t>
            </a:r>
          </a:p>
          <a:p>
            <a:r>
              <a:rPr lang="en-US" dirty="0"/>
              <a:t>Nevertheless, there are some challenges that arise from AI such as workforce displacement, ethical issues, and data privacy need to be tackled for the adoption to be sustainable. At present, AI is not a competitive advantage but an imperative to avoid chasing a company’s tail in a benchmark-setting market. It points out the necessity of equally integrating AI with human-oriented perspectives in order to achieve this success.</a:t>
            </a:r>
          </a:p>
          <a:p>
            <a:endParaRPr lang="en-US" dirty="0"/>
          </a:p>
        </p:txBody>
      </p:sp>
      <p:sp>
        <p:nvSpPr>
          <p:cNvPr id="4" name="Slide Number Placeholder 3"/>
          <p:cNvSpPr>
            <a:spLocks noGrp="1"/>
          </p:cNvSpPr>
          <p:nvPr>
            <p:ph type="sldNum" sz="quarter" idx="5"/>
          </p:nvPr>
        </p:nvSpPr>
        <p:spPr/>
        <p:txBody>
          <a:bodyPr/>
          <a:lstStyle/>
          <a:p>
            <a:fld id="{EFB972AB-C501-4915-961C-7D57DA2F2A4B}" type="slidenum">
              <a:rPr lang="en-US" smtClean="0"/>
              <a:t>10</a:t>
            </a:fld>
            <a:endParaRPr lang="en-US"/>
          </a:p>
        </p:txBody>
      </p:sp>
    </p:spTree>
    <p:extLst>
      <p:ext uri="{BB962C8B-B14F-4D97-AF65-F5344CB8AC3E}">
        <p14:creationId xmlns:p14="http://schemas.microsoft.com/office/powerpoint/2010/main" val="86253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Five key recommendations are proposed for taking full advantage of AI in hospitality industry. The first thing hotel should begin using AI on is customizing guest services and predicting guests' preferences. Using the guest data, AI can tailor experiences like setting up rooms according to a guest’s taste, suggest activities, or show them where they can dine for example, increasing satisfaction, loyalty and attention.</a:t>
            </a:r>
          </a:p>
          <a:p>
            <a:endParaRPr lang="en-US" dirty="0"/>
          </a:p>
          <a:p>
            <a:r>
              <a:rPr lang="en-US" dirty="0"/>
              <a:t>It is also very important to develop fair and unbiased AI systems. Transparency of its decision making needs to be part of clear policies that make sure AI decision making is ethical and inclusive rather than discriminatory. </a:t>
            </a:r>
          </a:p>
          <a:p>
            <a:endParaRPr lang="en-US" dirty="0"/>
          </a:p>
          <a:p>
            <a:r>
              <a:rPr lang="en-US" dirty="0"/>
              <a:t>Third, cyber security as well as adhering to GDPR are important to protect guest data. To avoid guest trust falls, hotels need to invest in advanced security that will prevent breaches.</a:t>
            </a:r>
          </a:p>
          <a:p>
            <a:endParaRPr lang="en-US" dirty="0"/>
          </a:p>
          <a:p>
            <a:r>
              <a:rPr lang="en-US" dirty="0"/>
              <a:t>The fourth one should be to bring AI into </a:t>
            </a:r>
            <a:r>
              <a:rPr lang="en-US" dirty="0" err="1"/>
              <a:t>implemention</a:t>
            </a:r>
            <a:r>
              <a:rPr lang="en-US" dirty="0"/>
              <a:t> for the purpose of sustainability. Hotel can optimize their resource through </a:t>
            </a:r>
            <a:r>
              <a:rPr lang="en-US" dirty="0" err="1"/>
              <a:t>utilisation</a:t>
            </a:r>
            <a:r>
              <a:rPr lang="en-US" dirty="0"/>
              <a:t> of smart energy systems and reducing waste using tools in way contributing to the alignments of all global sustainability goals.</a:t>
            </a:r>
          </a:p>
          <a:p>
            <a:endParaRPr lang="en-US" dirty="0"/>
          </a:p>
          <a:p>
            <a:r>
              <a:rPr lang="en-US" dirty="0"/>
              <a:t>Finally, no matter which technology is implemented, staff training is important to carry out effective AI collaboration. Through upskilling, hotels can use AI without having to expand the distance from the human touch and maintain good quality service and guest satisfaction. These steps taken together encompass balanced approach towards considering adoption of AI in the hospitality industry.</a:t>
            </a:r>
          </a:p>
        </p:txBody>
      </p:sp>
      <p:sp>
        <p:nvSpPr>
          <p:cNvPr id="4" name="Slide Number Placeholder 3"/>
          <p:cNvSpPr>
            <a:spLocks noGrp="1"/>
          </p:cNvSpPr>
          <p:nvPr>
            <p:ph type="sldNum" sz="quarter" idx="5"/>
          </p:nvPr>
        </p:nvSpPr>
        <p:spPr/>
        <p:txBody>
          <a:bodyPr/>
          <a:lstStyle/>
          <a:p>
            <a:fld id="{EFB972AB-C501-4915-961C-7D57DA2F2A4B}" type="slidenum">
              <a:rPr lang="en-US" smtClean="0"/>
              <a:t>11</a:t>
            </a:fld>
            <a:endParaRPr lang="en-US"/>
          </a:p>
        </p:txBody>
      </p:sp>
    </p:spTree>
    <p:extLst>
      <p:ext uri="{BB962C8B-B14F-4D97-AF65-F5344CB8AC3E}">
        <p14:creationId xmlns:p14="http://schemas.microsoft.com/office/powerpoint/2010/main" val="505516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B972AB-C501-4915-961C-7D57DA2F2A4B}" type="slidenum">
              <a:rPr lang="en-US" smtClean="0"/>
              <a:t>12</a:t>
            </a:fld>
            <a:endParaRPr lang="en-US"/>
          </a:p>
        </p:txBody>
      </p:sp>
    </p:spTree>
    <p:extLst>
      <p:ext uri="{BB962C8B-B14F-4D97-AF65-F5344CB8AC3E}">
        <p14:creationId xmlns:p14="http://schemas.microsoft.com/office/powerpoint/2010/main" val="2369829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gradFill flip="none" rotWithShape="1">
          <a:gsLst>
            <a:gs pos="41000">
              <a:schemeClr val="accent1">
                <a:lumMod val="0"/>
                <a:lumOff val="100000"/>
              </a:schemeClr>
            </a:gs>
            <a:gs pos="75000">
              <a:schemeClr val="bg1">
                <a:lumMod val="85000"/>
              </a:schemeClr>
            </a:gs>
            <a:gs pos="97000">
              <a:schemeClr val="bg1">
                <a:lumMod val="7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39456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659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4064022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05323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824945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1698797"/>
      </p:ext>
    </p:extLst>
  </p:cSld>
  <p:clrMap bg1="lt1" tx1="dk1" bg2="lt2" tx2="dk2" accent1="accent1" accent2="accent2" accent3="accent3" accent4="accent4" accent5="accent5" accent6="accent6" hlink="hlink" folHlink="folHlink"/>
  <p:sldLayoutIdLst>
    <p:sldLayoutId id="2147483661" r:id="rId1"/>
    <p:sldLayoutId id="214748365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6816533"/>
      </p:ext>
    </p:extLst>
  </p:cSld>
  <p:clrMap bg1="lt1" tx1="dk1" bg2="lt2" tx2="dk2" accent1="accent1" accent2="accent2" accent3="accent3" accent4="accent4" accent5="accent5" accent6="accent6" hlink="hlink" folHlink="folHlink"/>
  <p:sldLayoutIdLst>
    <p:sldLayoutId id="2147483657" r:id="rId1"/>
    <p:sldLayoutId id="214748365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2553539"/>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comments" Target="../comments/commen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s://elitebusinessmagazine.co.uk/technology/item/how-can-the-hospitality-sector-harness-the-transformative-power-of-ai" TargetMode="External"/><Relationship Id="rId13" Type="http://schemas.openxmlformats.org/officeDocument/2006/relationships/hyperlink" Target="https://www.ukhospitality.org.uk/" TargetMode="External"/><Relationship Id="rId3" Type="http://schemas.openxmlformats.org/officeDocument/2006/relationships/hyperlink" Target="https://www.deloitte.com/uk/en/Industries/consumer/blogs/embracing-the-future-ais-transformative-role-in-hospitality.html" TargetMode="External"/><Relationship Id="rId7" Type="http://schemas.openxmlformats.org/officeDocument/2006/relationships/hyperlink" Target="https://doi.org/10.25147/ijcsr.2017.001.1.103" TargetMode="External"/><Relationship Id="rId12" Type="http://schemas.openxmlformats.org/officeDocument/2006/relationships/hyperlink" Target="https://www.gov.uk/government/publications/national-ai-strategy"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hyperlink" Target="https://www.lw.com/admin/upload/SiteAttachments/the-uk-aI-strategy-where-are-we-now.pdf" TargetMode="External"/><Relationship Id="rId11" Type="http://schemas.openxmlformats.org/officeDocument/2006/relationships/hyperlink" Target="https://www.gov.uk/government/publications/uk-ai-ethics-report" TargetMode="External"/><Relationship Id="rId5" Type="http://schemas.openxmlformats.org/officeDocument/2006/relationships/hyperlink" Target="https://ico.org.uk/for-organisations/guide-to-data-protection/guide-to-the-general-data-protection-regulation-uk-gdpr/" TargetMode="External"/><Relationship Id="rId10" Type="http://schemas.openxmlformats.org/officeDocument/2006/relationships/hyperlink" Target="https://doi.org/10.1108/jtf-03-2020-0032" TargetMode="External"/><Relationship Id="rId4" Type="http://schemas.openxmlformats.org/officeDocument/2006/relationships/hyperlink" Target="https://www.hopsy.co.uk/post/the-impact-of-ai-on-the-uks-hospitality-industry" TargetMode="External"/><Relationship Id="rId9" Type="http://schemas.openxmlformats.org/officeDocument/2006/relationships/hyperlink" Target="https://www.canarytechnologies.com/post/contactless-hospitality" TargetMode="External"/><Relationship Id="rId14" Type="http://schemas.openxmlformats.org/officeDocument/2006/relationships/hyperlink" Target="https://ecommercenews.uk/story/artificial-intelligence-for-hospitality-think-start-d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0000">
              <a:schemeClr val="accent1">
                <a:lumMod val="0"/>
                <a:lumOff val="100000"/>
              </a:schemeClr>
            </a:gs>
            <a:gs pos="63000">
              <a:schemeClr val="bg1">
                <a:lumMod val="95000"/>
              </a:schemeClr>
            </a:gs>
            <a:gs pos="97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0" name="TextBox 229">
            <a:extLst>
              <a:ext uri="{FF2B5EF4-FFF2-40B4-BE49-F238E27FC236}">
                <a16:creationId xmlns:a16="http://schemas.microsoft.com/office/drawing/2014/main" id="{979B836E-89A8-46B0-BD29-37517DA519CC}"/>
              </a:ext>
            </a:extLst>
          </p:cNvPr>
          <p:cNvSpPr txBox="1"/>
          <p:nvPr/>
        </p:nvSpPr>
        <p:spPr>
          <a:xfrm>
            <a:off x="645459" y="1305280"/>
            <a:ext cx="12192000" cy="769441"/>
          </a:xfrm>
          <a:prstGeom prst="rect">
            <a:avLst/>
          </a:prstGeom>
          <a:noFill/>
        </p:spPr>
        <p:txBody>
          <a:bodyPr wrap="square" rtlCol="0" anchor="ctr">
            <a:spAutoFit/>
          </a:bodyPr>
          <a:lstStyle/>
          <a:p>
            <a:pPr algn="ctr"/>
            <a:r>
              <a:rPr lang="en-US" sz="4400" b="1" dirty="0"/>
              <a:t>AI in Hospitality and Tourism Industry</a:t>
            </a:r>
          </a:p>
        </p:txBody>
      </p:sp>
      <p:sp>
        <p:nvSpPr>
          <p:cNvPr id="2" name="Rectangle 1">
            <a:extLst>
              <a:ext uri="{FF2B5EF4-FFF2-40B4-BE49-F238E27FC236}">
                <a16:creationId xmlns:a16="http://schemas.microsoft.com/office/drawing/2014/main" id="{DC92A425-7A8F-4208-9836-583888318C85}"/>
              </a:ext>
            </a:extLst>
          </p:cNvPr>
          <p:cNvSpPr/>
          <p:nvPr/>
        </p:nvSpPr>
        <p:spPr>
          <a:xfrm>
            <a:off x="4213838" y="2847515"/>
            <a:ext cx="3710777" cy="5261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Rectangle 206">
            <a:extLst>
              <a:ext uri="{FF2B5EF4-FFF2-40B4-BE49-F238E27FC236}">
                <a16:creationId xmlns:a16="http://schemas.microsoft.com/office/drawing/2014/main" id="{4C6B176D-46A1-4E12-A7D7-3832EBE9E474}"/>
              </a:ext>
            </a:extLst>
          </p:cNvPr>
          <p:cNvSpPr/>
          <p:nvPr/>
        </p:nvSpPr>
        <p:spPr>
          <a:xfrm>
            <a:off x="3552057" y="2232517"/>
            <a:ext cx="5761505" cy="1904432"/>
          </a:xfrm>
          <a:prstGeom prst="rect">
            <a:avLst/>
          </a:prstGeom>
        </p:spPr>
        <p:txBody>
          <a:bodyPr wrap="square">
            <a:spAutoFit/>
          </a:bodyPr>
          <a:lstStyle/>
          <a:p>
            <a:pPr algn="just">
              <a:lnSpc>
                <a:spcPct val="150000"/>
              </a:lnSpc>
              <a:spcAft>
                <a:spcPts val="0"/>
              </a:spcAft>
            </a:pPr>
            <a:r>
              <a:rPr lang="en-GB" b="1" dirty="0">
                <a:solidFill>
                  <a:srgbClr val="000000"/>
                </a:solidFill>
                <a:latin typeface="Calibri" panose="020F0502020204030204" pitchFamily="34" charset="0"/>
                <a:ea typeface="Arial" panose="020B0604020202020204" pitchFamily="34" charset="0"/>
                <a:cs typeface="Arial" panose="020B0604020202020204" pitchFamily="34" charset="0"/>
              </a:rPr>
              <a:t>Programme: BA International Hotel Management  </a:t>
            </a:r>
            <a:endParaRPr lang="en-US" sz="1200" dirty="0">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spcAft>
                <a:spcPts val="0"/>
              </a:spcAft>
            </a:pPr>
            <a:endParaRPr lang="en-US" sz="1200" dirty="0">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spcAft>
                <a:spcPts val="0"/>
              </a:spcAft>
            </a:pPr>
            <a:r>
              <a:rPr lang="en-GB" b="1" dirty="0">
                <a:solidFill>
                  <a:srgbClr val="000000"/>
                </a:solidFill>
                <a:latin typeface="Calibri" panose="020F0502020204030204" pitchFamily="34" charset="0"/>
                <a:ea typeface="Arial" panose="020B0604020202020204" pitchFamily="34" charset="0"/>
                <a:cs typeface="Arial" panose="020B0604020202020204" pitchFamily="34" charset="0"/>
              </a:rPr>
              <a:t>Module Code and Title: BMIH6001  Contemporary Themes in the Hotel and Hospitality Sector </a:t>
            </a:r>
            <a:endParaRPr lang="en-US" sz="1200" dirty="0">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spcAft>
                <a:spcPts val="0"/>
              </a:spcAft>
            </a:pPr>
            <a:r>
              <a:rPr lang="en-GB" sz="1400" b="1" dirty="0">
                <a:solidFill>
                  <a:srgbClr val="000000"/>
                </a:solidFill>
                <a:latin typeface="Calibri" panose="020F0502020204030204" pitchFamily="34" charset="0"/>
                <a:ea typeface="Arial" panose="020B0604020202020204" pitchFamily="34" charset="0"/>
                <a:cs typeface="Arial" panose="020B0604020202020204" pitchFamily="34" charset="0"/>
              </a:rPr>
              <a:t>  </a:t>
            </a:r>
            <a:endParaRPr lang="en-US" sz="1200" dirty="0">
              <a:latin typeface="Times New Roman" panose="02020603050405020304" pitchFamily="18" charset="0"/>
              <a:ea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685416E-0A21-447C-A39D-DB25A3411745}"/>
              </a:ext>
            </a:extLst>
          </p:cNvPr>
          <p:cNvSpPr txBox="1"/>
          <p:nvPr/>
        </p:nvSpPr>
        <p:spPr>
          <a:xfrm>
            <a:off x="439271" y="5011271"/>
            <a:ext cx="7028329" cy="1294393"/>
          </a:xfrm>
          <a:prstGeom prst="rect">
            <a:avLst/>
          </a:prstGeom>
          <a:noFill/>
        </p:spPr>
        <p:txBody>
          <a:bodyPr wrap="square" rtlCol="0">
            <a:spAutoFit/>
          </a:bodyPr>
          <a:lstStyle/>
          <a:p>
            <a:pPr algn="just">
              <a:lnSpc>
                <a:spcPct val="150000"/>
              </a:lnSpc>
              <a:spcAft>
                <a:spcPts val="0"/>
              </a:spcAft>
            </a:pPr>
            <a:r>
              <a:rPr lang="en-GB" b="1" dirty="0">
                <a:solidFill>
                  <a:srgbClr val="000000"/>
                </a:solidFill>
                <a:latin typeface="Calibri" panose="020F0502020204030204" pitchFamily="34" charset="0"/>
                <a:ea typeface="Arial" panose="020B0604020202020204" pitchFamily="34" charset="0"/>
                <a:cs typeface="Arial" panose="020B0604020202020204" pitchFamily="34" charset="0"/>
              </a:rPr>
              <a:t>Student Name: Alina Grigore </a:t>
            </a:r>
            <a:endParaRPr lang="en-US" sz="1600" dirty="0">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spcAft>
                <a:spcPts val="0"/>
              </a:spcAft>
            </a:pPr>
            <a:r>
              <a:rPr lang="en-GB" b="1" dirty="0">
                <a:solidFill>
                  <a:srgbClr val="000000"/>
                </a:solidFill>
                <a:latin typeface="Calibri" panose="020F0502020204030204" pitchFamily="34" charset="0"/>
                <a:ea typeface="Arial" panose="020B0604020202020204" pitchFamily="34" charset="0"/>
                <a:cs typeface="Arial" panose="020B0604020202020204" pitchFamily="34" charset="0"/>
              </a:rPr>
              <a:t>Student ID: 2127560</a:t>
            </a:r>
          </a:p>
          <a:p>
            <a:pPr algn="just">
              <a:lnSpc>
                <a:spcPct val="150000"/>
              </a:lnSpc>
              <a:spcAft>
                <a:spcPts val="0"/>
              </a:spcAft>
            </a:pPr>
            <a:r>
              <a:rPr lang="en-GB" b="1" dirty="0">
                <a:solidFill>
                  <a:srgbClr val="000000"/>
                </a:solidFill>
                <a:latin typeface="Calibri" panose="020F0502020204030204" pitchFamily="34" charset="0"/>
                <a:ea typeface="Arial" panose="020B0604020202020204" pitchFamily="34" charset="0"/>
                <a:cs typeface="Arial" panose="020B0604020202020204" pitchFamily="34" charset="0"/>
              </a:rPr>
              <a:t>Lecturer: Ernest </a:t>
            </a:r>
            <a:r>
              <a:rPr lang="en-GB" b="1" dirty="0" err="1">
                <a:solidFill>
                  <a:srgbClr val="000000"/>
                </a:solidFill>
                <a:latin typeface="Calibri" panose="020F0502020204030204" pitchFamily="34" charset="0"/>
                <a:ea typeface="Arial" panose="020B0604020202020204" pitchFamily="34" charset="0"/>
                <a:cs typeface="Arial" panose="020B0604020202020204" pitchFamily="34" charset="0"/>
              </a:rPr>
              <a:t>Wavei</a:t>
            </a:r>
            <a:endParaRPr lang="en-US" dirty="0">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1545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0F5B2E5E-F1FB-4B49-A15E-DFC13B08436B}"/>
              </a:ext>
            </a:extLst>
          </p:cNvPr>
          <p:cNvSpPr/>
          <p:nvPr/>
        </p:nvSpPr>
        <p:spPr>
          <a:xfrm>
            <a:off x="0" y="6381750"/>
            <a:ext cx="12192000" cy="476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6C89BF91-B997-4ECE-8448-FFC5DFAE3EBD}"/>
              </a:ext>
            </a:extLst>
          </p:cNvPr>
          <p:cNvSpPr txBox="1"/>
          <p:nvPr/>
        </p:nvSpPr>
        <p:spPr>
          <a:xfrm>
            <a:off x="313765" y="385482"/>
            <a:ext cx="3935506" cy="646331"/>
          </a:xfrm>
          <a:prstGeom prst="rect">
            <a:avLst/>
          </a:prstGeom>
          <a:noFill/>
        </p:spPr>
        <p:txBody>
          <a:bodyPr wrap="square" rtlCol="0">
            <a:spAutoFit/>
          </a:bodyPr>
          <a:lstStyle/>
          <a:p>
            <a:r>
              <a:rPr lang="en-US" sz="3600" b="1" dirty="0"/>
              <a:t>Introduction</a:t>
            </a:r>
          </a:p>
        </p:txBody>
      </p:sp>
      <p:sp>
        <p:nvSpPr>
          <p:cNvPr id="2" name="TextBox 1">
            <a:extLst>
              <a:ext uri="{FF2B5EF4-FFF2-40B4-BE49-F238E27FC236}">
                <a16:creationId xmlns:a16="http://schemas.microsoft.com/office/drawing/2014/main" id="{6CFBFB43-F924-4CF8-82EF-E41E99A7928E}"/>
              </a:ext>
            </a:extLst>
          </p:cNvPr>
          <p:cNvSpPr txBox="1"/>
          <p:nvPr/>
        </p:nvSpPr>
        <p:spPr>
          <a:xfrm>
            <a:off x="1387366" y="1313793"/>
            <a:ext cx="9553904" cy="3139321"/>
          </a:xfrm>
          <a:prstGeom prst="rect">
            <a:avLst/>
          </a:prstGeom>
          <a:noFill/>
        </p:spPr>
        <p:txBody>
          <a:bodyPr wrap="square" rtlCol="0">
            <a:spAutoFit/>
          </a:bodyPr>
          <a:lstStyle/>
          <a:p>
            <a:pPr algn="just"/>
            <a:endParaRPr lang="en-US" dirty="0"/>
          </a:p>
          <a:p>
            <a:pPr algn="just">
              <a:lnSpc>
                <a:spcPct val="150000"/>
              </a:lnSpc>
            </a:pPr>
            <a:r>
              <a:rPr lang="en-US" dirty="0"/>
              <a:t>The hospitality industry is going through a rapid transformation through Artificial Intelligence technologies, which includes chatbots, IoT-driven smart systems, predictive analysis and so on. AI is a crucial tool that helps personalizes guest experience, increase operational efficiency, solve various challenges and so on. This presentation will explore the benefits, drawbacks, and future implications of AI in the hospitality and tourism industry in the UK with a PEST analysis. </a:t>
            </a:r>
          </a:p>
          <a:p>
            <a:pPr algn="just"/>
            <a:endParaRPr lang="en-US" dirty="0"/>
          </a:p>
        </p:txBody>
      </p:sp>
    </p:spTree>
    <p:extLst>
      <p:ext uri="{BB962C8B-B14F-4D97-AF65-F5344CB8AC3E}">
        <p14:creationId xmlns:p14="http://schemas.microsoft.com/office/powerpoint/2010/main" val="3870840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3600" b="1" dirty="0"/>
              <a:t>Literature Review</a:t>
            </a:r>
          </a:p>
        </p:txBody>
      </p:sp>
      <p:grpSp>
        <p:nvGrpSpPr>
          <p:cNvPr id="19" name="Group 18">
            <a:extLst>
              <a:ext uri="{FF2B5EF4-FFF2-40B4-BE49-F238E27FC236}">
                <a16:creationId xmlns:a16="http://schemas.microsoft.com/office/drawing/2014/main" id="{D4777ACA-9407-4B31-AF1B-2B7CFE40F97E}"/>
              </a:ext>
            </a:extLst>
          </p:cNvPr>
          <p:cNvGrpSpPr/>
          <p:nvPr/>
        </p:nvGrpSpPr>
        <p:grpSpPr>
          <a:xfrm>
            <a:off x="2375219" y="2207401"/>
            <a:ext cx="2394101" cy="2088232"/>
            <a:chOff x="5248647" y="1608813"/>
            <a:chExt cx="970807" cy="846777"/>
          </a:xfrm>
        </p:grpSpPr>
        <p:sp>
          <p:nvSpPr>
            <p:cNvPr id="20" name="Oval 19">
              <a:extLst>
                <a:ext uri="{FF2B5EF4-FFF2-40B4-BE49-F238E27FC236}">
                  <a16:creationId xmlns:a16="http://schemas.microsoft.com/office/drawing/2014/main" id="{6B378368-C541-4634-A71E-82303CEAFA73}"/>
                </a:ext>
              </a:extLst>
            </p:cNvPr>
            <p:cNvSpPr/>
            <p:nvPr/>
          </p:nvSpPr>
          <p:spPr>
            <a:xfrm>
              <a:off x="5248647" y="1608813"/>
              <a:ext cx="846777" cy="846777"/>
            </a:xfrm>
            <a:prstGeom prst="ellipse">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1" name="Oval 20">
              <a:extLst>
                <a:ext uri="{FF2B5EF4-FFF2-40B4-BE49-F238E27FC236}">
                  <a16:creationId xmlns:a16="http://schemas.microsoft.com/office/drawing/2014/main" id="{FDCF4CAA-2576-4024-AD66-C6076A21C731}"/>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23" name="TextBox 22">
            <a:extLst>
              <a:ext uri="{FF2B5EF4-FFF2-40B4-BE49-F238E27FC236}">
                <a16:creationId xmlns:a16="http://schemas.microsoft.com/office/drawing/2014/main" id="{734DEAE1-FB11-4EB7-B2DE-8FEEA1BE304B}"/>
              </a:ext>
            </a:extLst>
          </p:cNvPr>
          <p:cNvSpPr txBox="1"/>
          <p:nvPr/>
        </p:nvSpPr>
        <p:spPr>
          <a:xfrm>
            <a:off x="2737372" y="3171657"/>
            <a:ext cx="1591542" cy="400110"/>
          </a:xfrm>
          <a:prstGeom prst="rect">
            <a:avLst/>
          </a:prstGeom>
          <a:noFill/>
        </p:spPr>
        <p:txBody>
          <a:bodyPr wrap="square" rtlCol="0">
            <a:spAutoFit/>
          </a:bodyPr>
          <a:lstStyle/>
          <a:p>
            <a:pPr algn="ctr"/>
            <a:r>
              <a:rPr lang="en-US" altLang="ko-KR" sz="2000" b="1" dirty="0">
                <a:solidFill>
                  <a:schemeClr val="tx1">
                    <a:lumMod val="65000"/>
                    <a:lumOff val="35000"/>
                  </a:schemeClr>
                </a:solidFill>
                <a:cs typeface="Arial" pitchFamily="34" charset="0"/>
              </a:rPr>
              <a:t>2015-2017</a:t>
            </a:r>
            <a:endParaRPr lang="ko-KR" altLang="en-US" sz="2000" b="1" dirty="0">
              <a:solidFill>
                <a:schemeClr val="tx1">
                  <a:lumMod val="65000"/>
                  <a:lumOff val="35000"/>
                </a:schemeClr>
              </a:solidFill>
              <a:cs typeface="Arial" pitchFamily="34" charset="0"/>
            </a:endParaRPr>
          </a:p>
        </p:txBody>
      </p:sp>
      <p:sp>
        <p:nvSpPr>
          <p:cNvPr id="25" name="TextBox 24">
            <a:extLst>
              <a:ext uri="{FF2B5EF4-FFF2-40B4-BE49-F238E27FC236}">
                <a16:creationId xmlns:a16="http://schemas.microsoft.com/office/drawing/2014/main" id="{061752F2-1269-4534-A89F-065AC9B2CF8A}"/>
              </a:ext>
            </a:extLst>
          </p:cNvPr>
          <p:cNvSpPr txBox="1"/>
          <p:nvPr/>
        </p:nvSpPr>
        <p:spPr>
          <a:xfrm>
            <a:off x="2901573" y="2522613"/>
            <a:ext cx="920113" cy="646331"/>
          </a:xfrm>
          <a:prstGeom prst="rect">
            <a:avLst/>
          </a:prstGeom>
          <a:noFill/>
        </p:spPr>
        <p:txBody>
          <a:bodyPr wrap="square" rtlCol="0">
            <a:spAutoFit/>
          </a:bodyPr>
          <a:lstStyle/>
          <a:p>
            <a:pPr algn="ctr"/>
            <a:r>
              <a:rPr lang="en-US" altLang="ko-KR" sz="3600" b="1" dirty="0">
                <a:solidFill>
                  <a:schemeClr val="accent2"/>
                </a:solidFill>
                <a:cs typeface="Arial" pitchFamily="34" charset="0"/>
              </a:rPr>
              <a:t>01</a:t>
            </a:r>
            <a:endParaRPr lang="ko-KR" altLang="en-US" sz="3600" b="1" dirty="0">
              <a:solidFill>
                <a:schemeClr val="accent2"/>
              </a:solidFill>
              <a:cs typeface="Arial" pitchFamily="34" charset="0"/>
            </a:endParaRPr>
          </a:p>
        </p:txBody>
      </p:sp>
      <p:sp>
        <p:nvSpPr>
          <p:cNvPr id="28" name="TextBox 27">
            <a:extLst>
              <a:ext uri="{FF2B5EF4-FFF2-40B4-BE49-F238E27FC236}">
                <a16:creationId xmlns:a16="http://schemas.microsoft.com/office/drawing/2014/main" id="{A6AB10E7-DD09-484C-8B3F-6E29B2A4C14E}"/>
              </a:ext>
            </a:extLst>
          </p:cNvPr>
          <p:cNvSpPr txBox="1"/>
          <p:nvPr/>
        </p:nvSpPr>
        <p:spPr>
          <a:xfrm>
            <a:off x="1954921" y="4526357"/>
            <a:ext cx="3226676" cy="707886"/>
          </a:xfrm>
          <a:prstGeom prst="rect">
            <a:avLst/>
          </a:prstGeom>
          <a:noFill/>
        </p:spPr>
        <p:txBody>
          <a:bodyPr wrap="square" rtlCol="0">
            <a:spAutoFit/>
          </a:bodyPr>
          <a:lstStyle/>
          <a:p>
            <a:r>
              <a:rPr lang="en-GB" sz="2000" b="1" dirty="0"/>
              <a:t>Early AI Integration in the Hospitality Industry </a:t>
            </a:r>
            <a:endParaRPr lang="ko-KR" altLang="en-US" sz="1400" b="1" dirty="0">
              <a:solidFill>
                <a:schemeClr val="tx1">
                  <a:lumMod val="65000"/>
                  <a:lumOff val="35000"/>
                </a:schemeClr>
              </a:solidFill>
              <a:cs typeface="Arial" pitchFamily="34" charset="0"/>
            </a:endParaRPr>
          </a:p>
        </p:txBody>
      </p:sp>
      <p:grpSp>
        <p:nvGrpSpPr>
          <p:cNvPr id="29" name="Group 28">
            <a:extLst>
              <a:ext uri="{FF2B5EF4-FFF2-40B4-BE49-F238E27FC236}">
                <a16:creationId xmlns:a16="http://schemas.microsoft.com/office/drawing/2014/main" id="{A6B1450F-3749-4147-8615-3B970F9ED64D}"/>
              </a:ext>
            </a:extLst>
          </p:cNvPr>
          <p:cNvGrpSpPr/>
          <p:nvPr/>
        </p:nvGrpSpPr>
        <p:grpSpPr>
          <a:xfrm>
            <a:off x="7286646" y="2128827"/>
            <a:ext cx="2394101" cy="2088232"/>
            <a:chOff x="5248647" y="1608813"/>
            <a:chExt cx="970807" cy="846777"/>
          </a:xfrm>
        </p:grpSpPr>
        <p:sp>
          <p:nvSpPr>
            <p:cNvPr id="30" name="Oval 29">
              <a:extLst>
                <a:ext uri="{FF2B5EF4-FFF2-40B4-BE49-F238E27FC236}">
                  <a16:creationId xmlns:a16="http://schemas.microsoft.com/office/drawing/2014/main" id="{89D40A2B-9299-4B80-A6A2-E5154FE00EC9}"/>
                </a:ext>
              </a:extLst>
            </p:cNvPr>
            <p:cNvSpPr/>
            <p:nvPr/>
          </p:nvSpPr>
          <p:spPr>
            <a:xfrm>
              <a:off x="5248647" y="1608813"/>
              <a:ext cx="846777" cy="846777"/>
            </a:xfrm>
            <a:prstGeom prst="ellipse">
              <a:avLst/>
            </a:prstGeom>
            <a:solidFill>
              <a:schemeClr val="accent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1" name="Oval 30">
              <a:extLst>
                <a:ext uri="{FF2B5EF4-FFF2-40B4-BE49-F238E27FC236}">
                  <a16:creationId xmlns:a16="http://schemas.microsoft.com/office/drawing/2014/main" id="{5463F56A-E93A-4E1C-B839-F7A8FA6170B6}"/>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33" name="TextBox 32">
            <a:extLst>
              <a:ext uri="{FF2B5EF4-FFF2-40B4-BE49-F238E27FC236}">
                <a16:creationId xmlns:a16="http://schemas.microsoft.com/office/drawing/2014/main" id="{C90D7040-4CEB-4BF1-BC69-AC8611844E4B}"/>
              </a:ext>
            </a:extLst>
          </p:cNvPr>
          <p:cNvSpPr txBox="1"/>
          <p:nvPr/>
        </p:nvSpPr>
        <p:spPr>
          <a:xfrm>
            <a:off x="7660168" y="3158268"/>
            <a:ext cx="1591542" cy="400110"/>
          </a:xfrm>
          <a:prstGeom prst="rect">
            <a:avLst/>
          </a:prstGeom>
          <a:noFill/>
        </p:spPr>
        <p:txBody>
          <a:bodyPr wrap="square" rtlCol="0">
            <a:spAutoFit/>
          </a:bodyPr>
          <a:lstStyle/>
          <a:p>
            <a:pPr algn="ctr"/>
            <a:r>
              <a:rPr lang="en-US" altLang="ko-KR" sz="2000" b="1" dirty="0">
                <a:solidFill>
                  <a:schemeClr val="tx1">
                    <a:lumMod val="65000"/>
                    <a:lumOff val="35000"/>
                  </a:schemeClr>
                </a:solidFill>
                <a:cs typeface="Arial" pitchFamily="34" charset="0"/>
              </a:rPr>
              <a:t>2018-2020</a:t>
            </a:r>
            <a:endParaRPr lang="ko-KR" altLang="en-US" sz="2000" b="1" dirty="0">
              <a:solidFill>
                <a:schemeClr val="tx1">
                  <a:lumMod val="65000"/>
                  <a:lumOff val="35000"/>
                </a:schemeClr>
              </a:solidFill>
              <a:cs typeface="Arial" pitchFamily="34" charset="0"/>
            </a:endParaRPr>
          </a:p>
        </p:txBody>
      </p:sp>
      <p:sp>
        <p:nvSpPr>
          <p:cNvPr id="35" name="TextBox 34">
            <a:extLst>
              <a:ext uri="{FF2B5EF4-FFF2-40B4-BE49-F238E27FC236}">
                <a16:creationId xmlns:a16="http://schemas.microsoft.com/office/drawing/2014/main" id="{5D33DB8D-709F-46F0-9F2B-6846705BA083}"/>
              </a:ext>
            </a:extLst>
          </p:cNvPr>
          <p:cNvSpPr txBox="1"/>
          <p:nvPr/>
        </p:nvSpPr>
        <p:spPr>
          <a:xfrm>
            <a:off x="7897084" y="2465059"/>
            <a:ext cx="920113" cy="646331"/>
          </a:xfrm>
          <a:prstGeom prst="rect">
            <a:avLst/>
          </a:prstGeom>
          <a:noFill/>
        </p:spPr>
        <p:txBody>
          <a:bodyPr wrap="square" rtlCol="0">
            <a:spAutoFit/>
          </a:bodyPr>
          <a:lstStyle/>
          <a:p>
            <a:pPr algn="ctr"/>
            <a:r>
              <a:rPr lang="en-US" altLang="ko-KR" sz="3600" b="1" dirty="0">
                <a:solidFill>
                  <a:schemeClr val="accent4"/>
                </a:solidFill>
                <a:cs typeface="Arial" pitchFamily="34" charset="0"/>
              </a:rPr>
              <a:t>02</a:t>
            </a:r>
            <a:endParaRPr lang="ko-KR" altLang="en-US" sz="3600" b="1" dirty="0">
              <a:solidFill>
                <a:schemeClr val="accent4"/>
              </a:solidFill>
              <a:cs typeface="Arial" pitchFamily="34" charset="0"/>
            </a:endParaRPr>
          </a:p>
        </p:txBody>
      </p:sp>
      <p:sp>
        <p:nvSpPr>
          <p:cNvPr id="38" name="TextBox 37">
            <a:extLst>
              <a:ext uri="{FF2B5EF4-FFF2-40B4-BE49-F238E27FC236}">
                <a16:creationId xmlns:a16="http://schemas.microsoft.com/office/drawing/2014/main" id="{22897358-955C-4504-8E96-D86D624B3F3E}"/>
              </a:ext>
            </a:extLst>
          </p:cNvPr>
          <p:cNvSpPr txBox="1"/>
          <p:nvPr/>
        </p:nvSpPr>
        <p:spPr>
          <a:xfrm>
            <a:off x="7158321" y="4382133"/>
            <a:ext cx="3089987" cy="1015663"/>
          </a:xfrm>
          <a:prstGeom prst="rect">
            <a:avLst/>
          </a:prstGeom>
          <a:noFill/>
        </p:spPr>
        <p:txBody>
          <a:bodyPr wrap="square" rtlCol="0">
            <a:spAutoFit/>
          </a:bodyPr>
          <a:lstStyle/>
          <a:p>
            <a:r>
              <a:rPr lang="en-GB" sz="2000" b="1" dirty="0"/>
              <a:t>Expansion of AI in Operations and Service Automation</a:t>
            </a:r>
            <a:endParaRPr lang="ko-KR" altLang="en-US" sz="1400" b="1" dirty="0">
              <a:solidFill>
                <a:schemeClr val="tx1">
                  <a:lumMod val="65000"/>
                  <a:lumOff val="35000"/>
                </a:schemeClr>
              </a:solidFill>
              <a:cs typeface="Arial" pitchFamily="34" charset="0"/>
            </a:endParaRPr>
          </a:p>
        </p:txBody>
      </p:sp>
      <p:sp>
        <p:nvSpPr>
          <p:cNvPr id="3" name="TextBox 2">
            <a:extLst>
              <a:ext uri="{FF2B5EF4-FFF2-40B4-BE49-F238E27FC236}">
                <a16:creationId xmlns:a16="http://schemas.microsoft.com/office/drawing/2014/main" id="{D028FE14-9880-4D51-BB12-4C919F88AE10}"/>
              </a:ext>
            </a:extLst>
          </p:cNvPr>
          <p:cNvSpPr txBox="1"/>
          <p:nvPr/>
        </p:nvSpPr>
        <p:spPr>
          <a:xfrm>
            <a:off x="649640" y="5393065"/>
            <a:ext cx="4503865" cy="1200329"/>
          </a:xfrm>
          <a:prstGeom prst="rect">
            <a:avLst/>
          </a:prstGeom>
          <a:noFill/>
        </p:spPr>
        <p:txBody>
          <a:bodyPr wrap="square" rtlCol="0">
            <a:spAutoFit/>
          </a:bodyPr>
          <a:lstStyle/>
          <a:p>
            <a:pPr algn="just"/>
            <a:r>
              <a:rPr lang="en-US" dirty="0"/>
              <a:t>Artificial Intelligence was highly focused on automated routine processes, and providing high level of guest experiences(</a:t>
            </a:r>
            <a:r>
              <a:rPr lang="en-US" dirty="0">
                <a:latin typeface="Calibri" panose="020F0502020204030204" pitchFamily="34" charset="0"/>
                <a:ea typeface="Arial" panose="020B0604020202020204" pitchFamily="34" charset="0"/>
                <a:cs typeface="Arial" panose="020B0604020202020204" pitchFamily="34" charset="0"/>
              </a:rPr>
              <a:t>Deloitte, 2024</a:t>
            </a:r>
            <a:r>
              <a:rPr lang="en-US" dirty="0"/>
              <a:t>).</a:t>
            </a:r>
          </a:p>
        </p:txBody>
      </p:sp>
      <p:sp>
        <p:nvSpPr>
          <p:cNvPr id="4" name="TextBox 3">
            <a:extLst>
              <a:ext uri="{FF2B5EF4-FFF2-40B4-BE49-F238E27FC236}">
                <a16:creationId xmlns:a16="http://schemas.microsoft.com/office/drawing/2014/main" id="{907AA9F7-85C7-4B33-B9D9-AF531C33CCE7}"/>
              </a:ext>
            </a:extLst>
          </p:cNvPr>
          <p:cNvSpPr txBox="1"/>
          <p:nvPr/>
        </p:nvSpPr>
        <p:spPr>
          <a:xfrm>
            <a:off x="6605195" y="5397796"/>
            <a:ext cx="4195483" cy="1200329"/>
          </a:xfrm>
          <a:prstGeom prst="rect">
            <a:avLst/>
          </a:prstGeom>
          <a:noFill/>
        </p:spPr>
        <p:txBody>
          <a:bodyPr wrap="square" rtlCol="0">
            <a:spAutoFit/>
          </a:bodyPr>
          <a:lstStyle/>
          <a:p>
            <a:pPr algn="just"/>
            <a:r>
              <a:rPr lang="en-US" dirty="0"/>
              <a:t>AI services expanded to voice-enabled smart systems, which allowed guest to control lightening, temperature etc. (Williams, 2024). </a:t>
            </a:r>
          </a:p>
        </p:txBody>
      </p:sp>
    </p:spTree>
    <p:extLst>
      <p:ext uri="{BB962C8B-B14F-4D97-AF65-F5344CB8AC3E}">
        <p14:creationId xmlns:p14="http://schemas.microsoft.com/office/powerpoint/2010/main" val="2027278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3600" b="1" dirty="0"/>
              <a:t>Literature Review</a:t>
            </a:r>
          </a:p>
        </p:txBody>
      </p:sp>
      <p:grpSp>
        <p:nvGrpSpPr>
          <p:cNvPr id="19" name="Group 18">
            <a:extLst>
              <a:ext uri="{FF2B5EF4-FFF2-40B4-BE49-F238E27FC236}">
                <a16:creationId xmlns:a16="http://schemas.microsoft.com/office/drawing/2014/main" id="{D4777ACA-9407-4B31-AF1B-2B7CFE40F97E}"/>
              </a:ext>
            </a:extLst>
          </p:cNvPr>
          <p:cNvGrpSpPr/>
          <p:nvPr/>
        </p:nvGrpSpPr>
        <p:grpSpPr>
          <a:xfrm>
            <a:off x="2375219" y="2207401"/>
            <a:ext cx="2394101" cy="2088232"/>
            <a:chOff x="5248647" y="1608813"/>
            <a:chExt cx="970807" cy="846777"/>
          </a:xfrm>
        </p:grpSpPr>
        <p:sp>
          <p:nvSpPr>
            <p:cNvPr id="20" name="Oval 19">
              <a:extLst>
                <a:ext uri="{FF2B5EF4-FFF2-40B4-BE49-F238E27FC236}">
                  <a16:creationId xmlns:a16="http://schemas.microsoft.com/office/drawing/2014/main" id="{6B378368-C541-4634-A71E-82303CEAFA73}"/>
                </a:ext>
              </a:extLst>
            </p:cNvPr>
            <p:cNvSpPr/>
            <p:nvPr/>
          </p:nvSpPr>
          <p:spPr>
            <a:xfrm>
              <a:off x="5248647" y="1608813"/>
              <a:ext cx="846777" cy="846777"/>
            </a:xfrm>
            <a:prstGeom prst="ellipse">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1" name="Oval 20">
              <a:extLst>
                <a:ext uri="{FF2B5EF4-FFF2-40B4-BE49-F238E27FC236}">
                  <a16:creationId xmlns:a16="http://schemas.microsoft.com/office/drawing/2014/main" id="{FDCF4CAA-2576-4024-AD66-C6076A21C731}"/>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23" name="TextBox 22">
            <a:extLst>
              <a:ext uri="{FF2B5EF4-FFF2-40B4-BE49-F238E27FC236}">
                <a16:creationId xmlns:a16="http://schemas.microsoft.com/office/drawing/2014/main" id="{734DEAE1-FB11-4EB7-B2DE-8FEEA1BE304B}"/>
              </a:ext>
            </a:extLst>
          </p:cNvPr>
          <p:cNvSpPr txBox="1"/>
          <p:nvPr/>
        </p:nvSpPr>
        <p:spPr>
          <a:xfrm>
            <a:off x="2737372" y="3171657"/>
            <a:ext cx="1591542" cy="400110"/>
          </a:xfrm>
          <a:prstGeom prst="rect">
            <a:avLst/>
          </a:prstGeom>
          <a:noFill/>
        </p:spPr>
        <p:txBody>
          <a:bodyPr wrap="square" rtlCol="0">
            <a:spAutoFit/>
          </a:bodyPr>
          <a:lstStyle/>
          <a:p>
            <a:pPr algn="ctr"/>
            <a:r>
              <a:rPr lang="en-US" altLang="ko-KR" sz="2000" b="1" dirty="0">
                <a:solidFill>
                  <a:schemeClr val="tx1">
                    <a:lumMod val="65000"/>
                    <a:lumOff val="35000"/>
                  </a:schemeClr>
                </a:solidFill>
                <a:cs typeface="Arial" pitchFamily="34" charset="0"/>
              </a:rPr>
              <a:t>2021-2022</a:t>
            </a:r>
            <a:endParaRPr lang="ko-KR" altLang="en-US" sz="2000" b="1" dirty="0">
              <a:solidFill>
                <a:schemeClr val="tx1">
                  <a:lumMod val="65000"/>
                  <a:lumOff val="35000"/>
                </a:schemeClr>
              </a:solidFill>
              <a:cs typeface="Arial" pitchFamily="34" charset="0"/>
            </a:endParaRPr>
          </a:p>
        </p:txBody>
      </p:sp>
      <p:sp>
        <p:nvSpPr>
          <p:cNvPr id="25" name="TextBox 24">
            <a:extLst>
              <a:ext uri="{FF2B5EF4-FFF2-40B4-BE49-F238E27FC236}">
                <a16:creationId xmlns:a16="http://schemas.microsoft.com/office/drawing/2014/main" id="{061752F2-1269-4534-A89F-065AC9B2CF8A}"/>
              </a:ext>
            </a:extLst>
          </p:cNvPr>
          <p:cNvSpPr txBox="1"/>
          <p:nvPr/>
        </p:nvSpPr>
        <p:spPr>
          <a:xfrm>
            <a:off x="2901573" y="2522613"/>
            <a:ext cx="920113" cy="646331"/>
          </a:xfrm>
          <a:prstGeom prst="rect">
            <a:avLst/>
          </a:prstGeom>
          <a:noFill/>
        </p:spPr>
        <p:txBody>
          <a:bodyPr wrap="square" rtlCol="0">
            <a:spAutoFit/>
          </a:bodyPr>
          <a:lstStyle/>
          <a:p>
            <a:pPr algn="ctr"/>
            <a:r>
              <a:rPr lang="en-US" altLang="ko-KR" sz="3600" b="1" dirty="0">
                <a:solidFill>
                  <a:schemeClr val="accent2"/>
                </a:solidFill>
                <a:cs typeface="Arial" pitchFamily="34" charset="0"/>
              </a:rPr>
              <a:t>03</a:t>
            </a:r>
            <a:endParaRPr lang="ko-KR" altLang="en-US" sz="3600" b="1" dirty="0">
              <a:solidFill>
                <a:schemeClr val="accent2"/>
              </a:solidFill>
              <a:cs typeface="Arial" pitchFamily="34" charset="0"/>
            </a:endParaRPr>
          </a:p>
        </p:txBody>
      </p:sp>
      <p:sp>
        <p:nvSpPr>
          <p:cNvPr id="28" name="TextBox 27">
            <a:extLst>
              <a:ext uri="{FF2B5EF4-FFF2-40B4-BE49-F238E27FC236}">
                <a16:creationId xmlns:a16="http://schemas.microsoft.com/office/drawing/2014/main" id="{A6AB10E7-DD09-484C-8B3F-6E29B2A4C14E}"/>
              </a:ext>
            </a:extLst>
          </p:cNvPr>
          <p:cNvSpPr txBox="1"/>
          <p:nvPr/>
        </p:nvSpPr>
        <p:spPr>
          <a:xfrm>
            <a:off x="1954921" y="4526357"/>
            <a:ext cx="3226676" cy="707886"/>
          </a:xfrm>
          <a:prstGeom prst="rect">
            <a:avLst/>
          </a:prstGeom>
          <a:noFill/>
        </p:spPr>
        <p:txBody>
          <a:bodyPr wrap="square" rtlCol="0">
            <a:spAutoFit/>
          </a:bodyPr>
          <a:lstStyle/>
          <a:p>
            <a:r>
              <a:rPr lang="en-GB" sz="2000" b="1" dirty="0"/>
              <a:t>AI Maturity and Ethical Considerations </a:t>
            </a:r>
            <a:endParaRPr lang="ko-KR" altLang="en-US" sz="1600" b="1" dirty="0">
              <a:solidFill>
                <a:schemeClr val="tx1">
                  <a:lumMod val="65000"/>
                  <a:lumOff val="35000"/>
                </a:schemeClr>
              </a:solidFill>
              <a:cs typeface="Arial" pitchFamily="34" charset="0"/>
            </a:endParaRPr>
          </a:p>
        </p:txBody>
      </p:sp>
      <p:grpSp>
        <p:nvGrpSpPr>
          <p:cNvPr id="29" name="Group 28">
            <a:extLst>
              <a:ext uri="{FF2B5EF4-FFF2-40B4-BE49-F238E27FC236}">
                <a16:creationId xmlns:a16="http://schemas.microsoft.com/office/drawing/2014/main" id="{A6B1450F-3749-4147-8615-3B970F9ED64D}"/>
              </a:ext>
            </a:extLst>
          </p:cNvPr>
          <p:cNvGrpSpPr/>
          <p:nvPr/>
        </p:nvGrpSpPr>
        <p:grpSpPr>
          <a:xfrm>
            <a:off x="7286646" y="2128827"/>
            <a:ext cx="2394101" cy="2088232"/>
            <a:chOff x="5248647" y="1608813"/>
            <a:chExt cx="970807" cy="846777"/>
          </a:xfrm>
        </p:grpSpPr>
        <p:sp>
          <p:nvSpPr>
            <p:cNvPr id="30" name="Oval 29">
              <a:extLst>
                <a:ext uri="{FF2B5EF4-FFF2-40B4-BE49-F238E27FC236}">
                  <a16:creationId xmlns:a16="http://schemas.microsoft.com/office/drawing/2014/main" id="{89D40A2B-9299-4B80-A6A2-E5154FE00EC9}"/>
                </a:ext>
              </a:extLst>
            </p:cNvPr>
            <p:cNvSpPr/>
            <p:nvPr/>
          </p:nvSpPr>
          <p:spPr>
            <a:xfrm>
              <a:off x="5248647" y="1608813"/>
              <a:ext cx="846777" cy="846777"/>
            </a:xfrm>
            <a:prstGeom prst="ellipse">
              <a:avLst/>
            </a:prstGeom>
            <a:solidFill>
              <a:schemeClr val="accent4"/>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1" name="Oval 30">
              <a:extLst>
                <a:ext uri="{FF2B5EF4-FFF2-40B4-BE49-F238E27FC236}">
                  <a16:creationId xmlns:a16="http://schemas.microsoft.com/office/drawing/2014/main" id="{5463F56A-E93A-4E1C-B839-F7A8FA6170B6}"/>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33" name="TextBox 32">
            <a:extLst>
              <a:ext uri="{FF2B5EF4-FFF2-40B4-BE49-F238E27FC236}">
                <a16:creationId xmlns:a16="http://schemas.microsoft.com/office/drawing/2014/main" id="{C90D7040-4CEB-4BF1-BC69-AC8611844E4B}"/>
              </a:ext>
            </a:extLst>
          </p:cNvPr>
          <p:cNvSpPr txBox="1"/>
          <p:nvPr/>
        </p:nvSpPr>
        <p:spPr>
          <a:xfrm>
            <a:off x="7660168" y="3158268"/>
            <a:ext cx="1591542" cy="400110"/>
          </a:xfrm>
          <a:prstGeom prst="rect">
            <a:avLst/>
          </a:prstGeom>
          <a:noFill/>
        </p:spPr>
        <p:txBody>
          <a:bodyPr wrap="square" rtlCol="0">
            <a:spAutoFit/>
          </a:bodyPr>
          <a:lstStyle/>
          <a:p>
            <a:pPr algn="ctr"/>
            <a:r>
              <a:rPr lang="en-US" altLang="ko-KR" sz="2000" b="1" dirty="0">
                <a:solidFill>
                  <a:schemeClr val="tx1">
                    <a:lumMod val="65000"/>
                    <a:lumOff val="35000"/>
                  </a:schemeClr>
                </a:solidFill>
                <a:cs typeface="Arial" pitchFamily="34" charset="0"/>
              </a:rPr>
              <a:t>2023-2024</a:t>
            </a:r>
            <a:endParaRPr lang="ko-KR" altLang="en-US" sz="2000" b="1" dirty="0">
              <a:solidFill>
                <a:schemeClr val="tx1">
                  <a:lumMod val="65000"/>
                  <a:lumOff val="35000"/>
                </a:schemeClr>
              </a:solidFill>
              <a:cs typeface="Arial" pitchFamily="34" charset="0"/>
            </a:endParaRPr>
          </a:p>
        </p:txBody>
      </p:sp>
      <p:sp>
        <p:nvSpPr>
          <p:cNvPr id="35" name="TextBox 34">
            <a:extLst>
              <a:ext uri="{FF2B5EF4-FFF2-40B4-BE49-F238E27FC236}">
                <a16:creationId xmlns:a16="http://schemas.microsoft.com/office/drawing/2014/main" id="{5D33DB8D-709F-46F0-9F2B-6846705BA083}"/>
              </a:ext>
            </a:extLst>
          </p:cNvPr>
          <p:cNvSpPr txBox="1"/>
          <p:nvPr/>
        </p:nvSpPr>
        <p:spPr>
          <a:xfrm>
            <a:off x="7897084" y="2465059"/>
            <a:ext cx="920113" cy="646331"/>
          </a:xfrm>
          <a:prstGeom prst="rect">
            <a:avLst/>
          </a:prstGeom>
          <a:noFill/>
        </p:spPr>
        <p:txBody>
          <a:bodyPr wrap="square" rtlCol="0">
            <a:spAutoFit/>
          </a:bodyPr>
          <a:lstStyle/>
          <a:p>
            <a:pPr algn="ctr"/>
            <a:r>
              <a:rPr lang="en-US" altLang="ko-KR" sz="3600" b="1" dirty="0">
                <a:solidFill>
                  <a:schemeClr val="accent4"/>
                </a:solidFill>
                <a:cs typeface="Arial" pitchFamily="34" charset="0"/>
              </a:rPr>
              <a:t>04</a:t>
            </a:r>
            <a:endParaRPr lang="ko-KR" altLang="en-US" sz="3600" b="1" dirty="0">
              <a:solidFill>
                <a:schemeClr val="accent4"/>
              </a:solidFill>
              <a:cs typeface="Arial" pitchFamily="34" charset="0"/>
            </a:endParaRPr>
          </a:p>
        </p:txBody>
      </p:sp>
      <p:sp>
        <p:nvSpPr>
          <p:cNvPr id="38" name="TextBox 37">
            <a:extLst>
              <a:ext uri="{FF2B5EF4-FFF2-40B4-BE49-F238E27FC236}">
                <a16:creationId xmlns:a16="http://schemas.microsoft.com/office/drawing/2014/main" id="{22897358-955C-4504-8E96-D86D624B3F3E}"/>
              </a:ext>
            </a:extLst>
          </p:cNvPr>
          <p:cNvSpPr txBox="1"/>
          <p:nvPr/>
        </p:nvSpPr>
        <p:spPr>
          <a:xfrm>
            <a:off x="7158321" y="4382133"/>
            <a:ext cx="3089987" cy="646331"/>
          </a:xfrm>
          <a:prstGeom prst="rect">
            <a:avLst/>
          </a:prstGeom>
          <a:noFill/>
        </p:spPr>
        <p:txBody>
          <a:bodyPr wrap="square" rtlCol="0">
            <a:spAutoFit/>
          </a:bodyPr>
          <a:lstStyle/>
          <a:p>
            <a:r>
              <a:rPr lang="en-GB" b="1" dirty="0"/>
              <a:t>Recent Developments and Future Trends</a:t>
            </a:r>
            <a:endParaRPr lang="ko-KR" altLang="en-US" sz="1400" b="1" dirty="0">
              <a:solidFill>
                <a:schemeClr val="tx1">
                  <a:lumMod val="65000"/>
                  <a:lumOff val="35000"/>
                </a:schemeClr>
              </a:solidFill>
              <a:cs typeface="Arial" pitchFamily="34" charset="0"/>
            </a:endParaRPr>
          </a:p>
        </p:txBody>
      </p:sp>
      <p:sp>
        <p:nvSpPr>
          <p:cNvPr id="3" name="TextBox 2">
            <a:extLst>
              <a:ext uri="{FF2B5EF4-FFF2-40B4-BE49-F238E27FC236}">
                <a16:creationId xmlns:a16="http://schemas.microsoft.com/office/drawing/2014/main" id="{885D69FE-DF41-4CE5-A435-CE4FF0EEBB6E}"/>
              </a:ext>
            </a:extLst>
          </p:cNvPr>
          <p:cNvSpPr txBox="1"/>
          <p:nvPr/>
        </p:nvSpPr>
        <p:spPr>
          <a:xfrm>
            <a:off x="806824" y="5314278"/>
            <a:ext cx="4830183" cy="1200329"/>
          </a:xfrm>
          <a:prstGeom prst="rect">
            <a:avLst/>
          </a:prstGeom>
          <a:noFill/>
        </p:spPr>
        <p:txBody>
          <a:bodyPr wrap="square" rtlCol="0">
            <a:spAutoFit/>
          </a:bodyPr>
          <a:lstStyle/>
          <a:p>
            <a:pPr algn="just"/>
            <a:r>
              <a:rPr lang="en-US" dirty="0"/>
              <a:t>AI becomes as opportunity and threats- it ensures efficiency at the same time becomes the reason of the displacement of the workforce (Ruel and Njoku, 2021)</a:t>
            </a:r>
          </a:p>
        </p:txBody>
      </p:sp>
      <p:sp>
        <p:nvSpPr>
          <p:cNvPr id="4" name="TextBox 3">
            <a:extLst>
              <a:ext uri="{FF2B5EF4-FFF2-40B4-BE49-F238E27FC236}">
                <a16:creationId xmlns:a16="http://schemas.microsoft.com/office/drawing/2014/main" id="{9CBF4300-E07F-4D9F-924D-DB940BF946D1}"/>
              </a:ext>
            </a:extLst>
          </p:cNvPr>
          <p:cNvSpPr txBox="1"/>
          <p:nvPr/>
        </p:nvSpPr>
        <p:spPr>
          <a:xfrm>
            <a:off x="6402105" y="5435187"/>
            <a:ext cx="4830183" cy="923330"/>
          </a:xfrm>
          <a:prstGeom prst="rect">
            <a:avLst/>
          </a:prstGeom>
          <a:noFill/>
        </p:spPr>
        <p:txBody>
          <a:bodyPr wrap="square" rtlCol="0">
            <a:spAutoFit/>
          </a:bodyPr>
          <a:lstStyle/>
          <a:p>
            <a:r>
              <a:rPr lang="en-US" dirty="0"/>
              <a:t>AI steps into innovation and sustainability where it highly uses for housekeeping, room services etc. (Martin, 2023). </a:t>
            </a:r>
          </a:p>
        </p:txBody>
      </p:sp>
    </p:spTree>
    <p:extLst>
      <p:ext uri="{BB962C8B-B14F-4D97-AF65-F5344CB8AC3E}">
        <p14:creationId xmlns:p14="http://schemas.microsoft.com/office/powerpoint/2010/main" val="2874349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3600" b="1" dirty="0"/>
              <a:t>Methodology</a:t>
            </a:r>
          </a:p>
        </p:txBody>
      </p:sp>
      <p:grpSp>
        <p:nvGrpSpPr>
          <p:cNvPr id="3" name="Group 2">
            <a:extLst>
              <a:ext uri="{FF2B5EF4-FFF2-40B4-BE49-F238E27FC236}">
                <a16:creationId xmlns:a16="http://schemas.microsoft.com/office/drawing/2014/main" id="{EEC1FEC2-9744-4438-9680-083C4314D7EC}"/>
              </a:ext>
            </a:extLst>
          </p:cNvPr>
          <p:cNvGrpSpPr/>
          <p:nvPr/>
        </p:nvGrpSpPr>
        <p:grpSpPr>
          <a:xfrm flipV="1">
            <a:off x="9126356" y="2525348"/>
            <a:ext cx="2147470" cy="1535158"/>
            <a:chOff x="8567658" y="3512928"/>
            <a:chExt cx="2147470" cy="1535158"/>
          </a:xfrm>
          <a:solidFill>
            <a:srgbClr val="F8A432"/>
          </a:solidFill>
        </p:grpSpPr>
        <p:sp>
          <p:nvSpPr>
            <p:cNvPr id="4" name="Pentagon 37">
              <a:extLst>
                <a:ext uri="{FF2B5EF4-FFF2-40B4-BE49-F238E27FC236}">
                  <a16:creationId xmlns:a16="http://schemas.microsoft.com/office/drawing/2014/main" id="{C8091DB2-C62E-4A4B-9F69-C7BCE41CA845}"/>
                </a:ext>
              </a:extLst>
            </p:cNvPr>
            <p:cNvSpPr/>
            <p:nvPr/>
          </p:nvSpPr>
          <p:spPr>
            <a:xfrm>
              <a:off x="8567658" y="3512928"/>
              <a:ext cx="2147470" cy="324000"/>
            </a:xfrm>
            <a:prstGeom prst="homePlat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lumMod val="75000"/>
                    <a:lumOff val="25000"/>
                  </a:schemeClr>
                </a:solidFill>
              </a:endParaRPr>
            </a:p>
          </p:txBody>
        </p:sp>
        <p:sp>
          <p:nvSpPr>
            <p:cNvPr id="5" name="Donut 38">
              <a:extLst>
                <a:ext uri="{FF2B5EF4-FFF2-40B4-BE49-F238E27FC236}">
                  <a16:creationId xmlns:a16="http://schemas.microsoft.com/office/drawing/2014/main" id="{7EF9BDC0-CCFC-4DD6-9BC6-2590CB66D27E}"/>
                </a:ext>
              </a:extLst>
            </p:cNvPr>
            <p:cNvSpPr/>
            <p:nvPr/>
          </p:nvSpPr>
          <p:spPr>
            <a:xfrm>
              <a:off x="8832402" y="3596351"/>
              <a:ext cx="1451735" cy="1451735"/>
            </a:xfrm>
            <a:prstGeom prst="donut">
              <a:avLst>
                <a:gd name="adj" fmla="val 1762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lumMod val="75000"/>
                    <a:lumOff val="25000"/>
                  </a:schemeClr>
                </a:solidFill>
              </a:endParaRPr>
            </a:p>
          </p:txBody>
        </p:sp>
      </p:grpSp>
      <p:sp>
        <p:nvSpPr>
          <p:cNvPr id="7" name="Pentagon 40">
            <a:extLst>
              <a:ext uri="{FF2B5EF4-FFF2-40B4-BE49-F238E27FC236}">
                <a16:creationId xmlns:a16="http://schemas.microsoft.com/office/drawing/2014/main" id="{A2433D54-C1E6-4696-B7D2-818BEA9B9176}"/>
              </a:ext>
            </a:extLst>
          </p:cNvPr>
          <p:cNvSpPr/>
          <p:nvPr/>
        </p:nvSpPr>
        <p:spPr>
          <a:xfrm>
            <a:off x="7141470" y="3736506"/>
            <a:ext cx="2147470" cy="324000"/>
          </a:xfrm>
          <a:prstGeom prst="homePlat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lumMod val="75000"/>
                  <a:lumOff val="25000"/>
                </a:schemeClr>
              </a:solidFill>
            </a:endParaRPr>
          </a:p>
        </p:txBody>
      </p:sp>
      <p:grpSp>
        <p:nvGrpSpPr>
          <p:cNvPr id="9" name="Group 8">
            <a:extLst>
              <a:ext uri="{FF2B5EF4-FFF2-40B4-BE49-F238E27FC236}">
                <a16:creationId xmlns:a16="http://schemas.microsoft.com/office/drawing/2014/main" id="{385B6898-4597-4599-B8E2-0A97800D921A}"/>
              </a:ext>
            </a:extLst>
          </p:cNvPr>
          <p:cNvGrpSpPr/>
          <p:nvPr/>
        </p:nvGrpSpPr>
        <p:grpSpPr>
          <a:xfrm flipV="1">
            <a:off x="5156584" y="2523190"/>
            <a:ext cx="2147470" cy="1535158"/>
            <a:chOff x="8567658" y="3512928"/>
            <a:chExt cx="2147470" cy="1535158"/>
          </a:xfrm>
          <a:solidFill>
            <a:srgbClr val="229878"/>
          </a:solidFill>
        </p:grpSpPr>
        <p:sp>
          <p:nvSpPr>
            <p:cNvPr id="10" name="Pentagon 43">
              <a:extLst>
                <a:ext uri="{FF2B5EF4-FFF2-40B4-BE49-F238E27FC236}">
                  <a16:creationId xmlns:a16="http://schemas.microsoft.com/office/drawing/2014/main" id="{A5D0D1BA-2674-48A3-88C1-C3EC6E1BD934}"/>
                </a:ext>
              </a:extLst>
            </p:cNvPr>
            <p:cNvSpPr/>
            <p:nvPr/>
          </p:nvSpPr>
          <p:spPr>
            <a:xfrm>
              <a:off x="8567658" y="3512928"/>
              <a:ext cx="2147470" cy="32400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lumMod val="75000"/>
                    <a:lumOff val="25000"/>
                  </a:schemeClr>
                </a:solidFill>
              </a:endParaRPr>
            </a:p>
          </p:txBody>
        </p:sp>
        <p:sp>
          <p:nvSpPr>
            <p:cNvPr id="11" name="Donut 44">
              <a:extLst>
                <a:ext uri="{FF2B5EF4-FFF2-40B4-BE49-F238E27FC236}">
                  <a16:creationId xmlns:a16="http://schemas.microsoft.com/office/drawing/2014/main" id="{A6E9C795-F329-47A2-A02A-B58C7FA9DDFD}"/>
                </a:ext>
              </a:extLst>
            </p:cNvPr>
            <p:cNvSpPr/>
            <p:nvPr/>
          </p:nvSpPr>
          <p:spPr>
            <a:xfrm>
              <a:off x="8832402" y="3596351"/>
              <a:ext cx="1451735" cy="1451735"/>
            </a:xfrm>
            <a:prstGeom prst="donut">
              <a:avLst>
                <a:gd name="adj" fmla="val 176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lumMod val="75000"/>
                    <a:lumOff val="25000"/>
                  </a:schemeClr>
                </a:solidFill>
              </a:endParaRPr>
            </a:p>
          </p:txBody>
        </p:sp>
      </p:grpSp>
      <p:sp>
        <p:nvSpPr>
          <p:cNvPr id="13" name="Pentagon 46">
            <a:extLst>
              <a:ext uri="{FF2B5EF4-FFF2-40B4-BE49-F238E27FC236}">
                <a16:creationId xmlns:a16="http://schemas.microsoft.com/office/drawing/2014/main" id="{F1C8D809-3243-442D-A14D-DBD5D215E635}"/>
              </a:ext>
            </a:extLst>
          </p:cNvPr>
          <p:cNvSpPr/>
          <p:nvPr/>
        </p:nvSpPr>
        <p:spPr>
          <a:xfrm>
            <a:off x="3171698" y="3724358"/>
            <a:ext cx="2147014" cy="323999"/>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lumMod val="75000"/>
                  <a:lumOff val="25000"/>
                </a:schemeClr>
              </a:solidFill>
            </a:endParaRPr>
          </a:p>
        </p:txBody>
      </p:sp>
      <p:sp>
        <p:nvSpPr>
          <p:cNvPr id="16" name="직사각형 113">
            <a:extLst>
              <a:ext uri="{FF2B5EF4-FFF2-40B4-BE49-F238E27FC236}">
                <a16:creationId xmlns:a16="http://schemas.microsoft.com/office/drawing/2014/main" id="{88653285-61A3-4D51-8A08-0EBEEB697D76}"/>
              </a:ext>
            </a:extLst>
          </p:cNvPr>
          <p:cNvSpPr>
            <a:spLocks noChangeArrowheads="1"/>
          </p:cNvSpPr>
          <p:nvPr/>
        </p:nvSpPr>
        <p:spPr bwMode="auto">
          <a:xfrm>
            <a:off x="5334369" y="3711504"/>
            <a:ext cx="1803437" cy="369332"/>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altLang="ko-KR" b="1" dirty="0">
                <a:solidFill>
                  <a:schemeClr val="bg1"/>
                </a:solidFill>
                <a:cs typeface="Arial" charset="0"/>
              </a:rPr>
              <a:t>Data Source</a:t>
            </a:r>
            <a:endParaRPr lang="ko-KR" altLang="en-US" dirty="0">
              <a:solidFill>
                <a:schemeClr val="bg1"/>
              </a:solidFill>
            </a:endParaRPr>
          </a:p>
        </p:txBody>
      </p:sp>
      <p:sp>
        <p:nvSpPr>
          <p:cNvPr id="18" name="직사각형 113">
            <a:extLst>
              <a:ext uri="{FF2B5EF4-FFF2-40B4-BE49-F238E27FC236}">
                <a16:creationId xmlns:a16="http://schemas.microsoft.com/office/drawing/2014/main" id="{566EC88A-BD9F-4301-9C44-F3B5D026DE78}"/>
              </a:ext>
            </a:extLst>
          </p:cNvPr>
          <p:cNvSpPr>
            <a:spLocks noChangeArrowheads="1"/>
          </p:cNvSpPr>
          <p:nvPr/>
        </p:nvSpPr>
        <p:spPr bwMode="auto">
          <a:xfrm>
            <a:off x="9553685" y="3711504"/>
            <a:ext cx="1633638" cy="369332"/>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altLang="ko-KR" b="1" dirty="0">
                <a:solidFill>
                  <a:schemeClr val="bg1"/>
                </a:solidFill>
                <a:cs typeface="Arial" charset="0"/>
              </a:rPr>
              <a:t>Framework</a:t>
            </a:r>
            <a:endParaRPr lang="ko-KR" altLang="en-US" dirty="0">
              <a:solidFill>
                <a:schemeClr val="bg1"/>
              </a:solidFill>
            </a:endParaRPr>
          </a:p>
        </p:txBody>
      </p:sp>
      <p:sp>
        <p:nvSpPr>
          <p:cNvPr id="24" name="TextBox 23">
            <a:extLst>
              <a:ext uri="{FF2B5EF4-FFF2-40B4-BE49-F238E27FC236}">
                <a16:creationId xmlns:a16="http://schemas.microsoft.com/office/drawing/2014/main" id="{13CD5101-2729-4C5B-9CA9-BE2011CEA78F}"/>
              </a:ext>
            </a:extLst>
          </p:cNvPr>
          <p:cNvSpPr txBox="1"/>
          <p:nvPr/>
        </p:nvSpPr>
        <p:spPr>
          <a:xfrm>
            <a:off x="4866289" y="4221371"/>
            <a:ext cx="2605184" cy="1323439"/>
          </a:xfrm>
          <a:prstGeom prst="rect">
            <a:avLst/>
          </a:prstGeom>
          <a:noFill/>
        </p:spPr>
        <p:txBody>
          <a:bodyPr wrap="square" rtlCol="0">
            <a:spAutoFit/>
          </a:bodyPr>
          <a:lstStyle/>
          <a:p>
            <a:pPr algn="ctr"/>
            <a:r>
              <a:rPr lang="en-US" sz="2000" dirty="0"/>
              <a:t>Peer-reviewed journals, industry reports, and case studies</a:t>
            </a:r>
            <a:endParaRPr lang="ko-KR" altLang="en-US" sz="2000" dirty="0">
              <a:solidFill>
                <a:schemeClr val="tx1">
                  <a:lumMod val="75000"/>
                  <a:lumOff val="25000"/>
                </a:schemeClr>
              </a:solidFill>
              <a:cs typeface="Arial" pitchFamily="34" charset="0"/>
            </a:endParaRPr>
          </a:p>
        </p:txBody>
      </p:sp>
      <p:sp>
        <p:nvSpPr>
          <p:cNvPr id="27" name="TextBox 26">
            <a:extLst>
              <a:ext uri="{FF2B5EF4-FFF2-40B4-BE49-F238E27FC236}">
                <a16:creationId xmlns:a16="http://schemas.microsoft.com/office/drawing/2014/main" id="{06857704-CE89-4F34-BAD9-90A76FBD50B4}"/>
              </a:ext>
            </a:extLst>
          </p:cNvPr>
          <p:cNvSpPr txBox="1"/>
          <p:nvPr/>
        </p:nvSpPr>
        <p:spPr>
          <a:xfrm>
            <a:off x="3017887" y="2333883"/>
            <a:ext cx="2235953" cy="1323439"/>
          </a:xfrm>
          <a:prstGeom prst="rect">
            <a:avLst/>
          </a:prstGeom>
          <a:noFill/>
        </p:spPr>
        <p:txBody>
          <a:bodyPr wrap="square" rtlCol="0">
            <a:spAutoFit/>
          </a:bodyPr>
          <a:lstStyle/>
          <a:p>
            <a:pPr algn="ctr"/>
            <a:r>
              <a:rPr lang="en-US" sz="2000" dirty="0"/>
              <a:t>Secondary research to analyze existing data and insights</a:t>
            </a:r>
            <a:endParaRPr lang="ko-KR" altLang="en-US" sz="2000" b="1" dirty="0">
              <a:solidFill>
                <a:schemeClr val="tx1">
                  <a:lumMod val="75000"/>
                  <a:lumOff val="25000"/>
                </a:schemeClr>
              </a:solidFill>
              <a:cs typeface="Arial" pitchFamily="34" charset="0"/>
            </a:endParaRPr>
          </a:p>
        </p:txBody>
      </p:sp>
      <p:sp>
        <p:nvSpPr>
          <p:cNvPr id="30" name="TextBox 29">
            <a:extLst>
              <a:ext uri="{FF2B5EF4-FFF2-40B4-BE49-F238E27FC236}">
                <a16:creationId xmlns:a16="http://schemas.microsoft.com/office/drawing/2014/main" id="{1B222454-9A58-40EB-BCBC-F2D13739CA9E}"/>
              </a:ext>
            </a:extLst>
          </p:cNvPr>
          <p:cNvSpPr txBox="1"/>
          <p:nvPr/>
        </p:nvSpPr>
        <p:spPr>
          <a:xfrm>
            <a:off x="6938160" y="1993781"/>
            <a:ext cx="2235953" cy="1631216"/>
          </a:xfrm>
          <a:prstGeom prst="rect">
            <a:avLst/>
          </a:prstGeom>
          <a:noFill/>
        </p:spPr>
        <p:txBody>
          <a:bodyPr wrap="square" rtlCol="0">
            <a:spAutoFit/>
          </a:bodyPr>
          <a:lstStyle/>
          <a:p>
            <a:pPr algn="ctr"/>
            <a:r>
              <a:rPr lang="en-US" sz="2000" dirty="0"/>
              <a:t>PEST analysis to assess macro-environmental factors influencing AI adoption</a:t>
            </a:r>
            <a:endParaRPr lang="ko-KR" altLang="en-US" sz="2000" b="1" dirty="0">
              <a:solidFill>
                <a:schemeClr val="tx1">
                  <a:lumMod val="75000"/>
                  <a:lumOff val="25000"/>
                </a:schemeClr>
              </a:solidFill>
              <a:cs typeface="Arial" pitchFamily="34" charset="0"/>
            </a:endParaRPr>
          </a:p>
        </p:txBody>
      </p:sp>
      <p:grpSp>
        <p:nvGrpSpPr>
          <p:cNvPr id="31" name="Group 42">
            <a:extLst>
              <a:ext uri="{FF2B5EF4-FFF2-40B4-BE49-F238E27FC236}">
                <a16:creationId xmlns:a16="http://schemas.microsoft.com/office/drawing/2014/main" id="{8AAC6898-9D51-45CF-8E9D-71F842981AAF}"/>
              </a:ext>
            </a:extLst>
          </p:cNvPr>
          <p:cNvGrpSpPr/>
          <p:nvPr/>
        </p:nvGrpSpPr>
        <p:grpSpPr>
          <a:xfrm flipV="1">
            <a:off x="1186356" y="2523190"/>
            <a:ext cx="2147470" cy="1535158"/>
            <a:chOff x="8567658" y="3512928"/>
            <a:chExt cx="2147470" cy="1535158"/>
          </a:xfrm>
          <a:solidFill>
            <a:schemeClr val="accent6"/>
          </a:solidFill>
        </p:grpSpPr>
        <p:sp>
          <p:nvSpPr>
            <p:cNvPr id="32" name="Pentagon 43">
              <a:extLst>
                <a:ext uri="{FF2B5EF4-FFF2-40B4-BE49-F238E27FC236}">
                  <a16:creationId xmlns:a16="http://schemas.microsoft.com/office/drawing/2014/main" id="{E8C2A46A-814B-4BCC-A605-8565E61A03A1}"/>
                </a:ext>
              </a:extLst>
            </p:cNvPr>
            <p:cNvSpPr/>
            <p:nvPr/>
          </p:nvSpPr>
          <p:spPr>
            <a:xfrm>
              <a:off x="8567658" y="3512928"/>
              <a:ext cx="2147470" cy="324000"/>
            </a:xfrm>
            <a:prstGeom prst="homePlat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lumMod val="75000"/>
                    <a:lumOff val="25000"/>
                  </a:schemeClr>
                </a:solidFill>
              </a:endParaRPr>
            </a:p>
          </p:txBody>
        </p:sp>
        <p:sp>
          <p:nvSpPr>
            <p:cNvPr id="33" name="Donut 44">
              <a:extLst>
                <a:ext uri="{FF2B5EF4-FFF2-40B4-BE49-F238E27FC236}">
                  <a16:creationId xmlns:a16="http://schemas.microsoft.com/office/drawing/2014/main" id="{AE2A8C97-0F12-48FD-86FB-B2C8FF47E29A}"/>
                </a:ext>
              </a:extLst>
            </p:cNvPr>
            <p:cNvSpPr/>
            <p:nvPr/>
          </p:nvSpPr>
          <p:spPr>
            <a:xfrm>
              <a:off x="8832402" y="3596351"/>
              <a:ext cx="1451735" cy="1451735"/>
            </a:xfrm>
            <a:prstGeom prst="donut">
              <a:avLst>
                <a:gd name="adj" fmla="val 1762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lumMod val="75000"/>
                    <a:lumOff val="25000"/>
                  </a:schemeClr>
                </a:solidFill>
              </a:endParaRPr>
            </a:p>
          </p:txBody>
        </p:sp>
      </p:grpSp>
      <p:sp>
        <p:nvSpPr>
          <p:cNvPr id="34" name="직사각형 113">
            <a:extLst>
              <a:ext uri="{FF2B5EF4-FFF2-40B4-BE49-F238E27FC236}">
                <a16:creationId xmlns:a16="http://schemas.microsoft.com/office/drawing/2014/main" id="{EAD8262F-7036-423A-AF7C-F856FF22D97B}"/>
              </a:ext>
            </a:extLst>
          </p:cNvPr>
          <p:cNvSpPr>
            <a:spLocks noChangeArrowheads="1"/>
          </p:cNvSpPr>
          <p:nvPr/>
        </p:nvSpPr>
        <p:spPr bwMode="auto">
          <a:xfrm>
            <a:off x="1180995" y="3711504"/>
            <a:ext cx="1803437" cy="400110"/>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US" altLang="ko-KR" sz="2000" b="1" dirty="0">
                <a:solidFill>
                  <a:schemeClr val="bg1"/>
                </a:solidFill>
                <a:cs typeface="Arial" charset="0"/>
              </a:rPr>
              <a:t>Approach</a:t>
            </a:r>
            <a:endParaRPr lang="ko-KR" altLang="en-US" sz="2000" dirty="0">
              <a:solidFill>
                <a:schemeClr val="bg1"/>
              </a:solidFill>
            </a:endParaRPr>
          </a:p>
        </p:txBody>
      </p:sp>
    </p:spTree>
    <p:extLst>
      <p:ext uri="{BB962C8B-B14F-4D97-AF65-F5344CB8AC3E}">
        <p14:creationId xmlns:p14="http://schemas.microsoft.com/office/powerpoint/2010/main" val="624062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3600" b="1" dirty="0"/>
              <a:t>Theme Impact Analysis – Political Factors</a:t>
            </a:r>
          </a:p>
        </p:txBody>
      </p:sp>
      <p:grpSp>
        <p:nvGrpSpPr>
          <p:cNvPr id="19" name="Group 18">
            <a:extLst>
              <a:ext uri="{FF2B5EF4-FFF2-40B4-BE49-F238E27FC236}">
                <a16:creationId xmlns:a16="http://schemas.microsoft.com/office/drawing/2014/main" id="{D4777ACA-9407-4B31-AF1B-2B7CFE40F97E}"/>
              </a:ext>
            </a:extLst>
          </p:cNvPr>
          <p:cNvGrpSpPr/>
          <p:nvPr/>
        </p:nvGrpSpPr>
        <p:grpSpPr>
          <a:xfrm>
            <a:off x="342303" y="1177503"/>
            <a:ext cx="3226676" cy="1439573"/>
            <a:chOff x="5248647" y="1608813"/>
            <a:chExt cx="970807" cy="846777"/>
          </a:xfrm>
        </p:grpSpPr>
        <p:sp>
          <p:nvSpPr>
            <p:cNvPr id="20" name="Oval 19">
              <a:extLst>
                <a:ext uri="{FF2B5EF4-FFF2-40B4-BE49-F238E27FC236}">
                  <a16:creationId xmlns:a16="http://schemas.microsoft.com/office/drawing/2014/main" id="{6B378368-C541-4634-A71E-82303CEAFA73}"/>
                </a:ext>
              </a:extLst>
            </p:cNvPr>
            <p:cNvSpPr/>
            <p:nvPr/>
          </p:nvSpPr>
          <p:spPr>
            <a:xfrm>
              <a:off x="5248647" y="1608813"/>
              <a:ext cx="846777" cy="846777"/>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a:p>
          </p:txBody>
        </p:sp>
        <p:sp>
          <p:nvSpPr>
            <p:cNvPr id="21" name="Oval 20">
              <a:extLst>
                <a:ext uri="{FF2B5EF4-FFF2-40B4-BE49-F238E27FC236}">
                  <a16:creationId xmlns:a16="http://schemas.microsoft.com/office/drawing/2014/main" id="{FDCF4CAA-2576-4024-AD66-C6076A21C731}"/>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23" name="TextBox 22">
            <a:extLst>
              <a:ext uri="{FF2B5EF4-FFF2-40B4-BE49-F238E27FC236}">
                <a16:creationId xmlns:a16="http://schemas.microsoft.com/office/drawing/2014/main" id="{734DEAE1-FB11-4EB7-B2DE-8FEEA1BE304B}"/>
              </a:ext>
            </a:extLst>
          </p:cNvPr>
          <p:cNvSpPr txBox="1"/>
          <p:nvPr/>
        </p:nvSpPr>
        <p:spPr>
          <a:xfrm>
            <a:off x="1472190" y="1697234"/>
            <a:ext cx="1591542" cy="400110"/>
          </a:xfrm>
          <a:prstGeom prst="rect">
            <a:avLst/>
          </a:prstGeom>
          <a:noFill/>
        </p:spPr>
        <p:txBody>
          <a:bodyPr wrap="square" rtlCol="0">
            <a:spAutoFit/>
          </a:bodyPr>
          <a:lstStyle/>
          <a:p>
            <a:pPr algn="ctr"/>
            <a:r>
              <a:rPr lang="en-US" sz="2000" b="1" dirty="0"/>
              <a:t>AI Policies</a:t>
            </a:r>
            <a:endParaRPr lang="ko-KR" altLang="en-US" sz="2000" b="1" dirty="0">
              <a:solidFill>
                <a:schemeClr val="tx1">
                  <a:lumMod val="65000"/>
                  <a:lumOff val="35000"/>
                </a:schemeClr>
              </a:solidFill>
              <a:cs typeface="Arial" pitchFamily="34" charset="0"/>
            </a:endParaRPr>
          </a:p>
        </p:txBody>
      </p:sp>
      <p:sp>
        <p:nvSpPr>
          <p:cNvPr id="28" name="TextBox 27">
            <a:extLst>
              <a:ext uri="{FF2B5EF4-FFF2-40B4-BE49-F238E27FC236}">
                <a16:creationId xmlns:a16="http://schemas.microsoft.com/office/drawing/2014/main" id="{A6AB10E7-DD09-484C-8B3F-6E29B2A4C14E}"/>
              </a:ext>
            </a:extLst>
          </p:cNvPr>
          <p:cNvSpPr txBox="1"/>
          <p:nvPr/>
        </p:nvSpPr>
        <p:spPr>
          <a:xfrm>
            <a:off x="3945079" y="1510943"/>
            <a:ext cx="2391175" cy="1015663"/>
          </a:xfrm>
          <a:prstGeom prst="rect">
            <a:avLst/>
          </a:prstGeom>
          <a:noFill/>
        </p:spPr>
        <p:txBody>
          <a:bodyPr wrap="square" rtlCol="0">
            <a:spAutoFit/>
          </a:bodyPr>
          <a:lstStyle/>
          <a:p>
            <a:r>
              <a:rPr lang="en-US" sz="2000" dirty="0"/>
              <a:t>UK National AI Strategy promotes innovation</a:t>
            </a:r>
            <a:endParaRPr lang="ko-KR" altLang="en-US" sz="1600" b="1" dirty="0">
              <a:solidFill>
                <a:schemeClr val="tx1">
                  <a:lumMod val="65000"/>
                  <a:lumOff val="35000"/>
                </a:schemeClr>
              </a:solidFill>
              <a:cs typeface="Arial" pitchFamily="34" charset="0"/>
            </a:endParaRPr>
          </a:p>
        </p:txBody>
      </p:sp>
      <p:grpSp>
        <p:nvGrpSpPr>
          <p:cNvPr id="24" name="Group 23">
            <a:extLst>
              <a:ext uri="{FF2B5EF4-FFF2-40B4-BE49-F238E27FC236}">
                <a16:creationId xmlns:a16="http://schemas.microsoft.com/office/drawing/2014/main" id="{242F6D5A-25E1-4AB0-BA00-1232F01FE964}"/>
              </a:ext>
            </a:extLst>
          </p:cNvPr>
          <p:cNvGrpSpPr/>
          <p:nvPr/>
        </p:nvGrpSpPr>
        <p:grpSpPr>
          <a:xfrm>
            <a:off x="494703" y="5029538"/>
            <a:ext cx="3226676" cy="1439573"/>
            <a:chOff x="5248647" y="1608813"/>
            <a:chExt cx="970807" cy="846777"/>
          </a:xfrm>
        </p:grpSpPr>
        <p:sp>
          <p:nvSpPr>
            <p:cNvPr id="26" name="Oval 25">
              <a:extLst>
                <a:ext uri="{FF2B5EF4-FFF2-40B4-BE49-F238E27FC236}">
                  <a16:creationId xmlns:a16="http://schemas.microsoft.com/office/drawing/2014/main" id="{80B12B0F-57B5-4636-9DAE-372F539503F3}"/>
                </a:ext>
              </a:extLst>
            </p:cNvPr>
            <p:cNvSpPr/>
            <p:nvPr/>
          </p:nvSpPr>
          <p:spPr>
            <a:xfrm>
              <a:off x="5248647" y="1608813"/>
              <a:ext cx="846777" cy="846777"/>
            </a:xfrm>
            <a:prstGeom prst="ellipse">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dirty="0"/>
            </a:p>
          </p:txBody>
        </p:sp>
        <p:sp>
          <p:nvSpPr>
            <p:cNvPr id="27" name="Oval 26">
              <a:extLst>
                <a:ext uri="{FF2B5EF4-FFF2-40B4-BE49-F238E27FC236}">
                  <a16:creationId xmlns:a16="http://schemas.microsoft.com/office/drawing/2014/main" id="{16AF1739-2F16-49E8-BE22-95136116E8F6}"/>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grpSp>
        <p:nvGrpSpPr>
          <p:cNvPr id="32" name="Group 31">
            <a:extLst>
              <a:ext uri="{FF2B5EF4-FFF2-40B4-BE49-F238E27FC236}">
                <a16:creationId xmlns:a16="http://schemas.microsoft.com/office/drawing/2014/main" id="{66548855-E369-45F3-8BED-7385CA7D4F94}"/>
              </a:ext>
            </a:extLst>
          </p:cNvPr>
          <p:cNvGrpSpPr/>
          <p:nvPr/>
        </p:nvGrpSpPr>
        <p:grpSpPr>
          <a:xfrm>
            <a:off x="389225" y="3182477"/>
            <a:ext cx="3226676" cy="1439573"/>
            <a:chOff x="5248647" y="1608813"/>
            <a:chExt cx="970807" cy="846777"/>
          </a:xfrm>
        </p:grpSpPr>
        <p:sp>
          <p:nvSpPr>
            <p:cNvPr id="34" name="Oval 33">
              <a:extLst>
                <a:ext uri="{FF2B5EF4-FFF2-40B4-BE49-F238E27FC236}">
                  <a16:creationId xmlns:a16="http://schemas.microsoft.com/office/drawing/2014/main" id="{6CB4356F-4EEF-4BF7-91A4-ACD732EBA01C}"/>
                </a:ext>
              </a:extLst>
            </p:cNvPr>
            <p:cNvSpPr/>
            <p:nvPr/>
          </p:nvSpPr>
          <p:spPr>
            <a:xfrm>
              <a:off x="5248647" y="1608813"/>
              <a:ext cx="846777" cy="846777"/>
            </a:xfrm>
            <a:prstGeom prst="ellips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dirty="0"/>
            </a:p>
          </p:txBody>
        </p:sp>
        <p:sp>
          <p:nvSpPr>
            <p:cNvPr id="36" name="Oval 35">
              <a:extLst>
                <a:ext uri="{FF2B5EF4-FFF2-40B4-BE49-F238E27FC236}">
                  <a16:creationId xmlns:a16="http://schemas.microsoft.com/office/drawing/2014/main" id="{EB4781CA-CC20-4027-932C-7145AD32D7CF}"/>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37" name="TextBox 36">
            <a:extLst>
              <a:ext uri="{FF2B5EF4-FFF2-40B4-BE49-F238E27FC236}">
                <a16:creationId xmlns:a16="http://schemas.microsoft.com/office/drawing/2014/main" id="{FFC05398-27BB-4AA5-B6E0-4450DF1E52DC}"/>
              </a:ext>
            </a:extLst>
          </p:cNvPr>
          <p:cNvSpPr txBox="1"/>
          <p:nvPr/>
        </p:nvSpPr>
        <p:spPr>
          <a:xfrm>
            <a:off x="867892" y="3712572"/>
            <a:ext cx="2600522" cy="400110"/>
          </a:xfrm>
          <a:prstGeom prst="rect">
            <a:avLst/>
          </a:prstGeom>
          <a:noFill/>
        </p:spPr>
        <p:txBody>
          <a:bodyPr wrap="square" rtlCol="0">
            <a:spAutoFit/>
          </a:bodyPr>
          <a:lstStyle/>
          <a:p>
            <a:pPr algn="ctr"/>
            <a:r>
              <a:rPr lang="en-US" sz="2000" b="1" dirty="0"/>
              <a:t>Labor Challenges</a:t>
            </a:r>
            <a:endParaRPr lang="ko-KR" altLang="en-US" sz="2000" b="1" dirty="0">
              <a:solidFill>
                <a:schemeClr val="tx1">
                  <a:lumMod val="65000"/>
                  <a:lumOff val="35000"/>
                </a:schemeClr>
              </a:solidFill>
              <a:cs typeface="Arial" pitchFamily="34" charset="0"/>
            </a:endParaRPr>
          </a:p>
        </p:txBody>
      </p:sp>
      <p:sp>
        <p:nvSpPr>
          <p:cNvPr id="39" name="TextBox 38">
            <a:extLst>
              <a:ext uri="{FF2B5EF4-FFF2-40B4-BE49-F238E27FC236}">
                <a16:creationId xmlns:a16="http://schemas.microsoft.com/office/drawing/2014/main" id="{13EAC141-5893-46AE-B567-10EA2F423B31}"/>
              </a:ext>
            </a:extLst>
          </p:cNvPr>
          <p:cNvSpPr txBox="1"/>
          <p:nvPr/>
        </p:nvSpPr>
        <p:spPr>
          <a:xfrm>
            <a:off x="1041312" y="5588665"/>
            <a:ext cx="2600522" cy="400110"/>
          </a:xfrm>
          <a:prstGeom prst="rect">
            <a:avLst/>
          </a:prstGeom>
          <a:noFill/>
        </p:spPr>
        <p:txBody>
          <a:bodyPr wrap="square" rtlCol="0">
            <a:spAutoFit/>
          </a:bodyPr>
          <a:lstStyle/>
          <a:p>
            <a:pPr algn="ctr"/>
            <a:r>
              <a:rPr lang="en-US" sz="2000" b="1" dirty="0"/>
              <a:t>Regulations</a:t>
            </a:r>
            <a:endParaRPr lang="ko-KR" altLang="en-US" sz="2000" b="1" dirty="0">
              <a:solidFill>
                <a:schemeClr val="tx1">
                  <a:lumMod val="65000"/>
                  <a:lumOff val="35000"/>
                </a:schemeClr>
              </a:solidFill>
              <a:cs typeface="Arial" pitchFamily="34" charset="0"/>
            </a:endParaRPr>
          </a:p>
        </p:txBody>
      </p:sp>
      <p:sp>
        <p:nvSpPr>
          <p:cNvPr id="40" name="TextBox 39">
            <a:extLst>
              <a:ext uri="{FF2B5EF4-FFF2-40B4-BE49-F238E27FC236}">
                <a16:creationId xmlns:a16="http://schemas.microsoft.com/office/drawing/2014/main" id="{40164500-8189-4CE4-98A9-94DF9BC9F4C8}"/>
              </a:ext>
            </a:extLst>
          </p:cNvPr>
          <p:cNvSpPr txBox="1"/>
          <p:nvPr/>
        </p:nvSpPr>
        <p:spPr>
          <a:xfrm>
            <a:off x="4063414" y="3747514"/>
            <a:ext cx="2606328" cy="707886"/>
          </a:xfrm>
          <a:prstGeom prst="rect">
            <a:avLst/>
          </a:prstGeom>
          <a:noFill/>
        </p:spPr>
        <p:txBody>
          <a:bodyPr wrap="square" rtlCol="0">
            <a:spAutoFit/>
          </a:bodyPr>
          <a:lstStyle/>
          <a:p>
            <a:r>
              <a:rPr lang="en-US" sz="2000" dirty="0"/>
              <a:t>Brexit-induced workforce shortages</a:t>
            </a:r>
            <a:endParaRPr lang="ko-KR" altLang="en-US" sz="1600" b="1" dirty="0">
              <a:solidFill>
                <a:schemeClr val="tx1">
                  <a:lumMod val="65000"/>
                  <a:lumOff val="35000"/>
                </a:schemeClr>
              </a:solidFill>
              <a:cs typeface="Arial" pitchFamily="34" charset="0"/>
            </a:endParaRPr>
          </a:p>
        </p:txBody>
      </p:sp>
      <p:sp>
        <p:nvSpPr>
          <p:cNvPr id="41" name="TextBox 40">
            <a:extLst>
              <a:ext uri="{FF2B5EF4-FFF2-40B4-BE49-F238E27FC236}">
                <a16:creationId xmlns:a16="http://schemas.microsoft.com/office/drawing/2014/main" id="{968E7591-6967-417D-9C71-6FF2E8C4941F}"/>
              </a:ext>
            </a:extLst>
          </p:cNvPr>
          <p:cNvSpPr txBox="1"/>
          <p:nvPr/>
        </p:nvSpPr>
        <p:spPr>
          <a:xfrm>
            <a:off x="4084433" y="5660391"/>
            <a:ext cx="2994099" cy="707886"/>
          </a:xfrm>
          <a:prstGeom prst="rect">
            <a:avLst/>
          </a:prstGeom>
          <a:noFill/>
        </p:spPr>
        <p:txBody>
          <a:bodyPr wrap="square" rtlCol="0">
            <a:spAutoFit/>
          </a:bodyPr>
          <a:lstStyle/>
          <a:p>
            <a:r>
              <a:rPr lang="en-US" sz="2000" dirty="0"/>
              <a:t>GDPR compliance for data protection</a:t>
            </a:r>
            <a:endParaRPr lang="ko-KR" altLang="en-US" sz="1600" b="1" dirty="0">
              <a:solidFill>
                <a:schemeClr val="tx1">
                  <a:lumMod val="65000"/>
                  <a:lumOff val="35000"/>
                </a:schemeClr>
              </a:solidFill>
              <a:cs typeface="Arial" pitchFamily="34" charset="0"/>
            </a:endParaRPr>
          </a:p>
        </p:txBody>
      </p:sp>
      <p:pic>
        <p:nvPicPr>
          <p:cNvPr id="5" name="Picture 4">
            <a:extLst>
              <a:ext uri="{FF2B5EF4-FFF2-40B4-BE49-F238E27FC236}">
                <a16:creationId xmlns:a16="http://schemas.microsoft.com/office/drawing/2014/main" id="{9549C6D4-F59B-413A-A508-C5B8CD43F555}"/>
              </a:ext>
            </a:extLst>
          </p:cNvPr>
          <p:cNvPicPr>
            <a:picLocks noChangeAspect="1"/>
          </p:cNvPicPr>
          <p:nvPr/>
        </p:nvPicPr>
        <p:blipFill>
          <a:blip r:embed="rId3"/>
          <a:stretch>
            <a:fillRect/>
          </a:stretch>
        </p:blipFill>
        <p:spPr>
          <a:xfrm>
            <a:off x="6557660" y="1467977"/>
            <a:ext cx="4955203" cy="3429000"/>
          </a:xfrm>
          <a:prstGeom prst="rect">
            <a:avLst/>
          </a:prstGeom>
        </p:spPr>
      </p:pic>
      <p:sp>
        <p:nvSpPr>
          <p:cNvPr id="7" name="Rectangle 1">
            <a:extLst>
              <a:ext uri="{FF2B5EF4-FFF2-40B4-BE49-F238E27FC236}">
                <a16:creationId xmlns:a16="http://schemas.microsoft.com/office/drawing/2014/main" id="{07EE03D0-9229-46F6-BC0A-761F211CC936}"/>
              </a:ext>
            </a:extLst>
          </p:cNvPr>
          <p:cNvSpPr>
            <a:spLocks noChangeArrowheads="1"/>
          </p:cNvSpPr>
          <p:nvPr/>
        </p:nvSpPr>
        <p:spPr bwMode="auto">
          <a:xfrm flipV="1">
            <a:off x="7441586" y="2988673"/>
            <a:ext cx="21194544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Portes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Springford</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Rectangle 3">
            <a:extLst>
              <a:ext uri="{FF2B5EF4-FFF2-40B4-BE49-F238E27FC236}">
                <a16:creationId xmlns:a16="http://schemas.microsoft.com/office/drawing/2014/main" id="{EA9C2545-8F06-49D0-9184-BC7A6093652C}"/>
              </a:ext>
            </a:extLst>
          </p:cNvPr>
          <p:cNvSpPr>
            <a:spLocks noChangeArrowheads="1"/>
          </p:cNvSpPr>
          <p:nvPr/>
        </p:nvSpPr>
        <p:spPr bwMode="auto">
          <a:xfrm>
            <a:off x="6524256" y="4913590"/>
            <a:ext cx="243368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Portes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Sprigford</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60269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3600" b="1" dirty="0"/>
              <a:t>Theme Impact Analysis – Economic Factors</a:t>
            </a:r>
          </a:p>
        </p:txBody>
      </p:sp>
      <p:grpSp>
        <p:nvGrpSpPr>
          <p:cNvPr id="19" name="Group 18">
            <a:extLst>
              <a:ext uri="{FF2B5EF4-FFF2-40B4-BE49-F238E27FC236}">
                <a16:creationId xmlns:a16="http://schemas.microsoft.com/office/drawing/2014/main" id="{D4777ACA-9407-4B31-AF1B-2B7CFE40F97E}"/>
              </a:ext>
            </a:extLst>
          </p:cNvPr>
          <p:cNvGrpSpPr/>
          <p:nvPr/>
        </p:nvGrpSpPr>
        <p:grpSpPr>
          <a:xfrm>
            <a:off x="342303" y="1177503"/>
            <a:ext cx="3226676" cy="1439573"/>
            <a:chOff x="5248647" y="1608813"/>
            <a:chExt cx="970807" cy="846777"/>
          </a:xfrm>
        </p:grpSpPr>
        <p:sp>
          <p:nvSpPr>
            <p:cNvPr id="20" name="Oval 19">
              <a:extLst>
                <a:ext uri="{FF2B5EF4-FFF2-40B4-BE49-F238E27FC236}">
                  <a16:creationId xmlns:a16="http://schemas.microsoft.com/office/drawing/2014/main" id="{6B378368-C541-4634-A71E-82303CEAFA73}"/>
                </a:ext>
              </a:extLst>
            </p:cNvPr>
            <p:cNvSpPr/>
            <p:nvPr/>
          </p:nvSpPr>
          <p:spPr>
            <a:xfrm>
              <a:off x="5248647" y="1608813"/>
              <a:ext cx="846777" cy="846777"/>
            </a:xfrm>
            <a:prstGeom prst="ellips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a:p>
          </p:txBody>
        </p:sp>
        <p:sp>
          <p:nvSpPr>
            <p:cNvPr id="21" name="Oval 20">
              <a:extLst>
                <a:ext uri="{FF2B5EF4-FFF2-40B4-BE49-F238E27FC236}">
                  <a16:creationId xmlns:a16="http://schemas.microsoft.com/office/drawing/2014/main" id="{FDCF4CAA-2576-4024-AD66-C6076A21C731}"/>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23" name="TextBox 22">
            <a:extLst>
              <a:ext uri="{FF2B5EF4-FFF2-40B4-BE49-F238E27FC236}">
                <a16:creationId xmlns:a16="http://schemas.microsoft.com/office/drawing/2014/main" id="{734DEAE1-FB11-4EB7-B2DE-8FEEA1BE304B}"/>
              </a:ext>
            </a:extLst>
          </p:cNvPr>
          <p:cNvSpPr txBox="1"/>
          <p:nvPr/>
        </p:nvSpPr>
        <p:spPr>
          <a:xfrm>
            <a:off x="973370" y="1697234"/>
            <a:ext cx="2090362" cy="400110"/>
          </a:xfrm>
          <a:prstGeom prst="rect">
            <a:avLst/>
          </a:prstGeom>
          <a:noFill/>
        </p:spPr>
        <p:txBody>
          <a:bodyPr wrap="square" rtlCol="0">
            <a:spAutoFit/>
          </a:bodyPr>
          <a:lstStyle/>
          <a:p>
            <a:pPr algn="ctr"/>
            <a:r>
              <a:rPr lang="en-US" sz="2000" b="1" dirty="0"/>
              <a:t>Cost Efficiency</a:t>
            </a:r>
            <a:endParaRPr lang="ko-KR" altLang="en-US" sz="2000" b="1" dirty="0">
              <a:solidFill>
                <a:schemeClr val="tx1">
                  <a:lumMod val="65000"/>
                  <a:lumOff val="35000"/>
                </a:schemeClr>
              </a:solidFill>
              <a:cs typeface="Arial" pitchFamily="34" charset="0"/>
            </a:endParaRPr>
          </a:p>
        </p:txBody>
      </p:sp>
      <p:sp>
        <p:nvSpPr>
          <p:cNvPr id="28" name="TextBox 27">
            <a:extLst>
              <a:ext uri="{FF2B5EF4-FFF2-40B4-BE49-F238E27FC236}">
                <a16:creationId xmlns:a16="http://schemas.microsoft.com/office/drawing/2014/main" id="{A6AB10E7-DD09-484C-8B3F-6E29B2A4C14E}"/>
              </a:ext>
            </a:extLst>
          </p:cNvPr>
          <p:cNvSpPr txBox="1"/>
          <p:nvPr/>
        </p:nvSpPr>
        <p:spPr>
          <a:xfrm>
            <a:off x="4047647" y="1734787"/>
            <a:ext cx="2748010" cy="707886"/>
          </a:xfrm>
          <a:prstGeom prst="rect">
            <a:avLst/>
          </a:prstGeom>
          <a:noFill/>
        </p:spPr>
        <p:txBody>
          <a:bodyPr wrap="square" rtlCol="0">
            <a:spAutoFit/>
          </a:bodyPr>
          <a:lstStyle/>
          <a:p>
            <a:r>
              <a:rPr lang="en-US" sz="2000" dirty="0"/>
              <a:t>AI reduces labor and operational costs</a:t>
            </a:r>
            <a:endParaRPr lang="ko-KR" altLang="en-US" sz="1600" b="1" dirty="0">
              <a:solidFill>
                <a:schemeClr val="tx1">
                  <a:lumMod val="65000"/>
                  <a:lumOff val="35000"/>
                </a:schemeClr>
              </a:solidFill>
              <a:cs typeface="Arial" pitchFamily="34" charset="0"/>
            </a:endParaRPr>
          </a:p>
        </p:txBody>
      </p:sp>
      <p:grpSp>
        <p:nvGrpSpPr>
          <p:cNvPr id="24" name="Group 23">
            <a:extLst>
              <a:ext uri="{FF2B5EF4-FFF2-40B4-BE49-F238E27FC236}">
                <a16:creationId xmlns:a16="http://schemas.microsoft.com/office/drawing/2014/main" id="{242F6D5A-25E1-4AB0-BA00-1232F01FE964}"/>
              </a:ext>
            </a:extLst>
          </p:cNvPr>
          <p:cNvGrpSpPr/>
          <p:nvPr/>
        </p:nvGrpSpPr>
        <p:grpSpPr>
          <a:xfrm>
            <a:off x="494703" y="5029538"/>
            <a:ext cx="3226676" cy="1439573"/>
            <a:chOff x="5248647" y="1608813"/>
            <a:chExt cx="970807" cy="846777"/>
          </a:xfrm>
        </p:grpSpPr>
        <p:sp>
          <p:nvSpPr>
            <p:cNvPr id="26" name="Oval 25">
              <a:extLst>
                <a:ext uri="{FF2B5EF4-FFF2-40B4-BE49-F238E27FC236}">
                  <a16:creationId xmlns:a16="http://schemas.microsoft.com/office/drawing/2014/main" id="{80B12B0F-57B5-4636-9DAE-372F539503F3}"/>
                </a:ext>
              </a:extLst>
            </p:cNvPr>
            <p:cNvSpPr/>
            <p:nvPr/>
          </p:nvSpPr>
          <p:spPr>
            <a:xfrm>
              <a:off x="5248647" y="1608813"/>
              <a:ext cx="846777" cy="846777"/>
            </a:xfrm>
            <a:prstGeom prst="ellipse">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7" name="Oval 26">
              <a:extLst>
                <a:ext uri="{FF2B5EF4-FFF2-40B4-BE49-F238E27FC236}">
                  <a16:creationId xmlns:a16="http://schemas.microsoft.com/office/drawing/2014/main" id="{16AF1739-2F16-49E8-BE22-95136116E8F6}"/>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grpSp>
        <p:nvGrpSpPr>
          <p:cNvPr id="32" name="Group 31">
            <a:extLst>
              <a:ext uri="{FF2B5EF4-FFF2-40B4-BE49-F238E27FC236}">
                <a16:creationId xmlns:a16="http://schemas.microsoft.com/office/drawing/2014/main" id="{66548855-E369-45F3-8BED-7385CA7D4F94}"/>
              </a:ext>
            </a:extLst>
          </p:cNvPr>
          <p:cNvGrpSpPr/>
          <p:nvPr/>
        </p:nvGrpSpPr>
        <p:grpSpPr>
          <a:xfrm>
            <a:off x="389225" y="3182477"/>
            <a:ext cx="3226676" cy="1439573"/>
            <a:chOff x="5248647" y="1608813"/>
            <a:chExt cx="970807" cy="846777"/>
          </a:xfrm>
        </p:grpSpPr>
        <p:sp>
          <p:nvSpPr>
            <p:cNvPr id="34" name="Oval 33">
              <a:extLst>
                <a:ext uri="{FF2B5EF4-FFF2-40B4-BE49-F238E27FC236}">
                  <a16:creationId xmlns:a16="http://schemas.microsoft.com/office/drawing/2014/main" id="{6CB4356F-4EEF-4BF7-91A4-ACD732EBA01C}"/>
                </a:ext>
              </a:extLst>
            </p:cNvPr>
            <p:cNvSpPr/>
            <p:nvPr/>
          </p:nvSpPr>
          <p:spPr>
            <a:xfrm>
              <a:off x="5248647" y="1608813"/>
              <a:ext cx="846777" cy="846777"/>
            </a:xfrm>
            <a:prstGeom prst="ellipse">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a:p>
          </p:txBody>
        </p:sp>
        <p:sp>
          <p:nvSpPr>
            <p:cNvPr id="36" name="Oval 35">
              <a:extLst>
                <a:ext uri="{FF2B5EF4-FFF2-40B4-BE49-F238E27FC236}">
                  <a16:creationId xmlns:a16="http://schemas.microsoft.com/office/drawing/2014/main" id="{EB4781CA-CC20-4027-932C-7145AD32D7CF}"/>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37" name="TextBox 36">
            <a:extLst>
              <a:ext uri="{FF2B5EF4-FFF2-40B4-BE49-F238E27FC236}">
                <a16:creationId xmlns:a16="http://schemas.microsoft.com/office/drawing/2014/main" id="{FFC05398-27BB-4AA5-B6E0-4450DF1E52DC}"/>
              </a:ext>
            </a:extLst>
          </p:cNvPr>
          <p:cNvSpPr txBox="1"/>
          <p:nvPr/>
        </p:nvSpPr>
        <p:spPr>
          <a:xfrm>
            <a:off x="720405" y="3660022"/>
            <a:ext cx="2748009" cy="707886"/>
          </a:xfrm>
          <a:prstGeom prst="rect">
            <a:avLst/>
          </a:prstGeom>
          <a:noFill/>
        </p:spPr>
        <p:txBody>
          <a:bodyPr wrap="square" rtlCol="0">
            <a:spAutoFit/>
          </a:bodyPr>
          <a:lstStyle/>
          <a:p>
            <a:pPr algn="ctr"/>
            <a:r>
              <a:rPr lang="en-US" sz="2000" b="1" dirty="0"/>
              <a:t>Revenue Optimization</a:t>
            </a:r>
            <a:endParaRPr lang="ko-KR" altLang="en-US" sz="2000" b="1" dirty="0">
              <a:solidFill>
                <a:schemeClr val="tx1">
                  <a:lumMod val="65000"/>
                  <a:lumOff val="35000"/>
                </a:schemeClr>
              </a:solidFill>
              <a:cs typeface="Arial" pitchFamily="34" charset="0"/>
            </a:endParaRPr>
          </a:p>
        </p:txBody>
      </p:sp>
      <p:sp>
        <p:nvSpPr>
          <p:cNvPr id="39" name="TextBox 38">
            <a:extLst>
              <a:ext uri="{FF2B5EF4-FFF2-40B4-BE49-F238E27FC236}">
                <a16:creationId xmlns:a16="http://schemas.microsoft.com/office/drawing/2014/main" id="{13EAC141-5893-46AE-B567-10EA2F423B31}"/>
              </a:ext>
            </a:extLst>
          </p:cNvPr>
          <p:cNvSpPr txBox="1"/>
          <p:nvPr/>
        </p:nvSpPr>
        <p:spPr>
          <a:xfrm>
            <a:off x="1041312" y="5588665"/>
            <a:ext cx="2600522" cy="400110"/>
          </a:xfrm>
          <a:prstGeom prst="rect">
            <a:avLst/>
          </a:prstGeom>
          <a:noFill/>
        </p:spPr>
        <p:txBody>
          <a:bodyPr wrap="square" rtlCol="0">
            <a:spAutoFit/>
          </a:bodyPr>
          <a:lstStyle/>
          <a:p>
            <a:pPr algn="ctr"/>
            <a:r>
              <a:rPr lang="en-US" sz="2000" b="1" dirty="0"/>
              <a:t>Investment Gap</a:t>
            </a:r>
            <a:endParaRPr lang="ko-KR" altLang="en-US" sz="2000" b="1" dirty="0">
              <a:solidFill>
                <a:schemeClr val="tx1">
                  <a:lumMod val="65000"/>
                  <a:lumOff val="35000"/>
                </a:schemeClr>
              </a:solidFill>
              <a:cs typeface="Arial" pitchFamily="34" charset="0"/>
            </a:endParaRPr>
          </a:p>
        </p:txBody>
      </p:sp>
      <p:sp>
        <p:nvSpPr>
          <p:cNvPr id="40" name="TextBox 39">
            <a:extLst>
              <a:ext uri="{FF2B5EF4-FFF2-40B4-BE49-F238E27FC236}">
                <a16:creationId xmlns:a16="http://schemas.microsoft.com/office/drawing/2014/main" id="{40164500-8189-4CE4-98A9-94DF9BC9F4C8}"/>
              </a:ext>
            </a:extLst>
          </p:cNvPr>
          <p:cNvSpPr txBox="1"/>
          <p:nvPr/>
        </p:nvSpPr>
        <p:spPr>
          <a:xfrm>
            <a:off x="4063414" y="3747514"/>
            <a:ext cx="2732244" cy="707886"/>
          </a:xfrm>
          <a:prstGeom prst="rect">
            <a:avLst/>
          </a:prstGeom>
          <a:noFill/>
        </p:spPr>
        <p:txBody>
          <a:bodyPr wrap="square" rtlCol="0">
            <a:spAutoFit/>
          </a:bodyPr>
          <a:lstStyle/>
          <a:p>
            <a:r>
              <a:rPr lang="en-US" sz="2000" dirty="0"/>
              <a:t>Dynamic pricing increases profitability</a:t>
            </a:r>
            <a:endParaRPr lang="ko-KR" altLang="en-US" sz="1600" b="1" dirty="0">
              <a:solidFill>
                <a:schemeClr val="tx1">
                  <a:lumMod val="65000"/>
                  <a:lumOff val="35000"/>
                </a:schemeClr>
              </a:solidFill>
              <a:cs typeface="Arial" pitchFamily="34" charset="0"/>
            </a:endParaRPr>
          </a:p>
        </p:txBody>
      </p:sp>
      <p:sp>
        <p:nvSpPr>
          <p:cNvPr id="41" name="TextBox 40">
            <a:extLst>
              <a:ext uri="{FF2B5EF4-FFF2-40B4-BE49-F238E27FC236}">
                <a16:creationId xmlns:a16="http://schemas.microsoft.com/office/drawing/2014/main" id="{968E7591-6967-417D-9C71-6FF2E8C4941F}"/>
              </a:ext>
            </a:extLst>
          </p:cNvPr>
          <p:cNvSpPr txBox="1"/>
          <p:nvPr/>
        </p:nvSpPr>
        <p:spPr>
          <a:xfrm>
            <a:off x="4084433" y="5660391"/>
            <a:ext cx="3650315" cy="707886"/>
          </a:xfrm>
          <a:prstGeom prst="rect">
            <a:avLst/>
          </a:prstGeom>
          <a:noFill/>
        </p:spPr>
        <p:txBody>
          <a:bodyPr wrap="square" rtlCol="0">
            <a:spAutoFit/>
          </a:bodyPr>
          <a:lstStyle/>
          <a:p>
            <a:r>
              <a:rPr lang="en-US" sz="2000" dirty="0"/>
              <a:t>High initial costs for AI adoption</a:t>
            </a:r>
            <a:endParaRPr lang="ko-KR" altLang="en-US" sz="1600" b="1" dirty="0">
              <a:solidFill>
                <a:schemeClr val="tx1">
                  <a:lumMod val="65000"/>
                  <a:lumOff val="35000"/>
                </a:schemeClr>
              </a:solidFill>
              <a:cs typeface="Arial" pitchFamily="34" charset="0"/>
            </a:endParaRPr>
          </a:p>
        </p:txBody>
      </p:sp>
      <p:pic>
        <p:nvPicPr>
          <p:cNvPr id="3" name="Picture 2">
            <a:extLst>
              <a:ext uri="{FF2B5EF4-FFF2-40B4-BE49-F238E27FC236}">
                <a16:creationId xmlns:a16="http://schemas.microsoft.com/office/drawing/2014/main" id="{F77520B0-0BC9-4D1B-8B18-42AA49FB985B}"/>
              </a:ext>
            </a:extLst>
          </p:cNvPr>
          <p:cNvPicPr>
            <a:picLocks noChangeAspect="1"/>
          </p:cNvPicPr>
          <p:nvPr/>
        </p:nvPicPr>
        <p:blipFill>
          <a:blip r:embed="rId3"/>
          <a:stretch>
            <a:fillRect/>
          </a:stretch>
        </p:blipFill>
        <p:spPr>
          <a:xfrm>
            <a:off x="6521125" y="1734787"/>
            <a:ext cx="4697505" cy="3523129"/>
          </a:xfrm>
          <a:prstGeom prst="rect">
            <a:avLst/>
          </a:prstGeom>
        </p:spPr>
      </p:pic>
      <p:sp>
        <p:nvSpPr>
          <p:cNvPr id="4" name="TextBox 3">
            <a:extLst>
              <a:ext uri="{FF2B5EF4-FFF2-40B4-BE49-F238E27FC236}">
                <a16:creationId xmlns:a16="http://schemas.microsoft.com/office/drawing/2014/main" id="{DED901F4-57F0-4C3A-ACD1-6590FD8B0D85}"/>
              </a:ext>
            </a:extLst>
          </p:cNvPr>
          <p:cNvSpPr txBox="1"/>
          <p:nvPr/>
        </p:nvSpPr>
        <p:spPr>
          <a:xfrm>
            <a:off x="6795657" y="5257916"/>
            <a:ext cx="1814920" cy="307777"/>
          </a:xfrm>
          <a:prstGeom prst="rect">
            <a:avLst/>
          </a:prstGeom>
          <a:noFill/>
        </p:spPr>
        <p:txBody>
          <a:bodyPr wrap="none" rtlCol="0">
            <a:spAutoFit/>
          </a:bodyPr>
          <a:lstStyle/>
          <a:p>
            <a:r>
              <a:rPr lang="en-US" sz="1400" dirty="0"/>
              <a:t>Sources: (The,2024)</a:t>
            </a:r>
          </a:p>
        </p:txBody>
      </p:sp>
    </p:spTree>
    <p:extLst>
      <p:ext uri="{BB962C8B-B14F-4D97-AF65-F5344CB8AC3E}">
        <p14:creationId xmlns:p14="http://schemas.microsoft.com/office/powerpoint/2010/main" val="1242905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3600" b="1" dirty="0"/>
              <a:t>Theme Impact Analysis – Social Factors</a:t>
            </a:r>
          </a:p>
        </p:txBody>
      </p:sp>
      <p:grpSp>
        <p:nvGrpSpPr>
          <p:cNvPr id="19" name="Group 18">
            <a:extLst>
              <a:ext uri="{FF2B5EF4-FFF2-40B4-BE49-F238E27FC236}">
                <a16:creationId xmlns:a16="http://schemas.microsoft.com/office/drawing/2014/main" id="{D4777ACA-9407-4B31-AF1B-2B7CFE40F97E}"/>
              </a:ext>
            </a:extLst>
          </p:cNvPr>
          <p:cNvGrpSpPr/>
          <p:nvPr/>
        </p:nvGrpSpPr>
        <p:grpSpPr>
          <a:xfrm>
            <a:off x="342303" y="1177503"/>
            <a:ext cx="3226676" cy="1439573"/>
            <a:chOff x="5248647" y="1608813"/>
            <a:chExt cx="970807" cy="846777"/>
          </a:xfrm>
        </p:grpSpPr>
        <p:sp>
          <p:nvSpPr>
            <p:cNvPr id="20" name="Oval 19">
              <a:extLst>
                <a:ext uri="{FF2B5EF4-FFF2-40B4-BE49-F238E27FC236}">
                  <a16:creationId xmlns:a16="http://schemas.microsoft.com/office/drawing/2014/main" id="{6B378368-C541-4634-A71E-82303CEAFA73}"/>
                </a:ext>
              </a:extLst>
            </p:cNvPr>
            <p:cNvSpPr/>
            <p:nvPr/>
          </p:nvSpPr>
          <p:spPr>
            <a:xfrm>
              <a:off x="5248647" y="1608813"/>
              <a:ext cx="846777" cy="846777"/>
            </a:xfrm>
            <a:prstGeom prst="ellipse">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a:p>
          </p:txBody>
        </p:sp>
        <p:sp>
          <p:nvSpPr>
            <p:cNvPr id="21" name="Oval 20">
              <a:extLst>
                <a:ext uri="{FF2B5EF4-FFF2-40B4-BE49-F238E27FC236}">
                  <a16:creationId xmlns:a16="http://schemas.microsoft.com/office/drawing/2014/main" id="{FDCF4CAA-2576-4024-AD66-C6076A21C731}"/>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23" name="TextBox 22">
            <a:extLst>
              <a:ext uri="{FF2B5EF4-FFF2-40B4-BE49-F238E27FC236}">
                <a16:creationId xmlns:a16="http://schemas.microsoft.com/office/drawing/2014/main" id="{734DEAE1-FB11-4EB7-B2DE-8FEEA1BE304B}"/>
              </a:ext>
            </a:extLst>
          </p:cNvPr>
          <p:cNvSpPr txBox="1"/>
          <p:nvPr/>
        </p:nvSpPr>
        <p:spPr>
          <a:xfrm>
            <a:off x="1041312" y="1697234"/>
            <a:ext cx="2427102" cy="400110"/>
          </a:xfrm>
          <a:prstGeom prst="rect">
            <a:avLst/>
          </a:prstGeom>
          <a:noFill/>
        </p:spPr>
        <p:txBody>
          <a:bodyPr wrap="square" rtlCol="0">
            <a:spAutoFit/>
          </a:bodyPr>
          <a:lstStyle/>
          <a:p>
            <a:pPr algn="ctr"/>
            <a:r>
              <a:rPr lang="en-US" sz="2000" b="1" dirty="0"/>
              <a:t>Personalization</a:t>
            </a:r>
            <a:endParaRPr lang="ko-KR" altLang="en-US" sz="2000" b="1" dirty="0">
              <a:solidFill>
                <a:schemeClr val="tx1">
                  <a:lumMod val="65000"/>
                  <a:lumOff val="35000"/>
                </a:schemeClr>
              </a:solidFill>
              <a:cs typeface="Arial" pitchFamily="34" charset="0"/>
            </a:endParaRPr>
          </a:p>
        </p:txBody>
      </p:sp>
      <p:sp>
        <p:nvSpPr>
          <p:cNvPr id="28" name="TextBox 27">
            <a:extLst>
              <a:ext uri="{FF2B5EF4-FFF2-40B4-BE49-F238E27FC236}">
                <a16:creationId xmlns:a16="http://schemas.microsoft.com/office/drawing/2014/main" id="{A6AB10E7-DD09-484C-8B3F-6E29B2A4C14E}"/>
              </a:ext>
            </a:extLst>
          </p:cNvPr>
          <p:cNvSpPr txBox="1"/>
          <p:nvPr/>
        </p:nvSpPr>
        <p:spPr>
          <a:xfrm>
            <a:off x="4047647" y="1734787"/>
            <a:ext cx="3375130" cy="707886"/>
          </a:xfrm>
          <a:prstGeom prst="rect">
            <a:avLst/>
          </a:prstGeom>
          <a:noFill/>
        </p:spPr>
        <p:txBody>
          <a:bodyPr wrap="square" rtlCol="0">
            <a:spAutoFit/>
          </a:bodyPr>
          <a:lstStyle/>
          <a:p>
            <a:r>
              <a:rPr lang="en-US" sz="2000" dirty="0"/>
              <a:t>AI designs to evolving guest expectations</a:t>
            </a:r>
            <a:endParaRPr lang="ko-KR" altLang="en-US" sz="1600" b="1" dirty="0">
              <a:solidFill>
                <a:schemeClr val="tx1">
                  <a:lumMod val="65000"/>
                  <a:lumOff val="35000"/>
                </a:schemeClr>
              </a:solidFill>
              <a:cs typeface="Arial" pitchFamily="34" charset="0"/>
            </a:endParaRPr>
          </a:p>
        </p:txBody>
      </p:sp>
      <p:grpSp>
        <p:nvGrpSpPr>
          <p:cNvPr id="24" name="Group 23">
            <a:extLst>
              <a:ext uri="{FF2B5EF4-FFF2-40B4-BE49-F238E27FC236}">
                <a16:creationId xmlns:a16="http://schemas.microsoft.com/office/drawing/2014/main" id="{242F6D5A-25E1-4AB0-BA00-1232F01FE964}"/>
              </a:ext>
            </a:extLst>
          </p:cNvPr>
          <p:cNvGrpSpPr/>
          <p:nvPr/>
        </p:nvGrpSpPr>
        <p:grpSpPr>
          <a:xfrm>
            <a:off x="494703" y="5029538"/>
            <a:ext cx="3226676" cy="1439573"/>
            <a:chOff x="5248647" y="1608813"/>
            <a:chExt cx="970807" cy="846777"/>
          </a:xfrm>
        </p:grpSpPr>
        <p:sp>
          <p:nvSpPr>
            <p:cNvPr id="26" name="Oval 25">
              <a:extLst>
                <a:ext uri="{FF2B5EF4-FFF2-40B4-BE49-F238E27FC236}">
                  <a16:creationId xmlns:a16="http://schemas.microsoft.com/office/drawing/2014/main" id="{80B12B0F-57B5-4636-9DAE-372F539503F3}"/>
                </a:ext>
              </a:extLst>
            </p:cNvPr>
            <p:cNvSpPr/>
            <p:nvPr/>
          </p:nvSpPr>
          <p:spPr>
            <a:xfrm>
              <a:off x="5248647" y="1608813"/>
              <a:ext cx="846777" cy="846777"/>
            </a:xfrm>
            <a:prstGeom prst="ellipse">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a:p>
          </p:txBody>
        </p:sp>
        <p:sp>
          <p:nvSpPr>
            <p:cNvPr id="27" name="Oval 26">
              <a:extLst>
                <a:ext uri="{FF2B5EF4-FFF2-40B4-BE49-F238E27FC236}">
                  <a16:creationId xmlns:a16="http://schemas.microsoft.com/office/drawing/2014/main" id="{16AF1739-2F16-49E8-BE22-95136116E8F6}"/>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grpSp>
        <p:nvGrpSpPr>
          <p:cNvPr id="32" name="Group 31">
            <a:extLst>
              <a:ext uri="{FF2B5EF4-FFF2-40B4-BE49-F238E27FC236}">
                <a16:creationId xmlns:a16="http://schemas.microsoft.com/office/drawing/2014/main" id="{66548855-E369-45F3-8BED-7385CA7D4F94}"/>
              </a:ext>
            </a:extLst>
          </p:cNvPr>
          <p:cNvGrpSpPr/>
          <p:nvPr/>
        </p:nvGrpSpPr>
        <p:grpSpPr>
          <a:xfrm>
            <a:off x="389225" y="3182477"/>
            <a:ext cx="3226676" cy="1439573"/>
            <a:chOff x="5248647" y="1608813"/>
            <a:chExt cx="970807" cy="846777"/>
          </a:xfrm>
        </p:grpSpPr>
        <p:sp>
          <p:nvSpPr>
            <p:cNvPr id="34" name="Oval 33">
              <a:extLst>
                <a:ext uri="{FF2B5EF4-FFF2-40B4-BE49-F238E27FC236}">
                  <a16:creationId xmlns:a16="http://schemas.microsoft.com/office/drawing/2014/main" id="{6CB4356F-4EEF-4BF7-91A4-ACD732EBA01C}"/>
                </a:ext>
              </a:extLst>
            </p:cNvPr>
            <p:cNvSpPr/>
            <p:nvPr/>
          </p:nvSpPr>
          <p:spPr>
            <a:xfrm>
              <a:off x="5248647" y="1608813"/>
              <a:ext cx="846777" cy="846777"/>
            </a:xfrm>
            <a:prstGeom prst="ellipse">
              <a:avLst/>
            </a:prstGeom>
            <a:solidFill>
              <a:schemeClr val="accent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6" name="Oval 35">
              <a:extLst>
                <a:ext uri="{FF2B5EF4-FFF2-40B4-BE49-F238E27FC236}">
                  <a16:creationId xmlns:a16="http://schemas.microsoft.com/office/drawing/2014/main" id="{EB4781CA-CC20-4027-932C-7145AD32D7CF}"/>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37" name="TextBox 36">
            <a:extLst>
              <a:ext uri="{FF2B5EF4-FFF2-40B4-BE49-F238E27FC236}">
                <a16:creationId xmlns:a16="http://schemas.microsoft.com/office/drawing/2014/main" id="{FFC05398-27BB-4AA5-B6E0-4450DF1E52DC}"/>
              </a:ext>
            </a:extLst>
          </p:cNvPr>
          <p:cNvSpPr txBox="1"/>
          <p:nvPr/>
        </p:nvSpPr>
        <p:spPr>
          <a:xfrm>
            <a:off x="867892" y="3712572"/>
            <a:ext cx="2600522" cy="400110"/>
          </a:xfrm>
          <a:prstGeom prst="rect">
            <a:avLst/>
          </a:prstGeom>
          <a:noFill/>
        </p:spPr>
        <p:txBody>
          <a:bodyPr wrap="square" rtlCol="0">
            <a:spAutoFit/>
          </a:bodyPr>
          <a:lstStyle/>
          <a:p>
            <a:pPr algn="ctr"/>
            <a:r>
              <a:rPr lang="en-US" sz="2000" b="1" dirty="0"/>
              <a:t>Guest Preferences</a:t>
            </a:r>
            <a:endParaRPr lang="ko-KR" altLang="en-US" sz="2000" b="1" dirty="0">
              <a:solidFill>
                <a:schemeClr val="tx1">
                  <a:lumMod val="65000"/>
                  <a:lumOff val="35000"/>
                </a:schemeClr>
              </a:solidFill>
              <a:cs typeface="Arial" pitchFamily="34" charset="0"/>
            </a:endParaRPr>
          </a:p>
        </p:txBody>
      </p:sp>
      <p:sp>
        <p:nvSpPr>
          <p:cNvPr id="39" name="TextBox 38">
            <a:extLst>
              <a:ext uri="{FF2B5EF4-FFF2-40B4-BE49-F238E27FC236}">
                <a16:creationId xmlns:a16="http://schemas.microsoft.com/office/drawing/2014/main" id="{13EAC141-5893-46AE-B567-10EA2F423B31}"/>
              </a:ext>
            </a:extLst>
          </p:cNvPr>
          <p:cNvSpPr txBox="1"/>
          <p:nvPr/>
        </p:nvSpPr>
        <p:spPr>
          <a:xfrm>
            <a:off x="1041312" y="5588665"/>
            <a:ext cx="2600522" cy="400110"/>
          </a:xfrm>
          <a:prstGeom prst="rect">
            <a:avLst/>
          </a:prstGeom>
          <a:noFill/>
        </p:spPr>
        <p:txBody>
          <a:bodyPr wrap="square" rtlCol="0">
            <a:spAutoFit/>
          </a:bodyPr>
          <a:lstStyle/>
          <a:p>
            <a:pPr algn="ctr"/>
            <a:r>
              <a:rPr lang="en-US" sz="2000" b="1" dirty="0"/>
              <a:t>Covid-19</a:t>
            </a:r>
            <a:endParaRPr lang="ko-KR" altLang="en-US" sz="2000" b="1" dirty="0">
              <a:solidFill>
                <a:schemeClr val="tx1">
                  <a:lumMod val="65000"/>
                  <a:lumOff val="35000"/>
                </a:schemeClr>
              </a:solidFill>
              <a:cs typeface="Arial" pitchFamily="34" charset="0"/>
            </a:endParaRPr>
          </a:p>
        </p:txBody>
      </p:sp>
      <p:sp>
        <p:nvSpPr>
          <p:cNvPr id="40" name="TextBox 39">
            <a:extLst>
              <a:ext uri="{FF2B5EF4-FFF2-40B4-BE49-F238E27FC236}">
                <a16:creationId xmlns:a16="http://schemas.microsoft.com/office/drawing/2014/main" id="{40164500-8189-4CE4-98A9-94DF9BC9F4C8}"/>
              </a:ext>
            </a:extLst>
          </p:cNvPr>
          <p:cNvSpPr txBox="1"/>
          <p:nvPr/>
        </p:nvSpPr>
        <p:spPr>
          <a:xfrm>
            <a:off x="4063413" y="3747514"/>
            <a:ext cx="3176483" cy="707886"/>
          </a:xfrm>
          <a:prstGeom prst="rect">
            <a:avLst/>
          </a:prstGeom>
          <a:noFill/>
        </p:spPr>
        <p:txBody>
          <a:bodyPr wrap="square" rtlCol="0">
            <a:spAutoFit/>
          </a:bodyPr>
          <a:lstStyle/>
          <a:p>
            <a:r>
              <a:rPr lang="en-US" sz="2000" dirty="0"/>
              <a:t>Balance between AI and human interaction</a:t>
            </a:r>
            <a:endParaRPr lang="ko-KR" altLang="en-US" sz="1600" b="1" dirty="0">
              <a:solidFill>
                <a:schemeClr val="tx1">
                  <a:lumMod val="65000"/>
                  <a:lumOff val="35000"/>
                </a:schemeClr>
              </a:solidFill>
              <a:cs typeface="Arial" pitchFamily="34" charset="0"/>
            </a:endParaRPr>
          </a:p>
        </p:txBody>
      </p:sp>
      <p:sp>
        <p:nvSpPr>
          <p:cNvPr id="41" name="TextBox 40">
            <a:extLst>
              <a:ext uri="{FF2B5EF4-FFF2-40B4-BE49-F238E27FC236}">
                <a16:creationId xmlns:a16="http://schemas.microsoft.com/office/drawing/2014/main" id="{968E7591-6967-417D-9C71-6FF2E8C4941F}"/>
              </a:ext>
            </a:extLst>
          </p:cNvPr>
          <p:cNvSpPr txBox="1"/>
          <p:nvPr/>
        </p:nvSpPr>
        <p:spPr>
          <a:xfrm>
            <a:off x="4084434" y="5660391"/>
            <a:ext cx="3176484" cy="707886"/>
          </a:xfrm>
          <a:prstGeom prst="rect">
            <a:avLst/>
          </a:prstGeom>
          <a:noFill/>
        </p:spPr>
        <p:txBody>
          <a:bodyPr wrap="square" rtlCol="0">
            <a:spAutoFit/>
          </a:bodyPr>
          <a:lstStyle/>
          <a:p>
            <a:r>
              <a:rPr lang="en-US" sz="2000" dirty="0"/>
              <a:t>Accelerated adoption of contactless services</a:t>
            </a:r>
            <a:endParaRPr lang="ko-KR" altLang="en-US" sz="1600" b="1" dirty="0">
              <a:solidFill>
                <a:schemeClr val="tx1">
                  <a:lumMod val="65000"/>
                  <a:lumOff val="35000"/>
                </a:schemeClr>
              </a:solidFill>
              <a:cs typeface="Arial" pitchFamily="34" charset="0"/>
            </a:endParaRPr>
          </a:p>
        </p:txBody>
      </p:sp>
      <p:pic>
        <p:nvPicPr>
          <p:cNvPr id="3" name="Picture 2">
            <a:extLst>
              <a:ext uri="{FF2B5EF4-FFF2-40B4-BE49-F238E27FC236}">
                <a16:creationId xmlns:a16="http://schemas.microsoft.com/office/drawing/2014/main" id="{293E0684-9F28-4365-ABE5-3B27FEEF315B}"/>
              </a:ext>
            </a:extLst>
          </p:cNvPr>
          <p:cNvPicPr>
            <a:picLocks noChangeAspect="1"/>
          </p:cNvPicPr>
          <p:nvPr/>
        </p:nvPicPr>
        <p:blipFill>
          <a:blip r:embed="rId3"/>
          <a:stretch>
            <a:fillRect/>
          </a:stretch>
        </p:blipFill>
        <p:spPr>
          <a:xfrm>
            <a:off x="7422777" y="1676738"/>
            <a:ext cx="3486150" cy="3352800"/>
          </a:xfrm>
          <a:prstGeom prst="rect">
            <a:avLst/>
          </a:prstGeom>
        </p:spPr>
      </p:pic>
      <p:sp>
        <p:nvSpPr>
          <p:cNvPr id="4" name="TextBox 3">
            <a:extLst>
              <a:ext uri="{FF2B5EF4-FFF2-40B4-BE49-F238E27FC236}">
                <a16:creationId xmlns:a16="http://schemas.microsoft.com/office/drawing/2014/main" id="{06F492BC-2883-49C0-A3C2-652F9AF5ED6E}"/>
              </a:ext>
            </a:extLst>
          </p:cNvPr>
          <p:cNvSpPr txBox="1"/>
          <p:nvPr/>
        </p:nvSpPr>
        <p:spPr>
          <a:xfrm>
            <a:off x="7945005" y="5053099"/>
            <a:ext cx="2441694" cy="338554"/>
          </a:xfrm>
          <a:prstGeom prst="rect">
            <a:avLst/>
          </a:prstGeom>
          <a:noFill/>
        </p:spPr>
        <p:txBody>
          <a:bodyPr wrap="none" rtlCol="0">
            <a:spAutoFit/>
          </a:bodyPr>
          <a:lstStyle/>
          <a:p>
            <a:r>
              <a:rPr lang="en-US" sz="1600" dirty="0"/>
              <a:t>Sources: (Michalis,2022)</a:t>
            </a:r>
          </a:p>
        </p:txBody>
      </p:sp>
    </p:spTree>
    <p:extLst>
      <p:ext uri="{BB962C8B-B14F-4D97-AF65-F5344CB8AC3E}">
        <p14:creationId xmlns:p14="http://schemas.microsoft.com/office/powerpoint/2010/main" val="2107000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3600" b="1" dirty="0"/>
              <a:t>Theme Impact Analysis – Technological Factors</a:t>
            </a:r>
          </a:p>
        </p:txBody>
      </p:sp>
      <p:grpSp>
        <p:nvGrpSpPr>
          <p:cNvPr id="19" name="Group 18">
            <a:extLst>
              <a:ext uri="{FF2B5EF4-FFF2-40B4-BE49-F238E27FC236}">
                <a16:creationId xmlns:a16="http://schemas.microsoft.com/office/drawing/2014/main" id="{D4777ACA-9407-4B31-AF1B-2B7CFE40F97E}"/>
              </a:ext>
            </a:extLst>
          </p:cNvPr>
          <p:cNvGrpSpPr/>
          <p:nvPr/>
        </p:nvGrpSpPr>
        <p:grpSpPr>
          <a:xfrm>
            <a:off x="342303" y="1177503"/>
            <a:ext cx="3226676" cy="1439573"/>
            <a:chOff x="5248647" y="1608813"/>
            <a:chExt cx="970807" cy="846777"/>
          </a:xfrm>
        </p:grpSpPr>
        <p:sp>
          <p:nvSpPr>
            <p:cNvPr id="20" name="Oval 19">
              <a:extLst>
                <a:ext uri="{FF2B5EF4-FFF2-40B4-BE49-F238E27FC236}">
                  <a16:creationId xmlns:a16="http://schemas.microsoft.com/office/drawing/2014/main" id="{6B378368-C541-4634-A71E-82303CEAFA73}"/>
                </a:ext>
              </a:extLst>
            </p:cNvPr>
            <p:cNvSpPr/>
            <p:nvPr/>
          </p:nvSpPr>
          <p:spPr>
            <a:xfrm>
              <a:off x="5248647" y="1608813"/>
              <a:ext cx="846777" cy="846777"/>
            </a:xfrm>
            <a:prstGeom prst="ellipse">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dirty="0"/>
            </a:p>
          </p:txBody>
        </p:sp>
        <p:sp>
          <p:nvSpPr>
            <p:cNvPr id="21" name="Oval 20">
              <a:extLst>
                <a:ext uri="{FF2B5EF4-FFF2-40B4-BE49-F238E27FC236}">
                  <a16:creationId xmlns:a16="http://schemas.microsoft.com/office/drawing/2014/main" id="{FDCF4CAA-2576-4024-AD66-C6076A21C731}"/>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23" name="TextBox 22">
            <a:extLst>
              <a:ext uri="{FF2B5EF4-FFF2-40B4-BE49-F238E27FC236}">
                <a16:creationId xmlns:a16="http://schemas.microsoft.com/office/drawing/2014/main" id="{734DEAE1-FB11-4EB7-B2DE-8FEEA1BE304B}"/>
              </a:ext>
            </a:extLst>
          </p:cNvPr>
          <p:cNvSpPr txBox="1"/>
          <p:nvPr/>
        </p:nvSpPr>
        <p:spPr>
          <a:xfrm>
            <a:off x="867892" y="1697234"/>
            <a:ext cx="2195840" cy="400110"/>
          </a:xfrm>
          <a:prstGeom prst="rect">
            <a:avLst/>
          </a:prstGeom>
          <a:noFill/>
        </p:spPr>
        <p:txBody>
          <a:bodyPr wrap="square" rtlCol="0">
            <a:spAutoFit/>
          </a:bodyPr>
          <a:lstStyle/>
          <a:p>
            <a:pPr algn="ctr"/>
            <a:r>
              <a:rPr lang="en-US" sz="2000" b="1" dirty="0"/>
              <a:t>Smart Systems</a:t>
            </a:r>
            <a:endParaRPr lang="ko-KR" altLang="en-US" sz="2000" b="1" dirty="0">
              <a:solidFill>
                <a:schemeClr val="tx1">
                  <a:lumMod val="65000"/>
                  <a:lumOff val="35000"/>
                </a:schemeClr>
              </a:solidFill>
              <a:cs typeface="Arial" pitchFamily="34" charset="0"/>
            </a:endParaRPr>
          </a:p>
        </p:txBody>
      </p:sp>
      <p:sp>
        <p:nvSpPr>
          <p:cNvPr id="28" name="TextBox 27">
            <a:extLst>
              <a:ext uri="{FF2B5EF4-FFF2-40B4-BE49-F238E27FC236}">
                <a16:creationId xmlns:a16="http://schemas.microsoft.com/office/drawing/2014/main" id="{A6AB10E7-DD09-484C-8B3F-6E29B2A4C14E}"/>
              </a:ext>
            </a:extLst>
          </p:cNvPr>
          <p:cNvSpPr txBox="1"/>
          <p:nvPr/>
        </p:nvSpPr>
        <p:spPr>
          <a:xfrm>
            <a:off x="3641835" y="1665676"/>
            <a:ext cx="3555032" cy="707886"/>
          </a:xfrm>
          <a:prstGeom prst="rect">
            <a:avLst/>
          </a:prstGeom>
          <a:noFill/>
        </p:spPr>
        <p:txBody>
          <a:bodyPr wrap="square" rtlCol="0">
            <a:spAutoFit/>
          </a:bodyPr>
          <a:lstStyle/>
          <a:p>
            <a:r>
              <a:rPr lang="en-US" sz="2000" dirty="0"/>
              <a:t>AI-enabled rooms with IoT integration</a:t>
            </a:r>
            <a:endParaRPr lang="ko-KR" altLang="en-US" sz="1600" b="1" dirty="0">
              <a:solidFill>
                <a:schemeClr val="tx1">
                  <a:lumMod val="65000"/>
                  <a:lumOff val="35000"/>
                </a:schemeClr>
              </a:solidFill>
              <a:cs typeface="Arial" pitchFamily="34" charset="0"/>
            </a:endParaRPr>
          </a:p>
        </p:txBody>
      </p:sp>
      <p:grpSp>
        <p:nvGrpSpPr>
          <p:cNvPr id="24" name="Group 23">
            <a:extLst>
              <a:ext uri="{FF2B5EF4-FFF2-40B4-BE49-F238E27FC236}">
                <a16:creationId xmlns:a16="http://schemas.microsoft.com/office/drawing/2014/main" id="{242F6D5A-25E1-4AB0-BA00-1232F01FE964}"/>
              </a:ext>
            </a:extLst>
          </p:cNvPr>
          <p:cNvGrpSpPr/>
          <p:nvPr/>
        </p:nvGrpSpPr>
        <p:grpSpPr>
          <a:xfrm>
            <a:off x="547255" y="4960710"/>
            <a:ext cx="3226676" cy="1439573"/>
            <a:chOff x="5248647" y="1608813"/>
            <a:chExt cx="970807" cy="846777"/>
          </a:xfrm>
        </p:grpSpPr>
        <p:sp>
          <p:nvSpPr>
            <p:cNvPr id="26" name="Oval 25">
              <a:extLst>
                <a:ext uri="{FF2B5EF4-FFF2-40B4-BE49-F238E27FC236}">
                  <a16:creationId xmlns:a16="http://schemas.microsoft.com/office/drawing/2014/main" id="{80B12B0F-57B5-4636-9DAE-372F539503F3}"/>
                </a:ext>
              </a:extLst>
            </p:cNvPr>
            <p:cNvSpPr/>
            <p:nvPr/>
          </p:nvSpPr>
          <p:spPr>
            <a:xfrm>
              <a:off x="5248647" y="1608813"/>
              <a:ext cx="846777" cy="846777"/>
            </a:xfrm>
            <a:prstGeom prst="ellipse">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a:p>
          </p:txBody>
        </p:sp>
        <p:sp>
          <p:nvSpPr>
            <p:cNvPr id="27" name="Oval 26">
              <a:extLst>
                <a:ext uri="{FF2B5EF4-FFF2-40B4-BE49-F238E27FC236}">
                  <a16:creationId xmlns:a16="http://schemas.microsoft.com/office/drawing/2014/main" id="{16AF1739-2F16-49E8-BE22-95136116E8F6}"/>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grpSp>
        <p:nvGrpSpPr>
          <p:cNvPr id="32" name="Group 31">
            <a:extLst>
              <a:ext uri="{FF2B5EF4-FFF2-40B4-BE49-F238E27FC236}">
                <a16:creationId xmlns:a16="http://schemas.microsoft.com/office/drawing/2014/main" id="{66548855-E369-45F3-8BED-7385CA7D4F94}"/>
              </a:ext>
            </a:extLst>
          </p:cNvPr>
          <p:cNvGrpSpPr/>
          <p:nvPr/>
        </p:nvGrpSpPr>
        <p:grpSpPr>
          <a:xfrm>
            <a:off x="389225" y="3182477"/>
            <a:ext cx="3226676" cy="1439573"/>
            <a:chOff x="5248647" y="1608813"/>
            <a:chExt cx="970807" cy="846777"/>
          </a:xfrm>
        </p:grpSpPr>
        <p:sp>
          <p:nvSpPr>
            <p:cNvPr id="34" name="Oval 33">
              <a:extLst>
                <a:ext uri="{FF2B5EF4-FFF2-40B4-BE49-F238E27FC236}">
                  <a16:creationId xmlns:a16="http://schemas.microsoft.com/office/drawing/2014/main" id="{6CB4356F-4EEF-4BF7-91A4-ACD732EBA01C}"/>
                </a:ext>
              </a:extLst>
            </p:cNvPr>
            <p:cNvSpPr/>
            <p:nvPr/>
          </p:nvSpPr>
          <p:spPr>
            <a:xfrm>
              <a:off x="5248647" y="1608813"/>
              <a:ext cx="846777" cy="846777"/>
            </a:xfrm>
            <a:prstGeom prst="ellipse">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a:p>
          </p:txBody>
        </p:sp>
        <p:sp>
          <p:nvSpPr>
            <p:cNvPr id="36" name="Oval 35">
              <a:extLst>
                <a:ext uri="{FF2B5EF4-FFF2-40B4-BE49-F238E27FC236}">
                  <a16:creationId xmlns:a16="http://schemas.microsoft.com/office/drawing/2014/main" id="{EB4781CA-CC20-4027-932C-7145AD32D7CF}"/>
                </a:ext>
              </a:extLst>
            </p:cNvPr>
            <p:cNvSpPr/>
            <p:nvPr/>
          </p:nvSpPr>
          <p:spPr>
            <a:xfrm>
              <a:off x="5392663" y="1622672"/>
              <a:ext cx="826791" cy="826791"/>
            </a:xfrm>
            <a:prstGeom prst="ellipse">
              <a:avLst/>
            </a:prstGeom>
            <a:gradFill flip="none" rotWithShape="1">
              <a:gsLst>
                <a:gs pos="0">
                  <a:schemeClr val="bg1">
                    <a:lumMod val="87000"/>
                  </a:schemeClr>
                </a:gs>
                <a:gs pos="100000">
                  <a:schemeClr val="bg1"/>
                </a:gs>
              </a:gsLst>
              <a:lin ang="8100000" scaled="1"/>
              <a:tileRect/>
            </a:gradFill>
            <a:ln w="63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dirty="0">
                <a:solidFill>
                  <a:schemeClr val="tx1">
                    <a:lumMod val="65000"/>
                    <a:lumOff val="35000"/>
                  </a:schemeClr>
                </a:solidFill>
              </a:endParaRPr>
            </a:p>
          </p:txBody>
        </p:sp>
      </p:grpSp>
      <p:sp>
        <p:nvSpPr>
          <p:cNvPr id="37" name="TextBox 36">
            <a:extLst>
              <a:ext uri="{FF2B5EF4-FFF2-40B4-BE49-F238E27FC236}">
                <a16:creationId xmlns:a16="http://schemas.microsoft.com/office/drawing/2014/main" id="{FFC05398-27BB-4AA5-B6E0-4450DF1E52DC}"/>
              </a:ext>
            </a:extLst>
          </p:cNvPr>
          <p:cNvSpPr txBox="1"/>
          <p:nvPr/>
        </p:nvSpPr>
        <p:spPr>
          <a:xfrm>
            <a:off x="867892" y="3712572"/>
            <a:ext cx="2600522" cy="400110"/>
          </a:xfrm>
          <a:prstGeom prst="rect">
            <a:avLst/>
          </a:prstGeom>
          <a:noFill/>
        </p:spPr>
        <p:txBody>
          <a:bodyPr wrap="square" rtlCol="0">
            <a:spAutoFit/>
          </a:bodyPr>
          <a:lstStyle/>
          <a:p>
            <a:pPr algn="ctr"/>
            <a:r>
              <a:rPr lang="en-US" sz="2000" b="1" dirty="0"/>
              <a:t>Fraud Prevention</a:t>
            </a:r>
            <a:endParaRPr lang="ko-KR" altLang="en-US" sz="2000" b="1" dirty="0">
              <a:solidFill>
                <a:schemeClr val="tx1">
                  <a:lumMod val="65000"/>
                  <a:lumOff val="35000"/>
                </a:schemeClr>
              </a:solidFill>
              <a:cs typeface="Arial" pitchFamily="34" charset="0"/>
            </a:endParaRPr>
          </a:p>
        </p:txBody>
      </p:sp>
      <p:sp>
        <p:nvSpPr>
          <p:cNvPr id="39" name="TextBox 38">
            <a:extLst>
              <a:ext uri="{FF2B5EF4-FFF2-40B4-BE49-F238E27FC236}">
                <a16:creationId xmlns:a16="http://schemas.microsoft.com/office/drawing/2014/main" id="{13EAC141-5893-46AE-B567-10EA2F423B31}"/>
              </a:ext>
            </a:extLst>
          </p:cNvPr>
          <p:cNvSpPr txBox="1"/>
          <p:nvPr/>
        </p:nvSpPr>
        <p:spPr>
          <a:xfrm>
            <a:off x="1041312" y="5588665"/>
            <a:ext cx="2600522" cy="400110"/>
          </a:xfrm>
          <a:prstGeom prst="rect">
            <a:avLst/>
          </a:prstGeom>
          <a:noFill/>
        </p:spPr>
        <p:txBody>
          <a:bodyPr wrap="square" rtlCol="0">
            <a:spAutoFit/>
          </a:bodyPr>
          <a:lstStyle/>
          <a:p>
            <a:pPr algn="ctr"/>
            <a:r>
              <a:rPr lang="en-US" sz="2000" b="1" dirty="0"/>
              <a:t>Innovation</a:t>
            </a:r>
            <a:endParaRPr lang="ko-KR" altLang="en-US" sz="2000" b="1" dirty="0">
              <a:solidFill>
                <a:schemeClr val="tx1">
                  <a:lumMod val="65000"/>
                  <a:lumOff val="35000"/>
                </a:schemeClr>
              </a:solidFill>
              <a:cs typeface="Arial" pitchFamily="34" charset="0"/>
            </a:endParaRPr>
          </a:p>
        </p:txBody>
      </p:sp>
      <p:sp>
        <p:nvSpPr>
          <p:cNvPr id="40" name="TextBox 39">
            <a:extLst>
              <a:ext uri="{FF2B5EF4-FFF2-40B4-BE49-F238E27FC236}">
                <a16:creationId xmlns:a16="http://schemas.microsoft.com/office/drawing/2014/main" id="{40164500-8189-4CE4-98A9-94DF9BC9F4C8}"/>
              </a:ext>
            </a:extLst>
          </p:cNvPr>
          <p:cNvSpPr txBox="1"/>
          <p:nvPr/>
        </p:nvSpPr>
        <p:spPr>
          <a:xfrm>
            <a:off x="3682330" y="3767544"/>
            <a:ext cx="3181050" cy="707886"/>
          </a:xfrm>
          <a:prstGeom prst="rect">
            <a:avLst/>
          </a:prstGeom>
          <a:noFill/>
        </p:spPr>
        <p:txBody>
          <a:bodyPr wrap="square" rtlCol="0">
            <a:spAutoFit/>
          </a:bodyPr>
          <a:lstStyle/>
          <a:p>
            <a:r>
              <a:rPr lang="en-US" sz="2000" dirty="0"/>
              <a:t>AI strengthens data and transaction security</a:t>
            </a:r>
            <a:endParaRPr lang="ko-KR" altLang="en-US" sz="1600" b="1" dirty="0">
              <a:solidFill>
                <a:schemeClr val="tx1">
                  <a:lumMod val="65000"/>
                  <a:lumOff val="35000"/>
                </a:schemeClr>
              </a:solidFill>
              <a:cs typeface="Arial" pitchFamily="34" charset="0"/>
            </a:endParaRPr>
          </a:p>
        </p:txBody>
      </p:sp>
      <p:sp>
        <p:nvSpPr>
          <p:cNvPr id="41" name="TextBox 40">
            <a:extLst>
              <a:ext uri="{FF2B5EF4-FFF2-40B4-BE49-F238E27FC236}">
                <a16:creationId xmlns:a16="http://schemas.microsoft.com/office/drawing/2014/main" id="{968E7591-6967-417D-9C71-6FF2E8C4941F}"/>
              </a:ext>
            </a:extLst>
          </p:cNvPr>
          <p:cNvSpPr txBox="1"/>
          <p:nvPr/>
        </p:nvSpPr>
        <p:spPr>
          <a:xfrm>
            <a:off x="3840359" y="5487014"/>
            <a:ext cx="3023021" cy="1015663"/>
          </a:xfrm>
          <a:prstGeom prst="rect">
            <a:avLst/>
          </a:prstGeom>
          <a:noFill/>
        </p:spPr>
        <p:txBody>
          <a:bodyPr wrap="square" rtlCol="0">
            <a:spAutoFit/>
          </a:bodyPr>
          <a:lstStyle/>
          <a:p>
            <a:r>
              <a:rPr lang="en-US" sz="2000" dirty="0"/>
              <a:t>Chatbots and predictive analytics enhance services</a:t>
            </a:r>
            <a:endParaRPr lang="ko-KR" altLang="en-US" sz="1600" b="1" dirty="0">
              <a:solidFill>
                <a:schemeClr val="tx1">
                  <a:lumMod val="65000"/>
                  <a:lumOff val="35000"/>
                </a:schemeClr>
              </a:solidFill>
              <a:cs typeface="Arial" pitchFamily="34" charset="0"/>
            </a:endParaRPr>
          </a:p>
        </p:txBody>
      </p:sp>
      <p:pic>
        <p:nvPicPr>
          <p:cNvPr id="3078" name="Picture 6" descr="Alexa for hospitality &amp; Co. change the hotel industry">
            <a:extLst>
              <a:ext uri="{FF2B5EF4-FFF2-40B4-BE49-F238E27FC236}">
                <a16:creationId xmlns:a16="http://schemas.microsoft.com/office/drawing/2014/main" id="{F867015B-1A0C-411C-880F-7DF1279A0375}"/>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6863380" y="1140001"/>
            <a:ext cx="5163378" cy="26354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17753C9-7FB6-4D77-995C-050702E0EFEC}"/>
              </a:ext>
            </a:extLst>
          </p:cNvPr>
          <p:cNvSpPr txBox="1"/>
          <p:nvPr/>
        </p:nvSpPr>
        <p:spPr>
          <a:xfrm>
            <a:off x="7339364" y="3901243"/>
            <a:ext cx="4326826" cy="646331"/>
          </a:xfrm>
          <a:prstGeom prst="rect">
            <a:avLst/>
          </a:prstGeom>
          <a:noFill/>
        </p:spPr>
        <p:txBody>
          <a:bodyPr wrap="none" rtlCol="0">
            <a:spAutoFit/>
          </a:bodyPr>
          <a:lstStyle/>
          <a:p>
            <a:r>
              <a:rPr lang="en-US" dirty="0"/>
              <a:t>AI-enabled rooms in the tourism industry</a:t>
            </a:r>
          </a:p>
          <a:p>
            <a:r>
              <a:rPr lang="en-US" dirty="0"/>
              <a:t>Source: (</a:t>
            </a:r>
            <a:r>
              <a:rPr lang="en-US" dirty="0">
                <a:latin typeface="Calibri" panose="020F0502020204030204" pitchFamily="34" charset="0"/>
                <a:ea typeface="Arial" panose="020B0604020202020204" pitchFamily="34" charset="0"/>
                <a:cs typeface="Arial" panose="020B0604020202020204" pitchFamily="34" charset="0"/>
              </a:rPr>
              <a:t>Huang, </a:t>
            </a:r>
            <a:r>
              <a:rPr lang="en-US" i="1" dirty="0">
                <a:latin typeface="Calibri" panose="020F0502020204030204" pitchFamily="34" charset="0"/>
                <a:ea typeface="Arial" panose="020B0604020202020204" pitchFamily="34" charset="0"/>
                <a:cs typeface="Arial" panose="020B0604020202020204" pitchFamily="34" charset="0"/>
              </a:rPr>
              <a:t>et al, </a:t>
            </a:r>
            <a:r>
              <a:rPr lang="en-US" dirty="0">
                <a:latin typeface="Calibri" panose="020F0502020204030204" pitchFamily="34" charset="0"/>
                <a:ea typeface="Arial" panose="020B0604020202020204" pitchFamily="34" charset="0"/>
                <a:cs typeface="Arial" panose="020B0604020202020204" pitchFamily="34" charset="0"/>
              </a:rPr>
              <a:t>2022</a:t>
            </a:r>
            <a:r>
              <a:rPr lang="en-US" dirty="0"/>
              <a:t>). </a:t>
            </a:r>
          </a:p>
        </p:txBody>
      </p:sp>
    </p:spTree>
    <p:extLst>
      <p:ext uri="{BB962C8B-B14F-4D97-AF65-F5344CB8AC3E}">
        <p14:creationId xmlns:p14="http://schemas.microsoft.com/office/powerpoint/2010/main" val="554138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0F5B2E5E-F1FB-4B49-A15E-DFC13B08436B}"/>
              </a:ext>
            </a:extLst>
          </p:cNvPr>
          <p:cNvSpPr/>
          <p:nvPr/>
        </p:nvSpPr>
        <p:spPr>
          <a:xfrm>
            <a:off x="0" y="6381750"/>
            <a:ext cx="12192000" cy="476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6C89BF91-B997-4ECE-8448-FFC5DFAE3EBD}"/>
              </a:ext>
            </a:extLst>
          </p:cNvPr>
          <p:cNvSpPr txBox="1"/>
          <p:nvPr/>
        </p:nvSpPr>
        <p:spPr>
          <a:xfrm>
            <a:off x="313765" y="385482"/>
            <a:ext cx="3935506" cy="646331"/>
          </a:xfrm>
          <a:prstGeom prst="rect">
            <a:avLst/>
          </a:prstGeom>
          <a:noFill/>
        </p:spPr>
        <p:txBody>
          <a:bodyPr wrap="square" rtlCol="0">
            <a:spAutoFit/>
          </a:bodyPr>
          <a:lstStyle/>
          <a:p>
            <a:r>
              <a:rPr lang="en-US" sz="3600" b="1" dirty="0"/>
              <a:t>Conclusion</a:t>
            </a:r>
          </a:p>
        </p:txBody>
      </p:sp>
      <p:sp>
        <p:nvSpPr>
          <p:cNvPr id="2" name="TextBox 1">
            <a:extLst>
              <a:ext uri="{FF2B5EF4-FFF2-40B4-BE49-F238E27FC236}">
                <a16:creationId xmlns:a16="http://schemas.microsoft.com/office/drawing/2014/main" id="{0B4B68FC-2328-4E31-89DC-E90AF94673B2}"/>
              </a:ext>
            </a:extLst>
          </p:cNvPr>
          <p:cNvSpPr txBox="1"/>
          <p:nvPr/>
        </p:nvSpPr>
        <p:spPr>
          <a:xfrm>
            <a:off x="756745" y="1387366"/>
            <a:ext cx="10457793" cy="1703030"/>
          </a:xfrm>
          <a:prstGeom prst="rect">
            <a:avLst/>
          </a:prstGeom>
          <a:noFill/>
        </p:spPr>
        <p:txBody>
          <a:bodyPr wrap="square" rtlCol="0">
            <a:spAutoFit/>
          </a:bodyPr>
          <a:lstStyle/>
          <a:p>
            <a:pPr>
              <a:lnSpc>
                <a:spcPct val="150000"/>
              </a:lnSpc>
            </a:pPr>
            <a:r>
              <a:rPr lang="en-US" dirty="0"/>
              <a:t>AI has a significant impact on the hospitality and tourism industry which increases personalization, optimizes operations, and increase sustainability. Yet, there are some drawbacks such workforce displacement, data privacy, ethical concerns and so on. It is needed to ensure a balance of technologies with human-centric services in this field. </a:t>
            </a:r>
          </a:p>
        </p:txBody>
      </p:sp>
    </p:spTree>
    <p:extLst>
      <p:ext uri="{BB962C8B-B14F-4D97-AF65-F5344CB8AC3E}">
        <p14:creationId xmlns:p14="http://schemas.microsoft.com/office/powerpoint/2010/main" val="3347241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0F5B2E5E-F1FB-4B49-A15E-DFC13B08436B}"/>
              </a:ext>
            </a:extLst>
          </p:cNvPr>
          <p:cNvSpPr/>
          <p:nvPr/>
        </p:nvSpPr>
        <p:spPr>
          <a:xfrm>
            <a:off x="0" y="6381750"/>
            <a:ext cx="12192000" cy="476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9" name="TextBox 538">
            <a:extLst>
              <a:ext uri="{FF2B5EF4-FFF2-40B4-BE49-F238E27FC236}">
                <a16:creationId xmlns:a16="http://schemas.microsoft.com/office/drawing/2014/main" id="{324B7B20-AC6E-409F-A45E-ACE31408A15D}"/>
              </a:ext>
            </a:extLst>
          </p:cNvPr>
          <p:cNvSpPr txBox="1"/>
          <p:nvPr/>
        </p:nvSpPr>
        <p:spPr>
          <a:xfrm>
            <a:off x="705223" y="1091982"/>
            <a:ext cx="4392294" cy="646331"/>
          </a:xfrm>
          <a:prstGeom prst="rect">
            <a:avLst/>
          </a:prstGeom>
          <a:noFill/>
        </p:spPr>
        <p:txBody>
          <a:bodyPr wrap="square" rtlCol="0" anchor="ctr">
            <a:spAutoFit/>
          </a:bodyPr>
          <a:lstStyle/>
          <a:p>
            <a:r>
              <a:rPr lang="en-US" altLang="ko-KR" sz="3600" b="1" dirty="0">
                <a:latin typeface="+mj-lt"/>
                <a:cs typeface="Arial" pitchFamily="34" charset="0"/>
              </a:rPr>
              <a:t>Recommendations</a:t>
            </a:r>
            <a:endParaRPr lang="ko-KR" altLang="en-US" sz="3600" b="1" dirty="0">
              <a:latin typeface="+mj-lt"/>
              <a:cs typeface="Arial" pitchFamily="34" charset="0"/>
            </a:endParaRPr>
          </a:p>
        </p:txBody>
      </p:sp>
      <p:sp>
        <p:nvSpPr>
          <p:cNvPr id="542" name="TextBox 541">
            <a:extLst>
              <a:ext uri="{FF2B5EF4-FFF2-40B4-BE49-F238E27FC236}">
                <a16:creationId xmlns:a16="http://schemas.microsoft.com/office/drawing/2014/main" id="{88DFC3BA-6903-466E-97A9-F1FDB504CFD5}"/>
              </a:ext>
            </a:extLst>
          </p:cNvPr>
          <p:cNvSpPr txBox="1"/>
          <p:nvPr/>
        </p:nvSpPr>
        <p:spPr>
          <a:xfrm>
            <a:off x="6903916" y="718301"/>
            <a:ext cx="5193491" cy="830997"/>
          </a:xfrm>
          <a:prstGeom prst="rect">
            <a:avLst/>
          </a:prstGeom>
          <a:noFill/>
        </p:spPr>
        <p:txBody>
          <a:bodyPr wrap="square" lIns="108000" rIns="108000" rtlCol="0">
            <a:spAutoFit/>
          </a:bodyPr>
          <a:lstStyle/>
          <a:p>
            <a:r>
              <a:rPr lang="en-US" sz="2400" dirty="0"/>
              <a:t>Use AI to customize guest services and predict preferences</a:t>
            </a:r>
            <a:endParaRPr lang="ko-KR" altLang="en-US" sz="2400" b="1" dirty="0">
              <a:cs typeface="Arial" pitchFamily="34" charset="0"/>
            </a:endParaRPr>
          </a:p>
        </p:txBody>
      </p:sp>
      <p:sp>
        <p:nvSpPr>
          <p:cNvPr id="543" name="TextBox 542">
            <a:extLst>
              <a:ext uri="{FF2B5EF4-FFF2-40B4-BE49-F238E27FC236}">
                <a16:creationId xmlns:a16="http://schemas.microsoft.com/office/drawing/2014/main" id="{0412DB6B-9AB7-4955-A4BB-AF14FF1B562D}"/>
              </a:ext>
            </a:extLst>
          </p:cNvPr>
          <p:cNvSpPr txBox="1"/>
          <p:nvPr/>
        </p:nvSpPr>
        <p:spPr>
          <a:xfrm>
            <a:off x="5885014" y="654503"/>
            <a:ext cx="958096" cy="830997"/>
          </a:xfrm>
          <a:prstGeom prst="rect">
            <a:avLst/>
          </a:prstGeom>
          <a:noFill/>
        </p:spPr>
        <p:txBody>
          <a:bodyPr wrap="square" lIns="108000" rIns="108000" rtlCol="0">
            <a:spAutoFit/>
          </a:bodyPr>
          <a:lstStyle/>
          <a:p>
            <a:pPr algn="ctr"/>
            <a:r>
              <a:rPr lang="en-US" altLang="ko-KR" sz="4800" b="1" dirty="0">
                <a:cs typeface="Arial" pitchFamily="34" charset="0"/>
              </a:rPr>
              <a:t>01</a:t>
            </a:r>
            <a:endParaRPr lang="ko-KR" altLang="en-US" sz="4800" b="1" dirty="0">
              <a:cs typeface="Arial" pitchFamily="34" charset="0"/>
            </a:endParaRPr>
          </a:p>
        </p:txBody>
      </p:sp>
      <p:sp>
        <p:nvSpPr>
          <p:cNvPr id="546" name="TextBox 545">
            <a:extLst>
              <a:ext uri="{FF2B5EF4-FFF2-40B4-BE49-F238E27FC236}">
                <a16:creationId xmlns:a16="http://schemas.microsoft.com/office/drawing/2014/main" id="{D1DC7080-7BE3-48C6-98A5-727DEEF3C3C4}"/>
              </a:ext>
            </a:extLst>
          </p:cNvPr>
          <p:cNvSpPr txBox="1"/>
          <p:nvPr/>
        </p:nvSpPr>
        <p:spPr>
          <a:xfrm>
            <a:off x="6903916" y="1889512"/>
            <a:ext cx="4706821" cy="830997"/>
          </a:xfrm>
          <a:prstGeom prst="rect">
            <a:avLst/>
          </a:prstGeom>
          <a:noFill/>
        </p:spPr>
        <p:txBody>
          <a:bodyPr wrap="square" lIns="108000" rIns="108000" rtlCol="0">
            <a:spAutoFit/>
          </a:bodyPr>
          <a:lstStyle/>
          <a:p>
            <a:r>
              <a:rPr lang="en-US" sz="2400" dirty="0"/>
              <a:t>Develop fair, bias-free AI systems with clear policies.</a:t>
            </a:r>
            <a:endParaRPr lang="ko-KR" altLang="en-US" sz="2400" b="1" dirty="0">
              <a:cs typeface="Arial" pitchFamily="34" charset="0"/>
            </a:endParaRPr>
          </a:p>
        </p:txBody>
      </p:sp>
      <p:sp>
        <p:nvSpPr>
          <p:cNvPr id="547" name="TextBox 546">
            <a:extLst>
              <a:ext uri="{FF2B5EF4-FFF2-40B4-BE49-F238E27FC236}">
                <a16:creationId xmlns:a16="http://schemas.microsoft.com/office/drawing/2014/main" id="{F0FD0BE9-2D5E-4F2C-BAD8-D03BFA0E2B80}"/>
              </a:ext>
            </a:extLst>
          </p:cNvPr>
          <p:cNvSpPr txBox="1"/>
          <p:nvPr/>
        </p:nvSpPr>
        <p:spPr>
          <a:xfrm>
            <a:off x="5885014" y="1825714"/>
            <a:ext cx="958096" cy="830997"/>
          </a:xfrm>
          <a:prstGeom prst="rect">
            <a:avLst/>
          </a:prstGeom>
          <a:noFill/>
        </p:spPr>
        <p:txBody>
          <a:bodyPr wrap="square" lIns="108000" rIns="108000" rtlCol="0">
            <a:spAutoFit/>
          </a:bodyPr>
          <a:lstStyle/>
          <a:p>
            <a:pPr algn="ctr"/>
            <a:r>
              <a:rPr lang="en-US" altLang="ko-KR" sz="4800" b="1" dirty="0">
                <a:cs typeface="Arial" pitchFamily="34" charset="0"/>
              </a:rPr>
              <a:t>02</a:t>
            </a:r>
            <a:endParaRPr lang="ko-KR" altLang="en-US" sz="4800" b="1" dirty="0">
              <a:cs typeface="Arial" pitchFamily="34" charset="0"/>
            </a:endParaRPr>
          </a:p>
        </p:txBody>
      </p:sp>
      <p:sp>
        <p:nvSpPr>
          <p:cNvPr id="550" name="TextBox 549">
            <a:extLst>
              <a:ext uri="{FF2B5EF4-FFF2-40B4-BE49-F238E27FC236}">
                <a16:creationId xmlns:a16="http://schemas.microsoft.com/office/drawing/2014/main" id="{638091B7-1D08-4113-B3E3-5322688061DB}"/>
              </a:ext>
            </a:extLst>
          </p:cNvPr>
          <p:cNvSpPr txBox="1"/>
          <p:nvPr/>
        </p:nvSpPr>
        <p:spPr>
          <a:xfrm>
            <a:off x="6903916" y="3060723"/>
            <a:ext cx="4706821" cy="830997"/>
          </a:xfrm>
          <a:prstGeom prst="rect">
            <a:avLst/>
          </a:prstGeom>
          <a:noFill/>
        </p:spPr>
        <p:txBody>
          <a:bodyPr wrap="square" lIns="108000" rIns="108000" rtlCol="0">
            <a:spAutoFit/>
          </a:bodyPr>
          <a:lstStyle/>
          <a:p>
            <a:r>
              <a:rPr lang="en-US" sz="2400" dirty="0"/>
              <a:t>Strengthen cybersecurity and comply with GDPR</a:t>
            </a:r>
            <a:endParaRPr lang="ko-KR" altLang="en-US" sz="2400" dirty="0">
              <a:cs typeface="Arial" pitchFamily="34" charset="0"/>
            </a:endParaRPr>
          </a:p>
        </p:txBody>
      </p:sp>
      <p:sp>
        <p:nvSpPr>
          <p:cNvPr id="551" name="TextBox 550">
            <a:extLst>
              <a:ext uri="{FF2B5EF4-FFF2-40B4-BE49-F238E27FC236}">
                <a16:creationId xmlns:a16="http://schemas.microsoft.com/office/drawing/2014/main" id="{34AB9548-CC52-408F-8C3C-23A0C27701A0}"/>
              </a:ext>
            </a:extLst>
          </p:cNvPr>
          <p:cNvSpPr txBox="1"/>
          <p:nvPr/>
        </p:nvSpPr>
        <p:spPr>
          <a:xfrm>
            <a:off x="5885014" y="2996925"/>
            <a:ext cx="958096" cy="830997"/>
          </a:xfrm>
          <a:prstGeom prst="rect">
            <a:avLst/>
          </a:prstGeom>
          <a:noFill/>
        </p:spPr>
        <p:txBody>
          <a:bodyPr wrap="square" lIns="108000" rIns="108000" rtlCol="0">
            <a:spAutoFit/>
          </a:bodyPr>
          <a:lstStyle/>
          <a:p>
            <a:pPr algn="ctr"/>
            <a:r>
              <a:rPr lang="en-US" altLang="ko-KR" sz="4800" b="1" dirty="0">
                <a:cs typeface="Arial" pitchFamily="34" charset="0"/>
              </a:rPr>
              <a:t>03</a:t>
            </a:r>
            <a:endParaRPr lang="ko-KR" altLang="en-US" sz="4800" b="1" dirty="0">
              <a:cs typeface="Arial" pitchFamily="34" charset="0"/>
            </a:endParaRPr>
          </a:p>
        </p:txBody>
      </p:sp>
      <p:sp>
        <p:nvSpPr>
          <p:cNvPr id="554" name="TextBox 553">
            <a:extLst>
              <a:ext uri="{FF2B5EF4-FFF2-40B4-BE49-F238E27FC236}">
                <a16:creationId xmlns:a16="http://schemas.microsoft.com/office/drawing/2014/main" id="{ECCD60EC-5BCC-425A-9920-13A9667333DA}"/>
              </a:ext>
            </a:extLst>
          </p:cNvPr>
          <p:cNvSpPr txBox="1"/>
          <p:nvPr/>
        </p:nvSpPr>
        <p:spPr>
          <a:xfrm>
            <a:off x="6903916" y="4231934"/>
            <a:ext cx="4706821" cy="830997"/>
          </a:xfrm>
          <a:prstGeom prst="rect">
            <a:avLst/>
          </a:prstGeom>
          <a:noFill/>
        </p:spPr>
        <p:txBody>
          <a:bodyPr wrap="square" lIns="108000" rIns="108000" rtlCol="0">
            <a:spAutoFit/>
          </a:bodyPr>
          <a:lstStyle/>
          <a:p>
            <a:r>
              <a:rPr lang="en-US" altLang="ko-KR" sz="2400" dirty="0">
                <a:cs typeface="Arial" pitchFamily="34" charset="0"/>
              </a:rPr>
              <a:t>Implement AI for energy efficiency and waste reduction</a:t>
            </a:r>
            <a:endParaRPr lang="ko-KR" altLang="en-US" sz="2400" dirty="0">
              <a:cs typeface="Arial" pitchFamily="34" charset="0"/>
            </a:endParaRPr>
          </a:p>
        </p:txBody>
      </p:sp>
      <p:sp>
        <p:nvSpPr>
          <p:cNvPr id="555" name="TextBox 554">
            <a:extLst>
              <a:ext uri="{FF2B5EF4-FFF2-40B4-BE49-F238E27FC236}">
                <a16:creationId xmlns:a16="http://schemas.microsoft.com/office/drawing/2014/main" id="{27DBA41B-60B8-4A61-8E09-CD07D7E976ED}"/>
              </a:ext>
            </a:extLst>
          </p:cNvPr>
          <p:cNvSpPr txBox="1"/>
          <p:nvPr/>
        </p:nvSpPr>
        <p:spPr>
          <a:xfrm>
            <a:off x="5885014" y="4168136"/>
            <a:ext cx="958096" cy="830997"/>
          </a:xfrm>
          <a:prstGeom prst="rect">
            <a:avLst/>
          </a:prstGeom>
          <a:noFill/>
        </p:spPr>
        <p:txBody>
          <a:bodyPr wrap="square" lIns="108000" rIns="108000" rtlCol="0">
            <a:spAutoFit/>
          </a:bodyPr>
          <a:lstStyle/>
          <a:p>
            <a:pPr algn="ctr"/>
            <a:r>
              <a:rPr lang="en-US" altLang="ko-KR" sz="4800" b="1" dirty="0">
                <a:cs typeface="Arial" pitchFamily="34" charset="0"/>
              </a:rPr>
              <a:t>04</a:t>
            </a:r>
            <a:endParaRPr lang="ko-KR" altLang="en-US" sz="4800" b="1" dirty="0">
              <a:cs typeface="Arial" pitchFamily="34" charset="0"/>
            </a:endParaRPr>
          </a:p>
        </p:txBody>
      </p:sp>
      <p:sp>
        <p:nvSpPr>
          <p:cNvPr id="23" name="TextBox 22">
            <a:extLst>
              <a:ext uri="{FF2B5EF4-FFF2-40B4-BE49-F238E27FC236}">
                <a16:creationId xmlns:a16="http://schemas.microsoft.com/office/drawing/2014/main" id="{3137A0D2-BEEC-4AD6-A3E4-82F44838FCDB}"/>
              </a:ext>
            </a:extLst>
          </p:cNvPr>
          <p:cNvSpPr txBox="1"/>
          <p:nvPr/>
        </p:nvSpPr>
        <p:spPr>
          <a:xfrm>
            <a:off x="5945820" y="5308702"/>
            <a:ext cx="958096" cy="830997"/>
          </a:xfrm>
          <a:prstGeom prst="rect">
            <a:avLst/>
          </a:prstGeom>
          <a:noFill/>
        </p:spPr>
        <p:txBody>
          <a:bodyPr wrap="square" lIns="108000" rIns="108000" rtlCol="0">
            <a:spAutoFit/>
          </a:bodyPr>
          <a:lstStyle/>
          <a:p>
            <a:pPr algn="ctr"/>
            <a:r>
              <a:rPr lang="en-US" altLang="ko-KR" sz="4800" b="1" dirty="0">
                <a:cs typeface="Arial" pitchFamily="34" charset="0"/>
              </a:rPr>
              <a:t>05</a:t>
            </a:r>
            <a:endParaRPr lang="ko-KR" altLang="en-US" sz="4800" b="1" dirty="0">
              <a:cs typeface="Arial" pitchFamily="34" charset="0"/>
            </a:endParaRPr>
          </a:p>
        </p:txBody>
      </p:sp>
      <p:sp>
        <p:nvSpPr>
          <p:cNvPr id="24" name="TextBox 23">
            <a:extLst>
              <a:ext uri="{FF2B5EF4-FFF2-40B4-BE49-F238E27FC236}">
                <a16:creationId xmlns:a16="http://schemas.microsoft.com/office/drawing/2014/main" id="{FDE20BEF-BD6F-4B15-B9FE-7C6AEA1CC1FF}"/>
              </a:ext>
            </a:extLst>
          </p:cNvPr>
          <p:cNvSpPr txBox="1"/>
          <p:nvPr/>
        </p:nvSpPr>
        <p:spPr>
          <a:xfrm>
            <a:off x="6888156" y="5277711"/>
            <a:ext cx="4706821" cy="830997"/>
          </a:xfrm>
          <a:prstGeom prst="rect">
            <a:avLst/>
          </a:prstGeom>
          <a:noFill/>
        </p:spPr>
        <p:txBody>
          <a:bodyPr wrap="square" lIns="108000" rIns="108000" rtlCol="0">
            <a:spAutoFit/>
          </a:bodyPr>
          <a:lstStyle/>
          <a:p>
            <a:r>
              <a:rPr lang="en-US" sz="2400" dirty="0"/>
              <a:t>Train staff for AI collaboration to maintain service quality</a:t>
            </a:r>
            <a:endParaRPr lang="ko-KR" altLang="en-US" sz="2400" dirty="0">
              <a:cs typeface="Arial" pitchFamily="34" charset="0"/>
            </a:endParaRPr>
          </a:p>
        </p:txBody>
      </p:sp>
      <p:pic>
        <p:nvPicPr>
          <p:cNvPr id="2" name="Picture 1"/>
          <p:cNvPicPr>
            <a:picLocks noChangeAspect="1"/>
          </p:cNvPicPr>
          <p:nvPr/>
        </p:nvPicPr>
        <p:blipFill>
          <a:blip r:embed="rId3"/>
          <a:stretch>
            <a:fillRect/>
          </a:stretch>
        </p:blipFill>
        <p:spPr>
          <a:xfrm>
            <a:off x="1307727" y="2090426"/>
            <a:ext cx="3187285" cy="3187285"/>
          </a:xfrm>
          <a:prstGeom prst="rect">
            <a:avLst/>
          </a:prstGeom>
        </p:spPr>
      </p:pic>
    </p:spTree>
    <p:extLst>
      <p:ext uri="{BB962C8B-B14F-4D97-AF65-F5344CB8AC3E}">
        <p14:creationId xmlns:p14="http://schemas.microsoft.com/office/powerpoint/2010/main" val="1424195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0F5B2E5E-F1FB-4B49-A15E-DFC13B08436B}"/>
              </a:ext>
            </a:extLst>
          </p:cNvPr>
          <p:cNvSpPr/>
          <p:nvPr/>
        </p:nvSpPr>
        <p:spPr>
          <a:xfrm>
            <a:off x="0" y="6381750"/>
            <a:ext cx="12192000" cy="476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6C89BF91-B997-4ECE-8448-FFC5DFAE3EBD}"/>
              </a:ext>
            </a:extLst>
          </p:cNvPr>
          <p:cNvSpPr txBox="1"/>
          <p:nvPr/>
        </p:nvSpPr>
        <p:spPr>
          <a:xfrm>
            <a:off x="313765" y="385482"/>
            <a:ext cx="3935506" cy="646331"/>
          </a:xfrm>
          <a:prstGeom prst="rect">
            <a:avLst/>
          </a:prstGeom>
          <a:noFill/>
        </p:spPr>
        <p:txBody>
          <a:bodyPr wrap="square" rtlCol="0">
            <a:spAutoFit/>
          </a:bodyPr>
          <a:lstStyle/>
          <a:p>
            <a:r>
              <a:rPr lang="en-US" sz="3600" b="1" dirty="0"/>
              <a:t>References</a:t>
            </a:r>
          </a:p>
        </p:txBody>
      </p:sp>
      <p:sp>
        <p:nvSpPr>
          <p:cNvPr id="2" name="TextBox 1">
            <a:extLst>
              <a:ext uri="{FF2B5EF4-FFF2-40B4-BE49-F238E27FC236}">
                <a16:creationId xmlns:a16="http://schemas.microsoft.com/office/drawing/2014/main" id="{B2EFFDEF-F589-45AA-B292-ECC28E92FD45}"/>
              </a:ext>
            </a:extLst>
          </p:cNvPr>
          <p:cNvSpPr txBox="1"/>
          <p:nvPr/>
        </p:nvSpPr>
        <p:spPr>
          <a:xfrm>
            <a:off x="419724" y="926160"/>
            <a:ext cx="11650356" cy="5686172"/>
          </a:xfrm>
          <a:prstGeom prst="rect">
            <a:avLst/>
          </a:prstGeom>
          <a:noFill/>
        </p:spPr>
        <p:txBody>
          <a:bodyPr wrap="square" rtlCol="0">
            <a:spAutoFit/>
          </a:bodyPr>
          <a:lstStyle/>
          <a:p>
            <a:pPr marL="285750" lvl="0" indent="-285750" algn="just">
              <a:spcAft>
                <a:spcPts val="0"/>
              </a:spcAft>
              <a:buFont typeface="Arial" panose="020B0604020202020204" pitchFamily="34" charset="0"/>
              <a:buChar char="•"/>
            </a:pPr>
            <a:r>
              <a:rPr lang="en-US" sz="1050" dirty="0">
                <a:latin typeface="Calibri" panose="020F0502020204030204" pitchFamily="34" charset="0"/>
                <a:ea typeface="Arial" panose="020B0604020202020204" pitchFamily="34" charset="0"/>
                <a:cs typeface="Arial" panose="020B0604020202020204" pitchFamily="34" charset="0"/>
              </a:rPr>
              <a:t>Brotherton, B. (2015) </a:t>
            </a:r>
            <a:r>
              <a:rPr lang="en-US" sz="1050" i="1" dirty="0">
                <a:latin typeface="Calibri" panose="020F0502020204030204" pitchFamily="34" charset="0"/>
                <a:ea typeface="Arial" panose="020B0604020202020204" pitchFamily="34" charset="0"/>
                <a:cs typeface="Arial" panose="020B0604020202020204" pitchFamily="34" charset="0"/>
              </a:rPr>
              <a:t>Researching hospitality &amp; tourism</a:t>
            </a:r>
            <a:r>
              <a:rPr lang="en-US" sz="1050" dirty="0">
                <a:latin typeface="Calibri" panose="020F0502020204030204" pitchFamily="34" charset="0"/>
                <a:ea typeface="Arial" panose="020B0604020202020204" pitchFamily="34" charset="0"/>
                <a:cs typeface="Arial" panose="020B0604020202020204" pitchFamily="34" charset="0"/>
              </a:rPr>
              <a:t>. 2nd </a:t>
            </a:r>
            <a:r>
              <a:rPr lang="en-US" sz="1050" dirty="0" err="1">
                <a:latin typeface="Calibri" panose="020F0502020204030204" pitchFamily="34" charset="0"/>
                <a:ea typeface="Arial" panose="020B0604020202020204" pitchFamily="34" charset="0"/>
                <a:cs typeface="Arial" panose="020B0604020202020204" pitchFamily="34" charset="0"/>
              </a:rPr>
              <a:t>edn</a:t>
            </a:r>
            <a:r>
              <a:rPr lang="en-US" sz="1050" dirty="0">
                <a:latin typeface="Calibri" panose="020F0502020204030204" pitchFamily="34" charset="0"/>
                <a:ea typeface="Arial" panose="020B0604020202020204" pitchFamily="34" charset="0"/>
                <a:cs typeface="Arial" panose="020B0604020202020204" pitchFamily="34" charset="0"/>
              </a:rPr>
              <a:t>. London: Sage.</a:t>
            </a:r>
            <a:endParaRPr lang="en-US" sz="1050" dirty="0">
              <a:latin typeface="Times New Roman" panose="02020603050405020304" pitchFamily="18" charset="0"/>
              <a:ea typeface="Arial" panose="020B0604020202020204" pitchFamily="34" charset="0"/>
              <a:cs typeface="Arial" panose="020B0604020202020204" pitchFamily="34" charset="0"/>
            </a:endParaRPr>
          </a:p>
          <a:p>
            <a:pPr marL="285750" lvl="0" indent="-285750" algn="just">
              <a:spcAft>
                <a:spcPts val="0"/>
              </a:spcAft>
              <a:buFont typeface="Arial" panose="020B0604020202020204" pitchFamily="34" charset="0"/>
              <a:buChar char="•"/>
            </a:pPr>
            <a:r>
              <a:rPr lang="en-US" sz="1050" dirty="0">
                <a:latin typeface="Calibri" panose="020F0502020204030204" pitchFamily="34" charset="0"/>
                <a:ea typeface="Arial" panose="020B0604020202020204" pitchFamily="34" charset="0"/>
                <a:cs typeface="Arial" panose="020B0604020202020204" pitchFamily="34" charset="0"/>
              </a:rPr>
              <a:t>Buhalis, D. and Leung, R. (2018) ‘Smart hospitality—Interconnectivity and interoperability towards an ecosystem’, </a:t>
            </a:r>
            <a:r>
              <a:rPr lang="en-US" sz="1050" i="1" dirty="0">
                <a:latin typeface="Calibri" panose="020F0502020204030204" pitchFamily="34" charset="0"/>
                <a:ea typeface="Arial" panose="020B0604020202020204" pitchFamily="34" charset="0"/>
                <a:cs typeface="Arial" panose="020B0604020202020204" pitchFamily="34" charset="0"/>
              </a:rPr>
              <a:t>International Journal of Hospitality Management</a:t>
            </a:r>
            <a:r>
              <a:rPr lang="en-US" sz="1050" dirty="0">
                <a:latin typeface="Calibri" panose="020F0502020204030204" pitchFamily="34" charset="0"/>
                <a:ea typeface="Arial" panose="020B0604020202020204" pitchFamily="34" charset="0"/>
                <a:cs typeface="Arial" panose="020B0604020202020204" pitchFamily="34" charset="0"/>
              </a:rPr>
              <a:t>, 71, pp. 41–50.</a:t>
            </a:r>
            <a:endParaRPr lang="en-US" sz="1050" dirty="0">
              <a:latin typeface="Times New Roman" panose="02020603050405020304" pitchFamily="18" charset="0"/>
              <a:ea typeface="Arial" panose="020B0604020202020204" pitchFamily="34" charset="0"/>
              <a:cs typeface="Arial" panose="020B0604020202020204" pitchFamily="34" charset="0"/>
            </a:endParaRPr>
          </a:p>
          <a:p>
            <a:pPr marL="285750" lvl="0" indent="-285750" algn="just">
              <a:spcAft>
                <a:spcPts val="0"/>
              </a:spcAft>
              <a:buFont typeface="Arial" panose="020B0604020202020204" pitchFamily="34" charset="0"/>
              <a:buChar char="•"/>
            </a:pPr>
            <a:r>
              <a:rPr lang="en-US" sz="1050" dirty="0">
                <a:latin typeface="Calibri" panose="020F0502020204030204" pitchFamily="34" charset="0"/>
                <a:ea typeface="Arial" panose="020B0604020202020204" pitchFamily="34" charset="0"/>
                <a:cs typeface="Arial" panose="020B0604020202020204" pitchFamily="34" charset="0"/>
              </a:rPr>
              <a:t>Cooper, C. and Hall, M. (2019) </a:t>
            </a:r>
            <a:r>
              <a:rPr lang="en-US" sz="1050" i="1" dirty="0">
                <a:latin typeface="Calibri" panose="020F0502020204030204" pitchFamily="34" charset="0"/>
                <a:ea typeface="Arial" panose="020B0604020202020204" pitchFamily="34" charset="0"/>
                <a:cs typeface="Arial" panose="020B0604020202020204" pitchFamily="34" charset="0"/>
              </a:rPr>
              <a:t>Contemporary tourism: An international approach</a:t>
            </a:r>
            <a:r>
              <a:rPr lang="en-US" sz="1050" dirty="0">
                <a:latin typeface="Calibri" panose="020F0502020204030204" pitchFamily="34" charset="0"/>
                <a:ea typeface="Arial" panose="020B0604020202020204" pitchFamily="34" charset="0"/>
                <a:cs typeface="Arial" panose="020B0604020202020204" pitchFamily="34" charset="0"/>
              </a:rPr>
              <a:t>. 4th </a:t>
            </a:r>
            <a:r>
              <a:rPr lang="en-US" sz="1050" dirty="0" err="1">
                <a:latin typeface="Calibri" panose="020F0502020204030204" pitchFamily="34" charset="0"/>
                <a:ea typeface="Arial" panose="020B0604020202020204" pitchFamily="34" charset="0"/>
                <a:cs typeface="Arial" panose="020B0604020202020204" pitchFamily="34" charset="0"/>
              </a:rPr>
              <a:t>edn</a:t>
            </a:r>
            <a:r>
              <a:rPr lang="en-US" sz="1050" dirty="0">
                <a:latin typeface="Calibri" panose="020F0502020204030204" pitchFamily="34" charset="0"/>
                <a:ea typeface="Arial" panose="020B0604020202020204" pitchFamily="34" charset="0"/>
                <a:cs typeface="Arial" panose="020B0604020202020204" pitchFamily="34" charset="0"/>
              </a:rPr>
              <a:t>. Oxford: </a:t>
            </a:r>
            <a:r>
              <a:rPr lang="en-US" sz="1050" dirty="0" err="1">
                <a:latin typeface="Calibri" panose="020F0502020204030204" pitchFamily="34" charset="0"/>
                <a:ea typeface="Arial" panose="020B0604020202020204" pitchFamily="34" charset="0"/>
                <a:cs typeface="Arial" panose="020B0604020202020204" pitchFamily="34" charset="0"/>
              </a:rPr>
              <a:t>Goodfellows</a:t>
            </a:r>
            <a:r>
              <a:rPr lang="en-US" sz="1050" dirty="0">
                <a:latin typeface="Calibri" panose="020F0502020204030204" pitchFamily="34" charset="0"/>
                <a:ea typeface="Arial" panose="020B0604020202020204" pitchFamily="34" charset="0"/>
                <a:cs typeface="Arial" panose="020B0604020202020204" pitchFamily="34" charset="0"/>
              </a:rPr>
              <a:t>.</a:t>
            </a:r>
          </a:p>
          <a:p>
            <a:pPr marL="285750" lvl="0" indent="-285750" algn="just">
              <a:spcAft>
                <a:spcPts val="0"/>
              </a:spcAft>
              <a:buFont typeface="Arial" panose="020B0604020202020204" pitchFamily="34" charset="0"/>
              <a:buChar char="•"/>
            </a:pPr>
            <a:r>
              <a:rPr lang="en-US" sz="1050" dirty="0">
                <a:latin typeface="Calibri" panose="020F0502020204030204" pitchFamily="34" charset="0"/>
                <a:ea typeface="Arial" panose="020B0604020202020204" pitchFamily="34" charset="0"/>
                <a:cs typeface="Arial" panose="020B0604020202020204" pitchFamily="34" charset="0"/>
              </a:rPr>
              <a:t>Deloitte (2024) ‘Embracing the future: AI's transformative role in hospitality’. Available at: </a:t>
            </a:r>
            <a:r>
              <a:rPr lang="en-US" sz="1050" u="sng" dirty="0">
                <a:solidFill>
                  <a:srgbClr val="0563C1"/>
                </a:solidFill>
                <a:latin typeface="Calibri" panose="020F0502020204030204" pitchFamily="34" charset="0"/>
                <a:ea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https://www.deloitte.com/uk/en/Industries/consumer/blogs/embracing-the-future-ais-transformative-role-in-hospitality.html</a:t>
            </a:r>
            <a:r>
              <a:rPr lang="en-US" sz="1050" dirty="0">
                <a:latin typeface="Calibri" panose="020F0502020204030204" pitchFamily="34" charset="0"/>
                <a:ea typeface="Arial" panose="020B0604020202020204" pitchFamily="34" charset="0"/>
                <a:cs typeface="Arial" panose="020B0604020202020204" pitchFamily="34" charset="0"/>
              </a:rPr>
              <a:t> (Accessed: 14 February 2025).</a:t>
            </a:r>
            <a:endParaRPr lang="en-US" sz="1050" dirty="0">
              <a:latin typeface="Times New Roman" panose="02020603050405020304" pitchFamily="18" charset="0"/>
              <a:ea typeface="Arial" panose="020B0604020202020204" pitchFamily="34" charset="0"/>
              <a:cs typeface="Arial" panose="020B0604020202020204" pitchFamily="34" charset="0"/>
            </a:endParaRPr>
          </a:p>
          <a:p>
            <a:pPr marL="285750" lvl="0" indent="-285750" algn="just">
              <a:spcAft>
                <a:spcPts val="0"/>
              </a:spcAft>
              <a:buFont typeface="Arial" panose="020B0604020202020204" pitchFamily="34" charset="0"/>
              <a:buChar char="•"/>
            </a:pPr>
            <a:r>
              <a:rPr lang="en-US" sz="1050" dirty="0">
                <a:latin typeface="Calibri" panose="020F0502020204030204" pitchFamily="34" charset="0"/>
                <a:ea typeface="Arial" panose="020B0604020202020204" pitchFamily="34" charset="0"/>
                <a:cs typeface="Arial" panose="020B0604020202020204" pitchFamily="34" charset="0"/>
              </a:rPr>
              <a:t>Huang, A., Chao, Y., de la Mora Velasco, E., </a:t>
            </a:r>
            <a:r>
              <a:rPr lang="en-US" sz="1050" dirty="0" err="1">
                <a:latin typeface="Calibri" panose="020F0502020204030204" pitchFamily="34" charset="0"/>
                <a:ea typeface="Arial" panose="020B0604020202020204" pitchFamily="34" charset="0"/>
                <a:cs typeface="Arial" panose="020B0604020202020204" pitchFamily="34" charset="0"/>
              </a:rPr>
              <a:t>Bilgihan</a:t>
            </a:r>
            <a:r>
              <a:rPr lang="en-US" sz="1050" dirty="0">
                <a:latin typeface="Calibri" panose="020F0502020204030204" pitchFamily="34" charset="0"/>
                <a:ea typeface="Arial" panose="020B0604020202020204" pitchFamily="34" charset="0"/>
                <a:cs typeface="Arial" panose="020B0604020202020204" pitchFamily="34" charset="0"/>
              </a:rPr>
              <a:t>, A. and Wei, W. (2022) ‘When artificial intelligence meets the hospitality and tourism industry: An assessment framework to inform theory and management’, </a:t>
            </a:r>
            <a:r>
              <a:rPr lang="en-US" sz="1050" i="1" dirty="0">
                <a:latin typeface="Calibri" panose="020F0502020204030204" pitchFamily="34" charset="0"/>
                <a:ea typeface="Arial" panose="020B0604020202020204" pitchFamily="34" charset="0"/>
                <a:cs typeface="Arial" panose="020B0604020202020204" pitchFamily="34" charset="0"/>
              </a:rPr>
              <a:t>Journal of Hospitality and Tourism Insights</a:t>
            </a:r>
            <a:r>
              <a:rPr lang="en-US" sz="1050" dirty="0">
                <a:latin typeface="Calibri" panose="020F0502020204030204" pitchFamily="34" charset="0"/>
                <a:ea typeface="Arial" panose="020B0604020202020204" pitchFamily="34" charset="0"/>
                <a:cs typeface="Arial" panose="020B0604020202020204" pitchFamily="34" charset="0"/>
              </a:rPr>
              <a:t>, 5(5), pp. 1080–1100.</a:t>
            </a:r>
            <a:endParaRPr lang="en-US" sz="1050" dirty="0">
              <a:latin typeface="Times New Roman" panose="02020603050405020304" pitchFamily="18" charset="0"/>
              <a:ea typeface="Arial" panose="020B0604020202020204" pitchFamily="34" charset="0"/>
              <a:cs typeface="Arial" panose="020B0604020202020204" pitchFamily="34" charset="0"/>
            </a:endParaRPr>
          </a:p>
          <a:p>
            <a:pPr marL="285750" lvl="0" indent="-285750" algn="just">
              <a:spcAft>
                <a:spcPts val="0"/>
              </a:spcAft>
              <a:buFont typeface="Arial" panose="020B0604020202020204" pitchFamily="34" charset="0"/>
              <a:buChar char="•"/>
            </a:pPr>
            <a:r>
              <a:rPr lang="en-US" sz="1050" dirty="0">
                <a:latin typeface="Calibri" panose="020F0502020204030204" pitchFamily="34" charset="0"/>
                <a:ea typeface="Arial" panose="020B0604020202020204" pitchFamily="34" charset="0"/>
                <a:cs typeface="Arial" panose="020B0604020202020204" pitchFamily="34" charset="0"/>
              </a:rPr>
              <a:t>Hopsy (2023) ‘The impact of AI on the UK's hospitality industry’. Available at: </a:t>
            </a:r>
            <a:r>
              <a:rPr lang="en-US" sz="1050" u="sng" dirty="0">
                <a:solidFill>
                  <a:srgbClr val="0563C1"/>
                </a:solidFill>
                <a:latin typeface="Calibri" panose="020F0502020204030204" pitchFamily="34" charset="0"/>
                <a:ea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https://www.hopsy.co.uk/post/the-impact-of-ai-on-the-uks-hospitality-industry</a:t>
            </a:r>
            <a:r>
              <a:rPr lang="en-US" sz="1050" dirty="0">
                <a:latin typeface="Calibri" panose="020F0502020204030204" pitchFamily="34" charset="0"/>
                <a:ea typeface="Arial" panose="020B0604020202020204" pitchFamily="34" charset="0"/>
                <a:cs typeface="Arial" panose="020B0604020202020204" pitchFamily="34" charset="0"/>
              </a:rPr>
              <a:t> (Accessed: 14 February 2025).</a:t>
            </a:r>
          </a:p>
          <a:p>
            <a:pPr marL="342900" lvl="0" indent="-342900" algn="just">
              <a:spcAft>
                <a:spcPts val="0"/>
              </a:spcAft>
              <a:buFont typeface="Arial" panose="020B0604020202020204" pitchFamily="34" charset="0"/>
              <a:buChar char="•"/>
            </a:pPr>
            <a:r>
              <a:rPr lang="en-US" sz="1050" dirty="0">
                <a:latin typeface="Calibri" panose="020F0502020204030204" pitchFamily="34" charset="0"/>
                <a:ea typeface="Arial" panose="020B0604020202020204" pitchFamily="34" charset="0"/>
                <a:cs typeface="Arial" panose="020B0604020202020204" pitchFamily="34" charset="0"/>
              </a:rPr>
              <a:t>Information Commissioner's Office (2023) </a:t>
            </a:r>
            <a:r>
              <a:rPr lang="en-US" sz="1050" i="1" dirty="0">
                <a:latin typeface="Calibri" panose="020F0502020204030204" pitchFamily="34" charset="0"/>
                <a:ea typeface="Arial" panose="020B0604020202020204" pitchFamily="34" charset="0"/>
                <a:cs typeface="Arial" panose="020B0604020202020204" pitchFamily="34" charset="0"/>
              </a:rPr>
              <a:t>Guide to the UK General Data Protection Regulation (UK GDPR)</a:t>
            </a:r>
            <a:r>
              <a:rPr lang="en-US" sz="1050" dirty="0">
                <a:latin typeface="Calibri" panose="020F0502020204030204" pitchFamily="34" charset="0"/>
                <a:ea typeface="Arial" panose="020B0604020202020204" pitchFamily="34" charset="0"/>
                <a:cs typeface="Arial" panose="020B0604020202020204" pitchFamily="34" charset="0"/>
              </a:rPr>
              <a:t>. Available at: </a:t>
            </a:r>
            <a:r>
              <a:rPr lang="en-US" sz="1050" u="sng" dirty="0">
                <a:solidFill>
                  <a:srgbClr val="0563C1"/>
                </a:solidFill>
                <a:latin typeface="Calibri" panose="020F0502020204030204" pitchFamily="34" charset="0"/>
                <a:ea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https://ico.org.uk/for-organisations/guide-to-data-protection/guide-to-the-general-data-protection-regulation-uk-gdpr/</a:t>
            </a:r>
            <a:r>
              <a:rPr lang="en-US" sz="1050" dirty="0">
                <a:latin typeface="Calibri" panose="020F0502020204030204" pitchFamily="34" charset="0"/>
                <a:ea typeface="Arial" panose="020B0604020202020204" pitchFamily="34" charset="0"/>
                <a:cs typeface="Arial" panose="020B0604020202020204" pitchFamily="34" charset="0"/>
              </a:rPr>
              <a:t> (Accessed: 14 February 2025).</a:t>
            </a:r>
          </a:p>
          <a:p>
            <a:pPr marL="342900" lvl="0" indent="-342900" algn="just">
              <a:spcAft>
                <a:spcPts val="0"/>
              </a:spcAft>
              <a:buFont typeface="Arial" panose="020B0604020202020204" pitchFamily="34" charset="0"/>
              <a:buChar char="•"/>
            </a:pPr>
            <a:r>
              <a:rPr lang="en-US" sz="1050" dirty="0">
                <a:latin typeface="Calibri" panose="020F0502020204030204" pitchFamily="34" charset="0"/>
                <a:ea typeface="Arial" panose="020B0604020202020204" pitchFamily="34" charset="0"/>
                <a:cs typeface="Arial" panose="020B0604020202020204" pitchFamily="34" charset="0"/>
              </a:rPr>
              <a:t>Latham &amp; Watkins LLP (2022) ‘The UK's AI strategy: Where are we now?’. Available at: </a:t>
            </a:r>
            <a:r>
              <a:rPr lang="en-US" sz="1050" u="sng" dirty="0">
                <a:solidFill>
                  <a:srgbClr val="0563C1"/>
                </a:solidFill>
                <a:latin typeface="Calibri" panose="020F0502020204030204" pitchFamily="34" charset="0"/>
                <a:ea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https://www.lw.com/admin/upload/SiteAttachments/the-uk-aI-strategy-where-are-we-now.pdf</a:t>
            </a:r>
            <a:r>
              <a:rPr lang="en-US" sz="1050" dirty="0">
                <a:latin typeface="Calibri" panose="020F0502020204030204" pitchFamily="34" charset="0"/>
                <a:ea typeface="Arial" panose="020B0604020202020204" pitchFamily="34" charset="0"/>
                <a:cs typeface="Arial" panose="020B0604020202020204" pitchFamily="34" charset="0"/>
              </a:rPr>
              <a:t> (Accessed: 14 February 2025).</a:t>
            </a:r>
          </a:p>
          <a:p>
            <a:pPr marL="285750" indent="-285750">
              <a:spcAft>
                <a:spcPts val="1200"/>
              </a:spcAft>
              <a:buFont typeface="Arial" panose="020B0604020202020204" pitchFamily="34" charset="0"/>
              <a:buChar char="•"/>
            </a:pP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Limna</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P. (2023)  Artificial Intelligence (AI) in the Hospitality Industry: A Review Article. </a:t>
            </a:r>
            <a:r>
              <a:rPr lang="en-US" sz="1050" i="1" dirty="0">
                <a:latin typeface="Times New Roman" panose="02020603050405020304" pitchFamily="18" charset="0"/>
                <a:ea typeface="Times New Roman" panose="02020603050405020304" pitchFamily="18" charset="0"/>
                <a:cs typeface="Times New Roman" panose="02020603050405020304" pitchFamily="18" charset="0"/>
              </a:rPr>
              <a:t>International Journal of Computing Sciences Research</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[online] 7, pp.1306–1317.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doi:</a:t>
            </a:r>
            <a:r>
              <a:rPr lang="en-US" sz="1050" dirty="0" err="1">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a:t>
            </a:r>
            <a:r>
              <a:rPr lang="en-US" sz="105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://doi.org/10.25147/ijcsr.2017.001.1.103</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a:t>
            </a:r>
            <a:r>
              <a:rPr lang="en-US" sz="1050" dirty="0">
                <a:latin typeface="Calibri" panose="020F0502020204030204" pitchFamily="34" charset="0"/>
                <a:ea typeface="Times New Roman" panose="02020603050405020304" pitchFamily="18" charset="0"/>
                <a:cs typeface="Times New Roman" panose="02020603050405020304" pitchFamily="18" charset="0"/>
              </a:rPr>
              <a:t> </a:t>
            </a:r>
          </a:p>
          <a:p>
            <a:pPr marL="285750" indent="-285750">
              <a:spcAft>
                <a:spcPts val="1200"/>
              </a:spcAft>
              <a:buFont typeface="Arial" panose="020B0604020202020204" pitchFamily="34" charset="0"/>
              <a:buChar char="•"/>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Martin, S. (2023) </a:t>
            </a:r>
            <a:r>
              <a:rPr lang="en-US" sz="1050" i="1" dirty="0">
                <a:latin typeface="Times New Roman" panose="02020603050405020304" pitchFamily="18" charset="0"/>
                <a:ea typeface="Times New Roman" panose="02020603050405020304" pitchFamily="18" charset="0"/>
                <a:cs typeface="Times New Roman" panose="02020603050405020304" pitchFamily="18" charset="0"/>
              </a:rPr>
              <a:t>How can the hospitality sector harness the transformative power of AI?</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[online] Elite Business Magazine. Available at: </a:t>
            </a:r>
            <a:r>
              <a:rPr lang="en-US" sz="105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8"/>
              </a:rPr>
              <a:t>https://elitebusinessmagazine.co.uk/technology/item/how-can-the-hospitality-sector-harness-the-transformative-power-of-ai</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a:t>
            </a:r>
          </a:p>
          <a:p>
            <a:pPr marL="285750" indent="-285750">
              <a:spcAft>
                <a:spcPts val="1200"/>
              </a:spcAft>
              <a:buFont typeface="Arial" panose="020B0604020202020204" pitchFamily="34" charset="0"/>
              <a:buChar char="•"/>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Michalis, B. (2022). </a:t>
            </a:r>
            <a:r>
              <a:rPr lang="en-US" sz="1050" i="1" dirty="0">
                <a:latin typeface="Times New Roman" panose="02020603050405020304" pitchFamily="18" charset="0"/>
                <a:ea typeface="Times New Roman" panose="02020603050405020304" pitchFamily="18" charset="0"/>
                <a:cs typeface="Times New Roman" panose="02020603050405020304" pitchFamily="18" charset="0"/>
              </a:rPr>
              <a:t>Why Guests Increasingly Expect Contactless Hospitality in 2022.</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[online] www.canarytechnologies.com. Available at: </a:t>
            </a:r>
            <a:r>
              <a:rPr lang="en-US" sz="1050" dirty="0">
                <a:latin typeface="Times New Roman" panose="02020603050405020304" pitchFamily="18" charset="0"/>
                <a:ea typeface="Times New Roman" panose="02020603050405020304" pitchFamily="18" charset="0"/>
                <a:cs typeface="Times New Roman" panose="02020603050405020304" pitchFamily="18" charset="0"/>
                <a:hlinkClick r:id="rId9"/>
              </a:rPr>
              <a:t>https://www.canarytechnologies.com/post/contactless-hospitality</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a:t>
            </a:r>
          </a:p>
          <a:p>
            <a:pPr marL="285750" indent="-285750">
              <a:spcAft>
                <a:spcPts val="1200"/>
              </a:spcAft>
              <a:buFont typeface="Arial" panose="020B0604020202020204" pitchFamily="34" charset="0"/>
              <a:buChar char="•"/>
            </a:pP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Portes</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J. and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Springford</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J. (2023). The impact of the post-Brexit migration system on the UK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labour</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market. </a:t>
            </a:r>
            <a:r>
              <a:rPr lang="en-US" sz="1050" i="1" dirty="0">
                <a:latin typeface="Times New Roman" panose="02020603050405020304" pitchFamily="18" charset="0"/>
                <a:ea typeface="Times New Roman" panose="02020603050405020304" pitchFamily="18" charset="0"/>
                <a:cs typeface="Times New Roman" panose="02020603050405020304" pitchFamily="18" charset="0"/>
              </a:rPr>
              <a:t>Contemporary Social Science, </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18(2), pp.1–18.</a:t>
            </a:r>
          </a:p>
          <a:p>
            <a:pPr marL="285750" indent="-285750">
              <a:spcAft>
                <a:spcPts val="1200"/>
              </a:spcAft>
              <a:buFont typeface="Arial" panose="020B0604020202020204" pitchFamily="34" charset="0"/>
              <a:buChar char="•"/>
            </a:pP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Ruel</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H. and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Njoku</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E. (2021)  AI Redefining the Hospitality Industry. </a:t>
            </a:r>
            <a:r>
              <a:rPr lang="en-US" sz="1050" i="1" dirty="0">
                <a:latin typeface="Times New Roman" panose="02020603050405020304" pitchFamily="18" charset="0"/>
                <a:ea typeface="Times New Roman" panose="02020603050405020304" pitchFamily="18" charset="0"/>
                <a:cs typeface="Times New Roman" panose="02020603050405020304" pitchFamily="18" charset="0"/>
              </a:rPr>
              <a:t>Journal of Tourism Futures</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[online] 7(1), pp.53–66.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doi:</a:t>
            </a:r>
            <a:r>
              <a:rPr lang="en-US" sz="1050" dirty="0" err="1">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a:t>
            </a:r>
            <a:r>
              <a:rPr lang="en-US" sz="105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://doi.org/10.1108/jtf-03-2020-0032</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a:t>
            </a:r>
          </a:p>
          <a:p>
            <a:pPr marL="285750" indent="-285750">
              <a:spcAft>
                <a:spcPts val="1200"/>
              </a:spcAft>
              <a:buFont typeface="Arial" panose="020B0604020202020204" pitchFamily="34" charset="0"/>
              <a:buChar char="•"/>
            </a:pPr>
            <a:r>
              <a:rPr lang="en-US" sz="1050" dirty="0">
                <a:solidFill>
                  <a:prstClr val="black"/>
                </a:solidFill>
                <a:latin typeface="Calibri" panose="020F0502020204030204" pitchFamily="34" charset="0"/>
                <a:ea typeface="Arial" panose="020B0604020202020204" pitchFamily="34" charset="0"/>
                <a:cs typeface="Arial" panose="020B0604020202020204" pitchFamily="34" charset="0"/>
              </a:rPr>
              <a:t>The (2024). </a:t>
            </a:r>
            <a:r>
              <a:rPr lang="en-US" sz="1050" i="1" dirty="0">
                <a:solidFill>
                  <a:prstClr val="black"/>
                </a:solidFill>
                <a:latin typeface="Calibri" panose="020F0502020204030204" pitchFamily="34" charset="0"/>
                <a:ea typeface="Arial" panose="020B0604020202020204" pitchFamily="34" charset="0"/>
                <a:cs typeface="Arial" panose="020B0604020202020204" pitchFamily="34" charset="0"/>
              </a:rPr>
              <a:t>Artificial Intelligence (AI) In Hospitality Global Market Report 2024. </a:t>
            </a:r>
            <a:r>
              <a:rPr lang="en-US" sz="1050" dirty="0">
                <a:solidFill>
                  <a:prstClr val="black"/>
                </a:solidFill>
                <a:latin typeface="Calibri" panose="020F0502020204030204" pitchFamily="34" charset="0"/>
                <a:ea typeface="Arial" panose="020B0604020202020204" pitchFamily="34" charset="0"/>
                <a:cs typeface="Arial" panose="020B0604020202020204" pitchFamily="34" charset="0"/>
              </a:rPr>
              <a:t>[online] Thebusinessresearchcompany.com. Available at: https://www.thebusinessresearchcompany.com/report/artificial-intelligence-ai-in-hospitality-global-market-report.</a:t>
            </a:r>
          </a:p>
          <a:p>
            <a:pPr marL="342900" lvl="0" indent="-342900" algn="just">
              <a:buFont typeface="Arial" panose="020B0604020202020204" pitchFamily="34" charset="0"/>
              <a:buChar char="•"/>
            </a:pPr>
            <a:r>
              <a:rPr lang="en-US" sz="1050" dirty="0">
                <a:solidFill>
                  <a:prstClr val="black"/>
                </a:solidFill>
                <a:latin typeface="Calibri" panose="020F0502020204030204" pitchFamily="34" charset="0"/>
                <a:ea typeface="Arial" panose="020B0604020202020204" pitchFamily="34" charset="0"/>
                <a:cs typeface="Arial" panose="020B0604020202020204" pitchFamily="34" charset="0"/>
              </a:rPr>
              <a:t>UK AI Ethics Report (2023) </a:t>
            </a:r>
            <a:r>
              <a:rPr lang="en-US" sz="1050" i="1" dirty="0">
                <a:solidFill>
                  <a:prstClr val="black"/>
                </a:solidFill>
                <a:latin typeface="Calibri" panose="020F0502020204030204" pitchFamily="34" charset="0"/>
                <a:ea typeface="Arial" panose="020B0604020202020204" pitchFamily="34" charset="0"/>
                <a:cs typeface="Arial" panose="020B0604020202020204" pitchFamily="34" charset="0"/>
              </a:rPr>
              <a:t>Ensuring ethical AI implementation in hospitality</a:t>
            </a:r>
            <a:r>
              <a:rPr lang="en-US" sz="1050" dirty="0">
                <a:solidFill>
                  <a:prstClr val="black"/>
                </a:solidFill>
                <a:latin typeface="Calibri" panose="020F0502020204030204" pitchFamily="34" charset="0"/>
                <a:ea typeface="Arial" panose="020B0604020202020204" pitchFamily="34" charset="0"/>
                <a:cs typeface="Arial" panose="020B0604020202020204" pitchFamily="34" charset="0"/>
              </a:rPr>
              <a:t>. Available at: </a:t>
            </a:r>
            <a:r>
              <a:rPr lang="en-US" sz="1050" u="sng" dirty="0">
                <a:solidFill>
                  <a:srgbClr val="0563C1"/>
                </a:solidFill>
                <a:latin typeface="Calibri" panose="020F0502020204030204" pitchFamily="34" charset="0"/>
                <a:ea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https://www.gov.uk/government/publications/uk-ai-ethics-report</a:t>
            </a:r>
            <a:r>
              <a:rPr lang="en-US" sz="1050" dirty="0">
                <a:solidFill>
                  <a:prstClr val="black"/>
                </a:solidFill>
                <a:latin typeface="Calibri" panose="020F0502020204030204" pitchFamily="34" charset="0"/>
                <a:ea typeface="Arial" panose="020B0604020202020204" pitchFamily="34" charset="0"/>
                <a:cs typeface="Arial" panose="020B0604020202020204" pitchFamily="34" charset="0"/>
              </a:rPr>
              <a:t> (Accessed: 8 February 2025).</a:t>
            </a:r>
          </a:p>
          <a:p>
            <a:pPr marL="342900" lvl="0" indent="-342900" algn="just">
              <a:buFont typeface="Arial" panose="020B0604020202020204" pitchFamily="34" charset="0"/>
              <a:buChar char="•"/>
            </a:pPr>
            <a:r>
              <a:rPr lang="en-US" sz="1050" dirty="0">
                <a:solidFill>
                  <a:prstClr val="black"/>
                </a:solidFill>
                <a:latin typeface="Calibri" panose="020F0502020204030204" pitchFamily="34" charset="0"/>
                <a:ea typeface="Arial" panose="020B0604020202020204" pitchFamily="34" charset="0"/>
                <a:cs typeface="Arial" panose="020B0604020202020204" pitchFamily="34" charset="0"/>
              </a:rPr>
              <a:t>UK Government (2021) </a:t>
            </a:r>
            <a:r>
              <a:rPr lang="en-US" sz="1050" i="1" dirty="0">
                <a:solidFill>
                  <a:prstClr val="black"/>
                </a:solidFill>
                <a:latin typeface="Calibri" panose="020F0502020204030204" pitchFamily="34" charset="0"/>
                <a:ea typeface="Arial" panose="020B0604020202020204" pitchFamily="34" charset="0"/>
                <a:cs typeface="Arial" panose="020B0604020202020204" pitchFamily="34" charset="0"/>
              </a:rPr>
              <a:t>National AI strategy</a:t>
            </a:r>
            <a:r>
              <a:rPr lang="en-US" sz="1050" dirty="0">
                <a:solidFill>
                  <a:prstClr val="black"/>
                </a:solidFill>
                <a:latin typeface="Calibri" panose="020F0502020204030204" pitchFamily="34" charset="0"/>
                <a:ea typeface="Arial" panose="020B0604020202020204" pitchFamily="34" charset="0"/>
                <a:cs typeface="Arial" panose="020B0604020202020204" pitchFamily="34" charset="0"/>
              </a:rPr>
              <a:t>. Available at: </a:t>
            </a:r>
            <a:r>
              <a:rPr lang="en-US" sz="1050" u="sng" dirty="0">
                <a:solidFill>
                  <a:srgbClr val="0563C1"/>
                </a:solidFill>
                <a:latin typeface="Calibri" panose="020F0502020204030204" pitchFamily="34" charset="0"/>
                <a:ea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https://www.gov.uk/government/publications/national-ai-strategy</a:t>
            </a:r>
            <a:r>
              <a:rPr lang="en-US" sz="1050" dirty="0">
                <a:solidFill>
                  <a:prstClr val="black"/>
                </a:solidFill>
                <a:latin typeface="Calibri" panose="020F0502020204030204" pitchFamily="34" charset="0"/>
                <a:ea typeface="Arial" panose="020B0604020202020204" pitchFamily="34" charset="0"/>
                <a:cs typeface="Arial" panose="020B0604020202020204" pitchFamily="34" charset="0"/>
              </a:rPr>
              <a:t> (Accessed: 14 February 2025).</a:t>
            </a:r>
          </a:p>
          <a:p>
            <a:pPr marL="285750" indent="-285750">
              <a:spcAft>
                <a:spcPts val="1200"/>
              </a:spcAft>
              <a:buFont typeface="Arial" panose="020B0604020202020204" pitchFamily="34" charset="0"/>
              <a:buChar char="•"/>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UK Hospitality (2019) </a:t>
            </a:r>
            <a:r>
              <a:rPr lang="en-US" sz="1050" i="1" dirty="0" err="1">
                <a:latin typeface="Times New Roman" panose="02020603050405020304" pitchFamily="18" charset="0"/>
                <a:ea typeface="Times New Roman" panose="02020603050405020304" pitchFamily="18" charset="0"/>
                <a:cs typeface="Times New Roman" panose="02020603050405020304" pitchFamily="18" charset="0"/>
              </a:rPr>
              <a:t>UKHospitality</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[online] Ukhospitality.org.uk. Available at: </a:t>
            </a:r>
            <a:r>
              <a:rPr lang="en-US" sz="105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https://www.ukhospitality.org.uk/</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a:t>
            </a:r>
            <a:endParaRPr lang="en-US" sz="1050" dirty="0">
              <a:latin typeface="Calibri" panose="020F0502020204030204" pitchFamily="34" charset="0"/>
              <a:ea typeface="Times New Roman" panose="02020603050405020304" pitchFamily="18" charset="0"/>
              <a:cs typeface="Times New Roman" panose="02020603050405020304" pitchFamily="18" charset="0"/>
            </a:endParaRPr>
          </a:p>
          <a:p>
            <a:pPr marL="285750" indent="-285750">
              <a:spcAft>
                <a:spcPts val="1200"/>
              </a:spcAft>
              <a:buFont typeface="Arial" panose="020B0604020202020204" pitchFamily="34" charset="0"/>
              <a:buChar char="•"/>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Williams, S. (2024) </a:t>
            </a:r>
            <a:r>
              <a:rPr lang="en-US" sz="1050" i="1" dirty="0">
                <a:latin typeface="Times New Roman" panose="02020603050405020304" pitchFamily="18" charset="0"/>
                <a:ea typeface="Times New Roman" panose="02020603050405020304" pitchFamily="18" charset="0"/>
                <a:cs typeface="Times New Roman" panose="02020603050405020304" pitchFamily="18" charset="0"/>
              </a:rPr>
              <a:t>IWD 2024: Artificial Intelligence for hospitality: Think. Start. Do.</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[online]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eCommerceNews</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UK. Available at: </a:t>
            </a:r>
            <a:r>
              <a:rPr lang="en-US" sz="1050"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https://ecommercenews.uk/story/artificial-intelligence-for-hospitality-think-start-do</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a:t>
            </a:r>
          </a:p>
          <a:p>
            <a:pPr marL="285750" indent="-285750">
              <a:spcAft>
                <a:spcPts val="1200"/>
              </a:spcAft>
              <a:buFont typeface="Arial" panose="020B0604020202020204" pitchFamily="34" charset="0"/>
              <a:buChar char="•"/>
            </a:pPr>
            <a:endParaRPr lang="en-US" sz="1050" dirty="0">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9740893"/>
      </p:ext>
    </p:extLst>
  </p:cSld>
  <p:clrMapOvr>
    <a:masterClrMapping/>
  </p:clrMapOvr>
</p:sld>
</file>

<file path=ppt/theme/theme1.xml><?xml version="1.0" encoding="utf-8"?>
<a:theme xmlns:a="http://schemas.openxmlformats.org/drawingml/2006/main" name="Cover and End Slide Master">
  <a:themeElements>
    <a:clrScheme name="ALLPPT-COLOR-A44">
      <a:dk1>
        <a:sysClr val="windowText" lastClr="000000"/>
      </a:dk1>
      <a:lt1>
        <a:sysClr val="window" lastClr="FFFFFF"/>
      </a:lt1>
      <a:dk2>
        <a:srgbClr val="1F497D"/>
      </a:dk2>
      <a:lt2>
        <a:srgbClr val="EEECE1"/>
      </a:lt2>
      <a:accent1>
        <a:srgbClr val="0E7FB7"/>
      </a:accent1>
      <a:accent2>
        <a:srgbClr val="4BACC6"/>
      </a:accent2>
      <a:accent3>
        <a:srgbClr val="45C1A4"/>
      </a:accent3>
      <a:accent4>
        <a:srgbClr val="B9D533"/>
      </a:accent4>
      <a:accent5>
        <a:srgbClr val="8064A2"/>
      </a:accent5>
      <a:accent6>
        <a:srgbClr val="F79646"/>
      </a:accent6>
      <a:hlink>
        <a:srgbClr val="000000"/>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COLOR-A44">
      <a:dk1>
        <a:sysClr val="windowText" lastClr="000000"/>
      </a:dk1>
      <a:lt1>
        <a:sysClr val="window" lastClr="FFFFFF"/>
      </a:lt1>
      <a:dk2>
        <a:srgbClr val="1F497D"/>
      </a:dk2>
      <a:lt2>
        <a:srgbClr val="EEECE1"/>
      </a:lt2>
      <a:accent1>
        <a:srgbClr val="0E7FB7"/>
      </a:accent1>
      <a:accent2>
        <a:srgbClr val="4BACC6"/>
      </a:accent2>
      <a:accent3>
        <a:srgbClr val="45C1A4"/>
      </a:accent3>
      <a:accent4>
        <a:srgbClr val="B9D533"/>
      </a:accent4>
      <a:accent5>
        <a:srgbClr val="8064A2"/>
      </a:accent5>
      <a:accent6>
        <a:srgbClr val="F79646"/>
      </a:accent6>
      <a:hlink>
        <a:srgbClr val="000000"/>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COLOR-A44">
      <a:dk1>
        <a:sysClr val="windowText" lastClr="000000"/>
      </a:dk1>
      <a:lt1>
        <a:sysClr val="window" lastClr="FFFFFF"/>
      </a:lt1>
      <a:dk2>
        <a:srgbClr val="1F497D"/>
      </a:dk2>
      <a:lt2>
        <a:srgbClr val="EEECE1"/>
      </a:lt2>
      <a:accent1>
        <a:srgbClr val="0E7FB7"/>
      </a:accent1>
      <a:accent2>
        <a:srgbClr val="4BACC6"/>
      </a:accent2>
      <a:accent3>
        <a:srgbClr val="45C1A4"/>
      </a:accent3>
      <a:accent4>
        <a:srgbClr val="B9D533"/>
      </a:accent4>
      <a:accent5>
        <a:srgbClr val="8064A2"/>
      </a:accent5>
      <a:accent6>
        <a:srgbClr val="F79646"/>
      </a:accent6>
      <a:hlink>
        <a:srgbClr val="000000"/>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3650</Words>
  <Application>Microsoft Office PowerPoint</Application>
  <PresentationFormat>Widescreen</PresentationFormat>
  <Paragraphs>161</Paragraphs>
  <Slides>12</Slides>
  <Notes>12</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12</vt:i4>
      </vt:variant>
    </vt:vector>
  </HeadingPairs>
  <TitlesOfParts>
    <vt:vector size="18" baseType="lpstr">
      <vt:lpstr>Arial</vt:lpstr>
      <vt:lpstr>Calibri</vt:lpstr>
      <vt:lpstr>Times New Roman</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2025-02-18T17:03:23Z</dcterms:created>
  <dcterms:modified xsi:type="dcterms:W3CDTF">2025-02-24T19:49:10Z</dcterms:modified>
</cp:coreProperties>
</file>