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2" r:id="rId4"/>
    <p:sldId id="258" r:id="rId5"/>
    <p:sldId id="259" r:id="rId6"/>
    <p:sldId id="261" r:id="rId7"/>
    <p:sldId id="263"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1FEB3-7B74-4CC2-B58A-312D3BA2B29B}" v="28" dt="2026-10-18T07:52:47.7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rissia Browne" userId="7281fb122ebee983" providerId="LiveId" clId="{6D1ABA1A-351C-4153-932F-0AF60A400761}"/>
    <pc:docChg chg="undo custSel modSld">
      <pc:chgData name="Edrissia Browne" userId="7281fb122ebee983" providerId="LiveId" clId="{6D1ABA1A-351C-4153-932F-0AF60A400761}" dt="2026-10-18T08:15:53.922" v="800" actId="20577"/>
      <pc:docMkLst>
        <pc:docMk/>
      </pc:docMkLst>
      <pc:sldChg chg="addSp delSp modSp">
        <pc:chgData name="Edrissia Browne" userId="7281fb122ebee983" providerId="LiveId" clId="{6D1ABA1A-351C-4153-932F-0AF60A400761}" dt="2026-10-14T12:01:54.348" v="1" actId="14826"/>
        <pc:sldMkLst>
          <pc:docMk/>
          <pc:sldMk cId="2389538305" sldId="257"/>
        </pc:sldMkLst>
        <pc:picChg chg="add mod">
          <ac:chgData name="Edrissia Browne" userId="7281fb122ebee983" providerId="LiveId" clId="{6D1ABA1A-351C-4153-932F-0AF60A400761}" dt="2026-10-14T12:01:54.348" v="1" actId="14826"/>
          <ac:picMkLst>
            <pc:docMk/>
            <pc:sldMk cId="2389538305" sldId="257"/>
            <ac:picMk id="6" creationId="{7E237328-6A5B-0FB0-6FEC-F1521FA95349}"/>
          </ac:picMkLst>
        </pc:picChg>
      </pc:sldChg>
      <pc:sldChg chg="addSp delSp modSp">
        <pc:chgData name="Edrissia Browne" userId="7281fb122ebee983" providerId="LiveId" clId="{6D1ABA1A-351C-4153-932F-0AF60A400761}" dt="2026-10-14T12:05:25.567" v="8"/>
        <pc:sldMkLst>
          <pc:docMk/>
          <pc:sldMk cId="1297538173" sldId="258"/>
        </pc:sldMkLst>
        <pc:spChg chg="add">
          <ac:chgData name="Edrissia Browne" userId="7281fb122ebee983" providerId="LiveId" clId="{6D1ABA1A-351C-4153-932F-0AF60A400761}" dt="2026-10-14T12:03:39.198" v="4"/>
          <ac:spMkLst>
            <pc:docMk/>
            <pc:sldMk cId="1297538173" sldId="258"/>
            <ac:spMk id="5" creationId="{8F1D5888-660E-8536-A7A3-1551D99B9AF8}"/>
          </ac:spMkLst>
        </pc:spChg>
      </pc:sldChg>
      <pc:sldChg chg="addSp delSp modSp mod">
        <pc:chgData name="Edrissia Browne" userId="7281fb122ebee983" providerId="LiveId" clId="{6D1ABA1A-351C-4153-932F-0AF60A400761}" dt="2026-10-18T07:48:32.539" v="402" actId="33524"/>
        <pc:sldMkLst>
          <pc:docMk/>
          <pc:sldMk cId="3657831957" sldId="259"/>
        </pc:sldMkLst>
        <pc:spChg chg="mod">
          <ac:chgData name="Edrissia Browne" userId="7281fb122ebee983" providerId="LiveId" clId="{6D1ABA1A-351C-4153-932F-0AF60A400761}" dt="2026-10-18T07:48:32.539" v="402" actId="33524"/>
          <ac:spMkLst>
            <pc:docMk/>
            <pc:sldMk cId="3657831957" sldId="259"/>
            <ac:spMk id="4" creationId="{120B1AF4-544B-4845-C35B-FD225FDF8C19}"/>
          </ac:spMkLst>
        </pc:spChg>
        <pc:picChg chg="add mod">
          <ac:chgData name="Edrissia Browne" userId="7281fb122ebee983" providerId="LiveId" clId="{6D1ABA1A-351C-4153-932F-0AF60A400761}" dt="2026-10-14T14:10:51.820" v="9" actId="931"/>
          <ac:picMkLst>
            <pc:docMk/>
            <pc:sldMk cId="3657831957" sldId="259"/>
            <ac:picMk id="6" creationId="{6F07215E-2902-82A1-7B18-21E96B8EF0CA}"/>
          </ac:picMkLst>
        </pc:picChg>
      </pc:sldChg>
      <pc:sldChg chg="modSp mod">
        <pc:chgData name="Edrissia Browne" userId="7281fb122ebee983" providerId="LiveId" clId="{6D1ABA1A-351C-4153-932F-0AF60A400761}" dt="2026-10-18T08:15:53.922" v="800" actId="20577"/>
        <pc:sldMkLst>
          <pc:docMk/>
          <pc:sldMk cId="424366054" sldId="260"/>
        </pc:sldMkLst>
        <pc:spChg chg="mod">
          <ac:chgData name="Edrissia Browne" userId="7281fb122ebee983" providerId="LiveId" clId="{6D1ABA1A-351C-4153-932F-0AF60A400761}" dt="2026-10-18T07:59:39.426" v="731" actId="122"/>
          <ac:spMkLst>
            <pc:docMk/>
            <pc:sldMk cId="424366054" sldId="260"/>
            <ac:spMk id="2" creationId="{4F638C44-B625-E40D-489F-597BC0D01EA2}"/>
          </ac:spMkLst>
        </pc:spChg>
        <pc:spChg chg="mod">
          <ac:chgData name="Edrissia Browne" userId="7281fb122ebee983" providerId="LiveId" clId="{6D1ABA1A-351C-4153-932F-0AF60A400761}" dt="2026-10-18T08:15:53.922" v="800" actId="20577"/>
          <ac:spMkLst>
            <pc:docMk/>
            <pc:sldMk cId="424366054" sldId="260"/>
            <ac:spMk id="3" creationId="{F544A6CE-A20B-42A9-A907-309FE616B514}"/>
          </ac:spMkLst>
        </pc:spChg>
      </pc:sldChg>
      <pc:sldChg chg="addSp delSp modSp">
        <pc:chgData name="Edrissia Browne" userId="7281fb122ebee983" providerId="LiveId" clId="{6D1ABA1A-351C-4153-932F-0AF60A400761}" dt="2026-10-15T09:20:11.786" v="13" actId="931"/>
        <pc:sldMkLst>
          <pc:docMk/>
          <pc:sldMk cId="289472338" sldId="261"/>
        </pc:sldMkLst>
        <pc:picChg chg="add mod">
          <ac:chgData name="Edrissia Browne" userId="7281fb122ebee983" providerId="LiveId" clId="{6D1ABA1A-351C-4153-932F-0AF60A400761}" dt="2026-10-15T09:20:11.786" v="13" actId="931"/>
          <ac:picMkLst>
            <pc:docMk/>
            <pc:sldMk cId="289472338" sldId="261"/>
            <ac:picMk id="9" creationId="{A3FDEC54-6E95-F4F8-2472-F7E38179A02F}"/>
          </ac:picMkLst>
        </pc:picChg>
      </pc:sldChg>
      <pc:sldChg chg="addSp delSp modSp">
        <pc:chgData name="Edrissia Browne" userId="7281fb122ebee983" providerId="LiveId" clId="{6D1ABA1A-351C-4153-932F-0AF60A400761}" dt="2026-10-16T06:46:33.053" v="15"/>
        <pc:sldMkLst>
          <pc:docMk/>
          <pc:sldMk cId="2573255295" sldId="262"/>
        </pc:sldMkLst>
      </pc:sldChg>
      <pc:sldChg chg="modSp">
        <pc:chgData name="Edrissia Browne" userId="7281fb122ebee983" providerId="LiveId" clId="{6D1ABA1A-351C-4153-932F-0AF60A400761}" dt="2026-10-16T08:03:31.127" v="21" actId="20578"/>
        <pc:sldMkLst>
          <pc:docMk/>
          <pc:sldMk cId="3381828777" sldId="263"/>
        </pc:sldMkLst>
        <pc:spChg chg="mod">
          <ac:chgData name="Edrissia Browne" userId="7281fb122ebee983" providerId="LiveId" clId="{6D1ABA1A-351C-4153-932F-0AF60A400761}" dt="2026-10-16T08:03:31.127" v="21" actId="20578"/>
          <ac:spMkLst>
            <pc:docMk/>
            <pc:sldMk cId="3381828777" sldId="263"/>
            <ac:spMk id="3" creationId="{8E1367B0-0275-B7E7-5ED6-0366409E7B7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B82A3-1BCA-4090-B0A1-3E8E807C4538}" type="datetimeFigureOut">
              <a:rPr lang="en-GB" smtClean="0"/>
              <a:t>18/10/2026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A5B5BB-F0A5-4A22-AB3A-B76F37BA8F63}" type="slidenum">
              <a:rPr lang="en-GB" smtClean="0"/>
              <a:t>‹#›</a:t>
            </a:fld>
            <a:endParaRPr lang="en-GB" dirty="0"/>
          </a:p>
        </p:txBody>
      </p:sp>
    </p:spTree>
    <p:extLst>
      <p:ext uri="{BB962C8B-B14F-4D97-AF65-F5344CB8AC3E}">
        <p14:creationId xmlns:p14="http://schemas.microsoft.com/office/powerpoint/2010/main" val="556591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A5B5BB-F0A5-4A22-AB3A-B76F37BA8F63}" type="slidenum">
              <a:rPr lang="en-GB" smtClean="0"/>
              <a:t>4</a:t>
            </a:fld>
            <a:endParaRPr lang="en-GB" dirty="0"/>
          </a:p>
        </p:txBody>
      </p:sp>
    </p:spTree>
    <p:extLst>
      <p:ext uri="{BB962C8B-B14F-4D97-AF65-F5344CB8AC3E}">
        <p14:creationId xmlns:p14="http://schemas.microsoft.com/office/powerpoint/2010/main" val="3779145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2F999-DC8B-5871-60CC-90DDD3FFFC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B521D-CD66-AD37-F6CB-CA5A7B64B2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936A09-C5EE-0BEE-58DE-22A120CA6AE2}"/>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5" name="Footer Placeholder 4">
            <a:extLst>
              <a:ext uri="{FF2B5EF4-FFF2-40B4-BE49-F238E27FC236}">
                <a16:creationId xmlns:a16="http://schemas.microsoft.com/office/drawing/2014/main" id="{800F2C56-BFDF-FFC5-DCA4-707B64CDA01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96AE32-7FA7-4B74-D639-3AB7BE6F9BC5}"/>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2868584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1E860-739C-A897-650E-336ECB2E6B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8EBFCA-EFC8-11D6-0ECA-EEFBA017A4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E8188A-8B37-2BFF-2D8F-711A288E0D76}"/>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5" name="Footer Placeholder 4">
            <a:extLst>
              <a:ext uri="{FF2B5EF4-FFF2-40B4-BE49-F238E27FC236}">
                <a16:creationId xmlns:a16="http://schemas.microsoft.com/office/drawing/2014/main" id="{117A29B6-B366-8A08-CCF3-11DC2B76665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E1CA8EC-5E6D-BA97-600F-AFC560143A73}"/>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1693357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8FE4-E5FE-16EB-9E32-3FC5699DCB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F31CF7-155D-6811-946D-7FF4BEE8844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8F9C7E-4A3A-D420-52C6-FF46E2DC8F50}"/>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5" name="Footer Placeholder 4">
            <a:extLst>
              <a:ext uri="{FF2B5EF4-FFF2-40B4-BE49-F238E27FC236}">
                <a16:creationId xmlns:a16="http://schemas.microsoft.com/office/drawing/2014/main" id="{C9E14EB9-BA24-9914-C171-B121F25B4C5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B901308-F61D-5029-D602-DB2A680768DB}"/>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2176977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08D1A-AE2A-0FDC-8B0F-1BD3720BD2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B28A3-637A-0B1F-6EC9-D322FC9FD0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E2EB71-BEEA-DD63-ADCC-2219E0E07C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7F5DB2-F1D4-397C-1E5A-50AC89ECEF6D}"/>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6" name="Footer Placeholder 5">
            <a:extLst>
              <a:ext uri="{FF2B5EF4-FFF2-40B4-BE49-F238E27FC236}">
                <a16:creationId xmlns:a16="http://schemas.microsoft.com/office/drawing/2014/main" id="{B6AAF955-568B-02BD-EB42-02194560827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631414-5C4E-DBCE-9C1E-8F6676D5D4D9}"/>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647789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48FA3-C515-CF37-8A96-1EF740A4A3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41EBEE-6663-4708-6AEF-803E24059D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41F81E-6CF6-00BF-97A7-AA8E4D0DBE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A4ABF6-D303-C859-AC8B-38C0EFEB4B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6A51A3-953F-5055-3DED-BF59D1D5BF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0A27E7-E41B-A6A1-07A5-712DD5492D31}"/>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8" name="Footer Placeholder 7">
            <a:extLst>
              <a:ext uri="{FF2B5EF4-FFF2-40B4-BE49-F238E27FC236}">
                <a16:creationId xmlns:a16="http://schemas.microsoft.com/office/drawing/2014/main" id="{80AB04FC-6A2F-92FF-1064-EAE3146F20E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390540C-8E29-CC71-7852-FF8ADE5A0982}"/>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478916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6EBF9-3C06-C383-120E-E2E9605731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10EA1E-8348-4691-47C6-0E59912690E8}"/>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4" name="Footer Placeholder 3">
            <a:extLst>
              <a:ext uri="{FF2B5EF4-FFF2-40B4-BE49-F238E27FC236}">
                <a16:creationId xmlns:a16="http://schemas.microsoft.com/office/drawing/2014/main" id="{70EBB0B2-CAF1-5DA0-2CF0-27A9A35C7C9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5F3B436-85C2-78D1-F536-576B7E373590}"/>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2738757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470212-4BB7-9E38-199C-A68D4F907C15}"/>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3" name="Footer Placeholder 2">
            <a:extLst>
              <a:ext uri="{FF2B5EF4-FFF2-40B4-BE49-F238E27FC236}">
                <a16:creationId xmlns:a16="http://schemas.microsoft.com/office/drawing/2014/main" id="{10F372F5-15BF-772B-67E8-9536DFC1798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B5E0BC8-56DA-CE5C-BA31-FDEB618EF3E1}"/>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4282350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34FF8-3D3E-99F0-E0BD-2E8038CD62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03A4E7-DA8B-5553-4D2D-B8C1E33575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C03132-1A9F-1B16-BE20-A18053E5B5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5C68B3-4170-6D93-022B-AA80810A04F6}"/>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6" name="Footer Placeholder 5">
            <a:extLst>
              <a:ext uri="{FF2B5EF4-FFF2-40B4-BE49-F238E27FC236}">
                <a16:creationId xmlns:a16="http://schemas.microsoft.com/office/drawing/2014/main" id="{D2E9D3D5-6679-5B37-6515-186EC5F9EC8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91F8B7A-9C95-7B47-68B0-49542CB5E249}"/>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627460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84FEE-2666-9C2F-5CDB-A6B543A147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8A6541-5FE9-E9F5-B918-4BECB587645A}"/>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31159B9B-CD59-990E-9604-7199EBA97A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CBFD3E-2E8B-E590-35E0-CEA9EBD06751}"/>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6" name="Footer Placeholder 5">
            <a:extLst>
              <a:ext uri="{FF2B5EF4-FFF2-40B4-BE49-F238E27FC236}">
                <a16:creationId xmlns:a16="http://schemas.microsoft.com/office/drawing/2014/main" id="{EBD902CD-2ADF-773C-348D-8523C90A0F6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0B1CFBB-63D2-8813-8E37-AFD0CC82F6B3}"/>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1004491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FCB21-A25E-620E-0321-D5BEA416D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02E4F5-88FC-84E7-24A9-1F27572D91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AAD5A8-CDD7-02E8-6F1D-E41FF5B7BB8C}"/>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5" name="Footer Placeholder 4">
            <a:extLst>
              <a:ext uri="{FF2B5EF4-FFF2-40B4-BE49-F238E27FC236}">
                <a16:creationId xmlns:a16="http://schemas.microsoft.com/office/drawing/2014/main" id="{744E75FA-FE8A-37E9-3D93-8B68E9BEE63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C54ACA7-3091-F950-604C-0CA1A32EB3A2}"/>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2996505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F99F2C-0F15-9F0C-593C-24CE6CCC82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45EFF9-BD65-94D2-4AF6-C00F390022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E03E15-0C03-FC58-9E7C-47FEAD53FBE6}"/>
              </a:ext>
            </a:extLst>
          </p:cNvPr>
          <p:cNvSpPr>
            <a:spLocks noGrp="1"/>
          </p:cNvSpPr>
          <p:nvPr>
            <p:ph type="dt" sz="half" idx="10"/>
          </p:nvPr>
        </p:nvSpPr>
        <p:spPr/>
        <p:txBody>
          <a:bodyPr/>
          <a:lstStyle/>
          <a:p>
            <a:fld id="{1AFE2C8E-43F5-4291-A814-8A3969752466}" type="datetimeFigureOut">
              <a:rPr lang="en-GB" smtClean="0"/>
              <a:t>18/10/2026</a:t>
            </a:fld>
            <a:endParaRPr lang="en-GB" dirty="0"/>
          </a:p>
        </p:txBody>
      </p:sp>
      <p:sp>
        <p:nvSpPr>
          <p:cNvPr id="5" name="Footer Placeholder 4">
            <a:extLst>
              <a:ext uri="{FF2B5EF4-FFF2-40B4-BE49-F238E27FC236}">
                <a16:creationId xmlns:a16="http://schemas.microsoft.com/office/drawing/2014/main" id="{D293AD07-7072-2D6D-1C7B-5B60819EC12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4268340-6CF6-A132-2733-B95C233DE031}"/>
              </a:ext>
            </a:extLst>
          </p:cNvPr>
          <p:cNvSpPr>
            <a:spLocks noGrp="1"/>
          </p:cNvSpPr>
          <p:nvPr>
            <p:ph type="sldNum" sz="quarter" idx="12"/>
          </p:nvPr>
        </p:nvSpPr>
        <p:spPr/>
        <p:txBody>
          <a:bodyPr/>
          <a:lstStyle/>
          <a:p>
            <a:fld id="{6DF955E3-4AB5-4852-B706-14D95B0FD8C1}" type="slidenum">
              <a:rPr lang="en-GB" smtClean="0"/>
              <a:t>‹#›</a:t>
            </a:fld>
            <a:endParaRPr lang="en-GB" dirty="0"/>
          </a:p>
        </p:txBody>
      </p:sp>
    </p:spTree>
    <p:extLst>
      <p:ext uri="{BB962C8B-B14F-4D97-AF65-F5344CB8AC3E}">
        <p14:creationId xmlns:p14="http://schemas.microsoft.com/office/powerpoint/2010/main" val="1623666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50258B-BAF7-1A5B-57AF-546E206635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B62BC6-FEB1-F0F2-71B1-648BA39CA0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7E5CB2-23F6-535B-E33D-D0AF1DF763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FE2C8E-43F5-4291-A814-8A3969752466}" type="datetimeFigureOut">
              <a:rPr lang="en-GB" smtClean="0"/>
              <a:t>18/10/2026</a:t>
            </a:fld>
            <a:endParaRPr lang="en-GB" dirty="0"/>
          </a:p>
        </p:txBody>
      </p:sp>
      <p:sp>
        <p:nvSpPr>
          <p:cNvPr id="5" name="Footer Placeholder 4">
            <a:extLst>
              <a:ext uri="{FF2B5EF4-FFF2-40B4-BE49-F238E27FC236}">
                <a16:creationId xmlns:a16="http://schemas.microsoft.com/office/drawing/2014/main" id="{FE4B8A5D-78A0-DF34-A5D6-3A597FC7DF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2B4E31D4-6B07-930D-3EC9-27FD9B41ED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F955E3-4AB5-4852-B706-14D95B0FD8C1}" type="slidenum">
              <a:rPr lang="en-GB" smtClean="0"/>
              <a:t>‹#›</a:t>
            </a:fld>
            <a:endParaRPr lang="en-GB" dirty="0"/>
          </a:p>
        </p:txBody>
      </p:sp>
    </p:spTree>
    <p:extLst>
      <p:ext uri="{BB962C8B-B14F-4D97-AF65-F5344CB8AC3E}">
        <p14:creationId xmlns:p14="http://schemas.microsoft.com/office/powerpoint/2010/main" val="1082312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svgsilh.com/image/310218.html" TargetMode="External"/><Relationship Id="rId2" Type="http://schemas.openxmlformats.org/officeDocument/2006/relationships/image" Target="../media/image3.sv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piqsels.com/en/public-domain-photo-zdqep"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ooks.google.co.uk/books?hl=en&amp;lr=&amp;id=P6WmEAAAQBAJ&amp;oi=fnd&amp;pg=PT7&amp;dq=how+does+working+collaboratively+as+a+team+help+build+good+communication+skills&amp;ots=5OucdOUtsc&amp;sig=JMJ6-ylcK0bEolkB1FiuTOWGdBg&amp;redir_esc=y#v=onepage&amp;q&amp;f=false" TargetMode="External"/><Relationship Id="rId2" Type="http://schemas.openxmlformats.org/officeDocument/2006/relationships/hyperlink" Target="https://www.jobs.service.gov.uk/jobs/6aaba30546fdd8defc2dab42" TargetMode="External"/><Relationship Id="rId1" Type="http://schemas.openxmlformats.org/officeDocument/2006/relationships/slideLayout" Target="../slideLayouts/slideLayout2.xml"/><Relationship Id="rId4" Type="http://schemas.openxmlformats.org/officeDocument/2006/relationships/hyperlink" Target="https://journals.sagepub.com/doi/abs/10.1177/0192513X2513706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DA036-F60E-C7C6-0E8A-4BFF88830B85}"/>
              </a:ext>
            </a:extLst>
          </p:cNvPr>
          <p:cNvSpPr>
            <a:spLocks noGrp="1"/>
          </p:cNvSpPr>
          <p:nvPr>
            <p:ph type="ctrTitle"/>
          </p:nvPr>
        </p:nvSpPr>
        <p:spPr/>
        <p:txBody>
          <a:bodyPr/>
          <a:lstStyle/>
          <a:p>
            <a:r>
              <a:rPr lang="en-GB" b="1" i="1" dirty="0">
                <a:latin typeface="Alasassy Caps" panose="020F0502020204030204" pitchFamily="2" charset="0"/>
              </a:rPr>
              <a:t>Edrissia Browne</a:t>
            </a:r>
          </a:p>
        </p:txBody>
      </p:sp>
      <p:sp>
        <p:nvSpPr>
          <p:cNvPr id="3" name="Subtitle 2">
            <a:extLst>
              <a:ext uri="{FF2B5EF4-FFF2-40B4-BE49-F238E27FC236}">
                <a16:creationId xmlns:a16="http://schemas.microsoft.com/office/drawing/2014/main" id="{54053E90-C015-2183-FCAF-1BE4580D4B0C}"/>
              </a:ext>
            </a:extLst>
          </p:cNvPr>
          <p:cNvSpPr>
            <a:spLocks noGrp="1"/>
          </p:cNvSpPr>
          <p:nvPr>
            <p:ph type="subTitle" idx="1"/>
          </p:nvPr>
        </p:nvSpPr>
        <p:spPr/>
        <p:txBody>
          <a:bodyPr>
            <a:normAutofit fontScale="77500" lnSpcReduction="20000"/>
          </a:bodyPr>
          <a:lstStyle/>
          <a:p>
            <a:r>
              <a:rPr lang="en-GB" dirty="0"/>
              <a:t>2434101</a:t>
            </a:r>
          </a:p>
          <a:p>
            <a:r>
              <a:rPr lang="en-GB" dirty="0"/>
              <a:t>LCHS4009</a:t>
            </a:r>
          </a:p>
          <a:p>
            <a:r>
              <a:rPr lang="en-GB" dirty="0"/>
              <a:t>Professional Development within Health and Social Care</a:t>
            </a:r>
          </a:p>
          <a:p>
            <a:r>
              <a:rPr lang="en-GB" dirty="0"/>
              <a:t>Self-Awareness Presentation</a:t>
            </a:r>
          </a:p>
          <a:p>
            <a:r>
              <a:rPr lang="en-GB" dirty="0"/>
              <a:t>Olubakola Adegbite</a:t>
            </a:r>
          </a:p>
          <a:p>
            <a:endParaRPr lang="en-GB" dirty="0"/>
          </a:p>
        </p:txBody>
      </p:sp>
    </p:spTree>
    <p:extLst>
      <p:ext uri="{BB962C8B-B14F-4D97-AF65-F5344CB8AC3E}">
        <p14:creationId xmlns:p14="http://schemas.microsoft.com/office/powerpoint/2010/main" val="3149045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DFC66E-D4EB-C7F2-D7DF-8DD7C7272DE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600" dirty="0">
                <a:latin typeface="Algerian" panose="04020705040A02060702" pitchFamily="82" charset="0"/>
              </a:rPr>
              <a:t>About My Carer Goals</a:t>
            </a:r>
          </a:p>
        </p:txBody>
      </p:sp>
      <p:sp>
        <p:nvSpPr>
          <p:cNvPr id="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1626F6-7A52-D51B-54F9-C3C4BF929FD9}"/>
              </a:ext>
            </a:extLst>
          </p:cNvPr>
          <p:cNvSpPr>
            <a:spLocks noGrp="1"/>
          </p:cNvSpPr>
          <p:nvPr>
            <p:ph sz="half" idx="1"/>
          </p:nvPr>
        </p:nvSpPr>
        <p:spPr>
          <a:xfrm>
            <a:off x="640080" y="2872899"/>
            <a:ext cx="4243589" cy="3320668"/>
          </a:xfrm>
        </p:spPr>
        <p:txBody>
          <a:bodyPr vert="horz" lIns="91440" tIns="45720" rIns="91440" bIns="45720" rtlCol="0">
            <a:normAutofit lnSpcReduction="10000"/>
          </a:bodyPr>
          <a:lstStyle/>
          <a:p>
            <a:pPr marL="0" indent="0">
              <a:buNone/>
            </a:pPr>
            <a:r>
              <a:rPr lang="en-US" sz="2200" dirty="0"/>
              <a:t>For my future carer goals I would like to become a Family Support Worker. This is a job I have always been interested in. The reason why I choose a family support worker instead of an adult support worker is because I have always been interested in children's welfare and their mental health. Also helping families overcome their hardship situations. </a:t>
            </a:r>
          </a:p>
        </p:txBody>
      </p:sp>
      <p:pic>
        <p:nvPicPr>
          <p:cNvPr id="6" name="Content Placeholder 5" descr="Nurse holding patient's hand">
            <a:extLst>
              <a:ext uri="{FF2B5EF4-FFF2-40B4-BE49-F238E27FC236}">
                <a16:creationId xmlns:a16="http://schemas.microsoft.com/office/drawing/2014/main" id="{7E237328-6A5B-0FB0-6FEC-F1521FA9534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16524" r="165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89538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78700A0-629C-18F4-A895-0C371E816F34}"/>
              </a:ext>
            </a:extLst>
          </p:cNvPr>
          <p:cNvPicPr>
            <a:picLocks noChangeAspect="1"/>
          </p:cNvPicPr>
          <p:nvPr/>
        </p:nvPicPr>
        <p:blipFill>
          <a:blip r:embed="rId2"/>
          <a:srcRect t="319" b="1629"/>
          <a:stretch>
            <a:fillRect/>
          </a:stretch>
        </p:blipFill>
        <p:spPr>
          <a:xfrm>
            <a:off x="201080" y="69669"/>
            <a:ext cx="12095534" cy="6627221"/>
          </a:xfrm>
          <a:prstGeom prst="rect">
            <a:avLst/>
          </a:prstGeom>
        </p:spPr>
      </p:pic>
    </p:spTree>
    <p:extLst>
      <p:ext uri="{BB962C8B-B14F-4D97-AF65-F5344CB8AC3E}">
        <p14:creationId xmlns:p14="http://schemas.microsoft.com/office/powerpoint/2010/main" val="2573255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1D5888-660E-8536-A7A3-1551D99B9AF8}"/>
              </a:ext>
            </a:extLst>
          </p:cNvPr>
          <p:cNvSpPr txBox="1"/>
          <p:nvPr/>
        </p:nvSpPr>
        <p:spPr>
          <a:xfrm>
            <a:off x="397934" y="240698"/>
            <a:ext cx="11717867" cy="6227346"/>
          </a:xfrm>
          <a:prstGeom prst="rect">
            <a:avLst/>
          </a:prstGeom>
          <a:noFill/>
        </p:spPr>
        <p:txBody>
          <a:bodyPr wrap="square">
            <a:spAutoFit/>
          </a:bodyPr>
          <a:lstStyle/>
          <a:p>
            <a:pPr indent="0" algn="l">
              <a:spcAft>
                <a:spcPts val="3750"/>
              </a:spcAft>
              <a:buNone/>
            </a:pPr>
            <a:r>
              <a:rPr lang="en-GB" sz="1200" b="1" i="0" dirty="0">
                <a:solidFill>
                  <a:schemeClr val="tx1"/>
                </a:solidFill>
                <a:effectLst/>
                <a:latin typeface="+mn-lt"/>
              </a:rPr>
              <a:t>Family Support Worker</a:t>
            </a:r>
          </a:p>
          <a:p>
            <a:pPr indent="0" algn="l">
              <a:spcAft>
                <a:spcPts val="1500"/>
              </a:spcAft>
              <a:buNone/>
            </a:pPr>
            <a:r>
              <a:rPr lang="en-GB" sz="1200" b="0" i="0" dirty="0">
                <a:solidFill>
                  <a:schemeClr val="tx1"/>
                </a:solidFill>
                <a:effectLst/>
                <a:latin typeface="+mn-lt"/>
              </a:rPr>
              <a:t>Key Responsibilities</a:t>
            </a:r>
          </a:p>
          <a:p>
            <a:pPr indent="0" algn="l">
              <a:spcAft>
                <a:spcPts val="1500"/>
              </a:spcAft>
              <a:buNone/>
            </a:pPr>
            <a:r>
              <a:rPr lang="en-GB" sz="1200" b="0" i="0" dirty="0">
                <a:solidFill>
                  <a:schemeClr val="tx1"/>
                </a:solidFill>
                <a:effectLst/>
                <a:latin typeface="+mn-lt"/>
              </a:rPr>
              <a:t>Plan and deliver targeted interventions, achieving measurable KPIs and positive outcomes</a:t>
            </a:r>
          </a:p>
          <a:p>
            <a:pPr indent="0" algn="l">
              <a:spcAft>
                <a:spcPts val="1500"/>
              </a:spcAft>
              <a:buNone/>
            </a:pPr>
            <a:r>
              <a:rPr lang="en-GB" sz="1200" b="0" i="0" dirty="0">
                <a:solidFill>
                  <a:schemeClr val="tx1"/>
                </a:solidFill>
                <a:effectLst/>
                <a:latin typeface="+mn-lt"/>
              </a:rPr>
              <a:t>Provide high-quality direct work to strengthen families and promote resilience</a:t>
            </a:r>
          </a:p>
          <a:p>
            <a:pPr indent="0" algn="l">
              <a:spcAft>
                <a:spcPts val="1500"/>
              </a:spcAft>
              <a:buNone/>
            </a:pPr>
            <a:r>
              <a:rPr lang="en-GB" sz="1200" b="0" i="0" dirty="0">
                <a:solidFill>
                  <a:schemeClr val="tx1"/>
                </a:solidFill>
                <a:effectLst/>
                <a:latin typeface="+mn-lt"/>
              </a:rPr>
              <a:t>Support families to access appropriate universal and specialist services</a:t>
            </a:r>
          </a:p>
          <a:p>
            <a:pPr indent="0" algn="l">
              <a:spcAft>
                <a:spcPts val="1500"/>
              </a:spcAft>
              <a:buNone/>
            </a:pPr>
            <a:r>
              <a:rPr lang="en-GB" sz="1200" b="0" i="0" dirty="0">
                <a:solidFill>
                  <a:schemeClr val="tx1"/>
                </a:solidFill>
                <a:effectLst/>
                <a:latin typeface="+mn-lt"/>
              </a:rPr>
              <a:t>Deliver evidence-based interventions tailored to family needs</a:t>
            </a:r>
          </a:p>
          <a:p>
            <a:pPr indent="0" algn="l">
              <a:spcAft>
                <a:spcPts val="1500"/>
              </a:spcAft>
              <a:buNone/>
            </a:pPr>
            <a:r>
              <a:rPr lang="en-GB" sz="1200" b="0" i="0" dirty="0">
                <a:solidFill>
                  <a:schemeClr val="tx1"/>
                </a:solidFill>
                <a:effectLst/>
                <a:latin typeface="+mn-lt"/>
              </a:rPr>
              <a:t>Complete and maintain accurate records, including risk assessments and GDPR documentation</a:t>
            </a:r>
          </a:p>
          <a:p>
            <a:pPr indent="0" algn="l">
              <a:spcAft>
                <a:spcPts val="1500"/>
              </a:spcAft>
              <a:buNone/>
            </a:pPr>
            <a:r>
              <a:rPr lang="en-GB" sz="1200" b="0" i="0" dirty="0">
                <a:solidFill>
                  <a:schemeClr val="tx1"/>
                </a:solidFill>
                <a:effectLst/>
                <a:latin typeface="+mn-lt"/>
              </a:rPr>
              <a:t>Work collaboratively with internal teams and external partner agencies</a:t>
            </a:r>
          </a:p>
          <a:p>
            <a:pPr indent="0" algn="l">
              <a:spcAft>
                <a:spcPts val="1500"/>
              </a:spcAft>
              <a:buNone/>
            </a:pPr>
            <a:r>
              <a:rPr lang="en-GB" sz="1200" b="0" i="0" dirty="0">
                <a:solidFill>
                  <a:schemeClr val="tx1"/>
                </a:solidFill>
                <a:effectLst/>
                <a:latin typeface="+mn-lt"/>
              </a:rPr>
              <a:t>Contribute to effective exit strategies that ensure sustainable change</a:t>
            </a:r>
          </a:p>
          <a:p>
            <a:pPr indent="0" algn="l">
              <a:spcAft>
                <a:spcPts val="1500"/>
              </a:spcAft>
              <a:buNone/>
            </a:pPr>
            <a:r>
              <a:rPr lang="en-GB" sz="1200" b="0" i="0" dirty="0">
                <a:solidFill>
                  <a:schemeClr val="tx1"/>
                </a:solidFill>
                <a:effectLst/>
                <a:latin typeface="+mn-lt"/>
              </a:rPr>
              <a:t>Capture and use the voices of children and young people to shape service delivery</a:t>
            </a:r>
          </a:p>
          <a:p>
            <a:pPr indent="0" algn="l">
              <a:spcAft>
                <a:spcPts val="1500"/>
              </a:spcAft>
              <a:buNone/>
            </a:pPr>
            <a:r>
              <a:rPr lang="en-GB" sz="1200" b="0" i="0" dirty="0">
                <a:solidFill>
                  <a:schemeClr val="tx1"/>
                </a:solidFill>
                <a:effectLst/>
                <a:latin typeface="+mn-lt"/>
              </a:rPr>
              <a:t>What We're Looking For -</a:t>
            </a:r>
          </a:p>
          <a:p>
            <a:pPr indent="0" algn="l">
              <a:spcAft>
                <a:spcPts val="1500"/>
              </a:spcAft>
              <a:buNone/>
            </a:pPr>
            <a:r>
              <a:rPr lang="en-GB" sz="1200" b="0" i="0" dirty="0">
                <a:solidFill>
                  <a:schemeClr val="tx1"/>
                </a:solidFill>
                <a:effectLst/>
                <a:latin typeface="+mn-lt"/>
              </a:rPr>
              <a:t>A passion for supporting families and improving outcomes for children</a:t>
            </a:r>
          </a:p>
          <a:p>
            <a:pPr indent="0" algn="l">
              <a:spcAft>
                <a:spcPts val="1500"/>
              </a:spcAft>
              <a:buNone/>
            </a:pPr>
            <a:r>
              <a:rPr lang="en-GB" sz="1200" b="0" i="0" dirty="0">
                <a:solidFill>
                  <a:schemeClr val="tx1"/>
                </a:solidFill>
                <a:effectLst/>
                <a:latin typeface="+mn-lt"/>
              </a:rPr>
              <a:t>Experience of working within a trauma-informed and strengths-based framework</a:t>
            </a:r>
          </a:p>
          <a:p>
            <a:pPr indent="0" algn="l">
              <a:spcAft>
                <a:spcPts val="1500"/>
              </a:spcAft>
              <a:buNone/>
            </a:pPr>
            <a:r>
              <a:rPr lang="en-GB" sz="1200" b="0" i="0" dirty="0">
                <a:solidFill>
                  <a:schemeClr val="tx1"/>
                </a:solidFill>
                <a:effectLst/>
                <a:latin typeface="+mn-lt"/>
              </a:rPr>
              <a:t>Strong partnership working and communication skills</a:t>
            </a:r>
          </a:p>
          <a:p>
            <a:pPr indent="0" algn="l">
              <a:spcAft>
                <a:spcPts val="1500"/>
              </a:spcAft>
              <a:buNone/>
            </a:pPr>
            <a:r>
              <a:rPr lang="en-GB" sz="1200" b="0" i="0" dirty="0">
                <a:solidFill>
                  <a:schemeClr val="tx1"/>
                </a:solidFill>
                <a:effectLst/>
                <a:latin typeface="+mn-lt"/>
              </a:rPr>
              <a:t>Ability to manage a varied caseload and meet deadlines</a:t>
            </a:r>
          </a:p>
          <a:p>
            <a:pPr indent="0" algn="l">
              <a:spcAft>
                <a:spcPts val="1500"/>
              </a:spcAft>
              <a:buNone/>
            </a:pPr>
            <a:r>
              <a:rPr lang="en-GB" sz="1200" b="0" i="0" dirty="0">
                <a:solidFill>
                  <a:schemeClr val="tx1"/>
                </a:solidFill>
                <a:effectLst/>
                <a:latin typeface="+mn-lt"/>
              </a:rPr>
              <a:t>A flexible approach to working patterns</a:t>
            </a:r>
          </a:p>
        </p:txBody>
      </p:sp>
    </p:spTree>
    <p:extLst>
      <p:ext uri="{BB962C8B-B14F-4D97-AF65-F5344CB8AC3E}">
        <p14:creationId xmlns:p14="http://schemas.microsoft.com/office/powerpoint/2010/main" val="1297538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A430A-58B2-8E5D-F4B2-8F84047913B6}"/>
              </a:ext>
            </a:extLst>
          </p:cNvPr>
          <p:cNvSpPr>
            <a:spLocks noGrp="1"/>
          </p:cNvSpPr>
          <p:nvPr>
            <p:ph type="title"/>
          </p:nvPr>
        </p:nvSpPr>
        <p:spPr>
          <a:xfrm>
            <a:off x="838200" y="365126"/>
            <a:ext cx="10515600" cy="701674"/>
          </a:xfrm>
        </p:spPr>
        <p:txBody>
          <a:bodyPr>
            <a:normAutofit/>
          </a:bodyPr>
          <a:lstStyle/>
          <a:p>
            <a:pPr algn="ctr"/>
            <a:r>
              <a:rPr lang="en-GB" sz="4000" dirty="0">
                <a:latin typeface="Algerian" panose="04020705040A02060702" pitchFamily="82" charset="0"/>
              </a:rPr>
              <a:t>My strengths </a:t>
            </a:r>
          </a:p>
        </p:txBody>
      </p:sp>
      <p:pic>
        <p:nvPicPr>
          <p:cNvPr id="6" name="Content Placeholder 5">
            <a:extLst>
              <a:ext uri="{FF2B5EF4-FFF2-40B4-BE49-F238E27FC236}">
                <a16:creationId xmlns:a16="http://schemas.microsoft.com/office/drawing/2014/main" id="{6F07215E-2902-82A1-7B18-21E96B8EF0CA}"/>
              </a:ext>
            </a:extLst>
          </p:cNvPr>
          <p:cNvPicPr>
            <a:picLocks noGrp="1" noChangeAspect="1"/>
          </p:cNvPicPr>
          <p:nvPr>
            <p:ph sz="half" idx="1"/>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1253331" y="1825625"/>
            <a:ext cx="4351338" cy="4351338"/>
          </a:xfrm>
        </p:spPr>
      </p:pic>
      <p:sp>
        <p:nvSpPr>
          <p:cNvPr id="4" name="Content Placeholder 3">
            <a:extLst>
              <a:ext uri="{FF2B5EF4-FFF2-40B4-BE49-F238E27FC236}">
                <a16:creationId xmlns:a16="http://schemas.microsoft.com/office/drawing/2014/main" id="{120B1AF4-544B-4845-C35B-FD225FDF8C19}"/>
              </a:ext>
            </a:extLst>
          </p:cNvPr>
          <p:cNvSpPr>
            <a:spLocks noGrp="1"/>
          </p:cNvSpPr>
          <p:nvPr>
            <p:ph sz="half" idx="2"/>
          </p:nvPr>
        </p:nvSpPr>
        <p:spPr>
          <a:xfrm>
            <a:off x="6172200" y="1159933"/>
            <a:ext cx="5181600" cy="5017030"/>
          </a:xfrm>
        </p:spPr>
        <p:txBody>
          <a:bodyPr>
            <a:normAutofit fontScale="70000" lnSpcReduction="20000"/>
          </a:bodyPr>
          <a:lstStyle/>
          <a:p>
            <a:r>
              <a:rPr lang="en-GB" i="1" u="sng" dirty="0">
                <a:latin typeface="ADLaM Display" panose="02010000000000000000" pitchFamily="2" charset="0"/>
                <a:ea typeface="ADLaM Display" panose="02010000000000000000" pitchFamily="2" charset="0"/>
                <a:cs typeface="ADLaM Display" panose="02010000000000000000" pitchFamily="2" charset="0"/>
              </a:rPr>
              <a:t>Work collaboratively- </a:t>
            </a:r>
            <a:r>
              <a:rPr lang="en-GB" dirty="0"/>
              <a:t> I have work experience in nurseries and primary schools, so I had to learn to work with other people on a daily-basis. Taking tasks and delegating tasks respectfully. Sometimes even speaking to parents about their child’s day. </a:t>
            </a:r>
          </a:p>
          <a:p>
            <a:r>
              <a:rPr lang="en-GB" i="1" u="sng" dirty="0">
                <a:latin typeface="ADLaM Display" panose="02010000000000000000" pitchFamily="2" charset="0"/>
                <a:ea typeface="ADLaM Display" panose="02010000000000000000" pitchFamily="2" charset="0"/>
                <a:cs typeface="ADLaM Display" panose="02010000000000000000" pitchFamily="2" charset="0"/>
              </a:rPr>
              <a:t>Voice of young children- </a:t>
            </a:r>
            <a:r>
              <a:rPr lang="en-GB" dirty="0"/>
              <a:t>I am a mother and god-mother, auntie, I have all round experience of talking and relating to children and young people 16 and under.</a:t>
            </a:r>
          </a:p>
          <a:p>
            <a:r>
              <a:rPr lang="en-GB" i="1" u="sng" dirty="0">
                <a:latin typeface="ADLaM Display" panose="02010000000000000000" pitchFamily="2" charset="0"/>
                <a:ea typeface="ADLaM Display" panose="02010000000000000000" pitchFamily="2" charset="0"/>
                <a:cs typeface="ADLaM Display" panose="02010000000000000000" pitchFamily="2" charset="0"/>
              </a:rPr>
              <a:t>Flexible</a:t>
            </a:r>
            <a:r>
              <a:rPr lang="en-GB" dirty="0"/>
              <a:t>-as I don’t have any prior engagements, I can be fully committed to this job </a:t>
            </a:r>
          </a:p>
          <a:p>
            <a:r>
              <a:rPr lang="en-GB" i="1" u="sng" dirty="0">
                <a:latin typeface="ADLaM Display" panose="02010000000000000000" pitchFamily="2" charset="0"/>
                <a:ea typeface="ADLaM Display" panose="02010000000000000000" pitchFamily="2" charset="0"/>
                <a:cs typeface="ADLaM Display" panose="02010000000000000000" pitchFamily="2" charset="0"/>
              </a:rPr>
              <a:t>High-quality work to strengthen families-  </a:t>
            </a:r>
            <a:r>
              <a:rPr lang="en-GB" dirty="0">
                <a:ea typeface="ADLaM Display" panose="02010000000000000000" pitchFamily="2" charset="0"/>
                <a:cs typeface="ADLaM Display" panose="02010000000000000000" pitchFamily="2" charset="0"/>
              </a:rPr>
              <a:t>I have work experience shadowing support worker’s, who help vulnerable adults with their mental health, and daily living tasks. </a:t>
            </a:r>
          </a:p>
          <a:p>
            <a:endParaRPr lang="en-GB" dirty="0"/>
          </a:p>
          <a:p>
            <a:endParaRPr lang="en-GB" dirty="0"/>
          </a:p>
          <a:p>
            <a:endParaRPr lang="en-GB" dirty="0"/>
          </a:p>
        </p:txBody>
      </p:sp>
    </p:spTree>
    <p:extLst>
      <p:ext uri="{BB962C8B-B14F-4D97-AF65-F5344CB8AC3E}">
        <p14:creationId xmlns:p14="http://schemas.microsoft.com/office/powerpoint/2010/main" val="3657831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8EC6A-F4EC-83FA-6252-809D271BF6D9}"/>
              </a:ext>
            </a:extLst>
          </p:cNvPr>
          <p:cNvSpPr>
            <a:spLocks noGrp="1"/>
          </p:cNvSpPr>
          <p:nvPr>
            <p:ph type="title"/>
          </p:nvPr>
        </p:nvSpPr>
        <p:spPr>
          <a:xfrm>
            <a:off x="838200" y="365126"/>
            <a:ext cx="10515600" cy="659341"/>
          </a:xfrm>
        </p:spPr>
        <p:txBody>
          <a:bodyPr>
            <a:normAutofit fontScale="90000"/>
          </a:bodyPr>
          <a:lstStyle/>
          <a:p>
            <a:pPr algn="ctr"/>
            <a:r>
              <a:rPr lang="en-GB" dirty="0">
                <a:latin typeface="Algerian" panose="04020705040A02060702" pitchFamily="82" charset="0"/>
              </a:rPr>
              <a:t>My Weaknesses</a:t>
            </a:r>
          </a:p>
        </p:txBody>
      </p:sp>
      <p:sp>
        <p:nvSpPr>
          <p:cNvPr id="3" name="Content Placeholder 2">
            <a:extLst>
              <a:ext uri="{FF2B5EF4-FFF2-40B4-BE49-F238E27FC236}">
                <a16:creationId xmlns:a16="http://schemas.microsoft.com/office/drawing/2014/main" id="{58F55343-2A37-5274-C292-C356D61B8F8C}"/>
              </a:ext>
            </a:extLst>
          </p:cNvPr>
          <p:cNvSpPr>
            <a:spLocks noGrp="1"/>
          </p:cNvSpPr>
          <p:nvPr>
            <p:ph sz="half" idx="1"/>
          </p:nvPr>
        </p:nvSpPr>
        <p:spPr>
          <a:xfrm>
            <a:off x="838200" y="1227909"/>
            <a:ext cx="5181600" cy="4949054"/>
          </a:xfrm>
        </p:spPr>
        <p:txBody>
          <a:bodyPr>
            <a:normAutofit fontScale="77500" lnSpcReduction="20000"/>
          </a:bodyPr>
          <a:lstStyle/>
          <a:p>
            <a:r>
              <a:rPr lang="en-GB" i="1" u="sng" dirty="0">
                <a:latin typeface="ADLaM Display" panose="02010000000000000000" pitchFamily="2" charset="0"/>
                <a:ea typeface="ADLaM Display" panose="02010000000000000000" pitchFamily="2" charset="0"/>
                <a:cs typeface="ADLaM Display" panose="02010000000000000000" pitchFamily="2" charset="0"/>
              </a:rPr>
              <a:t>Maintain accurate records/Risk Assessments/GDPR- </a:t>
            </a:r>
            <a:r>
              <a:rPr lang="en-GB" i="1" u="sng" dirty="0">
                <a:ea typeface="ADLaM Display" panose="02010000000000000000" pitchFamily="2" charset="0"/>
                <a:cs typeface="ADLaM Display" panose="02010000000000000000" pitchFamily="2" charset="0"/>
              </a:rPr>
              <a:t>I a</a:t>
            </a:r>
            <a:r>
              <a:rPr lang="en-GB" dirty="0"/>
              <a:t>m not fully educated in these terms and will like to further take classes to learn more about it, so I could do this job at the best of my ability.  </a:t>
            </a:r>
          </a:p>
          <a:p>
            <a:r>
              <a:rPr lang="en-GB" i="1" u="sng" dirty="0">
                <a:latin typeface="ADLaM Display" panose="02010000000000000000" pitchFamily="2" charset="0"/>
                <a:ea typeface="ADLaM Display" panose="02010000000000000000" pitchFamily="2" charset="0"/>
                <a:cs typeface="ADLaM Display" panose="02010000000000000000" pitchFamily="2" charset="0"/>
              </a:rPr>
              <a:t>Meet deadlines</a:t>
            </a:r>
            <a:r>
              <a:rPr lang="en-GB" dirty="0"/>
              <a:t>-</a:t>
            </a:r>
            <a:r>
              <a:rPr lang="en-GB" dirty="0" err="1"/>
              <a:t>i</a:t>
            </a:r>
            <a:r>
              <a:rPr lang="en-GB" dirty="0"/>
              <a:t> can sometimes be distracted and procrastinate until deadlines are close. Leaving myself overwhelmed or stressed about finishing on time.  </a:t>
            </a:r>
          </a:p>
          <a:p>
            <a:r>
              <a:rPr lang="en-GB" i="1" u="sng" dirty="0">
                <a:latin typeface="ADLaM Display" panose="02010000000000000000" pitchFamily="2" charset="0"/>
                <a:ea typeface="ADLaM Display" panose="02010000000000000000" pitchFamily="2" charset="0"/>
                <a:cs typeface="ADLaM Display" panose="02010000000000000000" pitchFamily="2" charset="0"/>
              </a:rPr>
              <a:t>Full UK driver’s licence</a:t>
            </a:r>
            <a:r>
              <a:rPr lang="en-GB" dirty="0"/>
              <a:t>-at the moment I do not have a driver’s licence, and I do not know how to drive.</a:t>
            </a:r>
          </a:p>
          <a:p>
            <a:r>
              <a:rPr lang="en-GB" i="1" u="sng" dirty="0">
                <a:latin typeface="ADLaM Display" panose="02010000000000000000" pitchFamily="2" charset="0"/>
                <a:ea typeface="ADLaM Display" panose="02010000000000000000" pitchFamily="2" charset="0"/>
                <a:cs typeface="ADLaM Display" panose="02010000000000000000" pitchFamily="2" charset="0"/>
              </a:rPr>
              <a:t>Communication skills</a:t>
            </a:r>
            <a:r>
              <a:rPr lang="en-GB" dirty="0"/>
              <a:t>-I can sometimes be quiet and feel awkward to speak up or may feel uncomfortable meeting new people. My body language may look uninterested at times.  </a:t>
            </a:r>
          </a:p>
          <a:p>
            <a:endParaRPr lang="en-GB" dirty="0"/>
          </a:p>
          <a:p>
            <a:endParaRPr lang="en-GB" dirty="0"/>
          </a:p>
          <a:p>
            <a:endParaRPr lang="en-GB" dirty="0"/>
          </a:p>
          <a:p>
            <a:endParaRPr lang="en-GB" dirty="0"/>
          </a:p>
        </p:txBody>
      </p:sp>
      <p:pic>
        <p:nvPicPr>
          <p:cNvPr id="9" name="Content Placeholder 8">
            <a:extLst>
              <a:ext uri="{FF2B5EF4-FFF2-40B4-BE49-F238E27FC236}">
                <a16:creationId xmlns:a16="http://schemas.microsoft.com/office/drawing/2014/main" id="{A3FDEC54-6E95-F4F8-2472-F7E38179A02F}"/>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2056" y="1688578"/>
            <a:ext cx="5072743" cy="4027715"/>
          </a:xfrm>
        </p:spPr>
      </p:pic>
    </p:spTree>
    <p:extLst>
      <p:ext uri="{BB962C8B-B14F-4D97-AF65-F5344CB8AC3E}">
        <p14:creationId xmlns:p14="http://schemas.microsoft.com/office/powerpoint/2010/main" val="289472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C125-6CFB-7B5D-EFBA-4964369E2C19}"/>
              </a:ext>
            </a:extLst>
          </p:cNvPr>
          <p:cNvSpPr>
            <a:spLocks noGrp="1"/>
          </p:cNvSpPr>
          <p:nvPr>
            <p:ph type="title"/>
          </p:nvPr>
        </p:nvSpPr>
        <p:spPr>
          <a:xfrm>
            <a:off x="838200" y="365126"/>
            <a:ext cx="10515600" cy="706028"/>
          </a:xfrm>
        </p:spPr>
        <p:txBody>
          <a:bodyPr>
            <a:noAutofit/>
          </a:bodyPr>
          <a:lstStyle/>
          <a:p>
            <a:r>
              <a:rPr lang="en-GB" sz="3600" dirty="0">
                <a:latin typeface="Algerian" panose="04020705040A02060702" pitchFamily="82" charset="0"/>
                <a:ea typeface="ADLaM Display" panose="02010000000000000000" pitchFamily="2" charset="0"/>
                <a:cs typeface="ADLaM Display" panose="02010000000000000000" pitchFamily="2" charset="0"/>
              </a:rPr>
              <a:t>How my strengths can overcome my weaknesses.</a:t>
            </a:r>
          </a:p>
        </p:txBody>
      </p:sp>
      <p:sp>
        <p:nvSpPr>
          <p:cNvPr id="3" name="Content Placeholder 2">
            <a:extLst>
              <a:ext uri="{FF2B5EF4-FFF2-40B4-BE49-F238E27FC236}">
                <a16:creationId xmlns:a16="http://schemas.microsoft.com/office/drawing/2014/main" id="{8E1367B0-0275-B7E7-5ED6-0366409E7B7F}"/>
              </a:ext>
            </a:extLst>
          </p:cNvPr>
          <p:cNvSpPr>
            <a:spLocks noGrp="1"/>
          </p:cNvSpPr>
          <p:nvPr>
            <p:ph idx="1"/>
          </p:nvPr>
        </p:nvSpPr>
        <p:spPr>
          <a:xfrm>
            <a:off x="838200" y="1515291"/>
            <a:ext cx="10515600" cy="4661672"/>
          </a:xfrm>
        </p:spPr>
        <p:txBody>
          <a:bodyPr>
            <a:normAutofit fontScale="92500"/>
          </a:bodyPr>
          <a:lstStyle/>
          <a:p>
            <a:pPr marL="0" indent="0">
              <a:buNone/>
            </a:pPr>
            <a:r>
              <a:rPr lang="en-GB" sz="2400" b="1" dirty="0"/>
              <a:t>1. </a:t>
            </a:r>
            <a:r>
              <a:rPr lang="en-GB" sz="2400" dirty="0"/>
              <a:t>I will use my working collaboratively skill to overcome my lack of effective communication skill. This is because I already feel confident to be apart of teams, I just need to build confident in talking more and expressing my feelings at appropriate times, also open up more to chit-chat. According to Interpersonal </a:t>
            </a:r>
            <a:r>
              <a:rPr lang="en-GB" sz="2400" b="1" dirty="0"/>
              <a:t>Skills For Group Collaboration, 2023</a:t>
            </a:r>
            <a:r>
              <a:rPr lang="en-GB" sz="2400" i="1" dirty="0"/>
              <a:t>, ‘fears or concerns are often misplaced because those who do try to talk to strangers often end up having a positive experience. Chit-chat may seem meaningless; it serves many purposes.   </a:t>
            </a:r>
          </a:p>
          <a:p>
            <a:pPr marL="0" indent="0">
              <a:buNone/>
            </a:pPr>
            <a:r>
              <a:rPr lang="en-GB" sz="2400" b="1" dirty="0"/>
              <a:t>2. Stated by Sage Journals, 2025</a:t>
            </a:r>
            <a:r>
              <a:rPr lang="en-GB" sz="2400" i="1" dirty="0"/>
              <a:t>, ‘Family-oriented policies are needed to guide families in these tasks because the family represents the primary nurturing institution for the youngest generation. Professionals need to be aware of current policies to promote safe and successful technology use’. </a:t>
            </a:r>
            <a:r>
              <a:rPr lang="en-GB" sz="2400" dirty="0"/>
              <a:t>I can use my flexibly and free time and sign up to courses that teach the policies I need to learn e.g. risk assessment/GDPR skills, as I'm going to be working with young children and families it is impeccable I know what they mean and how they are carried out.</a:t>
            </a:r>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3381828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38C44-B625-E40D-489F-597BC0D01EA2}"/>
              </a:ext>
            </a:extLst>
          </p:cNvPr>
          <p:cNvSpPr>
            <a:spLocks noGrp="1"/>
          </p:cNvSpPr>
          <p:nvPr>
            <p:ph type="title"/>
          </p:nvPr>
        </p:nvSpPr>
        <p:spPr/>
        <p:txBody>
          <a:bodyPr/>
          <a:lstStyle/>
          <a:p>
            <a:pPr algn="ctr"/>
            <a:r>
              <a:rPr lang="en-GB" dirty="0">
                <a:latin typeface="Algerian" panose="04020705040A02060702" pitchFamily="82" charset="0"/>
              </a:rPr>
              <a:t>References</a:t>
            </a:r>
          </a:p>
        </p:txBody>
      </p:sp>
      <p:sp>
        <p:nvSpPr>
          <p:cNvPr id="3" name="Content Placeholder 2">
            <a:extLst>
              <a:ext uri="{FF2B5EF4-FFF2-40B4-BE49-F238E27FC236}">
                <a16:creationId xmlns:a16="http://schemas.microsoft.com/office/drawing/2014/main" id="{F544A6CE-A20B-42A9-A907-309FE616B514}"/>
              </a:ext>
            </a:extLst>
          </p:cNvPr>
          <p:cNvSpPr>
            <a:spLocks noGrp="1"/>
          </p:cNvSpPr>
          <p:nvPr>
            <p:ph idx="1"/>
          </p:nvPr>
        </p:nvSpPr>
        <p:spPr/>
        <p:txBody>
          <a:bodyPr>
            <a:normAutofit fontScale="92500" lnSpcReduction="20000"/>
          </a:bodyPr>
          <a:lstStyle/>
          <a:p>
            <a:r>
              <a:rPr lang="en-GB" dirty="0">
                <a:hlinkClick r:id="rId2"/>
              </a:rPr>
              <a:t>https://www.jobs.service.gov.uk/jobs/6aaba30546fdd8defc2dab42</a:t>
            </a:r>
            <a:r>
              <a:rPr lang="en-GB" dirty="0"/>
              <a:t> </a:t>
            </a:r>
          </a:p>
          <a:p>
            <a:r>
              <a:rPr lang="en-GB" dirty="0" err="1"/>
              <a:t>Bailey.T.R</a:t>
            </a:r>
            <a:r>
              <a:rPr lang="en-GB" dirty="0"/>
              <a:t>, Chong. F, (2023), Interpersonal skills for group collaboration, </a:t>
            </a:r>
            <a:r>
              <a:rPr lang="en-GB" i="1" dirty="0"/>
              <a:t>Creating high-performance teams in the classroom and the workplace, </a:t>
            </a:r>
            <a:r>
              <a:rPr lang="en-GB" dirty="0"/>
              <a:t>available at, accessed on 18/10/2026</a:t>
            </a:r>
            <a:r>
              <a:rPr lang="en-GB" dirty="0">
                <a:hlinkClick r:id="rId3"/>
              </a:rPr>
              <a:t>://books.google.co.uk/books?hl=en&amp;lr=&amp;id=P6WmEAAAQBAJ&amp;oi=fnd&amp;pg=PT7&amp;dq=how+does+working+collaboratively+as+a+team+help+build+good+communication+skills&amp;ots=5OucdOUtsc&amp;sig=JMJ6-ylcK0bEolkB1FiuTOWGdBg&amp;redir_esc=y#v=onepage&amp;q&amp;f=false</a:t>
            </a:r>
            <a:r>
              <a:rPr lang="en-GB" dirty="0"/>
              <a:t> </a:t>
            </a:r>
          </a:p>
          <a:p>
            <a:r>
              <a:rPr lang="en-GB" dirty="0" err="1"/>
              <a:t>Gorla.L</a:t>
            </a:r>
            <a:r>
              <a:rPr lang="en-GB" dirty="0"/>
              <a:t>, Rothenberg. A, </a:t>
            </a:r>
            <a:r>
              <a:rPr lang="en-GB" dirty="0" err="1"/>
              <a:t>Landsford.J</a:t>
            </a:r>
            <a:r>
              <a:rPr lang="en-GB" dirty="0"/>
              <a:t>, </a:t>
            </a:r>
            <a:r>
              <a:rPr lang="en-GB" dirty="0" err="1"/>
              <a:t>Aref.A</a:t>
            </a:r>
            <a:r>
              <a:rPr lang="en-GB"/>
              <a:t>, </a:t>
            </a:r>
            <a:r>
              <a:rPr lang="en-GB" dirty="0"/>
              <a:t>Sage journals,</a:t>
            </a:r>
            <a:r>
              <a:rPr lang="en-GB" i="1" dirty="0"/>
              <a:t> (</a:t>
            </a:r>
            <a:r>
              <a:rPr lang="en-GB" dirty="0"/>
              <a:t>2025</a:t>
            </a:r>
            <a:r>
              <a:rPr lang="en-GB" i="1" dirty="0"/>
              <a:t>), supporting families though policies: effective and recommended policies for communication technology, digital interventions, and remote work, available at: </a:t>
            </a:r>
            <a:r>
              <a:rPr lang="en-GB" dirty="0">
                <a:hlinkClick r:id="rId4"/>
              </a:rPr>
              <a:t>https://journals.sagepub.com/doi/abs/10.1177/0192513X251370682</a:t>
            </a:r>
            <a:r>
              <a:rPr lang="en-GB" dirty="0"/>
              <a:t> accessed 18/10/2026</a:t>
            </a:r>
          </a:p>
        </p:txBody>
      </p:sp>
    </p:spTree>
    <p:extLst>
      <p:ext uri="{BB962C8B-B14F-4D97-AF65-F5344CB8AC3E}">
        <p14:creationId xmlns:p14="http://schemas.microsoft.com/office/powerpoint/2010/main" val="4243660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3004</TotalTime>
  <Words>856</Words>
  <Application>Microsoft Office PowerPoint</Application>
  <PresentationFormat>Widescreen</PresentationFormat>
  <Paragraphs>45</Paragraphs>
  <Slides>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ADLaM Display</vt:lpstr>
      <vt:lpstr>Alasassy Caps</vt:lpstr>
      <vt:lpstr>Algerian</vt:lpstr>
      <vt:lpstr>Aptos</vt:lpstr>
      <vt:lpstr>Aptos Display</vt:lpstr>
      <vt:lpstr>Arial</vt:lpstr>
      <vt:lpstr>Office Theme</vt:lpstr>
      <vt:lpstr>Edrissia Browne</vt:lpstr>
      <vt:lpstr>About My Carer Goals</vt:lpstr>
      <vt:lpstr>PowerPoint Presentation</vt:lpstr>
      <vt:lpstr>PowerPoint Presentation</vt:lpstr>
      <vt:lpstr>My strengths </vt:lpstr>
      <vt:lpstr>My Weaknesses</vt:lpstr>
      <vt:lpstr>How my strengths can overcome my weaknesses.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Edrissia Browne</dc:creator>
  <cp:lastModifiedBy>Edrissia Browne</cp:lastModifiedBy>
  <cp:revision>1</cp:revision>
  <dcterms:created xsi:type="dcterms:W3CDTF">2026-10-14T11:48:37Z</dcterms:created>
  <dcterms:modified xsi:type="dcterms:W3CDTF">2026-10-18T08:15:58Z</dcterms:modified>
</cp:coreProperties>
</file>