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p:scale>
          <a:sx n="23" d="100"/>
          <a:sy n="23" d="100"/>
        </p:scale>
        <p:origin x="-36" y="-1134"/>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3/19/2018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3/19/2018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a:t>
            </a:r>
            <a:r>
              <a:rPr sz="6600" dirty="0" smtClean="0">
                <a:solidFill>
                  <a:prstClr val="white">
                    <a:lumMod val="50000"/>
                  </a:prstClr>
                </a:solidFill>
                <a:latin typeface="Calibri Light" panose="020F0302020204030204" pitchFamily="34" charset="0"/>
                <a:cs typeface="Calibri" panose="020F0502020204030204" pitchFamily="34" charset="0"/>
              </a:rPr>
              <a:t>make </a:t>
            </a:r>
            <a:r>
              <a:rPr sz="6600" dirty="0">
                <a:solidFill>
                  <a:prstClr val="white">
                    <a:lumMod val="50000"/>
                  </a:prstClr>
                </a:solidFill>
                <a:latin typeface="Calibri Light" panose="020F0302020204030204" pitchFamily="34" charset="0"/>
                <a:cs typeface="Calibri" panose="020F0502020204030204" pitchFamily="34" charset="0"/>
              </a:rPr>
              <a:t>a copy of what you need and drag it into place. PowerPoint’s Smart Guides will help you align it with everything else.</a:t>
            </a:r>
          </a:p>
          <a:p>
            <a:pPr lvl="0">
              <a:spcBef>
                <a:spcPts val="2400"/>
              </a:spcBef>
            </a:pPr>
            <a:r>
              <a:rPr sz="6600" dirty="0" smtClean="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smtClean="0">
                <a:solidFill>
                  <a:prstClr val="white">
                    <a:lumMod val="50000"/>
                  </a:prstClr>
                </a:solidFill>
                <a:latin typeface="Calibri Light" panose="020F0302020204030204" pitchFamily="34" charset="0"/>
                <a:cs typeface="Calibri" panose="020F0502020204030204" pitchFamily="34" charset="0"/>
              </a:rPr>
              <a:t>s</a:t>
            </a:r>
            <a:r>
              <a:rPr sz="6600" dirty="0" smtClean="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smtClean="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smtClean="0"/>
              <a:t>Type your question or a statement of the problem here</a:t>
            </a:r>
            <a:endParaRPr lang="en-US" dirty="0"/>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t>3/19/2018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3/19/2018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ext Placeholder 66"/>
          <p:cNvSpPr>
            <a:spLocks noGrp="1"/>
          </p:cNvSpPr>
          <p:nvPr>
            <p:ph type="body" sz="quarter" idx="13"/>
          </p:nvPr>
        </p:nvSpPr>
        <p:spPr>
          <a:xfrm>
            <a:off x="15230475" y="5643069"/>
            <a:ext cx="12801600" cy="1280160"/>
          </a:xfrm>
        </p:spPr>
        <p:txBody>
          <a:bodyPr/>
          <a:lstStyle/>
          <a:p>
            <a:r>
              <a:rPr lang="en-US" dirty="0" smtClean="0"/>
              <a:t>ABSTRACT</a:t>
            </a:r>
            <a:endParaRPr lang="en-US" dirty="0"/>
          </a:p>
        </p:txBody>
      </p:sp>
      <p:sp>
        <p:nvSpPr>
          <p:cNvPr id="9" name="Text Placeholder 8"/>
          <p:cNvSpPr>
            <a:spLocks noGrp="1"/>
          </p:cNvSpPr>
          <p:nvPr>
            <p:ph type="body" sz="quarter" idx="21"/>
          </p:nvPr>
        </p:nvSpPr>
        <p:spPr>
          <a:xfrm>
            <a:off x="1188719" y="19881762"/>
            <a:ext cx="12801600" cy="1515026"/>
          </a:xfrm>
        </p:spPr>
        <p:txBody>
          <a:bodyPr/>
          <a:lstStyle/>
          <a:p>
            <a:r>
              <a:rPr lang="en-US" dirty="0" smtClean="0"/>
              <a:t>METHODS</a:t>
            </a:r>
            <a:endParaRPr lang="en-US" dirty="0"/>
          </a:p>
        </p:txBody>
      </p:sp>
      <p:sp>
        <p:nvSpPr>
          <p:cNvPr id="18" name="Text Placeholder 17"/>
          <p:cNvSpPr>
            <a:spLocks noGrp="1"/>
          </p:cNvSpPr>
          <p:nvPr>
            <p:ph type="body" sz="quarter" idx="31"/>
          </p:nvPr>
        </p:nvSpPr>
        <p:spPr>
          <a:xfrm>
            <a:off x="29900880" y="9213117"/>
            <a:ext cx="12801600" cy="1871632"/>
          </a:xfrm>
        </p:spPr>
        <p:txBody>
          <a:bodyPr/>
          <a:lstStyle/>
          <a:p>
            <a:r>
              <a:rPr lang="en-US" dirty="0" smtClean="0"/>
              <a:t>Results</a:t>
            </a:r>
            <a:endParaRPr lang="en-US" dirty="0"/>
          </a:p>
        </p:txBody>
      </p:sp>
      <p:sp>
        <p:nvSpPr>
          <p:cNvPr id="71" name="Text Placeholder 70"/>
          <p:cNvSpPr>
            <a:spLocks noGrp="1"/>
          </p:cNvSpPr>
          <p:nvPr>
            <p:ph type="body" sz="quarter" idx="41"/>
          </p:nvPr>
        </p:nvSpPr>
        <p:spPr>
          <a:xfrm>
            <a:off x="29900880" y="17091814"/>
            <a:ext cx="12801600" cy="1635326"/>
          </a:xfrm>
        </p:spPr>
        <p:txBody>
          <a:bodyPr/>
          <a:lstStyle/>
          <a:p>
            <a:r>
              <a:rPr lang="en-US" dirty="0" smtClean="0"/>
              <a:t>ETHICAL </a:t>
            </a:r>
            <a:r>
              <a:rPr lang="en-US" dirty="0" smtClean="0"/>
              <a:t>CONSIDERATIONS</a:t>
            </a:r>
            <a:endParaRPr lang="en-US" dirty="0"/>
          </a:p>
        </p:txBody>
      </p:sp>
      <p:sp>
        <p:nvSpPr>
          <p:cNvPr id="21" name="Text Placeholder 20"/>
          <p:cNvSpPr>
            <a:spLocks noGrp="1"/>
          </p:cNvSpPr>
          <p:nvPr>
            <p:ph type="body" sz="quarter" idx="34"/>
          </p:nvPr>
        </p:nvSpPr>
        <p:spPr>
          <a:xfrm>
            <a:off x="29900880" y="23822211"/>
            <a:ext cx="12801600" cy="1584556"/>
          </a:xfrm>
        </p:spPr>
        <p:txBody>
          <a:bodyPr/>
          <a:lstStyle/>
          <a:p>
            <a:r>
              <a:rPr lang="en-US" dirty="0" smtClean="0"/>
              <a:t>STUDY OUTCOMES</a:t>
            </a:r>
            <a:endParaRPr lang="en-US"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346400" y="54328"/>
            <a:ext cx="14511130" cy="3757954"/>
          </a:xfrm>
          <a:prstGeom prst="rect">
            <a:avLst/>
          </a:prstGeom>
        </p:spPr>
      </p:pic>
      <p:sp>
        <p:nvSpPr>
          <p:cNvPr id="20" name="Text Placeholder 19"/>
          <p:cNvSpPr>
            <a:spLocks noGrp="1"/>
          </p:cNvSpPr>
          <p:nvPr>
            <p:ph type="body" sz="quarter" idx="17"/>
          </p:nvPr>
        </p:nvSpPr>
        <p:spPr>
          <a:xfrm>
            <a:off x="1143000" y="9363054"/>
            <a:ext cx="12801600" cy="1721695"/>
          </a:xfrm>
        </p:spPr>
        <p:txBody>
          <a:bodyPr/>
          <a:lstStyle/>
          <a:p>
            <a:r>
              <a:rPr lang="en-GB" dirty="0" smtClean="0"/>
              <a:t>INTRODUCTION</a:t>
            </a:r>
            <a:endParaRPr lang="en-GB" dirty="0"/>
          </a:p>
        </p:txBody>
      </p:sp>
      <p:sp>
        <p:nvSpPr>
          <p:cNvPr id="25" name="Content Placeholder 24"/>
          <p:cNvSpPr>
            <a:spLocks noGrp="1"/>
          </p:cNvSpPr>
          <p:nvPr>
            <p:ph sz="quarter" idx="38"/>
          </p:nvPr>
        </p:nvSpPr>
        <p:spPr>
          <a:xfrm>
            <a:off x="1188719" y="6972904"/>
            <a:ext cx="41668811" cy="2936137"/>
          </a:xfrm>
        </p:spPr>
        <p:txBody>
          <a:bodyPr>
            <a:normAutofit/>
          </a:bodyPr>
          <a:lstStyle/>
          <a:p>
            <a:pPr marL="0" indent="0">
              <a:buNone/>
            </a:pPr>
            <a:r>
              <a:rPr lang="en-GB" dirty="0" smtClean="0"/>
              <a:t>The aim of this study was to find out how PTSD affected Vietnam theatre veterans and Persian Gulf theatre veterans. It was also to demonstrate how they would seek help when needed and where from. The research showed that the test- retest reliability was excellent over a 2-3 day period. </a:t>
            </a:r>
            <a:r>
              <a:rPr lang="en-GB" dirty="0" smtClean="0"/>
              <a:t>The internal consistency is very high for each group corresponding to the 17 item scale. The mean score for the Vietnam theatre veterans study was 63.6(SD=14.1) for PTSD subjects and 34.4(SD=14.1) for non-PTSD subjects.  The mean score for the Persian Gulf theatre study was 62.2(SD=9.1) for PTSD subjects and 29.4(SD=11.5) for non-PTSD subjects. </a:t>
            </a:r>
          </a:p>
          <a:p>
            <a:pPr marL="0" indent="0">
              <a:buNone/>
            </a:pPr>
            <a:endParaRPr lang="en-GB" dirty="0" smtClean="0"/>
          </a:p>
          <a:p>
            <a:endParaRPr lang="en-GB" dirty="0"/>
          </a:p>
          <a:p>
            <a:endParaRPr lang="en-GB" dirty="0"/>
          </a:p>
        </p:txBody>
      </p:sp>
      <p:sp>
        <p:nvSpPr>
          <p:cNvPr id="26" name="Content Placeholder 25"/>
          <p:cNvSpPr>
            <a:spLocks noGrp="1"/>
          </p:cNvSpPr>
          <p:nvPr>
            <p:ph sz="quarter" idx="27"/>
          </p:nvPr>
        </p:nvSpPr>
        <p:spPr>
          <a:xfrm>
            <a:off x="1234438" y="21344947"/>
            <a:ext cx="12801600" cy="8848854"/>
          </a:xfrm>
        </p:spPr>
        <p:txBody>
          <a:bodyPr>
            <a:normAutofit lnSpcReduction="10000"/>
          </a:bodyPr>
          <a:lstStyle/>
          <a:p>
            <a:pPr marL="0" indent="0">
              <a:buNone/>
            </a:pPr>
            <a:r>
              <a:rPr lang="en-GB" b="1" u="sng" dirty="0" smtClean="0"/>
              <a:t>Participants </a:t>
            </a:r>
            <a:endParaRPr lang="en-GB" b="1" u="sng" dirty="0"/>
          </a:p>
          <a:p>
            <a:pPr marL="0" indent="0">
              <a:buNone/>
            </a:pPr>
            <a:r>
              <a:rPr lang="en-GB" dirty="0" smtClean="0"/>
              <a:t>Study one consisted of 123 male Vietnam theatre veterans who contacted the National Centre for either PTSD for clinical services or research participation. </a:t>
            </a:r>
            <a:endParaRPr lang="en-GB" dirty="0"/>
          </a:p>
          <a:p>
            <a:pPr marL="0" indent="0">
              <a:buNone/>
            </a:pPr>
            <a:r>
              <a:rPr lang="en-GB" dirty="0" smtClean="0"/>
              <a:t>Study two consisted of 1006 nationally surveyed male (88%) and female (12%) veterans of the Persian Golf theatre. </a:t>
            </a:r>
          </a:p>
          <a:p>
            <a:pPr marL="0" indent="0">
              <a:buNone/>
            </a:pPr>
            <a:endParaRPr lang="en-GB" b="1" u="sng" dirty="0"/>
          </a:p>
          <a:p>
            <a:pPr marL="0" indent="0">
              <a:buNone/>
            </a:pPr>
            <a:r>
              <a:rPr lang="en-GB" b="1" u="sng" dirty="0" smtClean="0"/>
              <a:t>Design/Materials</a:t>
            </a:r>
          </a:p>
          <a:p>
            <a:pPr marL="0" indent="0">
              <a:buNone/>
            </a:pPr>
            <a:r>
              <a:rPr lang="en-GB" dirty="0"/>
              <a:t>P</a:t>
            </a:r>
            <a:r>
              <a:rPr lang="en-GB" dirty="0" smtClean="0"/>
              <a:t>articipants for each study are instructed to indicate how they feel over a one month period using a five-point scale. These range from “Not at all” to “Extreme”. The duration of the study can be changed and adapted as and when needed to suit the relevant research. The timeframe could be changed from one month periods to one week periods in order to assess symptom severity repeatedly in the context of a treatment protocol. </a:t>
            </a:r>
          </a:p>
          <a:p>
            <a:pPr marL="0" indent="0">
              <a:buNone/>
            </a:pPr>
            <a:r>
              <a:rPr lang="en-GB" dirty="0" smtClean="0"/>
              <a:t>In both studies, demographic information was supplied. See table 1. </a:t>
            </a:r>
          </a:p>
          <a:p>
            <a:pPr marL="0" indent="0">
              <a:buNone/>
            </a:pPr>
            <a:endParaRPr lang="en-GB" b="1" u="sng" dirty="0"/>
          </a:p>
        </p:txBody>
      </p:sp>
      <p:sp>
        <p:nvSpPr>
          <p:cNvPr id="27" name="Content Placeholder 26"/>
          <p:cNvSpPr>
            <a:spLocks noGrp="1"/>
          </p:cNvSpPr>
          <p:nvPr>
            <p:ph sz="quarter" idx="32"/>
          </p:nvPr>
        </p:nvSpPr>
        <p:spPr>
          <a:xfrm>
            <a:off x="29900880" y="11162472"/>
            <a:ext cx="12801600" cy="5311694"/>
          </a:xfrm>
        </p:spPr>
        <p:txBody>
          <a:bodyPr>
            <a:normAutofit/>
          </a:bodyPr>
          <a:lstStyle/>
          <a:p>
            <a:pPr marL="0" indent="0">
              <a:buNone/>
            </a:pPr>
            <a:r>
              <a:rPr lang="en-GB" dirty="0" smtClean="0"/>
              <a:t>For study one, the mean PLC scores were 63.6(SD=14.1) for PTSD </a:t>
            </a:r>
            <a:r>
              <a:rPr lang="en-GB" dirty="0" smtClean="0"/>
              <a:t>participants </a:t>
            </a:r>
            <a:r>
              <a:rPr lang="en-GB" dirty="0" smtClean="0"/>
              <a:t>and 34.4(SD=14.1) for non-PTSD participants. The </a:t>
            </a:r>
            <a:r>
              <a:rPr lang="en-GB" dirty="0" smtClean="0"/>
              <a:t>test-retest </a:t>
            </a:r>
            <a:r>
              <a:rPr lang="en-GB" dirty="0" smtClean="0"/>
              <a:t>reliability was.96. internal consistency for study one was .93 for B symptoms, .92 for C symptoms, .92 for D symptoms and .97 for all 17 symptoms. Item scale correlations </a:t>
            </a:r>
            <a:r>
              <a:rPr lang="en-GB" dirty="0" smtClean="0"/>
              <a:t>range </a:t>
            </a:r>
            <a:r>
              <a:rPr lang="en-GB" dirty="0" smtClean="0"/>
              <a:t>from .62-.87. </a:t>
            </a:r>
            <a:endParaRPr lang="en-GB" dirty="0" smtClean="0"/>
          </a:p>
          <a:p>
            <a:pPr marL="0" indent="0">
              <a:buNone/>
            </a:pPr>
            <a:r>
              <a:rPr lang="en-GB" dirty="0" smtClean="0"/>
              <a:t>For study two, the mean PLC scores were 62.2(SD=9.1) for PTSD participants and 29.4(SD=11.5) for non-PTSD participants. Internal consistency for study two was .90 for B symptoms, .89 for C symptoms, .91 for D symptoms and .96 for all 17 symptoms. Item scale correlations range from .52-.80.</a:t>
            </a:r>
          </a:p>
          <a:p>
            <a:pPr marL="0" indent="0">
              <a:buNone/>
            </a:pPr>
            <a:endParaRPr lang="en-GB" dirty="0"/>
          </a:p>
        </p:txBody>
      </p:sp>
      <p:sp>
        <p:nvSpPr>
          <p:cNvPr id="31" name="Content Placeholder 30"/>
          <p:cNvSpPr>
            <a:spLocks noGrp="1"/>
          </p:cNvSpPr>
          <p:nvPr>
            <p:ph sz="quarter" idx="42"/>
          </p:nvPr>
        </p:nvSpPr>
        <p:spPr>
          <a:xfrm>
            <a:off x="29900880" y="18727140"/>
            <a:ext cx="12801600" cy="4344786"/>
          </a:xfrm>
        </p:spPr>
        <p:txBody>
          <a:bodyPr/>
          <a:lstStyle/>
          <a:p>
            <a:pPr marL="0" indent="0">
              <a:buNone/>
            </a:pPr>
            <a:r>
              <a:rPr lang="en-GB" dirty="0" smtClean="0"/>
              <a:t>There we no </a:t>
            </a:r>
            <a:r>
              <a:rPr lang="en-GB" dirty="0" smtClean="0"/>
              <a:t>ethical </a:t>
            </a:r>
            <a:r>
              <a:rPr lang="en-GB" dirty="0" smtClean="0"/>
              <a:t>issues that were outlined in either study. </a:t>
            </a:r>
            <a:r>
              <a:rPr lang="en-GB" dirty="0" smtClean="0"/>
              <a:t>Thi</a:t>
            </a:r>
            <a:r>
              <a:rPr lang="en-GB" dirty="0" smtClean="0"/>
              <a:t>s could potentially be a problem as it does not show if the participants gave their consent to participate in the research and if they were fully aware of what they were signing up to. </a:t>
            </a:r>
          </a:p>
          <a:p>
            <a:pPr marL="0" indent="0">
              <a:buNone/>
            </a:pPr>
            <a:r>
              <a:rPr lang="en-GB" dirty="0" smtClean="0"/>
              <a:t>It also does not show if the participants were debriefed after the study or if they were told that they could withdraw their results if they wished to. The study also does not specify the age of the participants and if they are of age to take part in the research. </a:t>
            </a:r>
          </a:p>
        </p:txBody>
      </p:sp>
      <p:sp>
        <p:nvSpPr>
          <p:cNvPr id="64" name="Content Placeholder 63"/>
          <p:cNvSpPr>
            <a:spLocks noGrp="1"/>
          </p:cNvSpPr>
          <p:nvPr>
            <p:ph sz="quarter" idx="35"/>
          </p:nvPr>
        </p:nvSpPr>
        <p:spPr>
          <a:xfrm>
            <a:off x="29900880" y="25406767"/>
            <a:ext cx="12956650" cy="5588705"/>
          </a:xfrm>
        </p:spPr>
        <p:txBody>
          <a:bodyPr/>
          <a:lstStyle/>
          <a:p>
            <a:pPr marL="0" indent="0">
              <a:buNone/>
            </a:pPr>
            <a:r>
              <a:rPr lang="en-GB" dirty="0" smtClean="0"/>
              <a:t>This typ</a:t>
            </a:r>
            <a:r>
              <a:rPr lang="en-GB" dirty="0" smtClean="0"/>
              <a:t>e of study would have real world implications as PTSD is not only a military mental health problem. It could impact anyone of any age that have occurred any sort of traumatic experience throughout their life. It would work on ex veterans but it was not work on someone for example who has experience a severe car accident and developed life changing injuries. </a:t>
            </a:r>
          </a:p>
          <a:p>
            <a:pPr marL="0" indent="0">
              <a:buNone/>
            </a:pPr>
            <a:r>
              <a:rPr lang="en-GB" dirty="0" smtClean="0"/>
              <a:t>However, this sort of study would not have real world implications if it was purely based on military experiences and used only ex-veterans as part of the research study who have experienced trauma while being a serving soldier in active combat. </a:t>
            </a:r>
            <a:endParaRPr lang="en-GB" dirty="0"/>
          </a:p>
        </p:txBody>
      </p:sp>
      <p:sp>
        <p:nvSpPr>
          <p:cNvPr id="75" name="Content Placeholder 74"/>
          <p:cNvSpPr>
            <a:spLocks noGrp="1"/>
          </p:cNvSpPr>
          <p:nvPr>
            <p:ph sz="quarter" idx="25"/>
          </p:nvPr>
        </p:nvSpPr>
        <p:spPr>
          <a:xfrm>
            <a:off x="1143000" y="11084749"/>
            <a:ext cx="12801600" cy="9270384"/>
          </a:xfrm>
        </p:spPr>
        <p:txBody>
          <a:bodyPr>
            <a:normAutofit/>
          </a:bodyPr>
          <a:lstStyle/>
          <a:p>
            <a:pPr marL="0" indent="0">
              <a:buNone/>
            </a:pPr>
            <a:r>
              <a:rPr lang="en-GB" dirty="0" smtClean="0"/>
              <a:t>Clinical Psychology is represented within the British Psychological Society(BPS). There are many different definitions to clinical psychology but a generalised definition would be that it is the psychological theory that is applied to human distress, manifested in psychological problems. (Cited in </a:t>
            </a:r>
            <a:r>
              <a:rPr lang="en-GB" dirty="0" err="1" smtClean="0"/>
              <a:t>Coolican</a:t>
            </a:r>
            <a:r>
              <a:rPr lang="en-GB" dirty="0" smtClean="0"/>
              <a:t>, 2007). </a:t>
            </a:r>
          </a:p>
          <a:p>
            <a:pPr marL="0" indent="0">
              <a:buNone/>
            </a:pPr>
            <a:r>
              <a:rPr lang="en-GB" sz="3200" dirty="0" smtClean="0"/>
              <a:t>Clinical psychology has been used in researching the effects of Post Traumatic Stress Disorder(PTSD) not only to find out how people in the military have been affected by it but also to show how re-experiencing symptoms apply to any traumatic experience. </a:t>
            </a:r>
          </a:p>
          <a:p>
            <a:pPr marL="0" indent="0">
              <a:buNone/>
            </a:pPr>
            <a:r>
              <a:rPr lang="en-GB" dirty="0" smtClean="0"/>
              <a:t>The primary objective of study is to understand the extent and level of post traumatic stress disorder and who is mostly affected by it. It is also to understand the reliability, validity and diagnostic utility when looking at the PTSD checklist(PLC). Study one focuses primarily on male Vietnam theatre veterans while study two focuses on both male and female veterans from the Persian Gulf theatre.  </a:t>
            </a:r>
          </a:p>
        </p:txBody>
      </p:sp>
      <p:sp>
        <p:nvSpPr>
          <p:cNvPr id="80" name="TextBox 79"/>
          <p:cNvSpPr txBox="1"/>
          <p:nvPr/>
        </p:nvSpPr>
        <p:spPr>
          <a:xfrm>
            <a:off x="1188719" y="363645"/>
            <a:ext cx="27674515" cy="3139321"/>
          </a:xfrm>
          <a:prstGeom prst="rect">
            <a:avLst/>
          </a:prstGeom>
          <a:noFill/>
        </p:spPr>
        <p:txBody>
          <a:bodyPr wrap="square" rtlCol="0">
            <a:spAutoFit/>
          </a:bodyPr>
          <a:lstStyle/>
          <a:p>
            <a:r>
              <a:rPr lang="en-US" sz="6600" b="1" dirty="0" smtClean="0">
                <a:solidFill>
                  <a:schemeClr val="bg1"/>
                </a:solidFill>
              </a:rPr>
              <a:t>AN ACADEMIC </a:t>
            </a:r>
            <a:r>
              <a:rPr lang="en-US" sz="6600" b="1" dirty="0">
                <a:solidFill>
                  <a:schemeClr val="bg1"/>
                </a:solidFill>
              </a:rPr>
              <a:t>POSTER PRESENTATION DEMONSTRATING EXAMPLES OF THE ROLE OF RESEARCH  IN APPLIED </a:t>
            </a:r>
            <a:r>
              <a:rPr lang="en-US" sz="6600" b="1" dirty="0" smtClean="0">
                <a:solidFill>
                  <a:schemeClr val="bg1"/>
                </a:solidFill>
              </a:rPr>
              <a:t>PSYCHOLOGY: CLINICAL PSYCHOLOGY </a:t>
            </a:r>
            <a:endParaRPr lang="en-GB" sz="6600" dirty="0" err="1" smtClean="0">
              <a:solidFill>
                <a:schemeClr val="bg1"/>
              </a:solidFill>
            </a:endParaRPr>
          </a:p>
        </p:txBody>
      </p:sp>
      <p:sp>
        <p:nvSpPr>
          <p:cNvPr id="4" name="TextBox 3"/>
          <p:cNvSpPr txBox="1"/>
          <p:nvPr/>
        </p:nvSpPr>
        <p:spPr>
          <a:xfrm>
            <a:off x="15562984" y="9213117"/>
            <a:ext cx="13722086" cy="29084885"/>
          </a:xfrm>
          <a:prstGeom prst="rect">
            <a:avLst/>
          </a:prstGeom>
          <a:noFill/>
        </p:spPr>
        <p:txBody>
          <a:bodyPr wrap="square" rtlCol="0">
            <a:spAutoFit/>
          </a:bodyPr>
          <a:lstStyle/>
          <a:p>
            <a:r>
              <a:rPr lang="en-GB" sz="3200" b="1" u="sng" dirty="0" smtClean="0"/>
              <a:t>Procedure</a:t>
            </a:r>
          </a:p>
          <a:p>
            <a:r>
              <a:rPr lang="en-GB" sz="3200" dirty="0"/>
              <a:t>In study one, there were three separate sessions, between two and three days apart. Participants completed the PLC twice and also completed several other questionnaire measures of PTSD and general psychopathology. The prevalence of current PTSD in study one was 54%. There were also several analyses conducted to evaluate the psychometric properties of the PLC</a:t>
            </a:r>
            <a:r>
              <a:rPr lang="en-GB" sz="3200" dirty="0" smtClean="0"/>
              <a:t>.</a:t>
            </a:r>
          </a:p>
          <a:p>
            <a:r>
              <a:rPr lang="en-GB" sz="3200" dirty="0" smtClean="0"/>
              <a:t>In study 2, approximately half of the participants completed the survey while seeking services at a veteran centre and the other half completed the survey at an army base or through their National Guard or Reserve unit. Study two survey instrument included the PLC and Mississippi scale. Both these were adjusted and modified to be specific to the Persian Gulf theatre ad combat exposure.  </a:t>
            </a:r>
            <a:endParaRPr lang="en-GB" sz="3200" b="1" u="sng" dirty="0"/>
          </a:p>
          <a:p>
            <a:endParaRPr lang="en-GB" sz="3200" b="1" u="sng" dirty="0" smtClean="0"/>
          </a:p>
          <a:p>
            <a:endParaRPr lang="en-GB" sz="3200" b="1" u="sng" dirty="0"/>
          </a:p>
          <a:p>
            <a:endParaRPr lang="en-GB" sz="3200" b="1" u="sng" dirty="0" smtClean="0"/>
          </a:p>
          <a:p>
            <a:endParaRPr lang="en-GB" sz="3200" b="1" u="sng" dirty="0" smtClean="0"/>
          </a:p>
          <a:p>
            <a:endParaRPr lang="en-GB" sz="2400" b="1" u="sng" dirty="0"/>
          </a:p>
          <a:p>
            <a:r>
              <a:rPr lang="en-GB" sz="2400" b="1" u="sng" dirty="0" smtClean="0"/>
              <a:t>Table </a:t>
            </a:r>
            <a:r>
              <a:rPr lang="en-GB" sz="2400" b="1" u="sng" dirty="0"/>
              <a:t>1 -- Demographic and Psychometric Information</a:t>
            </a:r>
          </a:p>
          <a:p>
            <a:endParaRPr lang="en-GB" sz="2400" b="1" u="sng" dirty="0"/>
          </a:p>
          <a:p>
            <a:r>
              <a:rPr lang="en-GB" sz="2400" b="1" u="sng" dirty="0" smtClean="0"/>
              <a:t>Variable</a:t>
            </a:r>
            <a:r>
              <a:rPr lang="en-GB" sz="2400" b="1" u="sng" dirty="0"/>
              <a:t>	</a:t>
            </a:r>
            <a:r>
              <a:rPr lang="en-GB" sz="2400" b="1" u="sng" dirty="0" smtClean="0"/>
              <a:t>Vietnam</a:t>
            </a:r>
            <a:r>
              <a:rPr lang="en-GB" sz="2400" b="1" u="sng" dirty="0" smtClean="0"/>
              <a:t>	Persian Gulf  </a:t>
            </a:r>
            <a:endParaRPr lang="en-GB" sz="2400" b="1" u="sng" dirty="0"/>
          </a:p>
          <a:p>
            <a:r>
              <a:rPr lang="en-GB" sz="2400" b="1" u="sng" dirty="0" smtClean="0"/>
              <a:t>                                           </a:t>
            </a:r>
            <a:r>
              <a:rPr lang="en-GB" sz="2400" b="1" u="sng" dirty="0" smtClean="0"/>
              <a:t>   </a:t>
            </a:r>
            <a:r>
              <a:rPr lang="en-GB" sz="2400" b="1" u="sng" dirty="0" smtClean="0"/>
              <a:t>(n=123)</a:t>
            </a:r>
            <a:r>
              <a:rPr lang="en-GB" sz="2400" b="1" u="sng" dirty="0"/>
              <a:t>	</a:t>
            </a:r>
            <a:r>
              <a:rPr lang="en-GB" sz="2400" b="1" u="sng" dirty="0" smtClean="0"/>
              <a:t>(n=1006)</a:t>
            </a:r>
            <a:endParaRPr lang="en-GB" sz="2400" b="1" u="sng" dirty="0"/>
          </a:p>
          <a:p>
            <a:r>
              <a:rPr lang="en-GB" sz="2400" b="1" u="sng" dirty="0"/>
              <a:t>Age	43.74 (2.69)	30.46 (7.98)</a:t>
            </a:r>
          </a:p>
          <a:p>
            <a:r>
              <a:rPr lang="en-GB" sz="2400" b="1" u="sng" dirty="0"/>
              <a:t>Gender		</a:t>
            </a:r>
          </a:p>
          <a:p>
            <a:r>
              <a:rPr lang="en-GB" sz="2400" b="1" u="sng" dirty="0"/>
              <a:t>   Men	100.0%	82.8%</a:t>
            </a:r>
          </a:p>
          <a:p>
            <a:r>
              <a:rPr lang="en-GB" sz="2400" b="1" u="sng" dirty="0"/>
              <a:t>   Women	0.0%	12.8%</a:t>
            </a:r>
          </a:p>
          <a:p>
            <a:r>
              <a:rPr lang="en-GB" sz="2400" b="1" u="sng" dirty="0"/>
              <a:t>Education		</a:t>
            </a:r>
          </a:p>
          <a:p>
            <a:r>
              <a:rPr lang="en-GB" sz="2400" b="1" u="sng" dirty="0"/>
              <a:t>   &lt; High School	10.6%	1.8%</a:t>
            </a:r>
          </a:p>
          <a:p>
            <a:r>
              <a:rPr lang="en-GB" sz="2400" b="1" u="sng" dirty="0"/>
              <a:t>   High School Degree	24.4%	56.2%</a:t>
            </a:r>
          </a:p>
          <a:p>
            <a:r>
              <a:rPr lang="en-GB" sz="2400" b="1" u="sng" dirty="0"/>
              <a:t>   Some College	35.0%	28.3%</a:t>
            </a:r>
          </a:p>
          <a:p>
            <a:r>
              <a:rPr lang="en-GB" sz="2400" b="1" u="sng" dirty="0"/>
              <a:t>   College	7.3%	8.7%</a:t>
            </a:r>
          </a:p>
          <a:p>
            <a:r>
              <a:rPr lang="en-GB" sz="2400" b="1" u="sng" dirty="0"/>
              <a:t>   &gt; College	7.4%	4.5%</a:t>
            </a:r>
          </a:p>
          <a:p>
            <a:r>
              <a:rPr lang="en-GB" sz="2400" b="1" u="sng" dirty="0"/>
              <a:t>Marital		</a:t>
            </a:r>
          </a:p>
          <a:p>
            <a:r>
              <a:rPr lang="en-GB" sz="2400" b="1" u="sng" dirty="0"/>
              <a:t>   Single	26.0%	33.6%</a:t>
            </a:r>
          </a:p>
          <a:p>
            <a:r>
              <a:rPr lang="en-GB" sz="2400" b="1" u="sng" dirty="0"/>
              <a:t>   Married	28.4%	48.2%</a:t>
            </a:r>
          </a:p>
          <a:p>
            <a:r>
              <a:rPr lang="en-GB" sz="2400" b="1" u="sng" dirty="0"/>
              <a:t>   Divorced	27.6%	9.7%</a:t>
            </a:r>
          </a:p>
          <a:p>
            <a:r>
              <a:rPr lang="en-GB" sz="2400" b="1" u="sng" dirty="0"/>
              <a:t>   Separated	13.8%	6.1%</a:t>
            </a:r>
          </a:p>
          <a:p>
            <a:r>
              <a:rPr lang="en-GB" sz="2400" b="1" u="sng" dirty="0"/>
              <a:t>   Widowed	2.4%	.9%</a:t>
            </a:r>
          </a:p>
          <a:p>
            <a:r>
              <a:rPr lang="en-GB" sz="2400" b="1" u="sng" dirty="0"/>
              <a:t>Branch		</a:t>
            </a:r>
          </a:p>
          <a:p>
            <a:r>
              <a:rPr lang="en-GB" sz="2400" b="1" u="sng" dirty="0"/>
              <a:t>   Army	48.0%	63.4%</a:t>
            </a:r>
          </a:p>
          <a:p>
            <a:r>
              <a:rPr lang="en-GB" sz="2400" b="1" u="sng" dirty="0"/>
              <a:t>   Navy	13.8%	9.3%</a:t>
            </a:r>
          </a:p>
          <a:p>
            <a:r>
              <a:rPr lang="en-GB" sz="2400" b="1" u="sng" dirty="0"/>
              <a:t>   Air Force	7.3%	15.1%</a:t>
            </a:r>
          </a:p>
          <a:p>
            <a:r>
              <a:rPr lang="en-GB" sz="2400" b="1" u="sng" dirty="0"/>
              <a:t>   Marines	29.3%	10.0%</a:t>
            </a:r>
          </a:p>
          <a:p>
            <a:r>
              <a:rPr lang="en-GB" sz="2400" b="1" u="sng" dirty="0"/>
              <a:t>Race		</a:t>
            </a:r>
          </a:p>
          <a:p>
            <a:r>
              <a:rPr lang="en-GB" sz="2400" b="1" u="sng" dirty="0"/>
              <a:t>   White	73.2%	64.1%</a:t>
            </a:r>
          </a:p>
          <a:p>
            <a:r>
              <a:rPr lang="en-GB" sz="2400" b="1" u="sng" dirty="0"/>
              <a:t>   Black	22.8%	17.0%</a:t>
            </a:r>
          </a:p>
          <a:p>
            <a:r>
              <a:rPr lang="en-GB" sz="2400" b="1" u="sng" dirty="0"/>
              <a:t>   Hispanic	2.4%	5.8%</a:t>
            </a:r>
          </a:p>
          <a:p>
            <a:r>
              <a:rPr lang="en-GB" sz="2400" b="1" u="sng" dirty="0"/>
              <a:t>   Other	0.0%	5.8%</a:t>
            </a:r>
          </a:p>
          <a:p>
            <a:r>
              <a:rPr lang="en-GB" sz="2400" b="1" u="sng" dirty="0"/>
              <a:t>Mississippi Scale	106.63 (27.59)	74.13 (24.24)</a:t>
            </a:r>
          </a:p>
          <a:p>
            <a:r>
              <a:rPr lang="en-GB" sz="2400" b="1" u="sng" dirty="0"/>
              <a:t>PTSD Checklist	50.58 (20.24)	34.77 (16.83)</a:t>
            </a:r>
          </a:p>
          <a:p>
            <a:endParaRPr lang="en-GB" sz="2400" b="1" u="sng" dirty="0" smtClean="0"/>
          </a:p>
          <a:p>
            <a:endParaRPr lang="en-GB" sz="2400" b="1" u="sng" dirty="0"/>
          </a:p>
          <a:p>
            <a:endParaRPr lang="en-GB" sz="2400" b="1" u="sng" dirty="0" smtClean="0"/>
          </a:p>
          <a:p>
            <a:endParaRPr lang="en-GB" sz="2400" b="1" u="sng" dirty="0"/>
          </a:p>
          <a:p>
            <a:endParaRPr lang="en-GB" sz="2400" b="1" u="sng" dirty="0"/>
          </a:p>
          <a:p>
            <a:endParaRPr lang="en-GB" sz="2400" b="1" u="sng" dirty="0" smtClean="0"/>
          </a:p>
          <a:p>
            <a:endParaRPr lang="en-GB" sz="2400" b="1" u="sng" dirty="0"/>
          </a:p>
          <a:p>
            <a:endParaRPr lang="en-GB" sz="2400" b="1" u="sng" dirty="0" smtClean="0"/>
          </a:p>
          <a:p>
            <a:endParaRPr lang="en-GB" sz="2400" b="1" u="sng" dirty="0"/>
          </a:p>
          <a:p>
            <a:endParaRPr lang="en-GB" sz="2400" b="1" u="sng" dirty="0" smtClean="0"/>
          </a:p>
          <a:p>
            <a:endParaRPr lang="en-GB" sz="2400" b="1" u="sng" dirty="0"/>
          </a:p>
          <a:p>
            <a:endParaRPr lang="en-GB" sz="2400" b="1" u="sng" dirty="0" smtClean="0"/>
          </a:p>
          <a:p>
            <a:endParaRPr lang="en-GB" sz="2400" b="1" u="sng" dirty="0"/>
          </a:p>
          <a:p>
            <a:endParaRPr lang="en-GB" sz="2400" b="1" u="sng" dirty="0" smtClean="0"/>
          </a:p>
          <a:p>
            <a:endParaRPr lang="en-GB" sz="2400" b="1" u="sng" dirty="0"/>
          </a:p>
          <a:p>
            <a:endParaRPr lang="en-GB" sz="3200" b="1" u="sng" dirty="0" smtClean="0"/>
          </a:p>
          <a:p>
            <a:endParaRPr lang="en-GB" sz="3200" b="1" u="sng" dirty="0"/>
          </a:p>
          <a:p>
            <a:endParaRPr lang="en-GB" sz="3200" b="1" u="sng" dirty="0" smtClean="0"/>
          </a:p>
          <a:p>
            <a:endParaRPr lang="en-GB" sz="3200" b="1" u="sng" dirty="0" smtClean="0"/>
          </a:p>
          <a:p>
            <a:r>
              <a:rPr lang="en-GB" sz="6000" dirty="0" smtClean="0"/>
              <a:t> </a:t>
            </a:r>
          </a:p>
        </p:txBody>
      </p:sp>
      <p:sp>
        <p:nvSpPr>
          <p:cNvPr id="2" name="TextBox 1"/>
          <p:cNvSpPr txBox="1"/>
          <p:nvPr/>
        </p:nvSpPr>
        <p:spPr>
          <a:xfrm>
            <a:off x="1143000" y="4147457"/>
            <a:ext cx="9339943" cy="1015663"/>
          </a:xfrm>
          <a:prstGeom prst="rect">
            <a:avLst/>
          </a:prstGeom>
          <a:noFill/>
        </p:spPr>
        <p:txBody>
          <a:bodyPr wrap="square" rtlCol="0">
            <a:spAutoFit/>
          </a:bodyPr>
          <a:lstStyle/>
          <a:p>
            <a:pPr algn="ctr"/>
            <a:r>
              <a:rPr lang="en-GB" sz="6000" dirty="0" smtClean="0"/>
              <a:t>Michelle Morgan</a:t>
            </a:r>
            <a:endParaRPr lang="en-GB" sz="6000" dirty="0" smtClean="0"/>
          </a:p>
        </p:txBody>
      </p:sp>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9" name="Content Placeholder 8"/>
          <p:cNvSpPr>
            <a:spLocks noGrp="1"/>
          </p:cNvSpPr>
          <p:nvPr>
            <p:ph sz="quarter" idx="25"/>
          </p:nvPr>
        </p:nvSpPr>
        <p:spPr>
          <a:xfrm>
            <a:off x="1158240" y="5981700"/>
            <a:ext cx="40713660" cy="16486673"/>
          </a:xfrm>
        </p:spPr>
        <p:txBody>
          <a:bodyPr/>
          <a:lstStyle/>
          <a:p>
            <a:r>
              <a:rPr lang="en-GB" dirty="0"/>
              <a:t>http://</a:t>
            </a:r>
            <a:r>
              <a:rPr lang="en-GB" dirty="0" smtClean="0"/>
              <a:t>scholar.google.co.uk/scholar_url?url=https%3A%2F%2Fwww.researchgate.net%2Fprofile%2FFrank_Weathers%2Fpublication%2F291448760_The_PTSD_Checklist_PCL_Reliability_validity_and_diagnostic_utility%2Flinks%2F57c7125408ae28c01d4f7e70%2FThe-PTSD-Checklist-PCL-Reliability-validity-and-diagnostic-utility&amp;hl=en&amp;sa=T&amp;oi=ggp&amp;ct=res&amp;cd=0&amp;ei=lX-vWs-kMY_GmgGXla3YCQ&amp;scisig=AAGBfm3UUH2Eg-yA1PbOceVruxDriCVu_Q&amp;nossl=1&amp;ws=1366x643</a:t>
            </a:r>
          </a:p>
          <a:p>
            <a:endParaRPr lang="en-GB" dirty="0"/>
          </a:p>
          <a:p>
            <a:r>
              <a:rPr lang="en-GB" dirty="0" err="1" smtClean="0"/>
              <a:t>Coolican</a:t>
            </a:r>
            <a:r>
              <a:rPr lang="en-GB" dirty="0" smtClean="0"/>
              <a:t>, H (2007). Applied Psychology. London. Hodder Education. 2</a:t>
            </a:r>
            <a:r>
              <a:rPr lang="en-GB" baseline="30000" dirty="0" smtClean="0"/>
              <a:t>nd</a:t>
            </a:r>
            <a:r>
              <a:rPr lang="en-GB" dirty="0" smtClean="0"/>
              <a:t> Ed. </a:t>
            </a:r>
          </a:p>
        </p:txBody>
      </p:sp>
      <p:sp>
        <p:nvSpPr>
          <p:cNvPr id="25" name="Picture Placeholder 24"/>
          <p:cNvSpPr>
            <a:spLocks noGrp="1"/>
          </p:cNvSpPr>
          <p:nvPr>
            <p:ph type="pic" sz="quarter" idx="43"/>
          </p:nvPr>
        </p:nvSpPr>
        <p:spPr/>
      </p:sp>
    </p:spTree>
    <p:extLst>
      <p:ext uri="{BB962C8B-B14F-4D97-AF65-F5344CB8AC3E}">
        <p14:creationId xmlns:p14="http://schemas.microsoft.com/office/powerpoint/2010/main" val="3746708716"/>
      </p:ext>
    </p:extLst>
  </p:cSld>
  <p:clrMapOvr>
    <a:masterClrMapping/>
  </p:clrMapOvr>
  <p:timing>
    <p:tnLst>
      <p:par>
        <p:cTn id="1" dur="indefinite" restart="never" nodeType="tmRoot"/>
      </p:par>
    </p:tnLst>
  </p:timing>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943</Words>
  <Application>Microsoft Office PowerPoint</Application>
  <PresentationFormat>Custom</PresentationFormat>
  <Paragraphs>90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PowerPoint Presentation</vt:lpstr>
      <vt:lpstr>References </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2018-02-12T12:03:44Z</dcterms:created>
  <dcterms:modified xsi:type="dcterms:W3CDTF">2018-03-19T10:48:44Z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