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4"/>
  </p:sldMasterIdLst>
  <p:notesMasterIdLst>
    <p:notesMasterId r:id="rId22"/>
  </p:notesMasterIdLst>
  <p:handoutMasterIdLst>
    <p:handoutMasterId r:id="rId23"/>
  </p:handoutMasterIdLst>
  <p:sldIdLst>
    <p:sldId id="258" r:id="rId5"/>
    <p:sldId id="284" r:id="rId6"/>
    <p:sldId id="261" r:id="rId7"/>
    <p:sldId id="291" r:id="rId8"/>
    <p:sldId id="286" r:id="rId9"/>
    <p:sldId id="292" r:id="rId10"/>
    <p:sldId id="293" r:id="rId11"/>
    <p:sldId id="263" r:id="rId12"/>
    <p:sldId id="264" r:id="rId13"/>
    <p:sldId id="268" r:id="rId14"/>
    <p:sldId id="287" r:id="rId15"/>
    <p:sldId id="267" r:id="rId16"/>
    <p:sldId id="266" r:id="rId17"/>
    <p:sldId id="290" r:id="rId18"/>
    <p:sldId id="294" r:id="rId19"/>
    <p:sldId id="295" r:id="rId20"/>
    <p:sldId id="29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2A34CB-3AC2-4053-9BF9-E946788E115C}" v="3" dt="2026-03-05T13:30:41.9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5359" autoAdjust="0"/>
  </p:normalViewPr>
  <p:slideViewPr>
    <p:cSldViewPr snapToGrid="0">
      <p:cViewPr varScale="1">
        <p:scale>
          <a:sx n="54" d="100"/>
          <a:sy n="54" d="100"/>
        </p:scale>
        <p:origin x="1810" y="48"/>
      </p:cViewPr>
      <p:guideLst/>
    </p:cSldViewPr>
  </p:slideViewPr>
  <p:notesTextViewPr>
    <p:cViewPr>
      <p:scale>
        <a:sx n="1" d="1"/>
        <a:sy n="1" d="1"/>
      </p:scale>
      <p:origin x="0" y="0"/>
    </p:cViewPr>
  </p:notesTextViewPr>
  <p:notesViewPr>
    <p:cSldViewPr snapToGrid="0">
      <p:cViewPr>
        <p:scale>
          <a:sx n="50" d="100"/>
          <a:sy n="50" d="100"/>
        </p:scale>
        <p:origin x="3480" y="41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Clarke" userId="e63f76ce-b38b-4dbe-afda-5f819950dfd8" providerId="ADAL" clId="{B94FCB61-8BA1-4E74-8688-E5EC4C2D3075}"/>
    <pc:docChg chg="undo custSel addSld delSld modSld sldOrd">
      <pc:chgData name="Laura Clarke" userId="e63f76ce-b38b-4dbe-afda-5f819950dfd8" providerId="ADAL" clId="{B94FCB61-8BA1-4E74-8688-E5EC4C2D3075}" dt="2026-03-05T13:43:24.913" v="14790" actId="20577"/>
      <pc:docMkLst>
        <pc:docMk/>
      </pc:docMkLst>
      <pc:sldChg chg="modSp mod modNotesTx">
        <pc:chgData name="Laura Clarke" userId="e63f76ce-b38b-4dbe-afda-5f819950dfd8" providerId="ADAL" clId="{B94FCB61-8BA1-4E74-8688-E5EC4C2D3075}" dt="2026-03-01T14:32:53.709" v="9738"/>
        <pc:sldMkLst>
          <pc:docMk/>
          <pc:sldMk cId="4172296837" sldId="258"/>
        </pc:sldMkLst>
        <pc:spChg chg="mod">
          <ac:chgData name="Laura Clarke" userId="e63f76ce-b38b-4dbe-afda-5f819950dfd8" providerId="ADAL" clId="{B94FCB61-8BA1-4E74-8688-E5EC4C2D3075}" dt="2026-03-01T09:32:50.213" v="4071" actId="20577"/>
          <ac:spMkLst>
            <pc:docMk/>
            <pc:sldMk cId="4172296837" sldId="258"/>
            <ac:spMk id="3" creationId="{A017FF9C-6A7E-4A79-81BB-438E8EA9676A}"/>
          </ac:spMkLst>
        </pc:spChg>
      </pc:sldChg>
      <pc:sldChg chg="modSp mod modNotesTx">
        <pc:chgData name="Laura Clarke" userId="e63f76ce-b38b-4dbe-afda-5f819950dfd8" providerId="ADAL" clId="{B94FCB61-8BA1-4E74-8688-E5EC4C2D3075}" dt="2026-02-28T18:12:52.332" v="2349" actId="33524"/>
        <pc:sldMkLst>
          <pc:docMk/>
          <pc:sldMk cId="1056707768" sldId="261"/>
        </pc:sldMkLst>
        <pc:spChg chg="mod">
          <ac:chgData name="Laura Clarke" userId="e63f76ce-b38b-4dbe-afda-5f819950dfd8" providerId="ADAL" clId="{B94FCB61-8BA1-4E74-8688-E5EC4C2D3075}" dt="2026-02-28T15:47:15.116" v="515" actId="1076"/>
          <ac:spMkLst>
            <pc:docMk/>
            <pc:sldMk cId="1056707768" sldId="261"/>
            <ac:spMk id="8" creationId="{411E9392-71EA-4293-909F-1FE7DD38E31D}"/>
          </ac:spMkLst>
        </pc:spChg>
      </pc:sldChg>
      <pc:sldChg chg="addSp delSp modSp mod setBg modClrScheme chgLayout modNotesTx">
        <pc:chgData name="Laura Clarke" userId="e63f76ce-b38b-4dbe-afda-5f819950dfd8" providerId="ADAL" clId="{B94FCB61-8BA1-4E74-8688-E5EC4C2D3075}" dt="2026-03-03T12:28:16.038" v="14220" actId="26606"/>
        <pc:sldMkLst>
          <pc:docMk/>
          <pc:sldMk cId="893224875" sldId="263"/>
        </pc:sldMkLst>
        <pc:spChg chg="add mod">
          <ac:chgData name="Laura Clarke" userId="e63f76ce-b38b-4dbe-afda-5f819950dfd8" providerId="ADAL" clId="{B94FCB61-8BA1-4E74-8688-E5EC4C2D3075}" dt="2026-03-03T12:28:16.038" v="14220" actId="26606"/>
          <ac:spMkLst>
            <pc:docMk/>
            <pc:sldMk cId="893224875" sldId="263"/>
            <ac:spMk id="4" creationId="{C6835D7D-2306-A4CF-2EBA-33E6565025DE}"/>
          </ac:spMkLst>
        </pc:spChg>
        <pc:spChg chg="mod">
          <ac:chgData name="Laura Clarke" userId="e63f76ce-b38b-4dbe-afda-5f819950dfd8" providerId="ADAL" clId="{B94FCB61-8BA1-4E74-8688-E5EC4C2D3075}" dt="2026-03-03T12:28:16.038" v="14220" actId="26606"/>
          <ac:spMkLst>
            <pc:docMk/>
            <pc:sldMk cId="893224875" sldId="263"/>
            <ac:spMk id="6" creationId="{8146B020-2B12-4533-AB98-A078339B314A}"/>
          </ac:spMkLst>
        </pc:spChg>
        <pc:picChg chg="add mod">
          <ac:chgData name="Laura Clarke" userId="e63f76ce-b38b-4dbe-afda-5f819950dfd8" providerId="ADAL" clId="{B94FCB61-8BA1-4E74-8688-E5EC4C2D3075}" dt="2026-03-03T12:28:16.038" v="14220" actId="26606"/>
          <ac:picMkLst>
            <pc:docMk/>
            <pc:sldMk cId="893224875" sldId="263"/>
            <ac:picMk id="8" creationId="{3AD761DD-CC70-8D5A-63EC-10299C88D863}"/>
          </ac:picMkLst>
        </pc:picChg>
      </pc:sldChg>
      <pc:sldChg chg="delSp modSp mod setBg modClrScheme chgLayout modNotesTx">
        <pc:chgData name="Laura Clarke" userId="e63f76ce-b38b-4dbe-afda-5f819950dfd8" providerId="ADAL" clId="{B94FCB61-8BA1-4E74-8688-E5EC4C2D3075}" dt="2026-03-05T13:35:06.785" v="14430" actId="20577"/>
        <pc:sldMkLst>
          <pc:docMk/>
          <pc:sldMk cId="2596897703" sldId="264"/>
        </pc:sldMkLst>
        <pc:spChg chg="mod">
          <ac:chgData name="Laura Clarke" userId="e63f76ce-b38b-4dbe-afda-5f819950dfd8" providerId="ADAL" clId="{B94FCB61-8BA1-4E74-8688-E5EC4C2D3075}" dt="2026-03-03T12:28:24.996" v="14221" actId="26606"/>
          <ac:spMkLst>
            <pc:docMk/>
            <pc:sldMk cId="2596897703" sldId="264"/>
            <ac:spMk id="7" creationId="{36DB04AA-2B2C-4162-AD6D-1FF802682C3D}"/>
          </ac:spMkLst>
        </pc:spChg>
        <pc:spChg chg="mod">
          <ac:chgData name="Laura Clarke" userId="e63f76ce-b38b-4dbe-afda-5f819950dfd8" providerId="ADAL" clId="{B94FCB61-8BA1-4E74-8688-E5EC4C2D3075}" dt="2026-03-03T12:28:24.996" v="14221" actId="26606"/>
          <ac:spMkLst>
            <pc:docMk/>
            <pc:sldMk cId="2596897703" sldId="264"/>
            <ac:spMk id="8" creationId="{6CCBAAA8-DE36-46A7-8728-72C3486FDBF0}"/>
          </ac:spMkLst>
        </pc:spChg>
        <pc:picChg chg="mod">
          <ac:chgData name="Laura Clarke" userId="e63f76ce-b38b-4dbe-afda-5f819950dfd8" providerId="ADAL" clId="{B94FCB61-8BA1-4E74-8688-E5EC4C2D3075}" dt="2026-03-03T12:28:24.996" v="14221" actId="26606"/>
          <ac:picMkLst>
            <pc:docMk/>
            <pc:sldMk cId="2596897703" sldId="264"/>
            <ac:picMk id="11" creationId="{94B2FFE9-6D1F-4DC1-8532-95405973ABE7}"/>
          </ac:picMkLst>
        </pc:picChg>
      </pc:sldChg>
      <pc:sldChg chg="delSp modSp mod ord modNotesTx">
        <pc:chgData name="Laura Clarke" userId="e63f76ce-b38b-4dbe-afda-5f819950dfd8" providerId="ADAL" clId="{B94FCB61-8BA1-4E74-8688-E5EC4C2D3075}" dt="2026-03-05T13:43:24.913" v="14790" actId="20577"/>
        <pc:sldMkLst>
          <pc:docMk/>
          <pc:sldMk cId="2225727983" sldId="266"/>
        </pc:sldMkLst>
      </pc:sldChg>
      <pc:sldChg chg="modSp mod modNotesTx">
        <pc:chgData name="Laura Clarke" userId="e63f76ce-b38b-4dbe-afda-5f819950dfd8" providerId="ADAL" clId="{B94FCB61-8BA1-4E74-8688-E5EC4C2D3075}" dt="2026-03-03T10:45:28.525" v="12755" actId="20577"/>
        <pc:sldMkLst>
          <pc:docMk/>
          <pc:sldMk cId="3816056523" sldId="267"/>
        </pc:sldMkLst>
        <pc:spChg chg="mod">
          <ac:chgData name="Laura Clarke" userId="e63f76ce-b38b-4dbe-afda-5f819950dfd8" providerId="ADAL" clId="{B94FCB61-8BA1-4E74-8688-E5EC4C2D3075}" dt="2026-03-01T13:55:51.129" v="8479" actId="20577"/>
          <ac:spMkLst>
            <pc:docMk/>
            <pc:sldMk cId="3816056523" sldId="267"/>
            <ac:spMk id="7" creationId="{4613E22E-01DB-414D-9831-64C0E2A8B3ED}"/>
          </ac:spMkLst>
        </pc:spChg>
        <pc:graphicFrameChg chg="mod modGraphic">
          <ac:chgData name="Laura Clarke" userId="e63f76ce-b38b-4dbe-afda-5f819950dfd8" providerId="ADAL" clId="{B94FCB61-8BA1-4E74-8688-E5EC4C2D3075}" dt="2026-03-01T14:13:40.715" v="8624" actId="33524"/>
          <ac:graphicFrameMkLst>
            <pc:docMk/>
            <pc:sldMk cId="3816056523" sldId="267"/>
            <ac:graphicFrameMk id="18" creationId="{8DB202CD-67CB-4F55-926C-FEA75DA63B38}"/>
          </ac:graphicFrameMkLst>
        </pc:graphicFrameChg>
      </pc:sldChg>
      <pc:sldChg chg="addSp delSp modSp mod modNotesTx">
        <pc:chgData name="Laura Clarke" userId="e63f76ce-b38b-4dbe-afda-5f819950dfd8" providerId="ADAL" clId="{B94FCB61-8BA1-4E74-8688-E5EC4C2D3075}" dt="2026-03-01T12:32:55.144" v="6158" actId="20577"/>
        <pc:sldMkLst>
          <pc:docMk/>
          <pc:sldMk cId="1284200841" sldId="268"/>
        </pc:sldMkLst>
        <pc:spChg chg="add mod">
          <ac:chgData name="Laura Clarke" userId="e63f76ce-b38b-4dbe-afda-5f819950dfd8" providerId="ADAL" clId="{B94FCB61-8BA1-4E74-8688-E5EC4C2D3075}" dt="2026-03-01T11:24:22.451" v="4707" actId="20577"/>
          <ac:spMkLst>
            <pc:docMk/>
            <pc:sldMk cId="1284200841" sldId="268"/>
            <ac:spMk id="5" creationId="{9EE465DB-4D1E-C6EE-E0F8-586811E7348B}"/>
          </ac:spMkLst>
        </pc:spChg>
        <pc:spChg chg="mod">
          <ac:chgData name="Laura Clarke" userId="e63f76ce-b38b-4dbe-afda-5f819950dfd8" providerId="ADAL" clId="{B94FCB61-8BA1-4E74-8688-E5EC4C2D3075}" dt="2026-03-01T11:18:08.218" v="4600" actId="20577"/>
          <ac:spMkLst>
            <pc:docMk/>
            <pc:sldMk cId="1284200841" sldId="268"/>
            <ac:spMk id="6" creationId="{B5BA7203-E18A-4594-9991-EFE3B8E4D591}"/>
          </ac:spMkLst>
        </pc:spChg>
        <pc:spChg chg="add mod">
          <ac:chgData name="Laura Clarke" userId="e63f76ce-b38b-4dbe-afda-5f819950dfd8" providerId="ADAL" clId="{B94FCB61-8BA1-4E74-8688-E5EC4C2D3075}" dt="2026-03-01T11:25:06.914" v="4727" actId="20577"/>
          <ac:spMkLst>
            <pc:docMk/>
            <pc:sldMk cId="1284200841" sldId="268"/>
            <ac:spMk id="7" creationId="{20D60A33-E31D-B1F5-CD06-C14A96F0DA49}"/>
          </ac:spMkLst>
        </pc:spChg>
        <pc:spChg chg="add mod">
          <ac:chgData name="Laura Clarke" userId="e63f76ce-b38b-4dbe-afda-5f819950dfd8" providerId="ADAL" clId="{B94FCB61-8BA1-4E74-8688-E5EC4C2D3075}" dt="2026-03-01T11:25:42.810" v="4817" actId="5793"/>
          <ac:spMkLst>
            <pc:docMk/>
            <pc:sldMk cId="1284200841" sldId="268"/>
            <ac:spMk id="9" creationId="{C3CE8176-BFDE-FC11-9CEE-18C0735520C8}"/>
          </ac:spMkLst>
        </pc:spChg>
        <pc:spChg chg="add mod">
          <ac:chgData name="Laura Clarke" userId="e63f76ce-b38b-4dbe-afda-5f819950dfd8" providerId="ADAL" clId="{B94FCB61-8BA1-4E74-8688-E5EC4C2D3075}" dt="2026-03-01T11:26:19.852" v="4849" actId="14100"/>
          <ac:spMkLst>
            <pc:docMk/>
            <pc:sldMk cId="1284200841" sldId="268"/>
            <ac:spMk id="10" creationId="{ED9193EA-2D84-7E8C-94F6-052C928C5CF3}"/>
          </ac:spMkLst>
        </pc:spChg>
        <pc:spChg chg="add mod">
          <ac:chgData name="Laura Clarke" userId="e63f76ce-b38b-4dbe-afda-5f819950dfd8" providerId="ADAL" clId="{B94FCB61-8BA1-4E74-8688-E5EC4C2D3075}" dt="2026-03-01T11:27:50.519" v="4927" actId="20577"/>
          <ac:spMkLst>
            <pc:docMk/>
            <pc:sldMk cId="1284200841" sldId="268"/>
            <ac:spMk id="11" creationId="{D35D9D48-7DBD-248F-EA33-3CE6B2284071}"/>
          </ac:spMkLst>
        </pc:spChg>
        <pc:spChg chg="add mod">
          <ac:chgData name="Laura Clarke" userId="e63f76ce-b38b-4dbe-afda-5f819950dfd8" providerId="ADAL" clId="{B94FCB61-8BA1-4E74-8688-E5EC4C2D3075}" dt="2026-03-01T11:28:11.797" v="4980" actId="14100"/>
          <ac:spMkLst>
            <pc:docMk/>
            <pc:sldMk cId="1284200841" sldId="268"/>
            <ac:spMk id="12" creationId="{E802752E-CC1C-AC0A-1EC4-CB95C1178E2C}"/>
          </ac:spMkLst>
        </pc:spChg>
        <pc:graphicFrameChg chg="add mod modGraphic">
          <ac:chgData name="Laura Clarke" userId="e63f76ce-b38b-4dbe-afda-5f819950dfd8" providerId="ADAL" clId="{B94FCB61-8BA1-4E74-8688-E5EC4C2D3075}" dt="2026-03-01T11:28:21.540" v="4981" actId="313"/>
          <ac:graphicFrameMkLst>
            <pc:docMk/>
            <pc:sldMk cId="1284200841" sldId="268"/>
            <ac:graphicFrameMk id="4" creationId="{A9497805-CC51-13E5-5A4C-F9872FC60FE6}"/>
          </ac:graphicFrameMkLst>
        </pc:graphicFrameChg>
      </pc:sldChg>
      <pc:sldChg chg="modSp mod modNotesTx">
        <pc:chgData name="Laura Clarke" userId="e63f76ce-b38b-4dbe-afda-5f819950dfd8" providerId="ADAL" clId="{B94FCB61-8BA1-4E74-8688-E5EC4C2D3075}" dt="2026-03-05T13:33:24.220" v="14428" actId="20577"/>
        <pc:sldMkLst>
          <pc:docMk/>
          <pc:sldMk cId="2667318545" sldId="284"/>
        </pc:sldMkLst>
        <pc:spChg chg="mod">
          <ac:chgData name="Laura Clarke" userId="e63f76ce-b38b-4dbe-afda-5f819950dfd8" providerId="ADAL" clId="{B94FCB61-8BA1-4E74-8688-E5EC4C2D3075}" dt="2026-03-05T13:33:04.095" v="14368" actId="20577"/>
          <ac:spMkLst>
            <pc:docMk/>
            <pc:sldMk cId="2667318545" sldId="284"/>
            <ac:spMk id="10" creationId="{40FC70B0-5D08-4BDC-852E-3FD7214DA9BD}"/>
          </ac:spMkLst>
        </pc:spChg>
      </pc:sldChg>
      <pc:sldChg chg="addSp modSp mod modNotesTx">
        <pc:chgData name="Laura Clarke" userId="e63f76ce-b38b-4dbe-afda-5f819950dfd8" providerId="ADAL" clId="{B94FCB61-8BA1-4E74-8688-E5EC4C2D3075}" dt="2026-02-28T18:13:33.004" v="2388" actId="20577"/>
        <pc:sldMkLst>
          <pc:docMk/>
          <pc:sldMk cId="796331228" sldId="286"/>
        </pc:sldMkLst>
        <pc:spChg chg="mod">
          <ac:chgData name="Laura Clarke" userId="e63f76ce-b38b-4dbe-afda-5f819950dfd8" providerId="ADAL" clId="{B94FCB61-8BA1-4E74-8688-E5EC4C2D3075}" dt="2026-02-28T17:20:17.697" v="1490" actId="20577"/>
          <ac:spMkLst>
            <pc:docMk/>
            <pc:sldMk cId="796331228" sldId="286"/>
            <ac:spMk id="6" creationId="{CE09A200-4838-4284-BD1E-19701CABB5FE}"/>
          </ac:spMkLst>
        </pc:spChg>
        <pc:graphicFrameChg chg="mod modGraphic">
          <ac:chgData name="Laura Clarke" userId="e63f76ce-b38b-4dbe-afda-5f819950dfd8" providerId="ADAL" clId="{B94FCB61-8BA1-4E74-8688-E5EC4C2D3075}" dt="2026-02-28T15:57:09.523" v="631"/>
          <ac:graphicFrameMkLst>
            <pc:docMk/>
            <pc:sldMk cId="796331228" sldId="286"/>
            <ac:graphicFrameMk id="9" creationId="{08D3DC19-5976-4026-819D-310A94626986}"/>
          </ac:graphicFrameMkLst>
        </pc:graphicFrameChg>
        <pc:cxnChg chg="add mod">
          <ac:chgData name="Laura Clarke" userId="e63f76ce-b38b-4dbe-afda-5f819950dfd8" providerId="ADAL" clId="{B94FCB61-8BA1-4E74-8688-E5EC4C2D3075}" dt="2026-02-28T15:57:36.484" v="634" actId="17032"/>
          <ac:cxnSpMkLst>
            <pc:docMk/>
            <pc:sldMk cId="796331228" sldId="286"/>
            <ac:cxnSpMk id="3" creationId="{ED588549-ED6B-3141-23F1-8ADDC579687C}"/>
          </ac:cxnSpMkLst>
        </pc:cxnChg>
        <pc:cxnChg chg="add mod">
          <ac:chgData name="Laura Clarke" userId="e63f76ce-b38b-4dbe-afda-5f819950dfd8" providerId="ADAL" clId="{B94FCB61-8BA1-4E74-8688-E5EC4C2D3075}" dt="2026-02-28T15:57:54.300" v="636" actId="17032"/>
          <ac:cxnSpMkLst>
            <pc:docMk/>
            <pc:sldMk cId="796331228" sldId="286"/>
            <ac:cxnSpMk id="5" creationId="{773D6F91-B885-648A-CC3A-766D686BC7C7}"/>
          </ac:cxnSpMkLst>
        </pc:cxnChg>
      </pc:sldChg>
      <pc:sldChg chg="modSp mod modNotesTx">
        <pc:chgData name="Laura Clarke" userId="e63f76ce-b38b-4dbe-afda-5f819950dfd8" providerId="ADAL" clId="{B94FCB61-8BA1-4E74-8688-E5EC4C2D3075}" dt="2026-03-03T10:06:38.647" v="12251" actId="20577"/>
        <pc:sldMkLst>
          <pc:docMk/>
          <pc:sldMk cId="380154571" sldId="287"/>
        </pc:sldMkLst>
        <pc:graphicFrameChg chg="mod modGraphic">
          <ac:chgData name="Laura Clarke" userId="e63f76ce-b38b-4dbe-afda-5f819950dfd8" providerId="ADAL" clId="{B94FCB61-8BA1-4E74-8688-E5EC4C2D3075}" dt="2026-03-01T13:26:43.141" v="6607" actId="20577"/>
          <ac:graphicFrameMkLst>
            <pc:docMk/>
            <pc:sldMk cId="380154571" sldId="287"/>
            <ac:graphicFrameMk id="8" creationId="{11C77D7C-7B20-41EB-B25D-E388EB341562}"/>
          </ac:graphicFrameMkLst>
        </pc:graphicFrameChg>
      </pc:sldChg>
      <pc:sldChg chg="ord modNotesTx">
        <pc:chgData name="Laura Clarke" userId="e63f76ce-b38b-4dbe-afda-5f819950dfd8" providerId="ADAL" clId="{B94FCB61-8BA1-4E74-8688-E5EC4C2D3075}" dt="2026-03-03T10:09:12.759" v="12366" actId="20577"/>
        <pc:sldMkLst>
          <pc:docMk/>
          <pc:sldMk cId="4127971368" sldId="290"/>
        </pc:sldMkLst>
      </pc:sldChg>
      <pc:sldChg chg="addSp delSp modSp new mod chgLayout modNotesTx">
        <pc:chgData name="Laura Clarke" userId="e63f76ce-b38b-4dbe-afda-5f819950dfd8" providerId="ADAL" clId="{B94FCB61-8BA1-4E74-8688-E5EC4C2D3075}" dt="2026-03-05T13:33:45.852" v="14429" actId="313"/>
        <pc:sldMkLst>
          <pc:docMk/>
          <pc:sldMk cId="667027524" sldId="291"/>
        </pc:sldMkLst>
        <pc:spChg chg="add mod ord">
          <ac:chgData name="Laura Clarke" userId="e63f76ce-b38b-4dbe-afda-5f819950dfd8" providerId="ADAL" clId="{B94FCB61-8BA1-4E74-8688-E5EC4C2D3075}" dt="2026-03-01T14:34:49.109" v="9762" actId="1076"/>
          <ac:spMkLst>
            <pc:docMk/>
            <pc:sldMk cId="667027524" sldId="291"/>
            <ac:spMk id="4" creationId="{E4E1B951-91C9-A2B7-4477-648223CB7FBA}"/>
          </ac:spMkLst>
        </pc:spChg>
        <pc:graphicFrameChg chg="add mod ord modGraphic">
          <ac:chgData name="Laura Clarke" userId="e63f76ce-b38b-4dbe-afda-5f819950dfd8" providerId="ADAL" clId="{B94FCB61-8BA1-4E74-8688-E5EC4C2D3075}" dt="2026-03-01T14:46:27.550" v="10417" actId="20577"/>
          <ac:graphicFrameMkLst>
            <pc:docMk/>
            <pc:sldMk cId="667027524" sldId="291"/>
            <ac:graphicFrameMk id="7" creationId="{2978D94B-64E6-2802-9B94-099B5428FEB8}"/>
          </ac:graphicFrameMkLst>
        </pc:graphicFrameChg>
      </pc:sldChg>
      <pc:sldChg chg="addSp delSp modSp new mod ord modNotesTx">
        <pc:chgData name="Laura Clarke" userId="e63f76ce-b38b-4dbe-afda-5f819950dfd8" providerId="ADAL" clId="{B94FCB61-8BA1-4E74-8688-E5EC4C2D3075}" dt="2026-03-03T12:24:07.760" v="13992" actId="1076"/>
        <pc:sldMkLst>
          <pc:docMk/>
          <pc:sldMk cId="221052483" sldId="292"/>
        </pc:sldMkLst>
        <pc:spChg chg="mod">
          <ac:chgData name="Laura Clarke" userId="e63f76ce-b38b-4dbe-afda-5f819950dfd8" providerId="ADAL" clId="{B94FCB61-8BA1-4E74-8688-E5EC4C2D3075}" dt="2026-03-03T12:23:42.399" v="13989" actId="20577"/>
          <ac:spMkLst>
            <pc:docMk/>
            <pc:sldMk cId="221052483" sldId="292"/>
            <ac:spMk id="3" creationId="{A5373C82-69EE-3F72-6ECB-E6F0BECAB90D}"/>
          </ac:spMkLst>
        </pc:spChg>
        <pc:spChg chg="add mod">
          <ac:chgData name="Laura Clarke" userId="e63f76ce-b38b-4dbe-afda-5f819950dfd8" providerId="ADAL" clId="{B94FCB61-8BA1-4E74-8688-E5EC4C2D3075}" dt="2026-03-03T12:24:07.760" v="13992" actId="1076"/>
          <ac:spMkLst>
            <pc:docMk/>
            <pc:sldMk cId="221052483" sldId="292"/>
            <ac:spMk id="5" creationId="{9DE7B7B5-5FCE-F24B-B0E2-AD1ED47A00DC}"/>
          </ac:spMkLst>
        </pc:spChg>
      </pc:sldChg>
      <pc:sldChg chg="addSp delSp modSp new mod modClrScheme chgLayout modNotesTx">
        <pc:chgData name="Laura Clarke" userId="e63f76ce-b38b-4dbe-afda-5f819950dfd8" providerId="ADAL" clId="{B94FCB61-8BA1-4E74-8688-E5EC4C2D3075}" dt="2026-03-03T12:28:00.442" v="14219" actId="26606"/>
        <pc:sldMkLst>
          <pc:docMk/>
          <pc:sldMk cId="3798614729" sldId="293"/>
        </pc:sldMkLst>
        <pc:spChg chg="mod">
          <ac:chgData name="Laura Clarke" userId="e63f76ce-b38b-4dbe-afda-5f819950dfd8" providerId="ADAL" clId="{B94FCB61-8BA1-4E74-8688-E5EC4C2D3075}" dt="2026-03-03T12:28:00.442" v="14219" actId="26606"/>
          <ac:spMkLst>
            <pc:docMk/>
            <pc:sldMk cId="3798614729" sldId="293"/>
            <ac:spMk id="2" creationId="{2F23DBF6-B8FD-BD9E-631E-AC88BAD45E7A}"/>
          </ac:spMkLst>
        </pc:spChg>
        <pc:spChg chg="mod ord">
          <ac:chgData name="Laura Clarke" userId="e63f76ce-b38b-4dbe-afda-5f819950dfd8" providerId="ADAL" clId="{B94FCB61-8BA1-4E74-8688-E5EC4C2D3075}" dt="2026-03-03T12:28:00.442" v="14219" actId="26606"/>
          <ac:spMkLst>
            <pc:docMk/>
            <pc:sldMk cId="3798614729" sldId="293"/>
            <ac:spMk id="3" creationId="{F641558C-E7DA-593D-2C2E-D6BFDFF884DB}"/>
          </ac:spMkLst>
        </pc:spChg>
        <pc:picChg chg="add mod">
          <ac:chgData name="Laura Clarke" userId="e63f76ce-b38b-4dbe-afda-5f819950dfd8" providerId="ADAL" clId="{B94FCB61-8BA1-4E74-8688-E5EC4C2D3075}" dt="2026-03-03T12:28:00.442" v="14219" actId="26606"/>
          <ac:picMkLst>
            <pc:docMk/>
            <pc:sldMk cId="3798614729" sldId="293"/>
            <ac:picMk id="6" creationId="{D00F0180-5E6A-AD8D-2208-44DA583B1D5A}"/>
          </ac:picMkLst>
        </pc:picChg>
      </pc:sldChg>
      <pc:sldChg chg="modSp new mod">
        <pc:chgData name="Laura Clarke" userId="e63f76ce-b38b-4dbe-afda-5f819950dfd8" providerId="ADAL" clId="{B94FCB61-8BA1-4E74-8688-E5EC4C2D3075}" dt="2026-03-05T13:28:55.049" v="14258" actId="21"/>
        <pc:sldMkLst>
          <pc:docMk/>
          <pc:sldMk cId="2977355340" sldId="294"/>
        </pc:sldMkLst>
        <pc:spChg chg="mod">
          <ac:chgData name="Laura Clarke" userId="e63f76ce-b38b-4dbe-afda-5f819950dfd8" providerId="ADAL" clId="{B94FCB61-8BA1-4E74-8688-E5EC4C2D3075}" dt="2026-03-05T13:28:28.560" v="14241" actId="1076"/>
          <ac:spMkLst>
            <pc:docMk/>
            <pc:sldMk cId="2977355340" sldId="294"/>
            <ac:spMk id="2" creationId="{BFE3443C-0356-A1BA-8D7D-6970A37A822B}"/>
          </ac:spMkLst>
        </pc:spChg>
        <pc:spChg chg="mod">
          <ac:chgData name="Laura Clarke" userId="e63f76ce-b38b-4dbe-afda-5f819950dfd8" providerId="ADAL" clId="{B94FCB61-8BA1-4E74-8688-E5EC4C2D3075}" dt="2026-03-05T13:28:55.049" v="14258" actId="21"/>
          <ac:spMkLst>
            <pc:docMk/>
            <pc:sldMk cId="2977355340" sldId="294"/>
            <ac:spMk id="3" creationId="{4B2EA85E-EA5D-0347-2CDC-0A7A7A0E81CF}"/>
          </ac:spMkLst>
        </pc:spChg>
      </pc:sldChg>
      <pc:sldChg chg="modSp new mod">
        <pc:chgData name="Laura Clarke" userId="e63f76ce-b38b-4dbe-afda-5f819950dfd8" providerId="ADAL" clId="{B94FCB61-8BA1-4E74-8688-E5EC4C2D3075}" dt="2026-03-05T13:30:06.289" v="14267" actId="21"/>
        <pc:sldMkLst>
          <pc:docMk/>
          <pc:sldMk cId="1510165510" sldId="295"/>
        </pc:sldMkLst>
        <pc:spChg chg="mod">
          <ac:chgData name="Laura Clarke" userId="e63f76ce-b38b-4dbe-afda-5f819950dfd8" providerId="ADAL" clId="{B94FCB61-8BA1-4E74-8688-E5EC4C2D3075}" dt="2026-03-05T13:29:45.979" v="14265" actId="14100"/>
          <ac:spMkLst>
            <pc:docMk/>
            <pc:sldMk cId="1510165510" sldId="295"/>
            <ac:spMk id="2" creationId="{709A2D0C-D2EB-5ECE-F732-6D4D8DA5F488}"/>
          </ac:spMkLst>
        </pc:spChg>
        <pc:spChg chg="mod">
          <ac:chgData name="Laura Clarke" userId="e63f76ce-b38b-4dbe-afda-5f819950dfd8" providerId="ADAL" clId="{B94FCB61-8BA1-4E74-8688-E5EC4C2D3075}" dt="2026-03-05T13:30:06.289" v="14267" actId="21"/>
          <ac:spMkLst>
            <pc:docMk/>
            <pc:sldMk cId="1510165510" sldId="295"/>
            <ac:spMk id="3" creationId="{B17CCAD9-94C4-F961-4F75-519D7938E8AA}"/>
          </ac:spMkLst>
        </pc:spChg>
      </pc:sldChg>
      <pc:sldChg chg="addSp modSp new mod">
        <pc:chgData name="Laura Clarke" userId="e63f76ce-b38b-4dbe-afda-5f819950dfd8" providerId="ADAL" clId="{B94FCB61-8BA1-4E74-8688-E5EC4C2D3075}" dt="2026-03-05T13:32:26.697" v="14345" actId="1076"/>
        <pc:sldMkLst>
          <pc:docMk/>
          <pc:sldMk cId="3766548241" sldId="296"/>
        </pc:sldMkLst>
        <pc:spChg chg="mod">
          <ac:chgData name="Laura Clarke" userId="e63f76ce-b38b-4dbe-afda-5f819950dfd8" providerId="ADAL" clId="{B94FCB61-8BA1-4E74-8688-E5EC4C2D3075}" dt="2026-03-05T13:30:28.197" v="14271" actId="14100"/>
          <ac:spMkLst>
            <pc:docMk/>
            <pc:sldMk cId="3766548241" sldId="296"/>
            <ac:spMk id="2" creationId="{F97C3937-F464-5389-386D-DDC2F34EFD4C}"/>
          </ac:spMkLst>
        </pc:spChg>
        <pc:spChg chg="mod">
          <ac:chgData name="Laura Clarke" userId="e63f76ce-b38b-4dbe-afda-5f819950dfd8" providerId="ADAL" clId="{B94FCB61-8BA1-4E74-8688-E5EC4C2D3075}" dt="2026-03-05T13:30:33.584" v="14272" actId="1076"/>
          <ac:spMkLst>
            <pc:docMk/>
            <pc:sldMk cId="3766548241" sldId="296"/>
            <ac:spMk id="3" creationId="{4E4CCCE1-3810-BA7E-D5D5-70E4A7945A9D}"/>
          </ac:spMkLst>
        </pc:spChg>
        <pc:spChg chg="add mod">
          <ac:chgData name="Laura Clarke" userId="e63f76ce-b38b-4dbe-afda-5f819950dfd8" providerId="ADAL" clId="{B94FCB61-8BA1-4E74-8688-E5EC4C2D3075}" dt="2026-03-05T13:32:26.697" v="14345" actId="1076"/>
          <ac:spMkLst>
            <pc:docMk/>
            <pc:sldMk cId="3766548241" sldId="296"/>
            <ac:spMk id="4" creationId="{C94A69B7-5415-CABC-3150-65AF369E78BD}"/>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png"/></Relationships>
</file>

<file path=ppt/diagrams/_rels/data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87127D-E7A7-455E-93D3-1EAC1DAB5C8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B54B875-7D75-439A-96AC-0B6B0E0F9027}">
      <dgm:prSet/>
      <dgm:spPr/>
      <dgm:t>
        <a:bodyPr/>
        <a:lstStyle/>
        <a:p>
          <a:pPr>
            <a:lnSpc>
              <a:spcPct val="100000"/>
            </a:lnSpc>
            <a:defRPr cap="all"/>
          </a:pPr>
          <a:r>
            <a:rPr lang="en-US" dirty="0"/>
            <a:t>EU Legacy</a:t>
          </a:r>
        </a:p>
      </dgm:t>
    </dgm:pt>
    <dgm:pt modelId="{E10A52C8-AA57-46D3-B7CE-50C51AD1F38B}" type="parTrans" cxnId="{2D027D54-0797-4CE1-8646-E3A6F4D7AE6C}">
      <dgm:prSet/>
      <dgm:spPr/>
      <dgm:t>
        <a:bodyPr/>
        <a:lstStyle/>
        <a:p>
          <a:endParaRPr lang="en-US"/>
        </a:p>
      </dgm:t>
    </dgm:pt>
    <dgm:pt modelId="{6BB7D5D8-B58C-4639-AB04-F3323C9E3D5A}" type="sibTrans" cxnId="{2D027D54-0797-4CE1-8646-E3A6F4D7AE6C}">
      <dgm:prSet/>
      <dgm:spPr/>
      <dgm:t>
        <a:bodyPr/>
        <a:lstStyle/>
        <a:p>
          <a:endParaRPr lang="en-US"/>
        </a:p>
      </dgm:t>
    </dgm:pt>
    <dgm:pt modelId="{F342216F-FBF1-41D7-919C-7049CA20572C}">
      <dgm:prSet/>
      <dgm:spPr/>
      <dgm:t>
        <a:bodyPr/>
        <a:lstStyle/>
        <a:p>
          <a:pPr>
            <a:lnSpc>
              <a:spcPct val="100000"/>
            </a:lnSpc>
            <a:defRPr cap="all"/>
          </a:pPr>
          <a:r>
            <a:rPr lang="en-US" dirty="0"/>
            <a:t>UK </a:t>
          </a:r>
          <a:r>
            <a:rPr lang="en-US"/>
            <a:t>Equality act</a:t>
          </a:r>
          <a:endParaRPr lang="en-US" dirty="0"/>
        </a:p>
      </dgm:t>
    </dgm:pt>
    <dgm:pt modelId="{458C9A33-97A5-4CBB-B140-5648BC39D963}" type="parTrans" cxnId="{3D238423-40A9-4D99-B54D-A2855A3DA7BF}">
      <dgm:prSet/>
      <dgm:spPr/>
      <dgm:t>
        <a:bodyPr/>
        <a:lstStyle/>
        <a:p>
          <a:endParaRPr lang="en-US"/>
        </a:p>
      </dgm:t>
    </dgm:pt>
    <dgm:pt modelId="{4264E9A9-DAC3-427B-8E9E-0073816BE51F}" type="sibTrans" cxnId="{3D238423-40A9-4D99-B54D-A2855A3DA7BF}">
      <dgm:prSet/>
      <dgm:spPr/>
      <dgm:t>
        <a:bodyPr/>
        <a:lstStyle/>
        <a:p>
          <a:endParaRPr lang="en-US"/>
        </a:p>
      </dgm:t>
    </dgm:pt>
    <dgm:pt modelId="{BD4CDB43-353E-4B02-B096-C95F07496D3C}">
      <dgm:prSet/>
      <dgm:spPr/>
      <dgm:t>
        <a:bodyPr/>
        <a:lstStyle/>
        <a:p>
          <a:pPr>
            <a:lnSpc>
              <a:spcPct val="100000"/>
            </a:lnSpc>
            <a:defRPr cap="all"/>
          </a:pPr>
          <a:r>
            <a:rPr lang="en-US" dirty="0"/>
            <a:t>Devolution - </a:t>
          </a:r>
          <a:r>
            <a:rPr lang="en-US" dirty="0" err="1"/>
            <a:t>wales</a:t>
          </a:r>
          <a:endParaRPr lang="en-US" dirty="0"/>
        </a:p>
      </dgm:t>
    </dgm:pt>
    <dgm:pt modelId="{50B9826E-03A9-4BEC-83AF-4FE3EC5546B9}" type="parTrans" cxnId="{0560C2CF-2867-4C41-9B84-C43B49A1EFCF}">
      <dgm:prSet/>
      <dgm:spPr/>
      <dgm:t>
        <a:bodyPr/>
        <a:lstStyle/>
        <a:p>
          <a:endParaRPr lang="en-US"/>
        </a:p>
      </dgm:t>
    </dgm:pt>
    <dgm:pt modelId="{F766CB66-C9FA-4DBA-A25A-4A827F70313C}" type="sibTrans" cxnId="{0560C2CF-2867-4C41-9B84-C43B49A1EFCF}">
      <dgm:prSet/>
      <dgm:spPr/>
      <dgm:t>
        <a:bodyPr/>
        <a:lstStyle/>
        <a:p>
          <a:endParaRPr lang="en-US"/>
        </a:p>
      </dgm:t>
    </dgm:pt>
    <dgm:pt modelId="{D8316F63-CE47-407B-9DCB-E8FEC91F0742}" type="pres">
      <dgm:prSet presAssocID="{1187127D-E7A7-455E-93D3-1EAC1DAB5C83}" presName="root" presStyleCnt="0">
        <dgm:presLayoutVars>
          <dgm:dir/>
          <dgm:resizeHandles val="exact"/>
        </dgm:presLayoutVars>
      </dgm:prSet>
      <dgm:spPr/>
    </dgm:pt>
    <dgm:pt modelId="{AE2471DD-AEF0-46AC-AE4E-4047B474E634}" type="pres">
      <dgm:prSet presAssocID="{0B54B875-7D75-439A-96AC-0B6B0E0F9027}" presName="compNode" presStyleCnt="0"/>
      <dgm:spPr/>
    </dgm:pt>
    <dgm:pt modelId="{6A28B40A-85CB-44CF-9E81-3063936285E3}" type="pres">
      <dgm:prSet presAssocID="{0B54B875-7D75-439A-96AC-0B6B0E0F9027}" presName="iconBgRect" presStyleLbl="bgShp" presStyleIdx="0" presStyleCnt="3"/>
      <dgm:spPr/>
    </dgm:pt>
    <dgm:pt modelId="{005524FB-3A0E-4BA5-B04E-59FC2E252AEB}" type="pres">
      <dgm:prSet presAssocID="{0B54B875-7D75-439A-96AC-0B6B0E0F902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10E3AB85-F629-46B7-9081-FC073256C023}" type="pres">
      <dgm:prSet presAssocID="{0B54B875-7D75-439A-96AC-0B6B0E0F9027}" presName="spaceRect" presStyleCnt="0"/>
      <dgm:spPr/>
    </dgm:pt>
    <dgm:pt modelId="{1A451185-6747-4E77-A3B3-9CCD7AC625EB}" type="pres">
      <dgm:prSet presAssocID="{0B54B875-7D75-439A-96AC-0B6B0E0F9027}" presName="textRect" presStyleLbl="revTx" presStyleIdx="0" presStyleCnt="3">
        <dgm:presLayoutVars>
          <dgm:chMax val="1"/>
          <dgm:chPref val="1"/>
        </dgm:presLayoutVars>
      </dgm:prSet>
      <dgm:spPr/>
    </dgm:pt>
    <dgm:pt modelId="{BD8992B9-B7CC-44F7-8E17-FEAD75D73260}" type="pres">
      <dgm:prSet presAssocID="{6BB7D5D8-B58C-4639-AB04-F3323C9E3D5A}" presName="sibTrans" presStyleCnt="0"/>
      <dgm:spPr/>
    </dgm:pt>
    <dgm:pt modelId="{4A705C56-DCC9-4BDC-963E-E3C1A32B8124}" type="pres">
      <dgm:prSet presAssocID="{F342216F-FBF1-41D7-919C-7049CA20572C}" presName="compNode" presStyleCnt="0"/>
      <dgm:spPr/>
    </dgm:pt>
    <dgm:pt modelId="{C4618682-3912-4E72-999D-4BF5CD06322D}" type="pres">
      <dgm:prSet presAssocID="{F342216F-FBF1-41D7-919C-7049CA20572C}" presName="iconBgRect" presStyleLbl="bgShp" presStyleIdx="1" presStyleCnt="3"/>
      <dgm:spPr/>
    </dgm:pt>
    <dgm:pt modelId="{172F9AEA-3377-4AFB-BDDB-45672D648ACC}" type="pres">
      <dgm:prSet presAssocID="{F342216F-FBF1-41D7-919C-7049CA20572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7C97D28A-6337-4BD4-88DA-E386C94E58EA}" type="pres">
      <dgm:prSet presAssocID="{F342216F-FBF1-41D7-919C-7049CA20572C}" presName="spaceRect" presStyleCnt="0"/>
      <dgm:spPr/>
    </dgm:pt>
    <dgm:pt modelId="{7CEA8AF0-CDCB-4FBD-8FCB-A8EECB922CE0}" type="pres">
      <dgm:prSet presAssocID="{F342216F-FBF1-41D7-919C-7049CA20572C}" presName="textRect" presStyleLbl="revTx" presStyleIdx="1" presStyleCnt="3">
        <dgm:presLayoutVars>
          <dgm:chMax val="1"/>
          <dgm:chPref val="1"/>
        </dgm:presLayoutVars>
      </dgm:prSet>
      <dgm:spPr/>
    </dgm:pt>
    <dgm:pt modelId="{92A8B23C-69B8-4E96-B33F-BB2C249D15FB}" type="pres">
      <dgm:prSet presAssocID="{4264E9A9-DAC3-427B-8E9E-0073816BE51F}" presName="sibTrans" presStyleCnt="0"/>
      <dgm:spPr/>
    </dgm:pt>
    <dgm:pt modelId="{CAC241F1-438C-4156-AE32-1C9D5A4592D9}" type="pres">
      <dgm:prSet presAssocID="{BD4CDB43-353E-4B02-B096-C95F07496D3C}" presName="compNode" presStyleCnt="0"/>
      <dgm:spPr/>
    </dgm:pt>
    <dgm:pt modelId="{17388459-6EB8-4F5E-BF5C-9EB4EB9F5789}" type="pres">
      <dgm:prSet presAssocID="{BD4CDB43-353E-4B02-B096-C95F07496D3C}" presName="iconBgRect" presStyleLbl="bgShp" presStyleIdx="2" presStyleCnt="3"/>
      <dgm:spPr/>
    </dgm:pt>
    <dgm:pt modelId="{958D9CF1-097F-4361-ABD4-11EB84ECFAE9}" type="pres">
      <dgm:prSet presAssocID="{BD4CDB43-353E-4B02-B096-C95F07496D3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opping cart"/>
        </a:ext>
      </dgm:extLst>
    </dgm:pt>
    <dgm:pt modelId="{9B133744-2F9F-4D93-9D78-885476BC07F6}" type="pres">
      <dgm:prSet presAssocID="{BD4CDB43-353E-4B02-B096-C95F07496D3C}" presName="spaceRect" presStyleCnt="0"/>
      <dgm:spPr/>
    </dgm:pt>
    <dgm:pt modelId="{FE08D94C-0979-4A7E-9611-4E89C272E0B9}" type="pres">
      <dgm:prSet presAssocID="{BD4CDB43-353E-4B02-B096-C95F07496D3C}" presName="textRect" presStyleLbl="revTx" presStyleIdx="2" presStyleCnt="3">
        <dgm:presLayoutVars>
          <dgm:chMax val="1"/>
          <dgm:chPref val="1"/>
        </dgm:presLayoutVars>
      </dgm:prSet>
      <dgm:spPr/>
    </dgm:pt>
  </dgm:ptLst>
  <dgm:cxnLst>
    <dgm:cxn modelId="{284BEB15-5C71-4905-A027-57797D994D65}" type="presOf" srcId="{F342216F-FBF1-41D7-919C-7049CA20572C}" destId="{7CEA8AF0-CDCB-4FBD-8FCB-A8EECB922CE0}" srcOrd="0" destOrd="0" presId="urn:microsoft.com/office/officeart/2018/5/layout/IconCircleLabelList"/>
    <dgm:cxn modelId="{665AB720-9620-4AC6-8DF1-9FB6CD014567}" type="presOf" srcId="{BD4CDB43-353E-4B02-B096-C95F07496D3C}" destId="{FE08D94C-0979-4A7E-9611-4E89C272E0B9}" srcOrd="0" destOrd="0" presId="urn:microsoft.com/office/officeart/2018/5/layout/IconCircleLabelList"/>
    <dgm:cxn modelId="{3D238423-40A9-4D99-B54D-A2855A3DA7BF}" srcId="{1187127D-E7A7-455E-93D3-1EAC1DAB5C83}" destId="{F342216F-FBF1-41D7-919C-7049CA20572C}" srcOrd="1" destOrd="0" parTransId="{458C9A33-97A5-4CBB-B140-5648BC39D963}" sibTransId="{4264E9A9-DAC3-427B-8E9E-0073816BE51F}"/>
    <dgm:cxn modelId="{D1F63E5B-71C3-4407-B69C-53CC2F17F251}" type="presOf" srcId="{0B54B875-7D75-439A-96AC-0B6B0E0F9027}" destId="{1A451185-6747-4E77-A3B3-9CCD7AC625EB}" srcOrd="0" destOrd="0" presId="urn:microsoft.com/office/officeart/2018/5/layout/IconCircleLabelList"/>
    <dgm:cxn modelId="{2D027D54-0797-4CE1-8646-E3A6F4D7AE6C}" srcId="{1187127D-E7A7-455E-93D3-1EAC1DAB5C83}" destId="{0B54B875-7D75-439A-96AC-0B6B0E0F9027}" srcOrd="0" destOrd="0" parTransId="{E10A52C8-AA57-46D3-B7CE-50C51AD1F38B}" sibTransId="{6BB7D5D8-B58C-4639-AB04-F3323C9E3D5A}"/>
    <dgm:cxn modelId="{46799A86-856A-4949-AC18-96B169E2E058}" type="presOf" srcId="{1187127D-E7A7-455E-93D3-1EAC1DAB5C83}" destId="{D8316F63-CE47-407B-9DCB-E8FEC91F0742}" srcOrd="0" destOrd="0" presId="urn:microsoft.com/office/officeart/2018/5/layout/IconCircleLabelList"/>
    <dgm:cxn modelId="{0560C2CF-2867-4C41-9B84-C43B49A1EFCF}" srcId="{1187127D-E7A7-455E-93D3-1EAC1DAB5C83}" destId="{BD4CDB43-353E-4B02-B096-C95F07496D3C}" srcOrd="2" destOrd="0" parTransId="{50B9826E-03A9-4BEC-83AF-4FE3EC5546B9}" sibTransId="{F766CB66-C9FA-4DBA-A25A-4A827F70313C}"/>
    <dgm:cxn modelId="{CC2717E0-B745-4FA0-BA9D-61935A040744}" type="presParOf" srcId="{D8316F63-CE47-407B-9DCB-E8FEC91F0742}" destId="{AE2471DD-AEF0-46AC-AE4E-4047B474E634}" srcOrd="0" destOrd="0" presId="urn:microsoft.com/office/officeart/2018/5/layout/IconCircleLabelList"/>
    <dgm:cxn modelId="{69E34C59-CEB5-4F65-8A99-276EFDDA7804}" type="presParOf" srcId="{AE2471DD-AEF0-46AC-AE4E-4047B474E634}" destId="{6A28B40A-85CB-44CF-9E81-3063936285E3}" srcOrd="0" destOrd="0" presId="urn:microsoft.com/office/officeart/2018/5/layout/IconCircleLabelList"/>
    <dgm:cxn modelId="{7FA62A85-3AE0-4230-8DEC-136FF67A2F75}" type="presParOf" srcId="{AE2471DD-AEF0-46AC-AE4E-4047B474E634}" destId="{005524FB-3A0E-4BA5-B04E-59FC2E252AEB}" srcOrd="1" destOrd="0" presId="urn:microsoft.com/office/officeart/2018/5/layout/IconCircleLabelList"/>
    <dgm:cxn modelId="{7CA4F707-4953-4BB7-8153-F387AA80FACC}" type="presParOf" srcId="{AE2471DD-AEF0-46AC-AE4E-4047B474E634}" destId="{10E3AB85-F629-46B7-9081-FC073256C023}" srcOrd="2" destOrd="0" presId="urn:microsoft.com/office/officeart/2018/5/layout/IconCircleLabelList"/>
    <dgm:cxn modelId="{2E91F802-C502-4DD3-B43A-1601D4FA9BC1}" type="presParOf" srcId="{AE2471DD-AEF0-46AC-AE4E-4047B474E634}" destId="{1A451185-6747-4E77-A3B3-9CCD7AC625EB}" srcOrd="3" destOrd="0" presId="urn:microsoft.com/office/officeart/2018/5/layout/IconCircleLabelList"/>
    <dgm:cxn modelId="{B4839D52-EE0B-4A8A-9C6D-7FD814118460}" type="presParOf" srcId="{D8316F63-CE47-407B-9DCB-E8FEC91F0742}" destId="{BD8992B9-B7CC-44F7-8E17-FEAD75D73260}" srcOrd="1" destOrd="0" presId="urn:microsoft.com/office/officeart/2018/5/layout/IconCircleLabelList"/>
    <dgm:cxn modelId="{FBD61538-10AA-4771-BB43-1A8DDA8B6D38}" type="presParOf" srcId="{D8316F63-CE47-407B-9DCB-E8FEC91F0742}" destId="{4A705C56-DCC9-4BDC-963E-E3C1A32B8124}" srcOrd="2" destOrd="0" presId="urn:microsoft.com/office/officeart/2018/5/layout/IconCircleLabelList"/>
    <dgm:cxn modelId="{F9E26C15-BFC6-4D29-9CB1-05963DCE45AF}" type="presParOf" srcId="{4A705C56-DCC9-4BDC-963E-E3C1A32B8124}" destId="{C4618682-3912-4E72-999D-4BF5CD06322D}" srcOrd="0" destOrd="0" presId="urn:microsoft.com/office/officeart/2018/5/layout/IconCircleLabelList"/>
    <dgm:cxn modelId="{EE54B73B-63D2-4205-B860-DF511475FABF}" type="presParOf" srcId="{4A705C56-DCC9-4BDC-963E-E3C1A32B8124}" destId="{172F9AEA-3377-4AFB-BDDB-45672D648ACC}" srcOrd="1" destOrd="0" presId="urn:microsoft.com/office/officeart/2018/5/layout/IconCircleLabelList"/>
    <dgm:cxn modelId="{E70A3D01-85AC-4556-B266-4E7847A9FEEC}" type="presParOf" srcId="{4A705C56-DCC9-4BDC-963E-E3C1A32B8124}" destId="{7C97D28A-6337-4BD4-88DA-E386C94E58EA}" srcOrd="2" destOrd="0" presId="urn:microsoft.com/office/officeart/2018/5/layout/IconCircleLabelList"/>
    <dgm:cxn modelId="{1D938727-B51F-4DB6-B47F-19DCB6B3B3E0}" type="presParOf" srcId="{4A705C56-DCC9-4BDC-963E-E3C1A32B8124}" destId="{7CEA8AF0-CDCB-4FBD-8FCB-A8EECB922CE0}" srcOrd="3" destOrd="0" presId="urn:microsoft.com/office/officeart/2018/5/layout/IconCircleLabelList"/>
    <dgm:cxn modelId="{C99FA575-863A-4F30-A66C-2AC2D9CDF739}" type="presParOf" srcId="{D8316F63-CE47-407B-9DCB-E8FEC91F0742}" destId="{92A8B23C-69B8-4E96-B33F-BB2C249D15FB}" srcOrd="3" destOrd="0" presId="urn:microsoft.com/office/officeart/2018/5/layout/IconCircleLabelList"/>
    <dgm:cxn modelId="{D185BF21-7E56-4FEF-8D8D-7AFA57AE257F}" type="presParOf" srcId="{D8316F63-CE47-407B-9DCB-E8FEC91F0742}" destId="{CAC241F1-438C-4156-AE32-1C9D5A4592D9}" srcOrd="4" destOrd="0" presId="urn:microsoft.com/office/officeart/2018/5/layout/IconCircleLabelList"/>
    <dgm:cxn modelId="{CCB975DD-FEAD-46AB-8FA8-28FB14C050DE}" type="presParOf" srcId="{CAC241F1-438C-4156-AE32-1C9D5A4592D9}" destId="{17388459-6EB8-4F5E-BF5C-9EB4EB9F5789}" srcOrd="0" destOrd="0" presId="urn:microsoft.com/office/officeart/2018/5/layout/IconCircleLabelList"/>
    <dgm:cxn modelId="{B1B44AEE-20A0-49E0-A0A9-7D5238CE1C61}" type="presParOf" srcId="{CAC241F1-438C-4156-AE32-1C9D5A4592D9}" destId="{958D9CF1-097F-4361-ABD4-11EB84ECFAE9}" srcOrd="1" destOrd="0" presId="urn:microsoft.com/office/officeart/2018/5/layout/IconCircleLabelList"/>
    <dgm:cxn modelId="{7028E282-AF31-4A2A-AED3-D9025F008A50}" type="presParOf" srcId="{CAC241F1-438C-4156-AE32-1C9D5A4592D9}" destId="{9B133744-2F9F-4D93-9D78-885476BC07F6}" srcOrd="2" destOrd="0" presId="urn:microsoft.com/office/officeart/2018/5/layout/IconCircleLabelList"/>
    <dgm:cxn modelId="{CF8EEE8A-A4B0-424D-BC69-4A13116257FE}" type="presParOf" srcId="{CAC241F1-438C-4156-AE32-1C9D5A4592D9}" destId="{FE08D94C-0979-4A7E-9611-4E89C272E0B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0980E3-81BF-4E2E-98E3-4572BDB957D4}"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GB"/>
        </a:p>
      </dgm:t>
    </dgm:pt>
    <dgm:pt modelId="{4BF9AA4A-90D6-453F-BC02-B9A151592698}">
      <dgm:prSet phldrT="[Text]" phldr="0"/>
      <dgm:spPr/>
      <dgm:t>
        <a:bodyPr/>
        <a:lstStyle/>
        <a:p>
          <a:r>
            <a:rPr lang="en-GB" dirty="0">
              <a:solidFill>
                <a:schemeClr val="tx1"/>
              </a:solidFill>
            </a:rPr>
            <a:t>Workforce issues</a:t>
          </a:r>
        </a:p>
      </dgm:t>
    </dgm:pt>
    <dgm:pt modelId="{83767513-0C37-4B04-92FD-1138AE73FEA8}" type="parTrans" cxnId="{BDA31D5A-830A-463E-B7B8-E6A97C4B0133}">
      <dgm:prSet/>
      <dgm:spPr/>
      <dgm:t>
        <a:bodyPr/>
        <a:lstStyle/>
        <a:p>
          <a:endParaRPr lang="en-GB"/>
        </a:p>
      </dgm:t>
    </dgm:pt>
    <dgm:pt modelId="{F292F662-8F1F-4E4F-9879-FDEE9822A0D9}" type="sibTrans" cxnId="{BDA31D5A-830A-463E-B7B8-E6A97C4B0133}">
      <dgm:prSet/>
      <dgm:spPr/>
      <dgm:t>
        <a:bodyPr/>
        <a:lstStyle/>
        <a:p>
          <a:endParaRPr lang="en-GB"/>
        </a:p>
      </dgm:t>
    </dgm:pt>
    <dgm:pt modelId="{8125492A-7962-4FB2-B986-84D65C25EC1A}">
      <dgm:prSet phldrT="[Text]" phldr="0"/>
      <dgm:spPr/>
      <dgm:t>
        <a:bodyPr/>
        <a:lstStyle/>
        <a:p>
          <a:r>
            <a:rPr lang="en-GB" dirty="0"/>
            <a:t>(retention/burnout)</a:t>
          </a:r>
        </a:p>
      </dgm:t>
    </dgm:pt>
    <dgm:pt modelId="{1F61B4D4-7115-46C9-9283-B8E21BFB0D36}" type="parTrans" cxnId="{66F71CC1-A018-4049-B0B3-55FE148E9A84}">
      <dgm:prSet/>
      <dgm:spPr/>
      <dgm:t>
        <a:bodyPr/>
        <a:lstStyle/>
        <a:p>
          <a:endParaRPr lang="en-GB"/>
        </a:p>
      </dgm:t>
    </dgm:pt>
    <dgm:pt modelId="{B31894A4-6CDB-41E4-8EB2-07F22B9D0F96}" type="sibTrans" cxnId="{66F71CC1-A018-4049-B0B3-55FE148E9A84}">
      <dgm:prSet/>
      <dgm:spPr/>
      <dgm:t>
        <a:bodyPr/>
        <a:lstStyle/>
        <a:p>
          <a:endParaRPr lang="en-GB"/>
        </a:p>
      </dgm:t>
    </dgm:pt>
    <dgm:pt modelId="{B4865976-1F70-498D-898A-A56F6ED332C4}">
      <dgm:prSet phldrT="[Text]" phldr="0" custT="1"/>
      <dgm:spPr/>
      <dgm:t>
        <a:bodyPr/>
        <a:lstStyle/>
        <a:p>
          <a:r>
            <a:rPr lang="en-GB" sz="1200" dirty="0">
              <a:solidFill>
                <a:schemeClr val="tx1"/>
              </a:solidFill>
            </a:rPr>
            <a:t>Resources</a:t>
          </a:r>
        </a:p>
      </dgm:t>
    </dgm:pt>
    <dgm:pt modelId="{A0BFC471-AD78-4356-A77E-143E6FD1B707}" type="parTrans" cxnId="{AFF4C13C-449A-424B-A066-967186B5310D}">
      <dgm:prSet/>
      <dgm:spPr/>
      <dgm:t>
        <a:bodyPr/>
        <a:lstStyle/>
        <a:p>
          <a:endParaRPr lang="en-GB"/>
        </a:p>
      </dgm:t>
    </dgm:pt>
    <dgm:pt modelId="{81936B5D-9278-4221-8E96-635C12BFDADB}" type="sibTrans" cxnId="{AFF4C13C-449A-424B-A066-967186B5310D}">
      <dgm:prSet/>
      <dgm:spPr/>
      <dgm:t>
        <a:bodyPr/>
        <a:lstStyle/>
        <a:p>
          <a:endParaRPr lang="en-GB"/>
        </a:p>
      </dgm:t>
    </dgm:pt>
    <dgm:pt modelId="{8B42F4A9-2725-4A9E-BFE4-D44F8EFA4136}">
      <dgm:prSet phldrT="[Text]" phldr="0"/>
      <dgm:spPr/>
      <dgm:t>
        <a:bodyPr/>
        <a:lstStyle/>
        <a:p>
          <a:r>
            <a:rPr lang="en-GB" dirty="0"/>
            <a:t>Funding pressures</a:t>
          </a:r>
        </a:p>
      </dgm:t>
    </dgm:pt>
    <dgm:pt modelId="{18EFCFB5-FDB0-4B59-8315-253A57FB44FF}" type="parTrans" cxnId="{19188B29-476F-4CAD-B372-73B6FCF88D84}">
      <dgm:prSet/>
      <dgm:spPr/>
      <dgm:t>
        <a:bodyPr/>
        <a:lstStyle/>
        <a:p>
          <a:endParaRPr lang="en-GB"/>
        </a:p>
      </dgm:t>
    </dgm:pt>
    <dgm:pt modelId="{BE9404BE-D7DE-4656-A056-AD1C73793113}" type="sibTrans" cxnId="{19188B29-476F-4CAD-B372-73B6FCF88D84}">
      <dgm:prSet/>
      <dgm:spPr/>
      <dgm:t>
        <a:bodyPr/>
        <a:lstStyle/>
        <a:p>
          <a:endParaRPr lang="en-GB"/>
        </a:p>
      </dgm:t>
    </dgm:pt>
    <dgm:pt modelId="{DEE59AF5-90BD-422B-8558-B47A9B458167}">
      <dgm:prSet phldrT="[Text]" phldr="0"/>
      <dgm:spPr/>
      <dgm:t>
        <a:bodyPr/>
        <a:lstStyle/>
        <a:p>
          <a:r>
            <a:rPr lang="en-GB" dirty="0">
              <a:solidFill>
                <a:schemeClr val="tx1"/>
              </a:solidFill>
            </a:rPr>
            <a:t>Bias</a:t>
          </a:r>
        </a:p>
      </dgm:t>
    </dgm:pt>
    <dgm:pt modelId="{7DCE0F85-6BFB-40C3-85BF-4EF10058B1B2}" type="parTrans" cxnId="{09ACA64E-1095-4145-8AB1-2FB9316072C7}">
      <dgm:prSet/>
      <dgm:spPr/>
      <dgm:t>
        <a:bodyPr/>
        <a:lstStyle/>
        <a:p>
          <a:endParaRPr lang="en-GB"/>
        </a:p>
      </dgm:t>
    </dgm:pt>
    <dgm:pt modelId="{49EE2A04-8733-4AA8-A36C-071AD5436E8C}" type="sibTrans" cxnId="{09ACA64E-1095-4145-8AB1-2FB9316072C7}">
      <dgm:prSet/>
      <dgm:spPr/>
      <dgm:t>
        <a:bodyPr/>
        <a:lstStyle/>
        <a:p>
          <a:endParaRPr lang="en-GB"/>
        </a:p>
      </dgm:t>
    </dgm:pt>
    <dgm:pt modelId="{D548BF4E-9986-4183-8B27-27811037BE25}">
      <dgm:prSet phldrT="[Text]" phldr="0"/>
      <dgm:spPr/>
      <dgm:t>
        <a:bodyPr/>
        <a:lstStyle/>
        <a:p>
          <a:r>
            <a:rPr lang="en-GB" dirty="0"/>
            <a:t>Unconscious bias/ judgment from practitioner/team</a:t>
          </a:r>
        </a:p>
      </dgm:t>
    </dgm:pt>
    <dgm:pt modelId="{0DACCC08-7857-42E3-BEC0-65E633490531}" type="parTrans" cxnId="{E4B63857-A918-47BC-BF24-D8E0C27BB099}">
      <dgm:prSet/>
      <dgm:spPr/>
      <dgm:t>
        <a:bodyPr/>
        <a:lstStyle/>
        <a:p>
          <a:endParaRPr lang="en-GB"/>
        </a:p>
      </dgm:t>
    </dgm:pt>
    <dgm:pt modelId="{E7AF0123-C779-493B-A6AD-E710BB9E3E02}" type="sibTrans" cxnId="{E4B63857-A918-47BC-BF24-D8E0C27BB099}">
      <dgm:prSet/>
      <dgm:spPr/>
      <dgm:t>
        <a:bodyPr/>
        <a:lstStyle/>
        <a:p>
          <a:endParaRPr lang="en-GB"/>
        </a:p>
      </dgm:t>
    </dgm:pt>
    <dgm:pt modelId="{D518171F-6F5B-4B3E-99BC-3D061436838E}" type="pres">
      <dgm:prSet presAssocID="{DB0980E3-81BF-4E2E-98E3-4572BDB957D4}" presName="Name0" presStyleCnt="0">
        <dgm:presLayoutVars>
          <dgm:chMax/>
          <dgm:chPref/>
          <dgm:dir/>
          <dgm:animLvl val="lvl"/>
        </dgm:presLayoutVars>
      </dgm:prSet>
      <dgm:spPr/>
    </dgm:pt>
    <dgm:pt modelId="{30E8CE8F-EE58-4C6A-BA5B-4FB31D9ED3FB}" type="pres">
      <dgm:prSet presAssocID="{4BF9AA4A-90D6-453F-BC02-B9A151592698}" presName="composite" presStyleCnt="0"/>
      <dgm:spPr/>
    </dgm:pt>
    <dgm:pt modelId="{F5ACF82B-1AB9-4BED-8ACB-A389BC25EF2F}" type="pres">
      <dgm:prSet presAssocID="{4BF9AA4A-90D6-453F-BC02-B9A151592698}" presName="Parent1" presStyleLbl="node1" presStyleIdx="0" presStyleCnt="6">
        <dgm:presLayoutVars>
          <dgm:chMax val="1"/>
          <dgm:chPref val="1"/>
          <dgm:bulletEnabled val="1"/>
        </dgm:presLayoutVars>
      </dgm:prSet>
      <dgm:spPr/>
    </dgm:pt>
    <dgm:pt modelId="{9F19506A-55A6-434C-BC72-0E17AA267CF1}" type="pres">
      <dgm:prSet presAssocID="{4BF9AA4A-90D6-453F-BC02-B9A151592698}" presName="Childtext1" presStyleLbl="revTx" presStyleIdx="0" presStyleCnt="3">
        <dgm:presLayoutVars>
          <dgm:chMax val="0"/>
          <dgm:chPref val="0"/>
          <dgm:bulletEnabled val="1"/>
        </dgm:presLayoutVars>
      </dgm:prSet>
      <dgm:spPr/>
    </dgm:pt>
    <dgm:pt modelId="{A9625C4D-6E0A-4B69-A350-9350CC9CFE19}" type="pres">
      <dgm:prSet presAssocID="{4BF9AA4A-90D6-453F-BC02-B9A151592698}" presName="BalanceSpacing" presStyleCnt="0"/>
      <dgm:spPr/>
    </dgm:pt>
    <dgm:pt modelId="{13C4B23E-B9CD-4FC9-A8D5-7C566432A02F}" type="pres">
      <dgm:prSet presAssocID="{4BF9AA4A-90D6-453F-BC02-B9A151592698}" presName="BalanceSpacing1" presStyleCnt="0"/>
      <dgm:spPr/>
    </dgm:pt>
    <dgm:pt modelId="{44036A84-5E77-446C-BAFF-408F7FD60194}" type="pres">
      <dgm:prSet presAssocID="{F292F662-8F1F-4E4F-9879-FDEE9822A0D9}" presName="Accent1Text" presStyleLbl="node1" presStyleIdx="1" presStyleCnt="6"/>
      <dgm:spPr/>
    </dgm:pt>
    <dgm:pt modelId="{D1141485-21B4-420C-841C-C5C3DA5FFFEE}" type="pres">
      <dgm:prSet presAssocID="{F292F662-8F1F-4E4F-9879-FDEE9822A0D9}" presName="spaceBetweenRectangles" presStyleCnt="0"/>
      <dgm:spPr/>
    </dgm:pt>
    <dgm:pt modelId="{C7C5C3EB-6B8D-477E-ADA1-FA93D6E1CC52}" type="pres">
      <dgm:prSet presAssocID="{B4865976-1F70-498D-898A-A56F6ED332C4}" presName="composite" presStyleCnt="0"/>
      <dgm:spPr/>
    </dgm:pt>
    <dgm:pt modelId="{9C40E91E-E4E9-47CC-98A3-B79660286471}" type="pres">
      <dgm:prSet presAssocID="{B4865976-1F70-498D-898A-A56F6ED332C4}" presName="Parent1" presStyleLbl="node1" presStyleIdx="2" presStyleCnt="6">
        <dgm:presLayoutVars>
          <dgm:chMax val="1"/>
          <dgm:chPref val="1"/>
          <dgm:bulletEnabled val="1"/>
        </dgm:presLayoutVars>
      </dgm:prSet>
      <dgm:spPr/>
    </dgm:pt>
    <dgm:pt modelId="{277399EF-78F5-4FB8-89C0-CF0B7543CEDB}" type="pres">
      <dgm:prSet presAssocID="{B4865976-1F70-498D-898A-A56F6ED332C4}" presName="Childtext1" presStyleLbl="revTx" presStyleIdx="1" presStyleCnt="3">
        <dgm:presLayoutVars>
          <dgm:chMax val="0"/>
          <dgm:chPref val="0"/>
          <dgm:bulletEnabled val="1"/>
        </dgm:presLayoutVars>
      </dgm:prSet>
      <dgm:spPr/>
    </dgm:pt>
    <dgm:pt modelId="{7B1AA385-8D15-479D-9ED0-1F0C6912D956}" type="pres">
      <dgm:prSet presAssocID="{B4865976-1F70-498D-898A-A56F6ED332C4}" presName="BalanceSpacing" presStyleCnt="0"/>
      <dgm:spPr/>
    </dgm:pt>
    <dgm:pt modelId="{8B65460C-665D-4C16-BC65-B5B5F3BB7C43}" type="pres">
      <dgm:prSet presAssocID="{B4865976-1F70-498D-898A-A56F6ED332C4}" presName="BalanceSpacing1" presStyleCnt="0"/>
      <dgm:spPr/>
    </dgm:pt>
    <dgm:pt modelId="{AE662756-B228-4EA6-8637-B3426D66122C}" type="pres">
      <dgm:prSet presAssocID="{81936B5D-9278-4221-8E96-635C12BFDADB}" presName="Accent1Text" presStyleLbl="node1" presStyleIdx="3" presStyleCnt="6"/>
      <dgm:spPr/>
    </dgm:pt>
    <dgm:pt modelId="{F5426382-6CD4-4201-8AA1-EEA74167A366}" type="pres">
      <dgm:prSet presAssocID="{81936B5D-9278-4221-8E96-635C12BFDADB}" presName="spaceBetweenRectangles" presStyleCnt="0"/>
      <dgm:spPr/>
    </dgm:pt>
    <dgm:pt modelId="{B2615A0C-4435-4703-84F6-89E602171065}" type="pres">
      <dgm:prSet presAssocID="{DEE59AF5-90BD-422B-8558-B47A9B458167}" presName="composite" presStyleCnt="0"/>
      <dgm:spPr/>
    </dgm:pt>
    <dgm:pt modelId="{2C643EE4-E943-468E-AA26-D7FD681A6845}" type="pres">
      <dgm:prSet presAssocID="{DEE59AF5-90BD-422B-8558-B47A9B458167}" presName="Parent1" presStyleLbl="node1" presStyleIdx="4" presStyleCnt="6">
        <dgm:presLayoutVars>
          <dgm:chMax val="1"/>
          <dgm:chPref val="1"/>
          <dgm:bulletEnabled val="1"/>
        </dgm:presLayoutVars>
      </dgm:prSet>
      <dgm:spPr/>
    </dgm:pt>
    <dgm:pt modelId="{592959A8-453A-4DE5-8DDC-138232B53859}" type="pres">
      <dgm:prSet presAssocID="{DEE59AF5-90BD-422B-8558-B47A9B458167}" presName="Childtext1" presStyleLbl="revTx" presStyleIdx="2" presStyleCnt="3">
        <dgm:presLayoutVars>
          <dgm:chMax val="0"/>
          <dgm:chPref val="0"/>
          <dgm:bulletEnabled val="1"/>
        </dgm:presLayoutVars>
      </dgm:prSet>
      <dgm:spPr/>
    </dgm:pt>
    <dgm:pt modelId="{F51DBABD-DC97-45AD-9948-6678C3D151BD}" type="pres">
      <dgm:prSet presAssocID="{DEE59AF5-90BD-422B-8558-B47A9B458167}" presName="BalanceSpacing" presStyleCnt="0"/>
      <dgm:spPr/>
    </dgm:pt>
    <dgm:pt modelId="{7D9C343C-C0F8-41C8-A282-75978C4BF055}" type="pres">
      <dgm:prSet presAssocID="{DEE59AF5-90BD-422B-8558-B47A9B458167}" presName="BalanceSpacing1" presStyleCnt="0"/>
      <dgm:spPr/>
    </dgm:pt>
    <dgm:pt modelId="{CBCCFB6F-310A-43DD-BDE7-E22DBBE5CE9E}" type="pres">
      <dgm:prSet presAssocID="{49EE2A04-8733-4AA8-A36C-071AD5436E8C}" presName="Accent1Text" presStyleLbl="node1" presStyleIdx="5" presStyleCnt="6"/>
      <dgm:spPr/>
    </dgm:pt>
  </dgm:ptLst>
  <dgm:cxnLst>
    <dgm:cxn modelId="{A4B33307-8A2B-4C54-93C3-B6C935BC3E84}" type="presOf" srcId="{49EE2A04-8733-4AA8-A36C-071AD5436E8C}" destId="{CBCCFB6F-310A-43DD-BDE7-E22DBBE5CE9E}" srcOrd="0" destOrd="0" presId="urn:microsoft.com/office/officeart/2008/layout/AlternatingHexagons"/>
    <dgm:cxn modelId="{B4F1EC09-3640-4F7C-8A95-1AB3FF79E12F}" type="presOf" srcId="{DEE59AF5-90BD-422B-8558-B47A9B458167}" destId="{2C643EE4-E943-468E-AA26-D7FD681A6845}" srcOrd="0" destOrd="0" presId="urn:microsoft.com/office/officeart/2008/layout/AlternatingHexagons"/>
    <dgm:cxn modelId="{19188B29-476F-4CAD-B372-73B6FCF88D84}" srcId="{B4865976-1F70-498D-898A-A56F6ED332C4}" destId="{8B42F4A9-2725-4A9E-BFE4-D44F8EFA4136}" srcOrd="0" destOrd="0" parTransId="{18EFCFB5-FDB0-4B59-8315-253A57FB44FF}" sibTransId="{BE9404BE-D7DE-4656-A056-AD1C73793113}"/>
    <dgm:cxn modelId="{CA524E33-EC04-4785-9BB5-9594BCFE31BC}" type="presOf" srcId="{B4865976-1F70-498D-898A-A56F6ED332C4}" destId="{9C40E91E-E4E9-47CC-98A3-B79660286471}" srcOrd="0" destOrd="0" presId="urn:microsoft.com/office/officeart/2008/layout/AlternatingHexagons"/>
    <dgm:cxn modelId="{AFF4C13C-449A-424B-A066-967186B5310D}" srcId="{DB0980E3-81BF-4E2E-98E3-4572BDB957D4}" destId="{B4865976-1F70-498D-898A-A56F6ED332C4}" srcOrd="1" destOrd="0" parTransId="{A0BFC471-AD78-4356-A77E-143E6FD1B707}" sibTransId="{81936B5D-9278-4221-8E96-635C12BFDADB}"/>
    <dgm:cxn modelId="{F71C2642-1977-45F6-B261-215D36B33E72}" type="presOf" srcId="{F292F662-8F1F-4E4F-9879-FDEE9822A0D9}" destId="{44036A84-5E77-446C-BAFF-408F7FD60194}" srcOrd="0" destOrd="0" presId="urn:microsoft.com/office/officeart/2008/layout/AlternatingHexagons"/>
    <dgm:cxn modelId="{CE6B1144-EFC7-45C1-AD9E-E66DEC695A04}" type="presOf" srcId="{8B42F4A9-2725-4A9E-BFE4-D44F8EFA4136}" destId="{277399EF-78F5-4FB8-89C0-CF0B7543CEDB}" srcOrd="0" destOrd="0" presId="urn:microsoft.com/office/officeart/2008/layout/AlternatingHexagons"/>
    <dgm:cxn modelId="{09ACA64E-1095-4145-8AB1-2FB9316072C7}" srcId="{DB0980E3-81BF-4E2E-98E3-4572BDB957D4}" destId="{DEE59AF5-90BD-422B-8558-B47A9B458167}" srcOrd="2" destOrd="0" parTransId="{7DCE0F85-6BFB-40C3-85BF-4EF10058B1B2}" sibTransId="{49EE2A04-8733-4AA8-A36C-071AD5436E8C}"/>
    <dgm:cxn modelId="{94D15D54-9C07-4F76-B8D7-EE13C58262B6}" type="presOf" srcId="{8125492A-7962-4FB2-B986-84D65C25EC1A}" destId="{9F19506A-55A6-434C-BC72-0E17AA267CF1}" srcOrd="0" destOrd="0" presId="urn:microsoft.com/office/officeart/2008/layout/AlternatingHexagons"/>
    <dgm:cxn modelId="{E7CD1277-C422-464B-98B1-419BBB0EDA80}" type="presOf" srcId="{4BF9AA4A-90D6-453F-BC02-B9A151592698}" destId="{F5ACF82B-1AB9-4BED-8ACB-A389BC25EF2F}" srcOrd="0" destOrd="0" presId="urn:microsoft.com/office/officeart/2008/layout/AlternatingHexagons"/>
    <dgm:cxn modelId="{E4B63857-A918-47BC-BF24-D8E0C27BB099}" srcId="{DEE59AF5-90BD-422B-8558-B47A9B458167}" destId="{D548BF4E-9986-4183-8B27-27811037BE25}" srcOrd="0" destOrd="0" parTransId="{0DACCC08-7857-42E3-BEC0-65E633490531}" sibTransId="{E7AF0123-C779-493B-A6AD-E710BB9E3E02}"/>
    <dgm:cxn modelId="{BDA31D5A-830A-463E-B7B8-E6A97C4B0133}" srcId="{DB0980E3-81BF-4E2E-98E3-4572BDB957D4}" destId="{4BF9AA4A-90D6-453F-BC02-B9A151592698}" srcOrd="0" destOrd="0" parTransId="{83767513-0C37-4B04-92FD-1138AE73FEA8}" sibTransId="{F292F662-8F1F-4E4F-9879-FDEE9822A0D9}"/>
    <dgm:cxn modelId="{7B59D6A3-76E1-4113-AA1A-1E17F4E0546D}" type="presOf" srcId="{D548BF4E-9986-4183-8B27-27811037BE25}" destId="{592959A8-453A-4DE5-8DDC-138232B53859}" srcOrd="0" destOrd="0" presId="urn:microsoft.com/office/officeart/2008/layout/AlternatingHexagons"/>
    <dgm:cxn modelId="{111629BE-6093-4BFF-B762-835F7F916697}" type="presOf" srcId="{DB0980E3-81BF-4E2E-98E3-4572BDB957D4}" destId="{D518171F-6F5B-4B3E-99BC-3D061436838E}" srcOrd="0" destOrd="0" presId="urn:microsoft.com/office/officeart/2008/layout/AlternatingHexagons"/>
    <dgm:cxn modelId="{66F71CC1-A018-4049-B0B3-55FE148E9A84}" srcId="{4BF9AA4A-90D6-453F-BC02-B9A151592698}" destId="{8125492A-7962-4FB2-B986-84D65C25EC1A}" srcOrd="0" destOrd="0" parTransId="{1F61B4D4-7115-46C9-9283-B8E21BFB0D36}" sibTransId="{B31894A4-6CDB-41E4-8EB2-07F22B9D0F96}"/>
    <dgm:cxn modelId="{0BE8C2F5-1A1D-454C-9585-4B94B60B0E45}" type="presOf" srcId="{81936B5D-9278-4221-8E96-635C12BFDADB}" destId="{AE662756-B228-4EA6-8637-B3426D66122C}" srcOrd="0" destOrd="0" presId="urn:microsoft.com/office/officeart/2008/layout/AlternatingHexagons"/>
    <dgm:cxn modelId="{946E06A0-8B46-4642-86DB-AAE92B12EBFF}" type="presParOf" srcId="{D518171F-6F5B-4B3E-99BC-3D061436838E}" destId="{30E8CE8F-EE58-4C6A-BA5B-4FB31D9ED3FB}" srcOrd="0" destOrd="0" presId="urn:microsoft.com/office/officeart/2008/layout/AlternatingHexagons"/>
    <dgm:cxn modelId="{D0F8A741-874C-431D-9E10-4BCB9D460B84}" type="presParOf" srcId="{30E8CE8F-EE58-4C6A-BA5B-4FB31D9ED3FB}" destId="{F5ACF82B-1AB9-4BED-8ACB-A389BC25EF2F}" srcOrd="0" destOrd="0" presId="urn:microsoft.com/office/officeart/2008/layout/AlternatingHexagons"/>
    <dgm:cxn modelId="{71C43A33-4807-4B4F-8CF0-8243EB53340D}" type="presParOf" srcId="{30E8CE8F-EE58-4C6A-BA5B-4FB31D9ED3FB}" destId="{9F19506A-55A6-434C-BC72-0E17AA267CF1}" srcOrd="1" destOrd="0" presId="urn:microsoft.com/office/officeart/2008/layout/AlternatingHexagons"/>
    <dgm:cxn modelId="{0A863A86-469B-4A71-84CE-CD2AB8CBE4EF}" type="presParOf" srcId="{30E8CE8F-EE58-4C6A-BA5B-4FB31D9ED3FB}" destId="{A9625C4D-6E0A-4B69-A350-9350CC9CFE19}" srcOrd="2" destOrd="0" presId="urn:microsoft.com/office/officeart/2008/layout/AlternatingHexagons"/>
    <dgm:cxn modelId="{4E6EB3BE-D7FC-4A18-A94D-54C60C3EDAAF}" type="presParOf" srcId="{30E8CE8F-EE58-4C6A-BA5B-4FB31D9ED3FB}" destId="{13C4B23E-B9CD-4FC9-A8D5-7C566432A02F}" srcOrd="3" destOrd="0" presId="urn:microsoft.com/office/officeart/2008/layout/AlternatingHexagons"/>
    <dgm:cxn modelId="{0F8D489B-F89E-4AC9-A805-A140DEC72EB8}" type="presParOf" srcId="{30E8CE8F-EE58-4C6A-BA5B-4FB31D9ED3FB}" destId="{44036A84-5E77-446C-BAFF-408F7FD60194}" srcOrd="4" destOrd="0" presId="urn:microsoft.com/office/officeart/2008/layout/AlternatingHexagons"/>
    <dgm:cxn modelId="{06F1D648-FBFC-42CE-B3F5-11B0C09BD25B}" type="presParOf" srcId="{D518171F-6F5B-4B3E-99BC-3D061436838E}" destId="{D1141485-21B4-420C-841C-C5C3DA5FFFEE}" srcOrd="1" destOrd="0" presId="urn:microsoft.com/office/officeart/2008/layout/AlternatingHexagons"/>
    <dgm:cxn modelId="{60C4E4DF-ABCD-446C-AFE4-951CD8807FFC}" type="presParOf" srcId="{D518171F-6F5B-4B3E-99BC-3D061436838E}" destId="{C7C5C3EB-6B8D-477E-ADA1-FA93D6E1CC52}" srcOrd="2" destOrd="0" presId="urn:microsoft.com/office/officeart/2008/layout/AlternatingHexagons"/>
    <dgm:cxn modelId="{B15679E0-5A75-4FDA-B561-25FA598AE843}" type="presParOf" srcId="{C7C5C3EB-6B8D-477E-ADA1-FA93D6E1CC52}" destId="{9C40E91E-E4E9-47CC-98A3-B79660286471}" srcOrd="0" destOrd="0" presId="urn:microsoft.com/office/officeart/2008/layout/AlternatingHexagons"/>
    <dgm:cxn modelId="{22B62ADB-A9F9-46E8-8705-55E8764F01A1}" type="presParOf" srcId="{C7C5C3EB-6B8D-477E-ADA1-FA93D6E1CC52}" destId="{277399EF-78F5-4FB8-89C0-CF0B7543CEDB}" srcOrd="1" destOrd="0" presId="urn:microsoft.com/office/officeart/2008/layout/AlternatingHexagons"/>
    <dgm:cxn modelId="{BDE052C3-1F98-41D7-9B05-69547F5CBD5D}" type="presParOf" srcId="{C7C5C3EB-6B8D-477E-ADA1-FA93D6E1CC52}" destId="{7B1AA385-8D15-479D-9ED0-1F0C6912D956}" srcOrd="2" destOrd="0" presId="urn:microsoft.com/office/officeart/2008/layout/AlternatingHexagons"/>
    <dgm:cxn modelId="{D501EFB1-4A67-4A11-AD01-4B54EB0EEEA2}" type="presParOf" srcId="{C7C5C3EB-6B8D-477E-ADA1-FA93D6E1CC52}" destId="{8B65460C-665D-4C16-BC65-B5B5F3BB7C43}" srcOrd="3" destOrd="0" presId="urn:microsoft.com/office/officeart/2008/layout/AlternatingHexagons"/>
    <dgm:cxn modelId="{0158157F-AC14-47C2-81A4-1009C7EF3B44}" type="presParOf" srcId="{C7C5C3EB-6B8D-477E-ADA1-FA93D6E1CC52}" destId="{AE662756-B228-4EA6-8637-B3426D66122C}" srcOrd="4" destOrd="0" presId="urn:microsoft.com/office/officeart/2008/layout/AlternatingHexagons"/>
    <dgm:cxn modelId="{7F5C2539-2D92-4721-96B7-BC34EBF7D4BE}" type="presParOf" srcId="{D518171F-6F5B-4B3E-99BC-3D061436838E}" destId="{F5426382-6CD4-4201-8AA1-EEA74167A366}" srcOrd="3" destOrd="0" presId="urn:microsoft.com/office/officeart/2008/layout/AlternatingHexagons"/>
    <dgm:cxn modelId="{1FD341D7-4CD1-401F-8688-D97B95AA8D30}" type="presParOf" srcId="{D518171F-6F5B-4B3E-99BC-3D061436838E}" destId="{B2615A0C-4435-4703-84F6-89E602171065}" srcOrd="4" destOrd="0" presId="urn:microsoft.com/office/officeart/2008/layout/AlternatingHexagons"/>
    <dgm:cxn modelId="{2C8794A6-1EB3-4930-A022-C80B43E6F4CA}" type="presParOf" srcId="{B2615A0C-4435-4703-84F6-89E602171065}" destId="{2C643EE4-E943-468E-AA26-D7FD681A6845}" srcOrd="0" destOrd="0" presId="urn:microsoft.com/office/officeart/2008/layout/AlternatingHexagons"/>
    <dgm:cxn modelId="{2E7DB402-5209-46CE-9A1D-BD4671B61473}" type="presParOf" srcId="{B2615A0C-4435-4703-84F6-89E602171065}" destId="{592959A8-453A-4DE5-8DDC-138232B53859}" srcOrd="1" destOrd="0" presId="urn:microsoft.com/office/officeart/2008/layout/AlternatingHexagons"/>
    <dgm:cxn modelId="{4050D12A-439D-425D-B0CB-551FEDF66220}" type="presParOf" srcId="{B2615A0C-4435-4703-84F6-89E602171065}" destId="{F51DBABD-DC97-45AD-9948-6678C3D151BD}" srcOrd="2" destOrd="0" presId="urn:microsoft.com/office/officeart/2008/layout/AlternatingHexagons"/>
    <dgm:cxn modelId="{AB11785D-65FB-4EAF-A58A-75055BB8AD7E}" type="presParOf" srcId="{B2615A0C-4435-4703-84F6-89E602171065}" destId="{7D9C343C-C0F8-41C8-A282-75978C4BF055}" srcOrd="3" destOrd="0" presId="urn:microsoft.com/office/officeart/2008/layout/AlternatingHexagons"/>
    <dgm:cxn modelId="{2EBDF58D-BB82-42AA-9033-C5A3BB112422}" type="presParOf" srcId="{B2615A0C-4435-4703-84F6-89E602171065}" destId="{CBCCFB6F-310A-43DD-BDE7-E22DBBE5CE9E}"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3EF664-A10F-4F61-87E9-B962E1317A3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A119B1D-1CBC-4F8C-806B-57B1B29D9291}">
      <dgm:prSet/>
      <dgm:spPr/>
      <dgm:t>
        <a:bodyPr/>
        <a:lstStyle/>
        <a:p>
          <a:pPr>
            <a:lnSpc>
              <a:spcPct val="100000"/>
            </a:lnSpc>
            <a:defRPr cap="all"/>
          </a:pPr>
          <a:r>
            <a:rPr lang="en-GB" dirty="0"/>
            <a:t>Enhancing diversity within workforce</a:t>
          </a:r>
        </a:p>
      </dgm:t>
    </dgm:pt>
    <dgm:pt modelId="{A21E4D64-D513-4F43-A3B8-16AE14A1A1FA}" type="parTrans" cxnId="{91ECC668-FDE3-4E9A-8BD5-5C0975956CC0}">
      <dgm:prSet/>
      <dgm:spPr/>
      <dgm:t>
        <a:bodyPr/>
        <a:lstStyle/>
        <a:p>
          <a:endParaRPr lang="en-GB"/>
        </a:p>
      </dgm:t>
    </dgm:pt>
    <dgm:pt modelId="{D96A5ADF-9437-41A4-B15F-DF54F2BFDEC7}" type="sibTrans" cxnId="{91ECC668-FDE3-4E9A-8BD5-5C0975956CC0}">
      <dgm:prSet/>
      <dgm:spPr/>
      <dgm:t>
        <a:bodyPr/>
        <a:lstStyle/>
        <a:p>
          <a:endParaRPr lang="en-GB"/>
        </a:p>
      </dgm:t>
    </dgm:pt>
    <dgm:pt modelId="{5D8DB350-33B6-4B2A-A030-6A6ADAEB9317}">
      <dgm:prSet/>
      <dgm:spPr/>
      <dgm:t>
        <a:bodyPr/>
        <a:lstStyle/>
        <a:p>
          <a:pPr>
            <a:lnSpc>
              <a:spcPct val="100000"/>
            </a:lnSpc>
            <a:defRPr cap="all"/>
          </a:pPr>
          <a:r>
            <a:rPr lang="en-GB" dirty="0"/>
            <a:t>EDI and Antiracism training</a:t>
          </a:r>
        </a:p>
      </dgm:t>
    </dgm:pt>
    <dgm:pt modelId="{0DA5B386-A996-451E-8996-895B78E85633}" type="parTrans" cxnId="{0E304331-160B-4269-B19E-E2F335623F19}">
      <dgm:prSet/>
      <dgm:spPr/>
      <dgm:t>
        <a:bodyPr/>
        <a:lstStyle/>
        <a:p>
          <a:endParaRPr lang="en-GB"/>
        </a:p>
      </dgm:t>
    </dgm:pt>
    <dgm:pt modelId="{5E3E8B8B-25D0-43DC-A0AE-3F91A2754973}" type="sibTrans" cxnId="{0E304331-160B-4269-B19E-E2F335623F19}">
      <dgm:prSet/>
      <dgm:spPr/>
      <dgm:t>
        <a:bodyPr/>
        <a:lstStyle/>
        <a:p>
          <a:endParaRPr lang="en-GB"/>
        </a:p>
      </dgm:t>
    </dgm:pt>
    <dgm:pt modelId="{B866D1F8-909A-41CC-BBBC-F542F63DC927}">
      <dgm:prSet/>
      <dgm:spPr/>
      <dgm:t>
        <a:bodyPr/>
        <a:lstStyle/>
        <a:p>
          <a:pPr>
            <a:lnSpc>
              <a:spcPct val="100000"/>
            </a:lnSpc>
            <a:defRPr cap="all"/>
          </a:pPr>
          <a:r>
            <a:rPr lang="en-GB" dirty="0"/>
            <a:t>Awareness of bias</a:t>
          </a:r>
        </a:p>
      </dgm:t>
    </dgm:pt>
    <dgm:pt modelId="{3B377BEC-4D63-4594-8FA7-3CCCE1458870}" type="parTrans" cxnId="{BEB64D94-A084-4039-BFBC-5E886E361641}">
      <dgm:prSet/>
      <dgm:spPr/>
      <dgm:t>
        <a:bodyPr/>
        <a:lstStyle/>
        <a:p>
          <a:endParaRPr lang="en-GB"/>
        </a:p>
      </dgm:t>
    </dgm:pt>
    <dgm:pt modelId="{22842C88-E850-4964-93AF-32E94A16AB97}" type="sibTrans" cxnId="{BEB64D94-A084-4039-BFBC-5E886E361641}">
      <dgm:prSet/>
      <dgm:spPr/>
      <dgm:t>
        <a:bodyPr/>
        <a:lstStyle/>
        <a:p>
          <a:endParaRPr lang="en-GB"/>
        </a:p>
      </dgm:t>
    </dgm:pt>
    <dgm:pt modelId="{3997AC54-17F0-4445-A8AB-3050686B430A}">
      <dgm:prSet/>
      <dgm:spPr/>
      <dgm:t>
        <a:bodyPr/>
        <a:lstStyle/>
        <a:p>
          <a:pPr>
            <a:lnSpc>
              <a:spcPct val="100000"/>
            </a:lnSpc>
            <a:defRPr cap="all"/>
          </a:pPr>
          <a:r>
            <a:rPr lang="en-GB" dirty="0"/>
            <a:t>Expand cross-agency working</a:t>
          </a:r>
        </a:p>
      </dgm:t>
    </dgm:pt>
    <dgm:pt modelId="{C8704C83-6193-41DB-A7DC-D531B6525BC7}" type="parTrans" cxnId="{10923B22-A361-4A88-A9AD-3D96AE0B31A0}">
      <dgm:prSet/>
      <dgm:spPr/>
      <dgm:t>
        <a:bodyPr/>
        <a:lstStyle/>
        <a:p>
          <a:endParaRPr lang="en-GB"/>
        </a:p>
      </dgm:t>
    </dgm:pt>
    <dgm:pt modelId="{9D0F7A4D-2C89-4231-8171-4B22FCEDE3AA}" type="sibTrans" cxnId="{10923B22-A361-4A88-A9AD-3D96AE0B31A0}">
      <dgm:prSet/>
      <dgm:spPr/>
      <dgm:t>
        <a:bodyPr/>
        <a:lstStyle/>
        <a:p>
          <a:endParaRPr lang="en-GB"/>
        </a:p>
      </dgm:t>
    </dgm:pt>
    <dgm:pt modelId="{D4341C61-11F9-40F9-935F-077373FD06C2}">
      <dgm:prSet/>
      <dgm:spPr/>
      <dgm:t>
        <a:bodyPr/>
        <a:lstStyle/>
        <a:p>
          <a:pPr>
            <a:lnSpc>
              <a:spcPct val="100000"/>
            </a:lnSpc>
            <a:defRPr cap="all"/>
          </a:pPr>
          <a:r>
            <a:rPr lang="en-GB" dirty="0"/>
            <a:t>Community empowerment</a:t>
          </a:r>
        </a:p>
      </dgm:t>
    </dgm:pt>
    <dgm:pt modelId="{C16BBCCE-8532-47D1-A4CA-496182EB2801}" type="parTrans" cxnId="{812FD3B1-D4DF-4031-A075-0696810E4906}">
      <dgm:prSet/>
      <dgm:spPr/>
      <dgm:t>
        <a:bodyPr/>
        <a:lstStyle/>
        <a:p>
          <a:endParaRPr lang="en-GB"/>
        </a:p>
      </dgm:t>
    </dgm:pt>
    <dgm:pt modelId="{1203FC8F-39B9-4329-9BD6-B24890AFE086}" type="sibTrans" cxnId="{812FD3B1-D4DF-4031-A075-0696810E4906}">
      <dgm:prSet/>
      <dgm:spPr/>
      <dgm:t>
        <a:bodyPr/>
        <a:lstStyle/>
        <a:p>
          <a:endParaRPr lang="en-GB"/>
        </a:p>
      </dgm:t>
    </dgm:pt>
    <dgm:pt modelId="{29523502-1EDD-4C8A-85C4-54837EF2C1A9}">
      <dgm:prSet/>
      <dgm:spPr/>
      <dgm:t>
        <a:bodyPr/>
        <a:lstStyle/>
        <a:p>
          <a:pPr>
            <a:lnSpc>
              <a:spcPct val="100000"/>
            </a:lnSpc>
            <a:defRPr cap="all"/>
          </a:pPr>
          <a:r>
            <a:rPr lang="en-GB" dirty="0"/>
            <a:t>Sustainable long- term funding </a:t>
          </a:r>
        </a:p>
      </dgm:t>
    </dgm:pt>
    <dgm:pt modelId="{6C23B174-EBC4-4E4A-A2D3-BB9AC279FC05}" type="parTrans" cxnId="{81A382FD-0720-4DBF-A234-E11DE805A195}">
      <dgm:prSet/>
      <dgm:spPr/>
      <dgm:t>
        <a:bodyPr/>
        <a:lstStyle/>
        <a:p>
          <a:endParaRPr lang="en-GB"/>
        </a:p>
      </dgm:t>
    </dgm:pt>
    <dgm:pt modelId="{0585C5F5-D095-4124-9235-4BF95048880B}" type="sibTrans" cxnId="{81A382FD-0720-4DBF-A234-E11DE805A195}">
      <dgm:prSet/>
      <dgm:spPr/>
      <dgm:t>
        <a:bodyPr/>
        <a:lstStyle/>
        <a:p>
          <a:endParaRPr lang="en-GB"/>
        </a:p>
      </dgm:t>
    </dgm:pt>
    <dgm:pt modelId="{0E8A49A6-8E18-4048-9FDA-610A17570EF0}" type="pres">
      <dgm:prSet presAssocID="{AB3EF664-A10F-4F61-87E9-B962E1317A37}" presName="root" presStyleCnt="0">
        <dgm:presLayoutVars>
          <dgm:dir/>
          <dgm:resizeHandles val="exact"/>
        </dgm:presLayoutVars>
      </dgm:prSet>
      <dgm:spPr/>
    </dgm:pt>
    <dgm:pt modelId="{3411B876-4F27-4BC0-8B32-BB6E56CEC3A4}" type="pres">
      <dgm:prSet presAssocID="{4A119B1D-1CBC-4F8C-806B-57B1B29D9291}" presName="compNode" presStyleCnt="0"/>
      <dgm:spPr/>
    </dgm:pt>
    <dgm:pt modelId="{D0F2F03D-2B25-40D1-8F01-1C4E8933EF9A}" type="pres">
      <dgm:prSet presAssocID="{4A119B1D-1CBC-4F8C-806B-57B1B29D9291}" presName="iconBgRect" presStyleLbl="bgShp" presStyleIdx="0" presStyleCnt="6"/>
      <dgm:spPr/>
    </dgm:pt>
    <dgm:pt modelId="{A05D86CC-F195-4050-BAE9-7419D864AE0E}" type="pres">
      <dgm:prSet presAssocID="{4A119B1D-1CBC-4F8C-806B-57B1B29D9291}" presName="iconRect" presStyleLbl="node1" presStyleIdx="0" presStyleCnt="6"/>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Add with solid fill"/>
        </a:ext>
      </dgm:extLst>
    </dgm:pt>
    <dgm:pt modelId="{83FBD079-BBFE-48BE-A5AA-EBFCC689C171}" type="pres">
      <dgm:prSet presAssocID="{4A119B1D-1CBC-4F8C-806B-57B1B29D9291}" presName="spaceRect" presStyleCnt="0"/>
      <dgm:spPr/>
    </dgm:pt>
    <dgm:pt modelId="{8855214B-5BD6-4A58-AD38-4843D4BBA4C3}" type="pres">
      <dgm:prSet presAssocID="{4A119B1D-1CBC-4F8C-806B-57B1B29D9291}" presName="textRect" presStyleLbl="revTx" presStyleIdx="0" presStyleCnt="6">
        <dgm:presLayoutVars>
          <dgm:chMax val="1"/>
          <dgm:chPref val="1"/>
        </dgm:presLayoutVars>
      </dgm:prSet>
      <dgm:spPr/>
    </dgm:pt>
    <dgm:pt modelId="{096E3661-1C09-4547-A889-06AFC1D0EB3B}" type="pres">
      <dgm:prSet presAssocID="{D96A5ADF-9437-41A4-B15F-DF54F2BFDEC7}" presName="sibTrans" presStyleCnt="0"/>
      <dgm:spPr/>
    </dgm:pt>
    <dgm:pt modelId="{2BF715B8-4EB9-4B59-94A9-9A5CFB773186}" type="pres">
      <dgm:prSet presAssocID="{5D8DB350-33B6-4B2A-A030-6A6ADAEB9317}" presName="compNode" presStyleCnt="0"/>
      <dgm:spPr/>
    </dgm:pt>
    <dgm:pt modelId="{6A384AAF-94BC-407C-BF81-ACF17DADAE64}" type="pres">
      <dgm:prSet presAssocID="{5D8DB350-33B6-4B2A-A030-6A6ADAEB9317}" presName="iconBgRect" presStyleLbl="bgShp" presStyleIdx="1" presStyleCnt="6"/>
      <dgm:spPr/>
    </dgm:pt>
    <dgm:pt modelId="{EE5687D2-FEC4-4994-A88F-05BD89AC7961}" type="pres">
      <dgm:prSet presAssocID="{5D8DB350-33B6-4B2A-A030-6A6ADAEB9317}" presName="iconRect" presStyleLbl="node1" presStyleIdx="1" presStyleCnt="6"/>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Add with solid fill"/>
        </a:ext>
      </dgm:extLst>
    </dgm:pt>
    <dgm:pt modelId="{8A8CF7A8-5A17-494E-86D0-91EBF22A64CA}" type="pres">
      <dgm:prSet presAssocID="{5D8DB350-33B6-4B2A-A030-6A6ADAEB9317}" presName="spaceRect" presStyleCnt="0"/>
      <dgm:spPr/>
    </dgm:pt>
    <dgm:pt modelId="{95338247-0950-45DD-96EE-C86F7B6914BD}" type="pres">
      <dgm:prSet presAssocID="{5D8DB350-33B6-4B2A-A030-6A6ADAEB9317}" presName="textRect" presStyleLbl="revTx" presStyleIdx="1" presStyleCnt="6">
        <dgm:presLayoutVars>
          <dgm:chMax val="1"/>
          <dgm:chPref val="1"/>
        </dgm:presLayoutVars>
      </dgm:prSet>
      <dgm:spPr/>
    </dgm:pt>
    <dgm:pt modelId="{93467D9B-F87A-45E2-8347-66108FB82245}" type="pres">
      <dgm:prSet presAssocID="{5E3E8B8B-25D0-43DC-A0AE-3F91A2754973}" presName="sibTrans" presStyleCnt="0"/>
      <dgm:spPr/>
    </dgm:pt>
    <dgm:pt modelId="{81983047-1F4C-42A8-AA88-78646C461346}" type="pres">
      <dgm:prSet presAssocID="{B866D1F8-909A-41CC-BBBC-F542F63DC927}" presName="compNode" presStyleCnt="0"/>
      <dgm:spPr/>
    </dgm:pt>
    <dgm:pt modelId="{576BC7CC-130A-449C-93BF-0E56CA5A20F5}" type="pres">
      <dgm:prSet presAssocID="{B866D1F8-909A-41CC-BBBC-F542F63DC927}" presName="iconBgRect" presStyleLbl="bgShp" presStyleIdx="2" presStyleCnt="6"/>
      <dgm:spPr/>
    </dgm:pt>
    <dgm:pt modelId="{87E337DB-0CEB-4C7B-ADB9-B22A5B395C2A}" type="pres">
      <dgm:prSet presAssocID="{B866D1F8-909A-41CC-BBBC-F542F63DC927}" presName="iconRect" presStyleLbl="node1" presStyleIdx="2" presStyleCnt="6"/>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Add with solid fill"/>
        </a:ext>
      </dgm:extLst>
    </dgm:pt>
    <dgm:pt modelId="{BE7AEC4D-0B63-427D-B4EB-0823660D2029}" type="pres">
      <dgm:prSet presAssocID="{B866D1F8-909A-41CC-BBBC-F542F63DC927}" presName="spaceRect" presStyleCnt="0"/>
      <dgm:spPr/>
    </dgm:pt>
    <dgm:pt modelId="{14B65263-A918-4E29-9064-B59167E3E6A9}" type="pres">
      <dgm:prSet presAssocID="{B866D1F8-909A-41CC-BBBC-F542F63DC927}" presName="textRect" presStyleLbl="revTx" presStyleIdx="2" presStyleCnt="6">
        <dgm:presLayoutVars>
          <dgm:chMax val="1"/>
          <dgm:chPref val="1"/>
        </dgm:presLayoutVars>
      </dgm:prSet>
      <dgm:spPr/>
    </dgm:pt>
    <dgm:pt modelId="{898DFFEB-93E1-4ED4-A4FC-774CA334184C}" type="pres">
      <dgm:prSet presAssocID="{22842C88-E850-4964-93AF-32E94A16AB97}" presName="sibTrans" presStyleCnt="0"/>
      <dgm:spPr/>
    </dgm:pt>
    <dgm:pt modelId="{262BAD7F-CB83-44DC-93B5-16B1C074E6C7}" type="pres">
      <dgm:prSet presAssocID="{3997AC54-17F0-4445-A8AB-3050686B430A}" presName="compNode" presStyleCnt="0"/>
      <dgm:spPr/>
    </dgm:pt>
    <dgm:pt modelId="{6C200820-C905-4034-B82A-E88B98BAABA3}" type="pres">
      <dgm:prSet presAssocID="{3997AC54-17F0-4445-A8AB-3050686B430A}" presName="iconBgRect" presStyleLbl="bgShp" presStyleIdx="3" presStyleCnt="6"/>
      <dgm:spPr/>
    </dgm:pt>
    <dgm:pt modelId="{3E06B6C0-84DC-48A2-8117-DA9AA433152B}" type="pres">
      <dgm:prSet presAssocID="{3997AC54-17F0-4445-A8AB-3050686B430A}" presName="iconRect" presStyleLbl="node1" presStyleIdx="3" presStyleCnt="6"/>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Add with solid fill"/>
        </a:ext>
      </dgm:extLst>
    </dgm:pt>
    <dgm:pt modelId="{FD358B0F-30DD-42EA-9ABC-BD36DD1A14DB}" type="pres">
      <dgm:prSet presAssocID="{3997AC54-17F0-4445-A8AB-3050686B430A}" presName="spaceRect" presStyleCnt="0"/>
      <dgm:spPr/>
    </dgm:pt>
    <dgm:pt modelId="{B2E54DBB-369A-4F42-8010-7950ECF48750}" type="pres">
      <dgm:prSet presAssocID="{3997AC54-17F0-4445-A8AB-3050686B430A}" presName="textRect" presStyleLbl="revTx" presStyleIdx="3" presStyleCnt="6">
        <dgm:presLayoutVars>
          <dgm:chMax val="1"/>
          <dgm:chPref val="1"/>
        </dgm:presLayoutVars>
      </dgm:prSet>
      <dgm:spPr/>
    </dgm:pt>
    <dgm:pt modelId="{82418418-3830-479C-AD00-B322457A3410}" type="pres">
      <dgm:prSet presAssocID="{9D0F7A4D-2C89-4231-8171-4B22FCEDE3AA}" presName="sibTrans" presStyleCnt="0"/>
      <dgm:spPr/>
    </dgm:pt>
    <dgm:pt modelId="{70956863-4F1D-409A-93EB-5B9165B3757E}" type="pres">
      <dgm:prSet presAssocID="{D4341C61-11F9-40F9-935F-077373FD06C2}" presName="compNode" presStyleCnt="0"/>
      <dgm:spPr/>
    </dgm:pt>
    <dgm:pt modelId="{3623CBE8-E493-4CF6-BFF7-38B21F00FDDC}" type="pres">
      <dgm:prSet presAssocID="{D4341C61-11F9-40F9-935F-077373FD06C2}" presName="iconBgRect" presStyleLbl="bgShp" presStyleIdx="4" presStyleCnt="6"/>
      <dgm:spPr/>
    </dgm:pt>
    <dgm:pt modelId="{A32BF054-B3D6-4782-B6DA-D87830126DA1}" type="pres">
      <dgm:prSet presAssocID="{D4341C61-11F9-40F9-935F-077373FD06C2}" presName="iconRect" presStyleLbl="node1" presStyleIdx="4" presStyleCnt="6"/>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Add with solid fill"/>
        </a:ext>
      </dgm:extLst>
    </dgm:pt>
    <dgm:pt modelId="{F2B81449-68A8-4A36-923D-1A73F5A86A1A}" type="pres">
      <dgm:prSet presAssocID="{D4341C61-11F9-40F9-935F-077373FD06C2}" presName="spaceRect" presStyleCnt="0"/>
      <dgm:spPr/>
    </dgm:pt>
    <dgm:pt modelId="{9AA53D06-0337-43CF-998E-AE73DF6A8FCB}" type="pres">
      <dgm:prSet presAssocID="{D4341C61-11F9-40F9-935F-077373FD06C2}" presName="textRect" presStyleLbl="revTx" presStyleIdx="4" presStyleCnt="6">
        <dgm:presLayoutVars>
          <dgm:chMax val="1"/>
          <dgm:chPref val="1"/>
        </dgm:presLayoutVars>
      </dgm:prSet>
      <dgm:spPr/>
    </dgm:pt>
    <dgm:pt modelId="{FE0FF229-ABB2-4712-A61F-604EA7870361}" type="pres">
      <dgm:prSet presAssocID="{1203FC8F-39B9-4329-9BD6-B24890AFE086}" presName="sibTrans" presStyleCnt="0"/>
      <dgm:spPr/>
    </dgm:pt>
    <dgm:pt modelId="{EFE85674-5E5B-4F73-9830-850741E9DDFA}" type="pres">
      <dgm:prSet presAssocID="{29523502-1EDD-4C8A-85C4-54837EF2C1A9}" presName="compNode" presStyleCnt="0"/>
      <dgm:spPr/>
    </dgm:pt>
    <dgm:pt modelId="{4A234AE4-41B6-4957-942B-A9B10D7A47C8}" type="pres">
      <dgm:prSet presAssocID="{29523502-1EDD-4C8A-85C4-54837EF2C1A9}" presName="iconBgRect" presStyleLbl="bgShp" presStyleIdx="5" presStyleCnt="6"/>
      <dgm:spPr/>
    </dgm:pt>
    <dgm:pt modelId="{ABDAA895-968E-445E-90FE-D98797A2CC82}" type="pres">
      <dgm:prSet presAssocID="{29523502-1EDD-4C8A-85C4-54837EF2C1A9}" presName="iconRect" presStyleLbl="node1" presStyleIdx="5" presStyleCnt="6"/>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Add with solid fill"/>
        </a:ext>
      </dgm:extLst>
    </dgm:pt>
    <dgm:pt modelId="{83DC38D3-31A3-45D6-8407-1AD84506B576}" type="pres">
      <dgm:prSet presAssocID="{29523502-1EDD-4C8A-85C4-54837EF2C1A9}" presName="spaceRect" presStyleCnt="0"/>
      <dgm:spPr/>
    </dgm:pt>
    <dgm:pt modelId="{B8B80E4D-02E1-4F7B-8348-01F21033E03C}" type="pres">
      <dgm:prSet presAssocID="{29523502-1EDD-4C8A-85C4-54837EF2C1A9}" presName="textRect" presStyleLbl="revTx" presStyleIdx="5" presStyleCnt="6">
        <dgm:presLayoutVars>
          <dgm:chMax val="1"/>
          <dgm:chPref val="1"/>
        </dgm:presLayoutVars>
      </dgm:prSet>
      <dgm:spPr/>
    </dgm:pt>
  </dgm:ptLst>
  <dgm:cxnLst>
    <dgm:cxn modelId="{10923B22-A361-4A88-A9AD-3D96AE0B31A0}" srcId="{AB3EF664-A10F-4F61-87E9-B962E1317A37}" destId="{3997AC54-17F0-4445-A8AB-3050686B430A}" srcOrd="3" destOrd="0" parTransId="{C8704C83-6193-41DB-A7DC-D531B6525BC7}" sibTransId="{9D0F7A4D-2C89-4231-8171-4B22FCEDE3AA}"/>
    <dgm:cxn modelId="{9BBC142F-EC90-4C5E-A049-FE74E09ACAEC}" type="presOf" srcId="{4A119B1D-1CBC-4F8C-806B-57B1B29D9291}" destId="{8855214B-5BD6-4A58-AD38-4843D4BBA4C3}" srcOrd="0" destOrd="0" presId="urn:microsoft.com/office/officeart/2018/5/layout/IconCircleLabelList"/>
    <dgm:cxn modelId="{0E304331-160B-4269-B19E-E2F335623F19}" srcId="{AB3EF664-A10F-4F61-87E9-B962E1317A37}" destId="{5D8DB350-33B6-4B2A-A030-6A6ADAEB9317}" srcOrd="1" destOrd="0" parTransId="{0DA5B386-A996-451E-8996-895B78E85633}" sibTransId="{5E3E8B8B-25D0-43DC-A0AE-3F91A2754973}"/>
    <dgm:cxn modelId="{91ECC668-FDE3-4E9A-8BD5-5C0975956CC0}" srcId="{AB3EF664-A10F-4F61-87E9-B962E1317A37}" destId="{4A119B1D-1CBC-4F8C-806B-57B1B29D9291}" srcOrd="0" destOrd="0" parTransId="{A21E4D64-D513-4F43-A3B8-16AE14A1A1FA}" sibTransId="{D96A5ADF-9437-41A4-B15F-DF54F2BFDEC7}"/>
    <dgm:cxn modelId="{83EA0169-3777-4635-96E3-377D310DE4DC}" type="presOf" srcId="{3997AC54-17F0-4445-A8AB-3050686B430A}" destId="{B2E54DBB-369A-4F42-8010-7950ECF48750}" srcOrd="0" destOrd="0" presId="urn:microsoft.com/office/officeart/2018/5/layout/IconCircleLabelList"/>
    <dgm:cxn modelId="{1E36026E-5301-47DF-8840-6CC2DA5BC864}" type="presOf" srcId="{B866D1F8-909A-41CC-BBBC-F542F63DC927}" destId="{14B65263-A918-4E29-9064-B59167E3E6A9}" srcOrd="0" destOrd="0" presId="urn:microsoft.com/office/officeart/2018/5/layout/IconCircleLabelList"/>
    <dgm:cxn modelId="{33FDFC71-AF5A-4A15-9C3B-699E884DB4EF}" type="presOf" srcId="{D4341C61-11F9-40F9-935F-077373FD06C2}" destId="{9AA53D06-0337-43CF-998E-AE73DF6A8FCB}" srcOrd="0" destOrd="0" presId="urn:microsoft.com/office/officeart/2018/5/layout/IconCircleLabelList"/>
    <dgm:cxn modelId="{C3B41786-1197-4E8E-A809-177878FA274F}" type="presOf" srcId="{29523502-1EDD-4C8A-85C4-54837EF2C1A9}" destId="{B8B80E4D-02E1-4F7B-8348-01F21033E03C}" srcOrd="0" destOrd="0" presId="urn:microsoft.com/office/officeart/2018/5/layout/IconCircleLabelList"/>
    <dgm:cxn modelId="{BEB64D94-A084-4039-BFBC-5E886E361641}" srcId="{AB3EF664-A10F-4F61-87E9-B962E1317A37}" destId="{B866D1F8-909A-41CC-BBBC-F542F63DC927}" srcOrd="2" destOrd="0" parTransId="{3B377BEC-4D63-4594-8FA7-3CCCE1458870}" sibTransId="{22842C88-E850-4964-93AF-32E94A16AB97}"/>
    <dgm:cxn modelId="{812FD3B1-D4DF-4031-A075-0696810E4906}" srcId="{AB3EF664-A10F-4F61-87E9-B962E1317A37}" destId="{D4341C61-11F9-40F9-935F-077373FD06C2}" srcOrd="4" destOrd="0" parTransId="{C16BBCCE-8532-47D1-A4CA-496182EB2801}" sibTransId="{1203FC8F-39B9-4329-9BD6-B24890AFE086}"/>
    <dgm:cxn modelId="{4E249BB5-DA6B-43ED-A8A0-A4158A6FAEE7}" type="presOf" srcId="{AB3EF664-A10F-4F61-87E9-B962E1317A37}" destId="{0E8A49A6-8E18-4048-9FDA-610A17570EF0}" srcOrd="0" destOrd="0" presId="urn:microsoft.com/office/officeart/2018/5/layout/IconCircleLabelList"/>
    <dgm:cxn modelId="{E5E3F4FA-A883-4E48-991C-A19588C95228}" type="presOf" srcId="{5D8DB350-33B6-4B2A-A030-6A6ADAEB9317}" destId="{95338247-0950-45DD-96EE-C86F7B6914BD}" srcOrd="0" destOrd="0" presId="urn:microsoft.com/office/officeart/2018/5/layout/IconCircleLabelList"/>
    <dgm:cxn modelId="{81A382FD-0720-4DBF-A234-E11DE805A195}" srcId="{AB3EF664-A10F-4F61-87E9-B962E1317A37}" destId="{29523502-1EDD-4C8A-85C4-54837EF2C1A9}" srcOrd="5" destOrd="0" parTransId="{6C23B174-EBC4-4E4A-A2D3-BB9AC279FC05}" sibTransId="{0585C5F5-D095-4124-9235-4BF95048880B}"/>
    <dgm:cxn modelId="{CFEB12D9-7265-483D-A3D9-05B5B29A2CE0}" type="presParOf" srcId="{0E8A49A6-8E18-4048-9FDA-610A17570EF0}" destId="{3411B876-4F27-4BC0-8B32-BB6E56CEC3A4}" srcOrd="0" destOrd="0" presId="urn:microsoft.com/office/officeart/2018/5/layout/IconCircleLabelList"/>
    <dgm:cxn modelId="{3396FC5B-7109-4531-BBFD-CB339C81C50A}" type="presParOf" srcId="{3411B876-4F27-4BC0-8B32-BB6E56CEC3A4}" destId="{D0F2F03D-2B25-40D1-8F01-1C4E8933EF9A}" srcOrd="0" destOrd="0" presId="urn:microsoft.com/office/officeart/2018/5/layout/IconCircleLabelList"/>
    <dgm:cxn modelId="{4157A826-7E5A-47E4-88EA-3F14812A4A73}" type="presParOf" srcId="{3411B876-4F27-4BC0-8B32-BB6E56CEC3A4}" destId="{A05D86CC-F195-4050-BAE9-7419D864AE0E}" srcOrd="1" destOrd="0" presId="urn:microsoft.com/office/officeart/2018/5/layout/IconCircleLabelList"/>
    <dgm:cxn modelId="{0DAC67B7-456A-4F7D-933E-E62F91B237F2}" type="presParOf" srcId="{3411B876-4F27-4BC0-8B32-BB6E56CEC3A4}" destId="{83FBD079-BBFE-48BE-A5AA-EBFCC689C171}" srcOrd="2" destOrd="0" presId="urn:microsoft.com/office/officeart/2018/5/layout/IconCircleLabelList"/>
    <dgm:cxn modelId="{0A6196A8-942E-4DB6-8AFE-D2153E7338A9}" type="presParOf" srcId="{3411B876-4F27-4BC0-8B32-BB6E56CEC3A4}" destId="{8855214B-5BD6-4A58-AD38-4843D4BBA4C3}" srcOrd="3" destOrd="0" presId="urn:microsoft.com/office/officeart/2018/5/layout/IconCircleLabelList"/>
    <dgm:cxn modelId="{8BE6758C-1085-4AED-902C-DFF838971D9A}" type="presParOf" srcId="{0E8A49A6-8E18-4048-9FDA-610A17570EF0}" destId="{096E3661-1C09-4547-A889-06AFC1D0EB3B}" srcOrd="1" destOrd="0" presId="urn:microsoft.com/office/officeart/2018/5/layout/IconCircleLabelList"/>
    <dgm:cxn modelId="{811B85CA-95E3-4D77-AA12-8D39E8C73CAA}" type="presParOf" srcId="{0E8A49A6-8E18-4048-9FDA-610A17570EF0}" destId="{2BF715B8-4EB9-4B59-94A9-9A5CFB773186}" srcOrd="2" destOrd="0" presId="urn:microsoft.com/office/officeart/2018/5/layout/IconCircleLabelList"/>
    <dgm:cxn modelId="{F488B3EE-3282-4632-B646-EA5B9B88A47F}" type="presParOf" srcId="{2BF715B8-4EB9-4B59-94A9-9A5CFB773186}" destId="{6A384AAF-94BC-407C-BF81-ACF17DADAE64}" srcOrd="0" destOrd="0" presId="urn:microsoft.com/office/officeart/2018/5/layout/IconCircleLabelList"/>
    <dgm:cxn modelId="{F1976755-D902-49A2-B989-95542FF3F4EC}" type="presParOf" srcId="{2BF715B8-4EB9-4B59-94A9-9A5CFB773186}" destId="{EE5687D2-FEC4-4994-A88F-05BD89AC7961}" srcOrd="1" destOrd="0" presId="urn:microsoft.com/office/officeart/2018/5/layout/IconCircleLabelList"/>
    <dgm:cxn modelId="{C0067FFC-0EAA-4D7C-BE56-8ABC79E0BDD8}" type="presParOf" srcId="{2BF715B8-4EB9-4B59-94A9-9A5CFB773186}" destId="{8A8CF7A8-5A17-494E-86D0-91EBF22A64CA}" srcOrd="2" destOrd="0" presId="urn:microsoft.com/office/officeart/2018/5/layout/IconCircleLabelList"/>
    <dgm:cxn modelId="{26D8951E-AD58-495E-AAC7-55E3D6C11191}" type="presParOf" srcId="{2BF715B8-4EB9-4B59-94A9-9A5CFB773186}" destId="{95338247-0950-45DD-96EE-C86F7B6914BD}" srcOrd="3" destOrd="0" presId="urn:microsoft.com/office/officeart/2018/5/layout/IconCircleLabelList"/>
    <dgm:cxn modelId="{654EBBEB-4117-4615-AD3B-AE1F0372B4D8}" type="presParOf" srcId="{0E8A49A6-8E18-4048-9FDA-610A17570EF0}" destId="{93467D9B-F87A-45E2-8347-66108FB82245}" srcOrd="3" destOrd="0" presId="urn:microsoft.com/office/officeart/2018/5/layout/IconCircleLabelList"/>
    <dgm:cxn modelId="{176FB413-12C7-41D7-A2E9-EEF0DA244781}" type="presParOf" srcId="{0E8A49A6-8E18-4048-9FDA-610A17570EF0}" destId="{81983047-1F4C-42A8-AA88-78646C461346}" srcOrd="4" destOrd="0" presId="urn:microsoft.com/office/officeart/2018/5/layout/IconCircleLabelList"/>
    <dgm:cxn modelId="{825C3BAA-7BD5-4301-B05F-6D9ABE3C205D}" type="presParOf" srcId="{81983047-1F4C-42A8-AA88-78646C461346}" destId="{576BC7CC-130A-449C-93BF-0E56CA5A20F5}" srcOrd="0" destOrd="0" presId="urn:microsoft.com/office/officeart/2018/5/layout/IconCircleLabelList"/>
    <dgm:cxn modelId="{2909E7FE-97E2-4331-AC40-C9CE5A63F519}" type="presParOf" srcId="{81983047-1F4C-42A8-AA88-78646C461346}" destId="{87E337DB-0CEB-4C7B-ADB9-B22A5B395C2A}" srcOrd="1" destOrd="0" presId="urn:microsoft.com/office/officeart/2018/5/layout/IconCircleLabelList"/>
    <dgm:cxn modelId="{C93D1597-648D-4518-9811-E7AF880F7B1F}" type="presParOf" srcId="{81983047-1F4C-42A8-AA88-78646C461346}" destId="{BE7AEC4D-0B63-427D-B4EB-0823660D2029}" srcOrd="2" destOrd="0" presId="urn:microsoft.com/office/officeart/2018/5/layout/IconCircleLabelList"/>
    <dgm:cxn modelId="{7E83DC5A-40BA-47A2-B561-AF7B1F8B75CE}" type="presParOf" srcId="{81983047-1F4C-42A8-AA88-78646C461346}" destId="{14B65263-A918-4E29-9064-B59167E3E6A9}" srcOrd="3" destOrd="0" presId="urn:microsoft.com/office/officeart/2018/5/layout/IconCircleLabelList"/>
    <dgm:cxn modelId="{6812CCA9-82B4-44DF-8AA7-4148B03B7651}" type="presParOf" srcId="{0E8A49A6-8E18-4048-9FDA-610A17570EF0}" destId="{898DFFEB-93E1-4ED4-A4FC-774CA334184C}" srcOrd="5" destOrd="0" presId="urn:microsoft.com/office/officeart/2018/5/layout/IconCircleLabelList"/>
    <dgm:cxn modelId="{90380D58-FEE5-4489-A811-F98BE594E2EA}" type="presParOf" srcId="{0E8A49A6-8E18-4048-9FDA-610A17570EF0}" destId="{262BAD7F-CB83-44DC-93B5-16B1C074E6C7}" srcOrd="6" destOrd="0" presId="urn:microsoft.com/office/officeart/2018/5/layout/IconCircleLabelList"/>
    <dgm:cxn modelId="{AADD7730-2AE1-4E04-833F-01C50D24C6E7}" type="presParOf" srcId="{262BAD7F-CB83-44DC-93B5-16B1C074E6C7}" destId="{6C200820-C905-4034-B82A-E88B98BAABA3}" srcOrd="0" destOrd="0" presId="urn:microsoft.com/office/officeart/2018/5/layout/IconCircleLabelList"/>
    <dgm:cxn modelId="{4FC430ED-C483-441B-B736-DEEAB43394BF}" type="presParOf" srcId="{262BAD7F-CB83-44DC-93B5-16B1C074E6C7}" destId="{3E06B6C0-84DC-48A2-8117-DA9AA433152B}" srcOrd="1" destOrd="0" presId="urn:microsoft.com/office/officeart/2018/5/layout/IconCircleLabelList"/>
    <dgm:cxn modelId="{243F896F-863D-4A8D-BCEB-22A0A893BBD8}" type="presParOf" srcId="{262BAD7F-CB83-44DC-93B5-16B1C074E6C7}" destId="{FD358B0F-30DD-42EA-9ABC-BD36DD1A14DB}" srcOrd="2" destOrd="0" presId="urn:microsoft.com/office/officeart/2018/5/layout/IconCircleLabelList"/>
    <dgm:cxn modelId="{7E9A23E1-AE00-4EB7-87A4-8AD582F81EC7}" type="presParOf" srcId="{262BAD7F-CB83-44DC-93B5-16B1C074E6C7}" destId="{B2E54DBB-369A-4F42-8010-7950ECF48750}" srcOrd="3" destOrd="0" presId="urn:microsoft.com/office/officeart/2018/5/layout/IconCircleLabelList"/>
    <dgm:cxn modelId="{EAF61D1A-59F7-48CD-AF2B-AD6E0082FA04}" type="presParOf" srcId="{0E8A49A6-8E18-4048-9FDA-610A17570EF0}" destId="{82418418-3830-479C-AD00-B322457A3410}" srcOrd="7" destOrd="0" presId="urn:microsoft.com/office/officeart/2018/5/layout/IconCircleLabelList"/>
    <dgm:cxn modelId="{01267E80-8D1A-465C-AD78-5571A5C361C9}" type="presParOf" srcId="{0E8A49A6-8E18-4048-9FDA-610A17570EF0}" destId="{70956863-4F1D-409A-93EB-5B9165B3757E}" srcOrd="8" destOrd="0" presId="urn:microsoft.com/office/officeart/2018/5/layout/IconCircleLabelList"/>
    <dgm:cxn modelId="{63046CF7-6AD6-4856-8FF5-DD79AB9AD814}" type="presParOf" srcId="{70956863-4F1D-409A-93EB-5B9165B3757E}" destId="{3623CBE8-E493-4CF6-BFF7-38B21F00FDDC}" srcOrd="0" destOrd="0" presId="urn:microsoft.com/office/officeart/2018/5/layout/IconCircleLabelList"/>
    <dgm:cxn modelId="{DBE8CBB5-A548-423A-BA3E-B03653E37DF9}" type="presParOf" srcId="{70956863-4F1D-409A-93EB-5B9165B3757E}" destId="{A32BF054-B3D6-4782-B6DA-D87830126DA1}" srcOrd="1" destOrd="0" presId="urn:microsoft.com/office/officeart/2018/5/layout/IconCircleLabelList"/>
    <dgm:cxn modelId="{6258D82D-95CD-470D-A9DF-12C253BBCD43}" type="presParOf" srcId="{70956863-4F1D-409A-93EB-5B9165B3757E}" destId="{F2B81449-68A8-4A36-923D-1A73F5A86A1A}" srcOrd="2" destOrd="0" presId="urn:microsoft.com/office/officeart/2018/5/layout/IconCircleLabelList"/>
    <dgm:cxn modelId="{E3596119-740E-4ECE-8023-7A27793DE933}" type="presParOf" srcId="{70956863-4F1D-409A-93EB-5B9165B3757E}" destId="{9AA53D06-0337-43CF-998E-AE73DF6A8FCB}" srcOrd="3" destOrd="0" presId="urn:microsoft.com/office/officeart/2018/5/layout/IconCircleLabelList"/>
    <dgm:cxn modelId="{A394CF30-21DA-4D2E-B3FA-EFC1497397C8}" type="presParOf" srcId="{0E8A49A6-8E18-4048-9FDA-610A17570EF0}" destId="{FE0FF229-ABB2-4712-A61F-604EA7870361}" srcOrd="9" destOrd="0" presId="urn:microsoft.com/office/officeart/2018/5/layout/IconCircleLabelList"/>
    <dgm:cxn modelId="{038AF00D-A56D-4151-B16D-490BEB307495}" type="presParOf" srcId="{0E8A49A6-8E18-4048-9FDA-610A17570EF0}" destId="{EFE85674-5E5B-4F73-9830-850741E9DDFA}" srcOrd="10" destOrd="0" presId="urn:microsoft.com/office/officeart/2018/5/layout/IconCircleLabelList"/>
    <dgm:cxn modelId="{97328F87-31A1-4B55-82A8-03550B625E03}" type="presParOf" srcId="{EFE85674-5E5B-4F73-9830-850741E9DDFA}" destId="{4A234AE4-41B6-4957-942B-A9B10D7A47C8}" srcOrd="0" destOrd="0" presId="urn:microsoft.com/office/officeart/2018/5/layout/IconCircleLabelList"/>
    <dgm:cxn modelId="{9C981D0B-9BC5-411A-8703-680161FBF6D5}" type="presParOf" srcId="{EFE85674-5E5B-4F73-9830-850741E9DDFA}" destId="{ABDAA895-968E-445E-90FE-D98797A2CC82}" srcOrd="1" destOrd="0" presId="urn:microsoft.com/office/officeart/2018/5/layout/IconCircleLabelList"/>
    <dgm:cxn modelId="{0DA70177-FC82-4A7B-9B0D-08F0526F8095}" type="presParOf" srcId="{EFE85674-5E5B-4F73-9830-850741E9DDFA}" destId="{83DC38D3-31A3-45D6-8407-1AD84506B576}" srcOrd="2" destOrd="0" presId="urn:microsoft.com/office/officeart/2018/5/layout/IconCircleLabelList"/>
    <dgm:cxn modelId="{66D2C67C-9FAF-4671-B67D-7CE291C301BF}" type="presParOf" srcId="{EFE85674-5E5B-4F73-9830-850741E9DDFA}" destId="{B8B80E4D-02E1-4F7B-8348-01F21033E03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082322-65D9-4EF8-8969-CB4FCD55B15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A9820DA-81FE-4A14-B0EA-B65CD7161892}">
      <dgm:prSet/>
      <dgm:spPr/>
      <dgm:t>
        <a:bodyPr/>
        <a:lstStyle/>
        <a:p>
          <a:pPr>
            <a:lnSpc>
              <a:spcPct val="100000"/>
            </a:lnSpc>
            <a:defRPr cap="all"/>
          </a:pPr>
          <a:r>
            <a:rPr lang="en-US" dirty="0"/>
            <a:t>Leveraging the Future generations act</a:t>
          </a:r>
        </a:p>
      </dgm:t>
    </dgm:pt>
    <dgm:pt modelId="{7D86F940-3817-4F21-B70B-CDF9B2814FB6}" type="parTrans" cxnId="{23140E73-5C02-4E29-B677-CB0A65051E68}">
      <dgm:prSet/>
      <dgm:spPr/>
      <dgm:t>
        <a:bodyPr/>
        <a:lstStyle/>
        <a:p>
          <a:endParaRPr lang="en-US"/>
        </a:p>
      </dgm:t>
    </dgm:pt>
    <dgm:pt modelId="{A13B1399-C402-4A65-805A-4077B73F704E}" type="sibTrans" cxnId="{23140E73-5C02-4E29-B677-CB0A65051E68}">
      <dgm:prSet/>
      <dgm:spPr/>
      <dgm:t>
        <a:bodyPr/>
        <a:lstStyle/>
        <a:p>
          <a:endParaRPr lang="en-US"/>
        </a:p>
      </dgm:t>
    </dgm:pt>
    <dgm:pt modelId="{85CCB2CB-9E68-4B2C-9F1E-50CA45F3F484}">
      <dgm:prSet/>
      <dgm:spPr/>
      <dgm:t>
        <a:bodyPr/>
        <a:lstStyle/>
        <a:p>
          <a:pPr>
            <a:lnSpc>
              <a:spcPct val="100000"/>
            </a:lnSpc>
            <a:defRPr cap="all"/>
          </a:pPr>
          <a:r>
            <a:rPr lang="en-US" dirty="0"/>
            <a:t>Sustained funding</a:t>
          </a:r>
        </a:p>
      </dgm:t>
    </dgm:pt>
    <dgm:pt modelId="{89638BAF-E3B3-4EC2-AD89-CF04956EB1D9}" type="parTrans" cxnId="{30268320-F02B-4006-B150-097885F597AB}">
      <dgm:prSet/>
      <dgm:spPr/>
      <dgm:t>
        <a:bodyPr/>
        <a:lstStyle/>
        <a:p>
          <a:endParaRPr lang="en-US"/>
        </a:p>
      </dgm:t>
    </dgm:pt>
    <dgm:pt modelId="{EC882073-29DC-49E2-8D0C-CE87001FF601}" type="sibTrans" cxnId="{30268320-F02B-4006-B150-097885F597AB}">
      <dgm:prSet/>
      <dgm:spPr/>
      <dgm:t>
        <a:bodyPr/>
        <a:lstStyle/>
        <a:p>
          <a:endParaRPr lang="en-US"/>
        </a:p>
      </dgm:t>
    </dgm:pt>
    <dgm:pt modelId="{438D9AB5-4B71-4E86-91B8-CCD3C6E465FA}">
      <dgm:prSet/>
      <dgm:spPr/>
      <dgm:t>
        <a:bodyPr/>
        <a:lstStyle/>
        <a:p>
          <a:pPr>
            <a:lnSpc>
              <a:spcPct val="100000"/>
            </a:lnSpc>
            <a:defRPr cap="all"/>
          </a:pPr>
          <a:r>
            <a:rPr lang="en-US" dirty="0"/>
            <a:t>Wales a model for rights-based inclusion</a:t>
          </a:r>
        </a:p>
      </dgm:t>
    </dgm:pt>
    <dgm:pt modelId="{0990FD5A-F3E8-49F8-AD75-18A09DFB88C9}" type="parTrans" cxnId="{B349604F-E5CF-4B20-9A83-A1E8837EECEE}">
      <dgm:prSet/>
      <dgm:spPr/>
      <dgm:t>
        <a:bodyPr/>
        <a:lstStyle/>
        <a:p>
          <a:endParaRPr lang="en-US"/>
        </a:p>
      </dgm:t>
    </dgm:pt>
    <dgm:pt modelId="{3E2CAA1F-C879-4840-8802-68DBCC5220D2}" type="sibTrans" cxnId="{B349604F-E5CF-4B20-9A83-A1E8837EECEE}">
      <dgm:prSet/>
      <dgm:spPr/>
      <dgm:t>
        <a:bodyPr/>
        <a:lstStyle/>
        <a:p>
          <a:endParaRPr lang="en-US"/>
        </a:p>
      </dgm:t>
    </dgm:pt>
    <dgm:pt modelId="{5F6296FB-6623-49F0-A37B-32D5293F3A75}" type="pres">
      <dgm:prSet presAssocID="{A9082322-65D9-4EF8-8969-CB4FCD55B155}" presName="root" presStyleCnt="0">
        <dgm:presLayoutVars>
          <dgm:dir/>
          <dgm:resizeHandles val="exact"/>
        </dgm:presLayoutVars>
      </dgm:prSet>
      <dgm:spPr/>
    </dgm:pt>
    <dgm:pt modelId="{85DA380E-3FD6-4279-8ECB-35FD817107C7}" type="pres">
      <dgm:prSet presAssocID="{FA9820DA-81FE-4A14-B0EA-B65CD7161892}" presName="compNode" presStyleCnt="0"/>
      <dgm:spPr/>
    </dgm:pt>
    <dgm:pt modelId="{E5D0A7DB-F870-4289-A176-74DC8634D49F}" type="pres">
      <dgm:prSet presAssocID="{FA9820DA-81FE-4A14-B0EA-B65CD7161892}" presName="iconBgRect" presStyleLbl="bgShp" presStyleIdx="0" presStyleCnt="3"/>
      <dgm:spPr/>
    </dgm:pt>
    <dgm:pt modelId="{926532A6-7EC2-48FB-9700-1C2608E2063C}" type="pres">
      <dgm:prSet presAssocID="{FA9820DA-81FE-4A14-B0EA-B65CD716189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usic Notation"/>
        </a:ext>
      </dgm:extLst>
    </dgm:pt>
    <dgm:pt modelId="{51E7910C-A987-431D-A3B3-AFE18209A9A2}" type="pres">
      <dgm:prSet presAssocID="{FA9820DA-81FE-4A14-B0EA-B65CD7161892}" presName="spaceRect" presStyleCnt="0"/>
      <dgm:spPr/>
    </dgm:pt>
    <dgm:pt modelId="{7ECCB9B7-3229-4D84-88AF-537C55717936}" type="pres">
      <dgm:prSet presAssocID="{FA9820DA-81FE-4A14-B0EA-B65CD7161892}" presName="textRect" presStyleLbl="revTx" presStyleIdx="0" presStyleCnt="3">
        <dgm:presLayoutVars>
          <dgm:chMax val="1"/>
          <dgm:chPref val="1"/>
        </dgm:presLayoutVars>
      </dgm:prSet>
      <dgm:spPr/>
    </dgm:pt>
    <dgm:pt modelId="{31C29FDC-4EAC-421C-85D7-75F0109DA069}" type="pres">
      <dgm:prSet presAssocID="{A13B1399-C402-4A65-805A-4077B73F704E}" presName="sibTrans" presStyleCnt="0"/>
      <dgm:spPr/>
    </dgm:pt>
    <dgm:pt modelId="{BB66529C-2270-4196-BFCB-71AF1BBE96EB}" type="pres">
      <dgm:prSet presAssocID="{85CCB2CB-9E68-4B2C-9F1E-50CA45F3F484}" presName="compNode" presStyleCnt="0"/>
      <dgm:spPr/>
    </dgm:pt>
    <dgm:pt modelId="{3EC02099-2D14-4F0B-98D2-969D1935C96B}" type="pres">
      <dgm:prSet presAssocID="{85CCB2CB-9E68-4B2C-9F1E-50CA45F3F484}" presName="iconBgRect" presStyleLbl="bgShp" presStyleIdx="1" presStyleCnt="3"/>
      <dgm:spPr/>
    </dgm:pt>
    <dgm:pt modelId="{F7C6369C-F074-481D-877F-C3CA1C8B2601}" type="pres">
      <dgm:prSet presAssocID="{85CCB2CB-9E68-4B2C-9F1E-50CA45F3F48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90F176AB-80FF-420F-BF88-679C99DC0526}" type="pres">
      <dgm:prSet presAssocID="{85CCB2CB-9E68-4B2C-9F1E-50CA45F3F484}" presName="spaceRect" presStyleCnt="0"/>
      <dgm:spPr/>
    </dgm:pt>
    <dgm:pt modelId="{2E1E48B1-231B-40EC-9DEB-E9C62DB9B354}" type="pres">
      <dgm:prSet presAssocID="{85CCB2CB-9E68-4B2C-9F1E-50CA45F3F484}" presName="textRect" presStyleLbl="revTx" presStyleIdx="1" presStyleCnt="3">
        <dgm:presLayoutVars>
          <dgm:chMax val="1"/>
          <dgm:chPref val="1"/>
        </dgm:presLayoutVars>
      </dgm:prSet>
      <dgm:spPr/>
    </dgm:pt>
    <dgm:pt modelId="{40F320B4-3B2A-499E-8008-E3C845BE8529}" type="pres">
      <dgm:prSet presAssocID="{EC882073-29DC-49E2-8D0C-CE87001FF601}" presName="sibTrans" presStyleCnt="0"/>
      <dgm:spPr/>
    </dgm:pt>
    <dgm:pt modelId="{97C7AAAE-BF17-4136-8CB3-3B81D8C1FB63}" type="pres">
      <dgm:prSet presAssocID="{438D9AB5-4B71-4E86-91B8-CCD3C6E465FA}" presName="compNode" presStyleCnt="0"/>
      <dgm:spPr/>
    </dgm:pt>
    <dgm:pt modelId="{3B05B3D7-3CA4-4213-988D-5520E9FCAC06}" type="pres">
      <dgm:prSet presAssocID="{438D9AB5-4B71-4E86-91B8-CCD3C6E465FA}" presName="iconBgRect" presStyleLbl="bgShp" presStyleIdx="2" presStyleCnt="3"/>
      <dgm:spPr/>
    </dgm:pt>
    <dgm:pt modelId="{D20C6F1C-67EB-49A3-8A6A-77FE6F4E2581}" type="pres">
      <dgm:prSet presAssocID="{438D9AB5-4B71-4E86-91B8-CCD3C6E465F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nd Chime"/>
        </a:ext>
      </dgm:extLst>
    </dgm:pt>
    <dgm:pt modelId="{960854BB-8EB9-47EF-9355-8D47AD054958}" type="pres">
      <dgm:prSet presAssocID="{438D9AB5-4B71-4E86-91B8-CCD3C6E465FA}" presName="spaceRect" presStyleCnt="0"/>
      <dgm:spPr/>
    </dgm:pt>
    <dgm:pt modelId="{74A5C5D9-1529-4C00-8952-5702A3EBEB99}" type="pres">
      <dgm:prSet presAssocID="{438D9AB5-4B71-4E86-91B8-CCD3C6E465FA}" presName="textRect" presStyleLbl="revTx" presStyleIdx="2" presStyleCnt="3">
        <dgm:presLayoutVars>
          <dgm:chMax val="1"/>
          <dgm:chPref val="1"/>
        </dgm:presLayoutVars>
      </dgm:prSet>
      <dgm:spPr/>
    </dgm:pt>
  </dgm:ptLst>
  <dgm:cxnLst>
    <dgm:cxn modelId="{30268320-F02B-4006-B150-097885F597AB}" srcId="{A9082322-65D9-4EF8-8969-CB4FCD55B155}" destId="{85CCB2CB-9E68-4B2C-9F1E-50CA45F3F484}" srcOrd="1" destOrd="0" parTransId="{89638BAF-E3B3-4EC2-AD89-CF04956EB1D9}" sibTransId="{EC882073-29DC-49E2-8D0C-CE87001FF601}"/>
    <dgm:cxn modelId="{D1061536-E86B-4197-AB33-83869653E5A4}" type="presOf" srcId="{85CCB2CB-9E68-4B2C-9F1E-50CA45F3F484}" destId="{2E1E48B1-231B-40EC-9DEB-E9C62DB9B354}" srcOrd="0" destOrd="0" presId="urn:microsoft.com/office/officeart/2018/5/layout/IconCircleLabelList"/>
    <dgm:cxn modelId="{B349604F-E5CF-4B20-9A83-A1E8837EECEE}" srcId="{A9082322-65D9-4EF8-8969-CB4FCD55B155}" destId="{438D9AB5-4B71-4E86-91B8-CCD3C6E465FA}" srcOrd="2" destOrd="0" parTransId="{0990FD5A-F3E8-49F8-AD75-18A09DFB88C9}" sibTransId="{3E2CAA1F-C879-4840-8802-68DBCC5220D2}"/>
    <dgm:cxn modelId="{23140E73-5C02-4E29-B677-CB0A65051E68}" srcId="{A9082322-65D9-4EF8-8969-CB4FCD55B155}" destId="{FA9820DA-81FE-4A14-B0EA-B65CD7161892}" srcOrd="0" destOrd="0" parTransId="{7D86F940-3817-4F21-B70B-CDF9B2814FB6}" sibTransId="{A13B1399-C402-4A65-805A-4077B73F704E}"/>
    <dgm:cxn modelId="{E52E2580-A2A2-41C6-9C23-44EBAFEADA93}" type="presOf" srcId="{A9082322-65D9-4EF8-8969-CB4FCD55B155}" destId="{5F6296FB-6623-49F0-A37B-32D5293F3A75}" srcOrd="0" destOrd="0" presId="urn:microsoft.com/office/officeart/2018/5/layout/IconCircleLabelList"/>
    <dgm:cxn modelId="{3928EBAB-04A1-4240-8E73-7CC5509250D4}" type="presOf" srcId="{438D9AB5-4B71-4E86-91B8-CCD3C6E465FA}" destId="{74A5C5D9-1529-4C00-8952-5702A3EBEB99}" srcOrd="0" destOrd="0" presId="urn:microsoft.com/office/officeart/2018/5/layout/IconCircleLabelList"/>
    <dgm:cxn modelId="{E3E2B8B4-605D-4B42-BDED-255AB0E3103D}" type="presOf" srcId="{FA9820DA-81FE-4A14-B0EA-B65CD7161892}" destId="{7ECCB9B7-3229-4D84-88AF-537C55717936}" srcOrd="0" destOrd="0" presId="urn:microsoft.com/office/officeart/2018/5/layout/IconCircleLabelList"/>
    <dgm:cxn modelId="{E9B6D60B-EE8A-4E87-8A00-D8E904FC0544}" type="presParOf" srcId="{5F6296FB-6623-49F0-A37B-32D5293F3A75}" destId="{85DA380E-3FD6-4279-8ECB-35FD817107C7}" srcOrd="0" destOrd="0" presId="urn:microsoft.com/office/officeart/2018/5/layout/IconCircleLabelList"/>
    <dgm:cxn modelId="{B0F87955-5377-4F1D-8921-88E53579D482}" type="presParOf" srcId="{85DA380E-3FD6-4279-8ECB-35FD817107C7}" destId="{E5D0A7DB-F870-4289-A176-74DC8634D49F}" srcOrd="0" destOrd="0" presId="urn:microsoft.com/office/officeart/2018/5/layout/IconCircleLabelList"/>
    <dgm:cxn modelId="{0CBE1D9D-C93C-40F8-B710-76BF1DE224D9}" type="presParOf" srcId="{85DA380E-3FD6-4279-8ECB-35FD817107C7}" destId="{926532A6-7EC2-48FB-9700-1C2608E2063C}" srcOrd="1" destOrd="0" presId="urn:microsoft.com/office/officeart/2018/5/layout/IconCircleLabelList"/>
    <dgm:cxn modelId="{AB1A43E9-7456-48D3-88B2-52C2ADBF9E09}" type="presParOf" srcId="{85DA380E-3FD6-4279-8ECB-35FD817107C7}" destId="{51E7910C-A987-431D-A3B3-AFE18209A9A2}" srcOrd="2" destOrd="0" presId="urn:microsoft.com/office/officeart/2018/5/layout/IconCircleLabelList"/>
    <dgm:cxn modelId="{6080838C-CA5D-4505-A6F2-92051A3DEB22}" type="presParOf" srcId="{85DA380E-3FD6-4279-8ECB-35FD817107C7}" destId="{7ECCB9B7-3229-4D84-88AF-537C55717936}" srcOrd="3" destOrd="0" presId="urn:microsoft.com/office/officeart/2018/5/layout/IconCircleLabelList"/>
    <dgm:cxn modelId="{D5262C0E-799D-47C5-8514-639D9EA5D21D}" type="presParOf" srcId="{5F6296FB-6623-49F0-A37B-32D5293F3A75}" destId="{31C29FDC-4EAC-421C-85D7-75F0109DA069}" srcOrd="1" destOrd="0" presId="urn:microsoft.com/office/officeart/2018/5/layout/IconCircleLabelList"/>
    <dgm:cxn modelId="{C1FD4445-8252-449D-A9A3-29D325ED309C}" type="presParOf" srcId="{5F6296FB-6623-49F0-A37B-32D5293F3A75}" destId="{BB66529C-2270-4196-BFCB-71AF1BBE96EB}" srcOrd="2" destOrd="0" presId="urn:microsoft.com/office/officeart/2018/5/layout/IconCircleLabelList"/>
    <dgm:cxn modelId="{930D56C5-D09E-4419-BE3B-6FA1D45629A4}" type="presParOf" srcId="{BB66529C-2270-4196-BFCB-71AF1BBE96EB}" destId="{3EC02099-2D14-4F0B-98D2-969D1935C96B}" srcOrd="0" destOrd="0" presId="urn:microsoft.com/office/officeart/2018/5/layout/IconCircleLabelList"/>
    <dgm:cxn modelId="{DB603AA3-2F43-4AD4-AAA1-B7BED4D41E3F}" type="presParOf" srcId="{BB66529C-2270-4196-BFCB-71AF1BBE96EB}" destId="{F7C6369C-F074-481D-877F-C3CA1C8B2601}" srcOrd="1" destOrd="0" presId="urn:microsoft.com/office/officeart/2018/5/layout/IconCircleLabelList"/>
    <dgm:cxn modelId="{2A54E254-47AA-4B6C-BD71-C810A1EA7384}" type="presParOf" srcId="{BB66529C-2270-4196-BFCB-71AF1BBE96EB}" destId="{90F176AB-80FF-420F-BF88-679C99DC0526}" srcOrd="2" destOrd="0" presId="urn:microsoft.com/office/officeart/2018/5/layout/IconCircleLabelList"/>
    <dgm:cxn modelId="{B6049173-0FE6-4A67-B887-897661D37E09}" type="presParOf" srcId="{BB66529C-2270-4196-BFCB-71AF1BBE96EB}" destId="{2E1E48B1-231B-40EC-9DEB-E9C62DB9B354}" srcOrd="3" destOrd="0" presId="urn:microsoft.com/office/officeart/2018/5/layout/IconCircleLabelList"/>
    <dgm:cxn modelId="{6EC21CE0-4253-4782-9808-F096FBDBBCBF}" type="presParOf" srcId="{5F6296FB-6623-49F0-A37B-32D5293F3A75}" destId="{40F320B4-3B2A-499E-8008-E3C845BE8529}" srcOrd="3" destOrd="0" presId="urn:microsoft.com/office/officeart/2018/5/layout/IconCircleLabelList"/>
    <dgm:cxn modelId="{D37BD34A-2391-4770-8C05-D0F72AB53A39}" type="presParOf" srcId="{5F6296FB-6623-49F0-A37B-32D5293F3A75}" destId="{97C7AAAE-BF17-4136-8CB3-3B81D8C1FB63}" srcOrd="4" destOrd="0" presId="urn:microsoft.com/office/officeart/2018/5/layout/IconCircleLabelList"/>
    <dgm:cxn modelId="{EE886E27-1CB2-4FF1-8543-9787040DEDED}" type="presParOf" srcId="{97C7AAAE-BF17-4136-8CB3-3B81D8C1FB63}" destId="{3B05B3D7-3CA4-4213-988D-5520E9FCAC06}" srcOrd="0" destOrd="0" presId="urn:microsoft.com/office/officeart/2018/5/layout/IconCircleLabelList"/>
    <dgm:cxn modelId="{60F77FEB-3AD3-49C2-8311-2A474D0D6DFC}" type="presParOf" srcId="{97C7AAAE-BF17-4136-8CB3-3B81D8C1FB63}" destId="{D20C6F1C-67EB-49A3-8A6A-77FE6F4E2581}" srcOrd="1" destOrd="0" presId="urn:microsoft.com/office/officeart/2018/5/layout/IconCircleLabelList"/>
    <dgm:cxn modelId="{C1FBC55B-A424-433A-806F-985D36FA72A7}" type="presParOf" srcId="{97C7AAAE-BF17-4136-8CB3-3B81D8C1FB63}" destId="{960854BB-8EB9-47EF-9355-8D47AD054958}" srcOrd="2" destOrd="0" presId="urn:microsoft.com/office/officeart/2018/5/layout/IconCircleLabelList"/>
    <dgm:cxn modelId="{003C712C-CA2F-4D75-9DB7-855B273EEFF0}" type="presParOf" srcId="{97C7AAAE-BF17-4136-8CB3-3B81D8C1FB63}" destId="{74A5C5D9-1529-4C00-8952-5702A3EBEB9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28B40A-85CB-44CF-9E81-3063936285E3}">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5524FB-3A0E-4BA5-B04E-59FC2E252AEB}">
      <dsp:nvSpPr>
        <dsp:cNvPr id="0" name=""/>
        <dsp:cNvSpPr/>
      </dsp:nvSpPr>
      <dsp:spPr>
        <a:xfrm>
          <a:off x="1004512" y="728102"/>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451185-6747-4E77-A3B3-9CCD7AC625E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100000"/>
            </a:lnSpc>
            <a:spcBef>
              <a:spcPct val="0"/>
            </a:spcBef>
            <a:spcAft>
              <a:spcPct val="35000"/>
            </a:spcAft>
            <a:buNone/>
            <a:defRPr cap="all"/>
          </a:pPr>
          <a:r>
            <a:rPr lang="en-US" sz="2600" kern="1200" dirty="0"/>
            <a:t>EU Legacy</a:t>
          </a:r>
        </a:p>
      </dsp:txBody>
      <dsp:txXfrm>
        <a:off x="35606" y="2725540"/>
        <a:ext cx="2981250" cy="720000"/>
      </dsp:txXfrm>
    </dsp:sp>
    <dsp:sp modelId="{C4618682-3912-4E72-999D-4BF5CD06322D}">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2F9AEA-3377-4AFB-BDDB-45672D648ACC}">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EA8AF0-CDCB-4FBD-8FCB-A8EECB922CE0}">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100000"/>
            </a:lnSpc>
            <a:spcBef>
              <a:spcPct val="0"/>
            </a:spcBef>
            <a:spcAft>
              <a:spcPct val="35000"/>
            </a:spcAft>
            <a:buNone/>
            <a:defRPr cap="all"/>
          </a:pPr>
          <a:r>
            <a:rPr lang="en-US" sz="2600" kern="1200" dirty="0"/>
            <a:t>UK </a:t>
          </a:r>
          <a:r>
            <a:rPr lang="en-US" sz="2600" kern="1200"/>
            <a:t>Equality act</a:t>
          </a:r>
          <a:endParaRPr lang="en-US" sz="2600" kern="1200" dirty="0"/>
        </a:p>
      </dsp:txBody>
      <dsp:txXfrm>
        <a:off x="3538574" y="2725540"/>
        <a:ext cx="2981250" cy="720000"/>
      </dsp:txXfrm>
    </dsp:sp>
    <dsp:sp modelId="{17388459-6EB8-4F5E-BF5C-9EB4EB9F5789}">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8D9CF1-097F-4361-ABD4-11EB84ECFAE9}">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08D94C-0979-4A7E-9611-4E89C272E0B9}">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100000"/>
            </a:lnSpc>
            <a:spcBef>
              <a:spcPct val="0"/>
            </a:spcBef>
            <a:spcAft>
              <a:spcPct val="35000"/>
            </a:spcAft>
            <a:buNone/>
            <a:defRPr cap="all"/>
          </a:pPr>
          <a:r>
            <a:rPr lang="en-US" sz="2600" kern="1200" dirty="0"/>
            <a:t>Devolution - </a:t>
          </a:r>
          <a:r>
            <a:rPr lang="en-US" sz="2600" kern="1200" dirty="0" err="1"/>
            <a:t>wales</a:t>
          </a:r>
          <a:endParaRPr lang="en-US" sz="2600" kern="1200" dirty="0"/>
        </a:p>
      </dsp:txBody>
      <dsp:txXfrm>
        <a:off x="7041543" y="2725540"/>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CF82B-1AB9-4BED-8ACB-A389BC25EF2F}">
      <dsp:nvSpPr>
        <dsp:cNvPr id="0" name=""/>
        <dsp:cNvSpPr/>
      </dsp:nvSpPr>
      <dsp:spPr>
        <a:xfrm rot="5400000">
          <a:off x="4642807" y="92179"/>
          <a:ext cx="1392907" cy="1211829"/>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rPr>
            <a:t>Workforce issues</a:t>
          </a:r>
        </a:p>
      </dsp:txBody>
      <dsp:txXfrm rot="-5400000">
        <a:off x="4922189" y="218701"/>
        <a:ext cx="834143" cy="958785"/>
      </dsp:txXfrm>
    </dsp:sp>
    <dsp:sp modelId="{9F19506A-55A6-434C-BC72-0E17AA267CF1}">
      <dsp:nvSpPr>
        <dsp:cNvPr id="0" name=""/>
        <dsp:cNvSpPr/>
      </dsp:nvSpPr>
      <dsp:spPr>
        <a:xfrm>
          <a:off x="5981948" y="280222"/>
          <a:ext cx="1554484" cy="83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(retention/burnout)</a:t>
          </a:r>
        </a:p>
      </dsp:txBody>
      <dsp:txXfrm>
        <a:off x="5981948" y="280222"/>
        <a:ext cx="1554484" cy="835744"/>
      </dsp:txXfrm>
    </dsp:sp>
    <dsp:sp modelId="{44036A84-5E77-446C-BAFF-408F7FD60194}">
      <dsp:nvSpPr>
        <dsp:cNvPr id="0" name=""/>
        <dsp:cNvSpPr/>
      </dsp:nvSpPr>
      <dsp:spPr>
        <a:xfrm rot="5400000">
          <a:off x="3334031" y="92179"/>
          <a:ext cx="1392907" cy="1211829"/>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3613413" y="218701"/>
        <a:ext cx="834143" cy="958785"/>
      </dsp:txXfrm>
    </dsp:sp>
    <dsp:sp modelId="{9C40E91E-E4E9-47CC-98A3-B79660286471}">
      <dsp:nvSpPr>
        <dsp:cNvPr id="0" name=""/>
        <dsp:cNvSpPr/>
      </dsp:nvSpPr>
      <dsp:spPr>
        <a:xfrm rot="5400000">
          <a:off x="3985912" y="1274479"/>
          <a:ext cx="1392907" cy="1211829"/>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Resources</a:t>
          </a:r>
        </a:p>
      </dsp:txBody>
      <dsp:txXfrm rot="-5400000">
        <a:off x="4265294" y="1401001"/>
        <a:ext cx="834143" cy="958785"/>
      </dsp:txXfrm>
    </dsp:sp>
    <dsp:sp modelId="{277399EF-78F5-4FB8-89C0-CF0B7543CEDB}">
      <dsp:nvSpPr>
        <dsp:cNvPr id="0" name=""/>
        <dsp:cNvSpPr/>
      </dsp:nvSpPr>
      <dsp:spPr>
        <a:xfrm>
          <a:off x="2521966" y="1462521"/>
          <a:ext cx="1504339" cy="83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r" defTabSz="577850">
            <a:lnSpc>
              <a:spcPct val="90000"/>
            </a:lnSpc>
            <a:spcBef>
              <a:spcPct val="0"/>
            </a:spcBef>
            <a:spcAft>
              <a:spcPct val="35000"/>
            </a:spcAft>
            <a:buNone/>
          </a:pPr>
          <a:r>
            <a:rPr lang="en-GB" sz="1300" kern="1200" dirty="0"/>
            <a:t>Funding pressures</a:t>
          </a:r>
        </a:p>
      </dsp:txBody>
      <dsp:txXfrm>
        <a:off x="2521966" y="1462521"/>
        <a:ext cx="1504339" cy="835744"/>
      </dsp:txXfrm>
    </dsp:sp>
    <dsp:sp modelId="{AE662756-B228-4EA6-8637-B3426D66122C}">
      <dsp:nvSpPr>
        <dsp:cNvPr id="0" name=""/>
        <dsp:cNvSpPr/>
      </dsp:nvSpPr>
      <dsp:spPr>
        <a:xfrm rot="5400000">
          <a:off x="5294688" y="1274479"/>
          <a:ext cx="1392907" cy="1211829"/>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5574070" y="1401001"/>
        <a:ext cx="834143" cy="958785"/>
      </dsp:txXfrm>
    </dsp:sp>
    <dsp:sp modelId="{2C643EE4-E943-468E-AA26-D7FD681A6845}">
      <dsp:nvSpPr>
        <dsp:cNvPr id="0" name=""/>
        <dsp:cNvSpPr/>
      </dsp:nvSpPr>
      <dsp:spPr>
        <a:xfrm rot="5400000">
          <a:off x="4642807" y="2456779"/>
          <a:ext cx="1392907" cy="1211829"/>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rPr>
            <a:t>Bias</a:t>
          </a:r>
        </a:p>
      </dsp:txBody>
      <dsp:txXfrm rot="-5400000">
        <a:off x="4922189" y="2583301"/>
        <a:ext cx="834143" cy="958785"/>
      </dsp:txXfrm>
    </dsp:sp>
    <dsp:sp modelId="{592959A8-453A-4DE5-8DDC-138232B53859}">
      <dsp:nvSpPr>
        <dsp:cNvPr id="0" name=""/>
        <dsp:cNvSpPr/>
      </dsp:nvSpPr>
      <dsp:spPr>
        <a:xfrm>
          <a:off x="5981948" y="2644821"/>
          <a:ext cx="1554484" cy="83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Unconscious bias/ judgment from practitioner/team</a:t>
          </a:r>
        </a:p>
      </dsp:txBody>
      <dsp:txXfrm>
        <a:off x="5981948" y="2644821"/>
        <a:ext cx="1554484" cy="835744"/>
      </dsp:txXfrm>
    </dsp:sp>
    <dsp:sp modelId="{CBCCFB6F-310A-43DD-BDE7-E22DBBE5CE9E}">
      <dsp:nvSpPr>
        <dsp:cNvPr id="0" name=""/>
        <dsp:cNvSpPr/>
      </dsp:nvSpPr>
      <dsp:spPr>
        <a:xfrm rot="5400000">
          <a:off x="3334031" y="2456779"/>
          <a:ext cx="1392907" cy="1211829"/>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3613413" y="2583301"/>
        <a:ext cx="834143" cy="9587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F2F03D-2B25-40D1-8F01-1C4E8933EF9A}">
      <dsp:nvSpPr>
        <dsp:cNvPr id="0" name=""/>
        <dsp:cNvSpPr/>
      </dsp:nvSpPr>
      <dsp:spPr>
        <a:xfrm>
          <a:off x="287043" y="1015539"/>
          <a:ext cx="892125" cy="8921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5D86CC-F195-4050-BAE9-7419D864AE0E}">
      <dsp:nvSpPr>
        <dsp:cNvPr id="0" name=""/>
        <dsp:cNvSpPr/>
      </dsp:nvSpPr>
      <dsp:spPr>
        <a:xfrm>
          <a:off x="477168" y="1205664"/>
          <a:ext cx="511875" cy="511875"/>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55214B-5BD6-4A58-AD38-4843D4BBA4C3}">
      <dsp:nvSpPr>
        <dsp:cNvPr id="0" name=""/>
        <dsp:cNvSpPr/>
      </dsp:nvSpPr>
      <dsp:spPr>
        <a:xfrm>
          <a:off x="1856" y="2185540"/>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Enhancing diversity within workforce</a:t>
          </a:r>
        </a:p>
      </dsp:txBody>
      <dsp:txXfrm>
        <a:off x="1856" y="2185540"/>
        <a:ext cx="1462500" cy="585000"/>
      </dsp:txXfrm>
    </dsp:sp>
    <dsp:sp modelId="{6A384AAF-94BC-407C-BF81-ACF17DADAE64}">
      <dsp:nvSpPr>
        <dsp:cNvPr id="0" name=""/>
        <dsp:cNvSpPr/>
      </dsp:nvSpPr>
      <dsp:spPr>
        <a:xfrm>
          <a:off x="2005481" y="1015539"/>
          <a:ext cx="892125" cy="8921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5687D2-FEC4-4994-A88F-05BD89AC7961}">
      <dsp:nvSpPr>
        <dsp:cNvPr id="0" name=""/>
        <dsp:cNvSpPr/>
      </dsp:nvSpPr>
      <dsp:spPr>
        <a:xfrm>
          <a:off x="2195606" y="1205664"/>
          <a:ext cx="511875" cy="511875"/>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338247-0950-45DD-96EE-C86F7B6914BD}">
      <dsp:nvSpPr>
        <dsp:cNvPr id="0" name=""/>
        <dsp:cNvSpPr/>
      </dsp:nvSpPr>
      <dsp:spPr>
        <a:xfrm>
          <a:off x="1720293" y="2185540"/>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EDI and Antiracism training</a:t>
          </a:r>
        </a:p>
      </dsp:txBody>
      <dsp:txXfrm>
        <a:off x="1720293" y="2185540"/>
        <a:ext cx="1462500" cy="585000"/>
      </dsp:txXfrm>
    </dsp:sp>
    <dsp:sp modelId="{576BC7CC-130A-449C-93BF-0E56CA5A20F5}">
      <dsp:nvSpPr>
        <dsp:cNvPr id="0" name=""/>
        <dsp:cNvSpPr/>
      </dsp:nvSpPr>
      <dsp:spPr>
        <a:xfrm>
          <a:off x="3723918" y="1015539"/>
          <a:ext cx="892125" cy="8921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337DB-0CEB-4C7B-ADB9-B22A5B395C2A}">
      <dsp:nvSpPr>
        <dsp:cNvPr id="0" name=""/>
        <dsp:cNvSpPr/>
      </dsp:nvSpPr>
      <dsp:spPr>
        <a:xfrm>
          <a:off x="3914043" y="1205664"/>
          <a:ext cx="511875" cy="511875"/>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B65263-A918-4E29-9064-B59167E3E6A9}">
      <dsp:nvSpPr>
        <dsp:cNvPr id="0" name=""/>
        <dsp:cNvSpPr/>
      </dsp:nvSpPr>
      <dsp:spPr>
        <a:xfrm>
          <a:off x="3438731" y="2185540"/>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Awareness of bias</a:t>
          </a:r>
        </a:p>
      </dsp:txBody>
      <dsp:txXfrm>
        <a:off x="3438731" y="2185540"/>
        <a:ext cx="1462500" cy="585000"/>
      </dsp:txXfrm>
    </dsp:sp>
    <dsp:sp modelId="{6C200820-C905-4034-B82A-E88B98BAABA3}">
      <dsp:nvSpPr>
        <dsp:cNvPr id="0" name=""/>
        <dsp:cNvSpPr/>
      </dsp:nvSpPr>
      <dsp:spPr>
        <a:xfrm>
          <a:off x="5442356" y="1015539"/>
          <a:ext cx="892125" cy="89212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06B6C0-84DC-48A2-8117-DA9AA433152B}">
      <dsp:nvSpPr>
        <dsp:cNvPr id="0" name=""/>
        <dsp:cNvSpPr/>
      </dsp:nvSpPr>
      <dsp:spPr>
        <a:xfrm>
          <a:off x="5632481" y="1205664"/>
          <a:ext cx="511875" cy="511875"/>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E54DBB-369A-4F42-8010-7950ECF48750}">
      <dsp:nvSpPr>
        <dsp:cNvPr id="0" name=""/>
        <dsp:cNvSpPr/>
      </dsp:nvSpPr>
      <dsp:spPr>
        <a:xfrm>
          <a:off x="5157168" y="2185540"/>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Expand cross-agency working</a:t>
          </a:r>
        </a:p>
      </dsp:txBody>
      <dsp:txXfrm>
        <a:off x="5157168" y="2185540"/>
        <a:ext cx="1462500" cy="585000"/>
      </dsp:txXfrm>
    </dsp:sp>
    <dsp:sp modelId="{3623CBE8-E493-4CF6-BFF7-38B21F00FDDC}">
      <dsp:nvSpPr>
        <dsp:cNvPr id="0" name=""/>
        <dsp:cNvSpPr/>
      </dsp:nvSpPr>
      <dsp:spPr>
        <a:xfrm>
          <a:off x="7160793" y="1015539"/>
          <a:ext cx="892125" cy="892125"/>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2BF054-B3D6-4782-B6DA-D87830126DA1}">
      <dsp:nvSpPr>
        <dsp:cNvPr id="0" name=""/>
        <dsp:cNvSpPr/>
      </dsp:nvSpPr>
      <dsp:spPr>
        <a:xfrm>
          <a:off x="7350918" y="1205664"/>
          <a:ext cx="511875" cy="511875"/>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A53D06-0337-43CF-998E-AE73DF6A8FCB}">
      <dsp:nvSpPr>
        <dsp:cNvPr id="0" name=""/>
        <dsp:cNvSpPr/>
      </dsp:nvSpPr>
      <dsp:spPr>
        <a:xfrm>
          <a:off x="6875606" y="2185540"/>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Community empowerment</a:t>
          </a:r>
        </a:p>
      </dsp:txBody>
      <dsp:txXfrm>
        <a:off x="6875606" y="2185540"/>
        <a:ext cx="1462500" cy="585000"/>
      </dsp:txXfrm>
    </dsp:sp>
    <dsp:sp modelId="{4A234AE4-41B6-4957-942B-A9B10D7A47C8}">
      <dsp:nvSpPr>
        <dsp:cNvPr id="0" name=""/>
        <dsp:cNvSpPr/>
      </dsp:nvSpPr>
      <dsp:spPr>
        <a:xfrm>
          <a:off x="8879231" y="1015539"/>
          <a:ext cx="892125" cy="8921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DAA895-968E-445E-90FE-D98797A2CC82}">
      <dsp:nvSpPr>
        <dsp:cNvPr id="0" name=""/>
        <dsp:cNvSpPr/>
      </dsp:nvSpPr>
      <dsp:spPr>
        <a:xfrm>
          <a:off x="9069356" y="1205664"/>
          <a:ext cx="511875" cy="511875"/>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B80E4D-02E1-4F7B-8348-01F21033E03C}">
      <dsp:nvSpPr>
        <dsp:cNvPr id="0" name=""/>
        <dsp:cNvSpPr/>
      </dsp:nvSpPr>
      <dsp:spPr>
        <a:xfrm>
          <a:off x="8594043" y="2185540"/>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Sustainable long- term funding </a:t>
          </a:r>
        </a:p>
      </dsp:txBody>
      <dsp:txXfrm>
        <a:off x="8594043" y="2185540"/>
        <a:ext cx="1462500" cy="585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D0A7DB-F870-4289-A176-74DC8634D49F}">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6532A6-7EC2-48FB-9700-1C2608E2063C}">
      <dsp:nvSpPr>
        <dsp:cNvPr id="0" name=""/>
        <dsp:cNvSpPr/>
      </dsp:nvSpPr>
      <dsp:spPr>
        <a:xfrm>
          <a:off x="1004512" y="728102"/>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CCB9B7-3229-4D84-88AF-537C55717936}">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dirty="0"/>
            <a:t>Leveraging the Future generations act</a:t>
          </a:r>
        </a:p>
      </dsp:txBody>
      <dsp:txXfrm>
        <a:off x="35606" y="2725540"/>
        <a:ext cx="2981250" cy="720000"/>
      </dsp:txXfrm>
    </dsp:sp>
    <dsp:sp modelId="{3EC02099-2D14-4F0B-98D2-969D1935C96B}">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C6369C-F074-481D-877F-C3CA1C8B2601}">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1E48B1-231B-40EC-9DEB-E9C62DB9B354}">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dirty="0"/>
            <a:t>Sustained funding</a:t>
          </a:r>
        </a:p>
      </dsp:txBody>
      <dsp:txXfrm>
        <a:off x="3538574" y="2725540"/>
        <a:ext cx="2981250" cy="720000"/>
      </dsp:txXfrm>
    </dsp:sp>
    <dsp:sp modelId="{3B05B3D7-3CA4-4213-988D-5520E9FCAC06}">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0C6F1C-67EB-49A3-8A6A-77FE6F4E2581}">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A5C5D9-1529-4C00-8952-5702A3EBEB99}">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dirty="0"/>
            <a:t>Wales a model for rights-based inclusion</a:t>
          </a:r>
        </a:p>
      </dsp:txBody>
      <dsp:txXfrm>
        <a:off x="7041543" y="2725540"/>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3AA0E9-8CD0-4A6E-A65E-A06028B83FE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5E2408B-C9AB-4665-AC99-B057BD0A43D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748E1AF-6343-46AA-8AEF-4C12F4118850}" type="datetimeFigureOut">
              <a:rPr lang="en-US" smtClean="0"/>
              <a:t>3/3/2026</a:t>
            </a:fld>
            <a:endParaRPr lang="en-US" dirty="0"/>
          </a:p>
        </p:txBody>
      </p:sp>
      <p:sp>
        <p:nvSpPr>
          <p:cNvPr id="4" name="Footer Placeholder 3">
            <a:extLst>
              <a:ext uri="{FF2B5EF4-FFF2-40B4-BE49-F238E27FC236}">
                <a16:creationId xmlns:a16="http://schemas.microsoft.com/office/drawing/2014/main" id="{8CD1B215-531B-4869-BD98-BD3B1390B1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B53F21-4D67-455D-8074-E9E6EC26FAC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2858E0-3D38-47B7-97D4-4FE08D90D359}" type="slidenum">
              <a:rPr lang="en-US" smtClean="0"/>
              <a:t>‹#›</a:t>
            </a:fld>
            <a:endParaRPr lang="en-US" dirty="0"/>
          </a:p>
        </p:txBody>
      </p:sp>
    </p:spTree>
    <p:extLst>
      <p:ext uri="{BB962C8B-B14F-4D97-AF65-F5344CB8AC3E}">
        <p14:creationId xmlns:p14="http://schemas.microsoft.com/office/powerpoint/2010/main" val="28214433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9D2517-63AA-420A-887D-BE60360A8F4D}" type="datetimeFigureOut">
              <a:rPr lang="en-US" noProof="0" smtClean="0"/>
              <a:t>3/3/2026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4ECAD9-32EE-4091-BDA5-6BD15ACC5E58}" type="slidenum">
              <a:rPr lang="en-US" noProof="0" smtClean="0"/>
              <a:t>‹#›</a:t>
            </a:fld>
            <a:endParaRPr lang="en-US" noProof="0" dirty="0"/>
          </a:p>
        </p:txBody>
      </p:sp>
    </p:spTree>
    <p:extLst>
      <p:ext uri="{BB962C8B-B14F-4D97-AF65-F5344CB8AC3E}">
        <p14:creationId xmlns:p14="http://schemas.microsoft.com/office/powerpoint/2010/main" val="1106618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the presentation for assignment two, module code ECED7007, in which we will explore the roles of social workers in Wales, and how they work towards removing barriers to social inclusion.</a:t>
            </a:r>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a:t>
            </a:fld>
            <a:endParaRPr lang="en-US" noProof="0" dirty="0"/>
          </a:p>
        </p:txBody>
      </p:sp>
    </p:spTree>
    <p:extLst>
      <p:ext uri="{BB962C8B-B14F-4D97-AF65-F5344CB8AC3E}">
        <p14:creationId xmlns:p14="http://schemas.microsoft.com/office/powerpoint/2010/main" val="2215981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Wales social care has one of the most progressive frameworks in Europe ‘the Social Services and Well-being Act’ (</a:t>
            </a:r>
            <a:r>
              <a:rPr lang="en-GB" i="1" dirty="0"/>
              <a:t>Social Services and Well-being (Wales) Act </a:t>
            </a:r>
            <a:r>
              <a:rPr lang="en-GB" dirty="0"/>
              <a:t>2014) yet there remain persistent barriers like poverty and disability exclusion, how practitioners are able to work within the framework, challenge exclusion and where there are barriers will be the focus of this presentation. </a:t>
            </a:r>
          </a:p>
          <a:p>
            <a:endParaRPr lang="en-GB" dirty="0"/>
          </a:p>
          <a:p>
            <a:r>
              <a:rPr lang="en-GB" dirty="0"/>
              <a:t>Within the presentation we will cover </a:t>
            </a:r>
            <a:br>
              <a:rPr lang="en-GB" dirty="0"/>
            </a:br>
            <a:r>
              <a:rPr lang="en-GB" dirty="0"/>
              <a:t>Contexts Impacting Social Policy Development and Implementation</a:t>
            </a:r>
          </a:p>
          <a:p>
            <a:r>
              <a:rPr lang="en-GB" dirty="0"/>
              <a:t>Drivers of Social Policy </a:t>
            </a:r>
          </a:p>
          <a:p>
            <a:r>
              <a:rPr lang="en-GB" dirty="0"/>
              <a:t>The Role of Practitioners in Removing Barriers</a:t>
            </a:r>
          </a:p>
          <a:p>
            <a:r>
              <a:rPr lang="en-GB" dirty="0"/>
              <a:t>and</a:t>
            </a:r>
          </a:p>
          <a:p>
            <a:r>
              <a:rPr lang="en-GB" dirty="0"/>
              <a:t>Pathways to a More Equal, Inclusive, and Sustainable Society</a:t>
            </a:r>
          </a:p>
          <a:p>
            <a:endParaRPr lang="en-GB" dirty="0"/>
          </a:p>
          <a:p>
            <a:r>
              <a:rPr lang="en-GB" dirty="0"/>
              <a:t>All references are available on the final 3 slides. </a:t>
            </a:r>
          </a:p>
          <a:p>
            <a:endParaRPr lang="en-GB"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a:t>
            </a:fld>
            <a:endParaRPr lang="en-US" noProof="0" dirty="0"/>
          </a:p>
        </p:txBody>
      </p:sp>
    </p:spTree>
    <p:extLst>
      <p:ext uri="{BB962C8B-B14F-4D97-AF65-F5344CB8AC3E}">
        <p14:creationId xmlns:p14="http://schemas.microsoft.com/office/powerpoint/2010/main" val="236691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explore the contexts impacting social policy development and implementation we can refer to several key documents, the timeline on the slide demonstrates the introduction of the following acts. </a:t>
            </a:r>
            <a:br>
              <a:rPr lang="en-GB" dirty="0"/>
            </a:br>
            <a:r>
              <a:rPr lang="en-GB" dirty="0"/>
              <a:t>(read slide) </a:t>
            </a:r>
            <a:br>
              <a:rPr lang="en-GB" dirty="0"/>
            </a:br>
            <a:r>
              <a:rPr lang="en-GB" dirty="0"/>
              <a:t>The principles of these acts empower social workers to combat exclusion by focusing on individual wellbeing, taking a ‘person centred’ approach, and the 2014 social services and wellbeing act modernised the legal framework, in an aim to ensure sustainable and high-quality social services across Wales.</a:t>
            </a:r>
          </a:p>
          <a:p>
            <a:endParaRPr lang="en-GB" dirty="0"/>
          </a:p>
          <a:p>
            <a:r>
              <a:rPr lang="en-GB" dirty="0"/>
              <a:t>Across all acts, there is a focus on “Voice and control, Prevention and early intervention, Well-being and multi agency working” (Overview of the Social Services and Well-being (Wales) Act 2014, 2025)</a:t>
            </a:r>
          </a:p>
          <a:p>
            <a:br>
              <a:rPr lang="en-GB" dirty="0"/>
            </a:br>
            <a:r>
              <a:rPr lang="en-GB" dirty="0"/>
              <a:t>The social policy changes introduced across these acts align closely with the UN sustainable development goals (Green et al., 2019) and formalised a move from a deficit-based strategy to a strengths-based strategy in order to tackle problems effectively. </a:t>
            </a:r>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3</a:t>
            </a:fld>
            <a:endParaRPr lang="en-US" noProof="0" dirty="0"/>
          </a:p>
        </p:txBody>
      </p:sp>
    </p:spTree>
    <p:extLst>
      <p:ext uri="{BB962C8B-B14F-4D97-AF65-F5344CB8AC3E}">
        <p14:creationId xmlns:p14="http://schemas.microsoft.com/office/powerpoint/2010/main" val="34553338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shows some of the key factors of the Acts. </a:t>
            </a:r>
            <a:br>
              <a:rPr lang="en-GB" dirty="0"/>
            </a:br>
            <a:r>
              <a:rPr lang="en-GB" dirty="0"/>
              <a:t>We can see that the social model of disability is working towards shifting from a medical to social responsibility, coming from a framework where barriers to inclusion can be removed, and identified that disability adaptations such as ramps and automatic doors can have universal benefits.</a:t>
            </a:r>
            <a:br>
              <a:rPr lang="en-GB" dirty="0"/>
            </a:br>
            <a:br>
              <a:rPr lang="en-GB" dirty="0"/>
            </a:br>
            <a:r>
              <a:rPr lang="en-GB" dirty="0"/>
              <a:t>The 2014 social services and wellbeing act focuses on prevention and early intervention, with an emphasis on strengthening safeguarding and empowering service users through autonomy and control over their own situations. </a:t>
            </a:r>
          </a:p>
          <a:p>
            <a:endParaRPr lang="en-GB" dirty="0"/>
          </a:p>
          <a:p>
            <a:r>
              <a:rPr lang="en-GB" dirty="0"/>
              <a:t>The wellbeing of Future Generations act brought in a legislated duty on local authorities and practitioners to report issues and work to actively prevent them, using long term focus to model wellbeing goals over a long time period, using the sustainable development principles. </a:t>
            </a:r>
          </a:p>
          <a:p>
            <a:endParaRPr lang="en-GB" dirty="0"/>
          </a:p>
          <a:p>
            <a:r>
              <a:rPr lang="en-GB" dirty="0"/>
              <a:t>The final act, being the disabled peoples rights plan focuses on the intersectionality of disability, and is designed with short term, medium term and long term goals, working on a strategic plan to improve disabled peoples rights on a set timeline. </a:t>
            </a:r>
            <a:br>
              <a:rPr lang="en-GB" dirty="0"/>
            </a:br>
            <a:r>
              <a:rPr lang="en-GB" dirty="0"/>
              <a:t>…</a:t>
            </a:r>
            <a:br>
              <a:rPr lang="en-GB" dirty="0"/>
            </a:br>
            <a:r>
              <a:rPr lang="en-GB" dirty="0"/>
              <a:t>As evidenced by the key takeaways of the Acts that govern the practice of social workers in Wales, there are common themes, all acts are working towards an ‘entire person’ approach, with an emphasis on empowerment, control of ones’ own life and a focus on early intervention and the intersectionality that impacts us all.</a:t>
            </a:r>
          </a:p>
          <a:p>
            <a:endParaRPr lang="en-GB" dirty="0"/>
          </a:p>
          <a:p>
            <a:r>
              <a:rPr lang="en-GB" dirty="0"/>
              <a:t>While the Acts provide a strong theoretical framework, the Kings society point out that “Social care guidance is frequently viewed as high-quality in principle, yet challenging to implement effectively due to severe systemic, financial, and workforce constraints. While policies aim for person-centred, compassionate, and flexible care, the reality on the ground often involves rushed, 15-minute visits, high staff turnover, and, in some cases, neglect due to lack of support” (Fixing Social Care- the Six Key Problems and How to Tackle Them., 2025).</a:t>
            </a:r>
          </a:p>
        </p:txBody>
      </p:sp>
      <p:sp>
        <p:nvSpPr>
          <p:cNvPr id="4" name="Slide Number Placeholder 3"/>
          <p:cNvSpPr>
            <a:spLocks noGrp="1"/>
          </p:cNvSpPr>
          <p:nvPr>
            <p:ph type="sldNum" sz="quarter" idx="5"/>
          </p:nvPr>
        </p:nvSpPr>
        <p:spPr/>
        <p:txBody>
          <a:bodyPr/>
          <a:lstStyle/>
          <a:p>
            <a:fld id="{284ECAD9-32EE-4091-BDA5-6BD15ACC5E58}" type="slidenum">
              <a:rPr lang="en-US" noProof="0" smtClean="0"/>
              <a:t>4</a:t>
            </a:fld>
            <a:endParaRPr lang="en-US" noProof="0" dirty="0"/>
          </a:p>
        </p:txBody>
      </p:sp>
    </p:spTree>
    <p:extLst>
      <p:ext uri="{BB962C8B-B14F-4D97-AF65-F5344CB8AC3E}">
        <p14:creationId xmlns:p14="http://schemas.microsoft.com/office/powerpoint/2010/main" val="2646422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evolution of social policy development and implementation can be viewed as built from a foundational EU principles, including EU human rights frameworks, and demonstrate a commitment to EU-derived laws, post Brexit, including anti discrimination laws and the ‘values of care’, all of which align with the Charter of Fundamental rights (Read et al., 2023). </a:t>
            </a:r>
            <a:br>
              <a:rPr lang="en-GB" dirty="0"/>
            </a:br>
            <a:br>
              <a:rPr lang="en-GB" dirty="0"/>
            </a:br>
            <a:r>
              <a:rPr lang="en-GB" dirty="0"/>
              <a:t>These policies are enhanced by the UK equality act but finessed by the devolution of Wales from Westminster (Birrell, 2009) .  </a:t>
            </a:r>
          </a:p>
          <a:p>
            <a:endParaRPr lang="en-GB" dirty="0"/>
          </a:p>
          <a:p>
            <a:r>
              <a:rPr lang="en-GB" dirty="0"/>
              <a:t>The policies that are the framework of social policy development in Wales appear progressive on paper, but there are reports of uneven implementation across rural and urban divides according to the Wales centre for public policy (Williams &amp; Doyle, 2016) as well as possible funding issues.</a:t>
            </a:r>
          </a:p>
          <a:p>
            <a:endParaRPr lang="en-GB"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5</a:t>
            </a:fld>
            <a:endParaRPr lang="en-US" noProof="0" dirty="0"/>
          </a:p>
        </p:txBody>
      </p:sp>
    </p:spTree>
    <p:extLst>
      <p:ext uri="{BB962C8B-B14F-4D97-AF65-F5344CB8AC3E}">
        <p14:creationId xmlns:p14="http://schemas.microsoft.com/office/powerpoint/2010/main" val="2776777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Devolution in Wales has been an ongoing process since the establishment of a Welsh Assembly in 1999. What began as ‘administrative devolution’ in the late 1990s has increased to allow further legislative powers, with the Senedd making decisions over major public services. The Welsh government do not have power over justice or policing, but can make laws to address health, social care, education, agriculture, housing and transportation. </a:t>
            </a:r>
          </a:p>
          <a:p>
            <a:endParaRPr lang="en-GB" dirty="0"/>
          </a:p>
          <a:p>
            <a:r>
              <a:rPr lang="en-GB" dirty="0"/>
              <a:t>For the purposes of this assignment we will focus on the powers that the Welsh government have over health and social care, and how the political parties in power in Wales have impacted the decisions made. </a:t>
            </a:r>
          </a:p>
          <a:p>
            <a:endParaRPr lang="en-GB" dirty="0"/>
          </a:p>
          <a:p>
            <a:r>
              <a:rPr lang="en-GB" dirty="0"/>
              <a:t>The government in Wales has been led continuously since devolution by the Labour party, and they have introduced a series of reforms with the aim of integrating health and social care services, improving workforce conditions, and shifting toward preventive and community-based models. </a:t>
            </a:r>
          </a:p>
          <a:p>
            <a:r>
              <a:rPr lang="en-GB" dirty="0"/>
              <a:t>The Regulation and Inspection of Social Care (Wales) Act 2016 strengthened oversight and introduced consistency of care and delivery across Wales, with the added bonus of facilitating increased collaboration between health boards and local authorities, with the aim of reducing hospital admissions through community support. </a:t>
            </a:r>
          </a:p>
          <a:p>
            <a:r>
              <a:rPr lang="en-GB" dirty="0"/>
              <a:t>The 2018 labour initiative, ”a healthier Wales” (Royce, 2022) furthered recommendations from earlier reports such as the 2003 Wanless review (Wanless, 2002) although the implementation has been criticized for being “slow and repetitive without transformative change.” (Malley et al., 2006)</a:t>
            </a:r>
          </a:p>
          <a:p>
            <a:endParaRPr lang="en-GB"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6</a:t>
            </a:fld>
            <a:endParaRPr lang="en-US" noProof="0" dirty="0"/>
          </a:p>
        </p:txBody>
      </p:sp>
    </p:spTree>
    <p:extLst>
      <p:ext uri="{BB962C8B-B14F-4D97-AF65-F5344CB8AC3E}">
        <p14:creationId xmlns:p14="http://schemas.microsoft.com/office/powerpoint/2010/main" val="2058950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criticism could be attributed to chronic underfunding and external pressures, with austerity measures heavily impacting funding for social care and the UK wide benefit reforms introduced from 2010 onwards (Riches, 2022)</a:t>
            </a:r>
          </a:p>
          <a:p>
            <a:r>
              <a:rPr lang="en-GB" dirty="0"/>
              <a:t>Some critics have argued that the centralised approach taken by the Welsh Labour government has led to stagnation, with calls for more locally driven models (Willson &amp; Davies, 2020).</a:t>
            </a:r>
          </a:p>
          <a:p>
            <a:r>
              <a:rPr lang="en-GB" dirty="0"/>
              <a:t>The three-year co-operative agreement with Plaid Cymru that ended in May 2024 has forced Labour to govern as a minority, which had potential to slow legislative progress on planned reforms. (Anderson &amp; Swan, 2024)</a:t>
            </a:r>
          </a:p>
          <a:p>
            <a:r>
              <a:rPr lang="en-GB" dirty="0"/>
              <a:t>As Senedd elections approach in 2026, the manifestos of the political parties focus on better care through regulatory strategies, and if Labour retain power in </a:t>
            </a:r>
            <a:r>
              <a:rPr lang="en-GB" dirty="0" err="1"/>
              <a:t>wales</a:t>
            </a:r>
            <a:r>
              <a:rPr lang="en-GB" dirty="0"/>
              <a:t> continuity in reforms and progress in long term plans may be likely, but shifts to other parties may have different approaches, causing an inevitable ‘slow down; on progress and a shake up of policies. </a:t>
            </a:r>
          </a:p>
          <a:p>
            <a:endParaRPr lang="en-GB"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7</a:t>
            </a:fld>
            <a:endParaRPr lang="en-US" noProof="0" dirty="0"/>
          </a:p>
        </p:txBody>
      </p:sp>
    </p:spTree>
    <p:extLst>
      <p:ext uri="{BB962C8B-B14F-4D97-AF65-F5344CB8AC3E}">
        <p14:creationId xmlns:p14="http://schemas.microsoft.com/office/powerpoint/2010/main" val="26495005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many drivers to social policy reform in Wales, including ongoing and emerging crisis, the overall demographics of the country, counties and communities and lobbying from activism and rights movements.</a:t>
            </a:r>
          </a:p>
          <a:p>
            <a:endParaRPr lang="en-US" dirty="0"/>
          </a:p>
          <a:p>
            <a:r>
              <a:rPr lang="en-US" dirty="0"/>
              <a:t>In order to understand the drivers of social policy change in Wales we can look to the works of several theorists. </a:t>
            </a:r>
          </a:p>
          <a:p>
            <a:r>
              <a:rPr lang="en-US" dirty="0"/>
              <a:t>Using Amartya Sens ‘capability approach’ which is defined by Ruta et al. (2007) as “</a:t>
            </a:r>
            <a:r>
              <a:rPr lang="en-GB" dirty="0"/>
              <a:t>The capability approach to a person's advantage is concerned with evaluating it in terms of his or her actual ability to achieve various valuable </a:t>
            </a:r>
            <a:r>
              <a:rPr lang="en-GB" dirty="0" err="1"/>
              <a:t>functionings</a:t>
            </a:r>
            <a:r>
              <a:rPr lang="en-GB" dirty="0"/>
              <a:t> as a part of living” – using this approach in reform and social work means building on the capabilities and opportunities afforded to individuals, aiming for true equity. </a:t>
            </a:r>
            <a:endParaRPr lang="en-US" dirty="0"/>
          </a:p>
          <a:p>
            <a:endParaRPr lang="en-US" dirty="0"/>
          </a:p>
          <a:p>
            <a:r>
              <a:rPr lang="en-US" dirty="0"/>
              <a:t>Iris Marion Young wrote about structural oppression and how certain social groups are placed under structural vulnerability and “</a:t>
            </a:r>
            <a:r>
              <a:rPr lang="en-GB" dirty="0"/>
              <a:t>injustice resulting not from a few tyrants, but from everyday, well-intentioned social, economic, and institutional practices” and argued that there is a political responsibility to change and challenge the practices that lead to the inequality (Young, 2012)</a:t>
            </a:r>
          </a:p>
          <a:p>
            <a:endParaRPr lang="en-GB" dirty="0"/>
          </a:p>
          <a:p>
            <a:r>
              <a:rPr lang="en-GB" dirty="0"/>
              <a:t>The Social Services and Wellbeing act, taken as guidance for social workers in Wales, aligns with Sen to a degree, the approaches and recommendations in the act are aspirational but may not fully tackle the intersectional barriers and the complex nature of society. </a:t>
            </a:r>
          </a:p>
        </p:txBody>
      </p:sp>
      <p:sp>
        <p:nvSpPr>
          <p:cNvPr id="4" name="Slide Number Placeholder 3"/>
          <p:cNvSpPr>
            <a:spLocks noGrp="1"/>
          </p:cNvSpPr>
          <p:nvPr>
            <p:ph type="sldNum" sz="quarter" idx="5"/>
          </p:nvPr>
        </p:nvSpPr>
        <p:spPr/>
        <p:txBody>
          <a:bodyPr/>
          <a:lstStyle/>
          <a:p>
            <a:fld id="{284ECAD9-32EE-4091-BDA5-6BD15ACC5E58}" type="slidenum">
              <a:rPr lang="en-US" noProof="0" smtClean="0"/>
              <a:t>8</a:t>
            </a:fld>
            <a:endParaRPr lang="en-US" noProof="0" dirty="0"/>
          </a:p>
        </p:txBody>
      </p:sp>
    </p:spTree>
    <p:extLst>
      <p:ext uri="{BB962C8B-B14F-4D97-AF65-F5344CB8AC3E}">
        <p14:creationId xmlns:p14="http://schemas.microsoft.com/office/powerpoint/2010/main" val="24456430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Working within the guidance and restrictions applied to them, social workers in Wales can take the following actions in an attempt to remove barriers to social inclusion. </a:t>
            </a:r>
            <a:br>
              <a:rPr lang="en-GB" dirty="0"/>
            </a:br>
            <a:r>
              <a:rPr lang="en-GB" dirty="0"/>
              <a:t>Taking a whole person approach</a:t>
            </a:r>
          </a:p>
          <a:p>
            <a:r>
              <a:rPr lang="en-GB" dirty="0"/>
              <a:t>Needs assessments/care plans</a:t>
            </a:r>
          </a:p>
          <a:p>
            <a:r>
              <a:rPr lang="en-GB" dirty="0"/>
              <a:t>Advocacy</a:t>
            </a:r>
          </a:p>
          <a:p>
            <a:r>
              <a:rPr lang="en-GB" dirty="0"/>
              <a:t>Challenging discrimination</a:t>
            </a:r>
          </a:p>
          <a:p>
            <a:r>
              <a:rPr lang="en-GB" dirty="0"/>
              <a:t>Prevention, early intervention and community support</a:t>
            </a:r>
          </a:p>
          <a:p>
            <a:r>
              <a:rPr lang="en-GB" dirty="0"/>
              <a:t>Cross agency and multi disciplinary working</a:t>
            </a:r>
          </a:p>
          <a:p>
            <a:endParaRPr lang="en-GB" dirty="0"/>
          </a:p>
          <a:p>
            <a:r>
              <a:rPr lang="en-GB" dirty="0"/>
              <a:t>A study by Elliott et al. (2024) found that “(social work) has become overly focused on individualistic approaches that firmly locate risks and support needs within families, with scrutiny of parental behaviour, but little attention paid to structural factors and the environments within which families live” with one respondent stating “We try to change things after everything has already taken place. We go in too late.” which provides further evidence that the aspirational nature of the acts social workers are legislated by do not go far enough to alleviate social injustice. </a:t>
            </a:r>
          </a:p>
          <a:p>
            <a:endParaRPr lang="en-GB" dirty="0"/>
          </a:p>
          <a:p>
            <a:endParaRPr lang="en-US" dirty="0"/>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9</a:t>
            </a:fld>
            <a:endParaRPr lang="en-US" noProof="0" dirty="0"/>
          </a:p>
        </p:txBody>
      </p:sp>
    </p:spTree>
    <p:extLst>
      <p:ext uri="{BB962C8B-B14F-4D97-AF65-F5344CB8AC3E}">
        <p14:creationId xmlns:p14="http://schemas.microsoft.com/office/powerpoint/2010/main" val="22582665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remain significant barriers to social work practitioners in tackling social exclusion, these can be internal or external.</a:t>
            </a:r>
          </a:p>
          <a:p>
            <a:endParaRPr lang="en-US" dirty="0"/>
          </a:p>
          <a:p>
            <a:r>
              <a:rPr lang="en-US" dirty="0"/>
              <a:t>Internal challenges can include factors such as workforce issues, due to retention, burnout, lack of recruitment and poor training, as well as ethical issues including power imbalances with service users and unconscious bias leading to certain client groups receiving a lesser service. </a:t>
            </a:r>
          </a:p>
          <a:p>
            <a:endParaRPr lang="en-US" dirty="0"/>
          </a:p>
          <a:p>
            <a:r>
              <a:rPr lang="en-US" dirty="0"/>
              <a:t>External challenges can include funding pressures, leading to lack of resources (and feeding into workforce issues), the use of statistics to determine need, rather than local knowledge and ‘on the ground’ information, and the ongoing issue of the rural/urban divide. </a:t>
            </a:r>
          </a:p>
          <a:p>
            <a:endParaRPr lang="en-US" dirty="0"/>
          </a:p>
          <a:p>
            <a:r>
              <a:rPr lang="en-US" dirty="0"/>
              <a:t>While the policies in place are progressive, the combined barriers that impact social workers in their ability to enact social change and tackle social exclusion, which include burnout and bureaucratic hurdles can often mean that ‘just enough’ is done, with research from the Welsh government showing that “</a:t>
            </a:r>
            <a:r>
              <a:rPr lang="en-GB" dirty="0"/>
              <a:t>Just over a quarter (of social workers) (26%) feel it’s ‘quite’ or ‘very’ likely that they’ll leave the social care sector in the next 12 months, and 44% feel at least ‘quite likely’ to leave in the next five years.</a:t>
            </a:r>
          </a:p>
          <a:p>
            <a:r>
              <a:rPr lang="en-GB" dirty="0"/>
              <a:t>The most common reasons given for expecting to leave are pay (66%), feeling overworked (54%) and poor employment or working conditions (40%).” (A Spotlight on Social Care Workers – the Latest Challenges Facing the Sector - Part 2, n.d.)</a:t>
            </a:r>
            <a:endParaRPr lang="en-US" dirty="0"/>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10</a:t>
            </a:fld>
            <a:endParaRPr lang="en-US" noProof="0" dirty="0"/>
          </a:p>
        </p:txBody>
      </p:sp>
    </p:spTree>
    <p:extLst>
      <p:ext uri="{BB962C8B-B14F-4D97-AF65-F5344CB8AC3E}">
        <p14:creationId xmlns:p14="http://schemas.microsoft.com/office/powerpoint/2010/main" val="27375020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tackle some of the identified organisational and bureaucratic barriers employers could consider the following. </a:t>
            </a:r>
          </a:p>
          <a:p>
            <a:r>
              <a:rPr lang="en-GB" dirty="0"/>
              <a:t>Enhancing diversity within the workforce- overhauls of traditional recruitment processes to encourage more diversity, including offering alternative entry routes and targeting possible employees with ‘lived experience’ through recruitment campaigns. </a:t>
            </a:r>
          </a:p>
          <a:p>
            <a:endParaRPr lang="en-GB" dirty="0"/>
          </a:p>
          <a:p>
            <a:r>
              <a:rPr lang="en-GB" dirty="0"/>
              <a:t>EDI and antiracism training- a study by Crichlow (2022) found that “although social work education attempts to prepare students for multicultural practice, the field lacks an intentional and systematic approach to teaching about racial and ethnic diversity”. Ongoing in-depth training in EDI, cultural practice and advocating for community-based practitioners may go some way towards improving delivery and interaction. </a:t>
            </a:r>
          </a:p>
          <a:p>
            <a:endParaRPr lang="en-GB" dirty="0"/>
          </a:p>
          <a:p>
            <a:r>
              <a:rPr lang="en-GB" dirty="0"/>
              <a:t>This training may also go some way towards encouraging practitioners to recognise their own conscious and unconscious bias, and practitioners should also be taught to challenge negative behaviours or attitudes within the workplace in order to disrupt toxic cultures.</a:t>
            </a:r>
          </a:p>
          <a:p>
            <a:br>
              <a:rPr lang="en-GB" dirty="0"/>
            </a:br>
            <a:r>
              <a:rPr lang="en-GB" dirty="0"/>
              <a:t>Multi agency and </a:t>
            </a:r>
            <a:r>
              <a:rPr lang="en-GB" dirty="0" err="1"/>
              <a:t>interdisiplinary</a:t>
            </a:r>
            <a:r>
              <a:rPr lang="en-GB" dirty="0"/>
              <a:t> working is a key factor in ensuring effective through-life care and support, Sidebotham et al, 2016 acknowledge that multi agency working can be complex and difficult, with Dixon et al. (2022) recommending “multi-agency mentoring, shared learning sessions, and multi-agency peer support”</a:t>
            </a:r>
          </a:p>
          <a:p>
            <a:endParaRPr lang="en-GB" dirty="0"/>
          </a:p>
          <a:p>
            <a:r>
              <a:rPr lang="en-GB" dirty="0"/>
              <a:t>The integration of these first four factors should be an effective strategy in gaining community support and engagement, leading to community empowerment which can help to address the social, cultural, political and economic determinants that underpin the reasons for social exclusion. </a:t>
            </a:r>
          </a:p>
          <a:p>
            <a:endParaRPr lang="en-GB" dirty="0"/>
          </a:p>
          <a:p>
            <a:r>
              <a:rPr lang="en-GB" dirty="0"/>
              <a:t>A further external factor that impacts the ability for effective service delivery, leading to improved social inclusion is sustainable, secure and long-term funding. As we have previously touched upon, the devolution of the Welsh government from Westminster has brought its own challenges in the funding sphere, and evidence of need must be presented on a local and national level in order to secure and increase funding for services (Adamson, n.d.)</a:t>
            </a:r>
          </a:p>
          <a:p>
            <a:endParaRPr lang="en-GB" dirty="0"/>
          </a:p>
          <a:p>
            <a:endParaRPr lang="en-GB"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11</a:t>
            </a:fld>
            <a:endParaRPr lang="en-US" noProof="0" dirty="0"/>
          </a:p>
        </p:txBody>
      </p:sp>
    </p:spTree>
    <p:extLst>
      <p:ext uri="{BB962C8B-B14F-4D97-AF65-F5344CB8AC3E}">
        <p14:creationId xmlns:p14="http://schemas.microsoft.com/office/powerpoint/2010/main" val="5307318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forward, further changes are required in order to maintain long term positive change in rural and urban Welsh communities, Harnessing the wellbeing of future generations act and using its core principles to “ensure public bodies act sustainably, focusing on long-term prevention, integration, collaboration, and involving people in decisions.” (Davies, 2016) should have the top-down effect of ensuring the policy makers and managing practitioners in social work agencies are taking the right approaches in order to improve lives and tackle social inclusion. </a:t>
            </a:r>
            <a:br>
              <a:rPr lang="en-GB" dirty="0"/>
            </a:br>
            <a:br>
              <a:rPr lang="en-GB" dirty="0"/>
            </a:br>
            <a:r>
              <a:rPr lang="en-GB" dirty="0"/>
              <a:t>Ongoing lobbying for increased funding, as well as specific increases to funding streams for ‘forgotten areas’ is essential in tackling pockets of poverty and deprivation, as evidenced by the Welsh Index of Multiple Deprivation (Written Statement: Publication of the Welsh Index of Multiple Deprivation (WIMD) 2025 | GOV.WALES, 2025) as well as by ‘on the ground’ case studies and reports by practitioners. </a:t>
            </a:r>
            <a:br>
              <a:rPr lang="en-GB" dirty="0"/>
            </a:br>
            <a:endParaRPr lang="en-GB" dirty="0"/>
          </a:p>
          <a:p>
            <a:r>
              <a:rPr lang="en-GB" dirty="0"/>
              <a:t>Wales could be a model for rights-based inclusion, yet further changes are required in order to ensure that barriers to social exclusion are effectively removed, and that local authorities and practitioners do not act complacently. </a:t>
            </a:r>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12</a:t>
            </a:fld>
            <a:endParaRPr lang="en-US" noProof="0" dirty="0"/>
          </a:p>
        </p:txBody>
      </p:sp>
    </p:spTree>
    <p:extLst>
      <p:ext uri="{BB962C8B-B14F-4D97-AF65-F5344CB8AC3E}">
        <p14:creationId xmlns:p14="http://schemas.microsoft.com/office/powerpoint/2010/main" val="40836012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Social workers in Wales, as front-line workers can be pivotal agents of change, and are empowered by unique legislation which should allow real systemic change, yet the true removal of barriers requires a cultural shift at multiple levels in order to fully realise a vision of equitable well being, the uncertain political landscape means that predicting the future of social care remains difficult, and the ongoing difficulties faced by practitioners, leading to people stepping away from the profession mean that the theoretical frameworks may not be able to </a:t>
            </a:r>
            <a:r>
              <a:rPr lang="en-GB"/>
              <a:t>work practically. </a:t>
            </a:r>
            <a:endParaRPr lang="en-GB" dirty="0"/>
          </a:p>
          <a:p>
            <a:endParaRPr lang="en-GB" dirty="0"/>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13</a:t>
            </a:fld>
            <a:endParaRPr lang="en-US" noProof="0" dirty="0"/>
          </a:p>
        </p:txBody>
      </p:sp>
    </p:spTree>
    <p:extLst>
      <p:ext uri="{BB962C8B-B14F-4D97-AF65-F5344CB8AC3E}">
        <p14:creationId xmlns:p14="http://schemas.microsoft.com/office/powerpoint/2010/main" val="41666210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taking the time to listen to this presentation, references can be found on the following slides.</a:t>
            </a:r>
          </a:p>
        </p:txBody>
      </p:sp>
      <p:sp>
        <p:nvSpPr>
          <p:cNvPr id="4" name="Slide Number Placeholder 3"/>
          <p:cNvSpPr>
            <a:spLocks noGrp="1"/>
          </p:cNvSpPr>
          <p:nvPr>
            <p:ph type="sldNum" sz="quarter" idx="5"/>
          </p:nvPr>
        </p:nvSpPr>
        <p:spPr/>
        <p:txBody>
          <a:bodyPr/>
          <a:lstStyle/>
          <a:p>
            <a:fld id="{284ECAD9-32EE-4091-BDA5-6BD15ACC5E58}" type="slidenum">
              <a:rPr lang="en-US" noProof="0" smtClean="0"/>
              <a:t>14</a:t>
            </a:fld>
            <a:endParaRPr lang="en-US" noProof="0" dirty="0"/>
          </a:p>
        </p:txBody>
      </p:sp>
    </p:spTree>
    <p:extLst>
      <p:ext uri="{BB962C8B-B14F-4D97-AF65-F5344CB8AC3E}">
        <p14:creationId xmlns:p14="http://schemas.microsoft.com/office/powerpoint/2010/main" val="2355540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D1D313A2-A4D4-40DF-A0C2-C29F64168525}"/>
              </a:ext>
            </a:extLst>
          </p:cNvPr>
          <p:cNvSpPr>
            <a:spLocks noGrp="1"/>
          </p:cNvSpPr>
          <p:nvPr>
            <p:ph type="pic" sz="quarter" idx="13"/>
          </p:nvPr>
        </p:nvSpPr>
        <p:spPr>
          <a:xfrm>
            <a:off x="0" y="0"/>
            <a:ext cx="12192000" cy="6858000"/>
          </a:xfrm>
        </p:spPr>
        <p:txBody>
          <a:bodyPr/>
          <a:lstStyle/>
          <a:p>
            <a:r>
              <a:rPr lang="en-US" noProof="0"/>
              <a:t>Click icon to add picture</a:t>
            </a: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F5CEFB0D-6DB6-450D-981E-DB5B064ABC8F}" type="datetime1">
              <a:rPr lang="en-US" noProof="0" smtClean="0"/>
              <a:t>3/3/2026</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3" name="Subtitle 2"/>
          <p:cNvSpPr>
            <a:spLocks noGrp="1"/>
          </p:cNvSpPr>
          <p:nvPr>
            <p:ph type="subTitle" idx="1"/>
          </p:nvPr>
        </p:nvSpPr>
        <p:spPr>
          <a:xfrm>
            <a:off x="1212850" y="4508500"/>
            <a:ext cx="5118100" cy="1279652"/>
          </a:xfrm>
        </p:spPr>
        <p:txBody>
          <a:bodyPr lIns="91440" rIns="91440">
            <a:normAutofit/>
          </a:bodyPr>
          <a:lstStyle>
            <a:lvl1pPr marL="0" indent="0" algn="l">
              <a:buNone/>
              <a:defRPr sz="2400" cap="all" spc="200" baseline="0">
                <a:solidFill>
                  <a:schemeClr val="bg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2" name="Title 1"/>
          <p:cNvSpPr>
            <a:spLocks noGrp="1"/>
          </p:cNvSpPr>
          <p:nvPr>
            <p:ph type="ctrTitle"/>
          </p:nvPr>
        </p:nvSpPr>
        <p:spPr>
          <a:xfrm>
            <a:off x="1212850" y="2057400"/>
            <a:ext cx="5118100" cy="1929066"/>
          </a:xfrm>
        </p:spPr>
        <p:txBody>
          <a:bodyPr anchor="b">
            <a:noAutofit/>
          </a:bodyPr>
          <a:lstStyle>
            <a:lvl1pPr algn="l">
              <a:lnSpc>
                <a:spcPct val="90000"/>
              </a:lnSpc>
              <a:defRPr sz="5400" b="1" spc="-50" baseline="0">
                <a:solidFill>
                  <a:schemeClr val="bg1"/>
                </a:solidFill>
                <a:latin typeface="+mn-lt"/>
              </a:defRPr>
            </a:lvl1pPr>
          </a:lstStyle>
          <a:p>
            <a:r>
              <a:rPr lang="en-US" noProof="0"/>
              <a:t>Click to edit Master title style</a:t>
            </a:r>
          </a:p>
        </p:txBody>
      </p:sp>
    </p:spTree>
    <p:extLst>
      <p:ext uri="{BB962C8B-B14F-4D97-AF65-F5344CB8AC3E}">
        <p14:creationId xmlns:p14="http://schemas.microsoft.com/office/powerpoint/2010/main" val="672700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13" name="Parallélogramme 14">
            <a:extLst>
              <a:ext uri="{FF2B5EF4-FFF2-40B4-BE49-F238E27FC236}">
                <a16:creationId xmlns:a16="http://schemas.microsoft.com/office/drawing/2014/main" id="{F5AA8A10-E19C-430B-9D5D-8D12F92BFEC5}"/>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Rectangle 11">
            <a:extLst>
              <a:ext uri="{FF2B5EF4-FFF2-40B4-BE49-F238E27FC236}">
                <a16:creationId xmlns:a16="http://schemas.microsoft.com/office/drawing/2014/main" id="{A7C93D4F-3003-4D58-9AFB-356A0F800F42}"/>
              </a:ext>
            </a:extLst>
          </p:cNvPr>
          <p:cNvSpPr/>
          <p:nvPr userDrawn="1"/>
        </p:nvSpPr>
        <p:spPr>
          <a:xfrm>
            <a:off x="6394450" y="0"/>
            <a:ext cx="15392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666C8650-8C82-4FB0-9266-0148B376A8CE}" type="datetime1">
              <a:rPr lang="en-US" noProof="0" smtClean="0"/>
              <a:t>3/3/2026</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0" name="Picture Placeholder 9">
            <a:extLst>
              <a:ext uri="{FF2B5EF4-FFF2-40B4-BE49-F238E27FC236}">
                <a16:creationId xmlns:a16="http://schemas.microsoft.com/office/drawing/2014/main" id="{86028FDE-6655-4B55-B3B4-5B366034E8A8}"/>
              </a:ext>
            </a:extLst>
          </p:cNvPr>
          <p:cNvSpPr>
            <a:spLocks noGrp="1"/>
          </p:cNvSpPr>
          <p:nvPr>
            <p:ph type="pic" sz="quarter" idx="13"/>
          </p:nvPr>
        </p:nvSpPr>
        <p:spPr>
          <a:xfrm>
            <a:off x="0" y="0"/>
            <a:ext cx="6311900" cy="6858000"/>
          </a:xfrm>
        </p:spPr>
        <p:txBody>
          <a:bodyPr/>
          <a:lstStyle/>
          <a:p>
            <a:r>
              <a:rPr lang="en-US" noProof="0"/>
              <a:t>Click icon to add picture</a:t>
            </a:r>
            <a:endParaRPr lang="en-US" noProof="0" dirty="0"/>
          </a:p>
        </p:txBody>
      </p:sp>
      <p:sp>
        <p:nvSpPr>
          <p:cNvPr id="2" name="Title 1"/>
          <p:cNvSpPr>
            <a:spLocks noGrp="1"/>
          </p:cNvSpPr>
          <p:nvPr>
            <p:ph type="ctrTitle"/>
          </p:nvPr>
        </p:nvSpPr>
        <p:spPr>
          <a:xfrm>
            <a:off x="6629400" y="758952"/>
            <a:ext cx="4526280" cy="3227514"/>
          </a:xfrm>
        </p:spPr>
        <p:txBody>
          <a:bodyPr anchor="b">
            <a:normAutofit/>
          </a:bodyPr>
          <a:lstStyle>
            <a:lvl1pPr algn="l">
              <a:lnSpc>
                <a:spcPct val="90000"/>
              </a:lnSpc>
              <a:defRPr sz="6000" b="1" spc="-50" baseline="0">
                <a:solidFill>
                  <a:schemeClr val="accent1"/>
                </a:solidFill>
                <a:latin typeface="+mn-lt"/>
              </a:defRPr>
            </a:lvl1pPr>
          </a:lstStyle>
          <a:p>
            <a:r>
              <a:rPr lang="en-US" noProof="0"/>
              <a:t>Click to edit Master title style</a:t>
            </a:r>
          </a:p>
        </p:txBody>
      </p:sp>
      <p:sp>
        <p:nvSpPr>
          <p:cNvPr id="3" name="Subtitle 2"/>
          <p:cNvSpPr>
            <a:spLocks noGrp="1"/>
          </p:cNvSpPr>
          <p:nvPr>
            <p:ph type="subTitle" idx="1"/>
          </p:nvPr>
        </p:nvSpPr>
        <p:spPr>
          <a:xfrm>
            <a:off x="6632171" y="4508500"/>
            <a:ext cx="4526280" cy="1279652"/>
          </a:xfrm>
        </p:spPr>
        <p:txBody>
          <a:bodyPr lIns="91440" rIns="91440">
            <a:normAutofit/>
          </a:bodyPr>
          <a:lstStyle>
            <a:lvl1pPr marL="0" indent="0" algn="l">
              <a:buNone/>
              <a:defRPr sz="2400" cap="all" spc="200" baseline="0">
                <a:solidFill>
                  <a:schemeClr val="tx1">
                    <a:lumMod val="75000"/>
                    <a:lumOff val="25000"/>
                  </a:schemeClr>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11" name="Rectangle 10">
            <a:extLst>
              <a:ext uri="{FF2B5EF4-FFF2-40B4-BE49-F238E27FC236}">
                <a16:creationId xmlns:a16="http://schemas.microsoft.com/office/drawing/2014/main" id="{6D3E1BBA-670B-4CAE-B839-50ADB23DDBC6}"/>
              </a:ext>
            </a:extLst>
          </p:cNvPr>
          <p:cNvSpPr/>
          <p:nvPr userDrawn="1"/>
        </p:nvSpPr>
        <p:spPr>
          <a:xfrm>
            <a:off x="6311900" y="0"/>
            <a:ext cx="15392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66393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1529DE01-3159-42E8-9946-B3F7564EBC72}" type="datetime1">
              <a:rPr lang="en-US" smtClean="0"/>
              <a:t>3/3/2026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8278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bg1"/>
        </a:solidFill>
        <a:effectLst/>
      </p:bgPr>
    </p:bg>
    <p:spTree>
      <p:nvGrpSpPr>
        <p:cNvPr id="1" name=""/>
        <p:cNvGrpSpPr/>
        <p:nvPr/>
      </p:nvGrpSpPr>
      <p:grpSpPr>
        <a:xfrm>
          <a:off x="0" y="0"/>
          <a:ext cx="0" cy="0"/>
          <a:chOff x="0" y="0"/>
          <a:chExt cx="0" cy="0"/>
        </a:xfrm>
      </p:grpSpPr>
      <p:sp>
        <p:nvSpPr>
          <p:cNvPr id="15" name="Parallélogramme 14">
            <a:extLst>
              <a:ext uri="{FF2B5EF4-FFF2-40B4-BE49-F238E27FC236}">
                <a16:creationId xmlns:a16="http://schemas.microsoft.com/office/drawing/2014/main" id="{98B82A56-7790-48EC-983D-AB8F703699B2}"/>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1A1FC6A6-F894-471F-8AA4-AE4112290279}" type="datetime1">
              <a:rPr lang="en-US" noProof="0" smtClean="0"/>
              <a:t>3/3/2026</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6311900" cy="6858000"/>
          </a:xfrm>
        </p:spPr>
        <p:txBody>
          <a:bodyPr/>
          <a:lstStyle/>
          <a:p>
            <a:r>
              <a:rPr lang="en-US" noProof="0"/>
              <a:t>Click icon to add picture</a:t>
            </a:r>
            <a:endParaRPr lang="en-US"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2451099"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2641599" y="3746500"/>
            <a:ext cx="8331202" cy="1308100"/>
          </a:xfrm>
        </p:spPr>
        <p:txBody>
          <a:bodyPr anchor="b" anchorCtr="0">
            <a:noAutofit/>
          </a:bodyPr>
          <a:lstStyle>
            <a:lvl1pPr>
              <a:lnSpc>
                <a:spcPct val="90000"/>
              </a:lnSpc>
              <a:defRPr sz="4800" b="1">
                <a:solidFill>
                  <a:schemeClr val="bg1"/>
                </a:solidFill>
                <a:latin typeface="+mn-lt"/>
              </a:defRPr>
            </a:lvl1pPr>
          </a:lstStyle>
          <a:p>
            <a:r>
              <a:rPr lang="en-US" noProof="0"/>
              <a:t>Click to edit Master title style</a:t>
            </a:r>
          </a:p>
        </p:txBody>
      </p:sp>
      <p:sp>
        <p:nvSpPr>
          <p:cNvPr id="3" name="Text Placeholder 2"/>
          <p:cNvSpPr>
            <a:spLocks noGrp="1"/>
          </p:cNvSpPr>
          <p:nvPr>
            <p:ph type="body" idx="1"/>
          </p:nvPr>
        </p:nvSpPr>
        <p:spPr>
          <a:xfrm>
            <a:off x="2641600" y="5219700"/>
            <a:ext cx="8331201" cy="586740"/>
          </a:xfrm>
        </p:spPr>
        <p:txBody>
          <a:bodyPr lIns="91440" rIns="91440" anchor="t" anchorCtr="0">
            <a:normAutofit/>
          </a:bodyPr>
          <a:lstStyle>
            <a:lvl1pPr marL="0" indent="0">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7528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596984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1_Section Header">
    <p:bg>
      <p:bgPr>
        <a:solidFill>
          <a:schemeClr val="bg1"/>
        </a:solidFill>
        <a:effectLst/>
      </p:bgPr>
    </p:bg>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503D98FD-B63D-46E0-B974-EC5BBAC02E27}" type="datetime1">
              <a:rPr lang="en-US" noProof="0" smtClean="0"/>
              <a:t>3/3/2026</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12192000" cy="6858000"/>
          </a:xfrm>
        </p:spPr>
        <p:txBody>
          <a:bodyPr/>
          <a:lstStyle/>
          <a:p>
            <a:r>
              <a:rPr lang="en-US" noProof="0"/>
              <a:t>Click icon to add picture</a:t>
            </a:r>
            <a:endParaRPr lang="en-US"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1735138"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1930399" y="3746500"/>
            <a:ext cx="8331202" cy="1308100"/>
          </a:xfrm>
        </p:spPr>
        <p:txBody>
          <a:bodyPr anchor="b" anchorCtr="0">
            <a:noAutofit/>
          </a:bodyPr>
          <a:lstStyle>
            <a:lvl1pPr algn="ctr">
              <a:lnSpc>
                <a:spcPct val="90000"/>
              </a:lnSpc>
              <a:defRPr sz="4800" b="1">
                <a:solidFill>
                  <a:schemeClr val="bg1"/>
                </a:solidFill>
                <a:latin typeface="+mn-lt"/>
              </a:defRPr>
            </a:lvl1pPr>
          </a:lstStyle>
          <a:p>
            <a:r>
              <a:rPr lang="en-US" noProof="0"/>
              <a:t>Click to edit Master title style</a:t>
            </a:r>
          </a:p>
        </p:txBody>
      </p:sp>
      <p:sp>
        <p:nvSpPr>
          <p:cNvPr id="3" name="Text Placeholder 2"/>
          <p:cNvSpPr>
            <a:spLocks noGrp="1"/>
          </p:cNvSpPr>
          <p:nvPr>
            <p:ph type="body" idx="1"/>
          </p:nvPr>
        </p:nvSpPr>
        <p:spPr>
          <a:xfrm>
            <a:off x="1930400" y="5219700"/>
            <a:ext cx="8331201" cy="586740"/>
          </a:xfrm>
        </p:spPr>
        <p:txBody>
          <a:bodyPr lIns="91440" rIns="91440" anchor="t" anchorCtr="0">
            <a:normAutofit/>
          </a:bodyPr>
          <a:lstStyle>
            <a:lvl1pPr marL="0" indent="0" algn="ctr">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5369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766489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7E74ECCD-A9BB-4C40-8999-9FDE0B2AF02D}" type="datetime1">
              <a:rPr lang="en-US" smtClean="0"/>
              <a:t>3/3/2026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r>
              <a:rPr lang="en-US" dirty="0"/>
              <a:t>Footer</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7972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Autofit/>
          </a:bodyPr>
          <a:lstStyle>
            <a:lvl1pPr marL="0" indent="0" algn="l">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86731"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Autofit/>
          </a:bodyPr>
          <a:lstStyle>
            <a:lvl1pPr marL="0" indent="0">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5395"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B9A11315-80A2-4A6F-99BC-2337EDBA509A}" type="datetime1">
              <a:rPr lang="en-US" smtClean="0"/>
              <a:t>3/3/2026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dirty="0"/>
              <a:t>Footer</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9594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5323FCEE-D38D-4315-8661-B8B16CE6B114}" type="datetime1">
              <a:rPr lang="en-US" smtClean="0"/>
              <a:t>3/3/2026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r>
              <a:rPr lang="en-US" dirty="0"/>
              <a:t>Footer</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0013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Parallélogramme 14">
            <a:extLst>
              <a:ext uri="{FF2B5EF4-FFF2-40B4-BE49-F238E27FC236}">
                <a16:creationId xmlns:a16="http://schemas.microsoft.com/office/drawing/2014/main" id="{AF082EE3-41AA-4817-A1CC-C33DDB8F675F}"/>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lvl1pPr>
              <a:defRPr>
                <a:solidFill>
                  <a:schemeClr val="tx1">
                    <a:lumMod val="75000"/>
                    <a:lumOff val="25000"/>
                  </a:schemeClr>
                </a:solidFill>
              </a:defRPr>
            </a:lvl1pPr>
          </a:lstStyle>
          <a:p>
            <a:fld id="{27909053-E1DD-4959-BC7A-C98D3D2614DC}" type="datetime1">
              <a:rPr lang="en-US" noProof="0" smtClean="0"/>
              <a:t>3/3/2026</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Tree>
    <p:extLst>
      <p:ext uri="{BB962C8B-B14F-4D97-AF65-F5344CB8AC3E}">
        <p14:creationId xmlns:p14="http://schemas.microsoft.com/office/powerpoint/2010/main" val="301050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786383"/>
            <a:ext cx="3068833" cy="2093975"/>
          </a:xfrm>
        </p:spPr>
        <p:txBody>
          <a:bodyPr anchor="b">
            <a:normAutofit/>
          </a:bodyPr>
          <a:lstStyle>
            <a:lvl1pPr>
              <a:lnSpc>
                <a:spcPct val="90000"/>
              </a:lnSpc>
              <a:defRPr sz="3600" b="0">
                <a:solidFill>
                  <a:srgbClr val="FFFFFF"/>
                </a:solidFill>
              </a:defRPr>
            </a:lvl1pPr>
          </a:lstStyle>
          <a:p>
            <a:r>
              <a:rPr lang="en-US" noProof="0"/>
              <a:t>Click to edit Master title style</a:t>
            </a:r>
          </a:p>
        </p:txBody>
      </p:sp>
      <p:sp>
        <p:nvSpPr>
          <p:cNvPr id="3" name="Content Placeholder 2"/>
          <p:cNvSpPr>
            <a:spLocks noGrp="1"/>
          </p:cNvSpPr>
          <p:nvPr>
            <p:ph idx="1"/>
          </p:nvPr>
        </p:nvSpPr>
        <p:spPr>
          <a:xfrm>
            <a:off x="5458984" y="812800"/>
            <a:ext cx="5713841" cy="486860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1092200" y="3043050"/>
            <a:ext cx="3068832" cy="2638359"/>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139700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624142"/>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3AB9C849-F1D8-4230-9F2F-9250D675BB2A}" type="datetime1">
              <a:rPr lang="en-US" noProof="0" smtClean="0"/>
              <a:t>3/3/2026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cxnSp>
        <p:nvCxnSpPr>
          <p:cNvPr id="15" name="Connecteur droit 19">
            <a:extLst>
              <a:ext uri="{FF2B5EF4-FFF2-40B4-BE49-F238E27FC236}">
                <a16:creationId xmlns:a16="http://schemas.microsoft.com/office/drawing/2014/main" id="{D84C14C5-D99C-45CD-8001-AC745F4FB49B}"/>
              </a:ext>
            </a:extLst>
          </p:cNvPr>
          <p:cNvCxnSpPr>
            <a:cxnSpLocks/>
          </p:cNvCxnSpPr>
          <p:nvPr userDrawn="1"/>
        </p:nvCxnSpPr>
        <p:spPr>
          <a:xfrm flipH="1">
            <a:off x="1092200" y="6446838"/>
            <a:ext cx="1643438"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Connecteur droit 19">
            <a:extLst>
              <a:ext uri="{FF2B5EF4-FFF2-40B4-BE49-F238E27FC236}">
                <a16:creationId xmlns:a16="http://schemas.microsoft.com/office/drawing/2014/main" id="{019842DD-D0AB-4E35-9AB2-7DBB6E266120}"/>
              </a:ext>
            </a:extLst>
          </p:cNvPr>
          <p:cNvCxnSpPr>
            <a:cxnSpLocks/>
          </p:cNvCxnSpPr>
          <p:nvPr userDrawn="1"/>
        </p:nvCxnSpPr>
        <p:spPr>
          <a:xfrm flipH="1">
            <a:off x="8420100" y="6429376"/>
            <a:ext cx="1000462" cy="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Connecteur droit 19">
            <a:extLst>
              <a:ext uri="{FF2B5EF4-FFF2-40B4-BE49-F238E27FC236}">
                <a16:creationId xmlns:a16="http://schemas.microsoft.com/office/drawing/2014/main" id="{832851A7-B301-4616-9843-9A0D06646DFD}"/>
              </a:ext>
            </a:extLst>
          </p:cNvPr>
          <p:cNvCxnSpPr>
            <a:cxnSpLocks/>
          </p:cNvCxnSpPr>
          <p:nvPr userDrawn="1"/>
        </p:nvCxnSpPr>
        <p:spPr>
          <a:xfrm flipH="1" flipV="1">
            <a:off x="10765675" y="6446838"/>
            <a:ext cx="407258" cy="635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9208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F2DB7022-84E8-42F0-8AEA-ADED76AFD446}" type="datetime1">
              <a:rPr lang="en-US" smtClean="0"/>
              <a:t>3/3/2026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5082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5458984" y="497808"/>
            <a:ext cx="5713841" cy="4868609"/>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2003424"/>
            <a:ext cx="1036320" cy="185737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377398"/>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8D4C0741-442A-4788-81DA-4F081D559C5A}" type="datetime1">
              <a:rPr lang="en-US" noProof="0" smtClean="0"/>
              <a:t>3/3/2026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5" name="Rectangle 4">
            <a:extLst>
              <a:ext uri="{FF2B5EF4-FFF2-40B4-BE49-F238E27FC236}">
                <a16:creationId xmlns:a16="http://schemas.microsoft.com/office/drawing/2014/main" id="{6BC7DA98-7B92-4F45-80F8-1AEF72A601CF}"/>
              </a:ext>
            </a:extLst>
          </p:cNvPr>
          <p:cNvSpPr/>
          <p:nvPr userDrawn="1"/>
        </p:nvSpPr>
        <p:spPr>
          <a:xfrm>
            <a:off x="1078230" y="2003423"/>
            <a:ext cx="3576082" cy="1857378"/>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1092200" y="1885125"/>
            <a:ext cx="3314700" cy="2093975"/>
          </a:xfrm>
        </p:spPr>
        <p:txBody>
          <a:bodyPr anchor="ctr">
            <a:normAutofit/>
          </a:bodyPr>
          <a:lstStyle>
            <a:lvl1pPr>
              <a:lnSpc>
                <a:spcPct val="90000"/>
              </a:lnSpc>
              <a:defRPr sz="4400" b="1">
                <a:solidFill>
                  <a:srgbClr val="FFFFFF"/>
                </a:solidFill>
                <a:latin typeface="+mn-lt"/>
              </a:defRPr>
            </a:lvl1pPr>
          </a:lstStyle>
          <a:p>
            <a:r>
              <a:rPr lang="en-US" noProof="0"/>
              <a:t>Click to edit Master title style</a:t>
            </a:r>
          </a:p>
        </p:txBody>
      </p:sp>
      <p:sp>
        <p:nvSpPr>
          <p:cNvPr id="18" name="Rectangle 17">
            <a:extLst>
              <a:ext uri="{FF2B5EF4-FFF2-40B4-BE49-F238E27FC236}">
                <a16:creationId xmlns:a16="http://schemas.microsoft.com/office/drawing/2014/main" id="{DF96815B-4256-4CE0-9FCF-3A2967CF5792}"/>
              </a:ext>
            </a:extLst>
          </p:cNvPr>
          <p:cNvSpPr/>
          <p:nvPr userDrawn="1"/>
        </p:nvSpPr>
        <p:spPr>
          <a:xfrm>
            <a:off x="1092200" y="993775"/>
            <a:ext cx="1036320" cy="936626"/>
          </a:xfrm>
          <a:prstGeom prst="rect">
            <a:avLst/>
          </a:prstGeom>
          <a:solidFill>
            <a:schemeClr val="tx2">
              <a:lumMod val="20000"/>
              <a:lumOff val="80000"/>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81282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2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bg1"/>
                </a:solidFill>
              </a:defRPr>
            </a:lvl1pPr>
          </a:lstStyle>
          <a:p>
            <a:r>
              <a:rPr lang="en-US" noProof="0"/>
              <a:t>Click icon to add picture</a:t>
            </a:r>
            <a:endParaRPr lang="en-US" noProof="0" dirty="0"/>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 name="Content Placeholder 2"/>
          <p:cNvSpPr>
            <a:spLocks noGrp="1"/>
          </p:cNvSpPr>
          <p:nvPr>
            <p:ph idx="1"/>
          </p:nvPr>
        </p:nvSpPr>
        <p:spPr>
          <a:xfrm>
            <a:off x="5458984" y="497808"/>
            <a:ext cx="5713841" cy="4868609"/>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470BDB9F-6784-464D-8ED7-29E60E2B21A9}" type="datetime1">
              <a:rPr lang="en-US" noProof="0" smtClean="0"/>
              <a:t>3/3/2026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endParaRPr lang="en-US" noProof="0" dirty="0"/>
          </a:p>
        </p:txBody>
      </p:sp>
    </p:spTree>
    <p:extLst>
      <p:ext uri="{BB962C8B-B14F-4D97-AF65-F5344CB8AC3E}">
        <p14:creationId xmlns:p14="http://schemas.microsoft.com/office/powerpoint/2010/main" val="3954305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6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4984722" y="548355"/>
            <a:ext cx="6054846" cy="634336"/>
          </a:xfrm>
        </p:spPr>
        <p:txBody>
          <a:bodyPr anchor="ctr">
            <a:noAutofit/>
          </a:bodyPr>
          <a:lstStyle>
            <a:lvl1pPr>
              <a:lnSpc>
                <a:spcPct val="90000"/>
              </a:lnSpc>
              <a:defRPr sz="36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5100833" y="1611313"/>
            <a:ext cx="6072099" cy="3755104"/>
          </a:xfrm>
        </p:spPr>
        <p:txBody>
          <a:bodyPr anchor="t">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6DA3ABBD-A00D-4624-9D57-736F5DDBFABC}" type="datetime1">
              <a:rPr lang="en-US" noProof="0" smtClean="0"/>
              <a:t>3/3/2026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tx1">
                    <a:lumMod val="75000"/>
                    <a:lumOff val="25000"/>
                  </a:schemeClr>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7510465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7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12192000" cy="3541486"/>
          </a:xfrm>
        </p:spPr>
        <p:txBody>
          <a:bodyPr/>
          <a:lstStyle>
            <a:lvl1pPr>
              <a:defRPr>
                <a:solidFill>
                  <a:schemeClr val="tx1">
                    <a:lumMod val="75000"/>
                    <a:lumOff val="25000"/>
                  </a:schemeClr>
                </a:solidFill>
              </a:defRPr>
            </a:lvl1pPr>
          </a:lstStyle>
          <a:p>
            <a:r>
              <a:rPr lang="en-US" noProof="0"/>
              <a:t>Click icon to add picture</a:t>
            </a:r>
            <a:endParaRPr lang="en-US" noProof="0" dirty="0"/>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3068577" y="880375"/>
            <a:ext cx="6054846" cy="634336"/>
          </a:xfrm>
        </p:spPr>
        <p:txBody>
          <a:bodyPr anchor="ctr">
            <a:noAutofit/>
          </a:bodyPr>
          <a:lstStyle>
            <a:lvl1pPr algn="ctr">
              <a:lnSpc>
                <a:spcPct val="90000"/>
              </a:lnSpc>
              <a:defRPr sz="3600" b="1" i="0">
                <a:solidFill>
                  <a:schemeClr val="tx1">
                    <a:lumMod val="75000"/>
                    <a:lumOff val="25000"/>
                  </a:schemeClr>
                </a:solidFill>
                <a:latin typeface="+mn-lt"/>
              </a:defRPr>
            </a:lvl1pPr>
          </a:lstStyle>
          <a:p>
            <a:r>
              <a:rPr lang="en-US" noProof="0"/>
              <a:t>Click to edit Master title style</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E6BF20AA-C418-460A-B9CF-8F3DD94C436D}" type="datetime1">
              <a:rPr lang="en-US" noProof="0" smtClean="0"/>
              <a:t>3/3/2026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9" name="Rectangle 18">
            <a:extLst>
              <a:ext uri="{FF2B5EF4-FFF2-40B4-BE49-F238E27FC236}">
                <a16:creationId xmlns:a16="http://schemas.microsoft.com/office/drawing/2014/main" id="{AF446475-024F-4C71-99D3-501468ACAD11}"/>
              </a:ext>
            </a:extLst>
          </p:cNvPr>
          <p:cNvSpPr/>
          <p:nvPr userDrawn="1"/>
        </p:nvSpPr>
        <p:spPr>
          <a:xfrm>
            <a:off x="5577840" y="0"/>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767602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3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6473373" y="943430"/>
            <a:ext cx="4699452"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063F5CE0-F8B8-4EAA-822E-6451047E7D5F}" type="datetime1">
              <a:rPr lang="en-US" noProof="0" smtClean="0"/>
              <a:t>3/3/2026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0" name="Rectangle 19">
            <a:extLst>
              <a:ext uri="{FF2B5EF4-FFF2-40B4-BE49-F238E27FC236}">
                <a16:creationId xmlns:a16="http://schemas.microsoft.com/office/drawing/2014/main" id="{EF73BF96-A07C-4AAA-A37F-65151BD22A70}"/>
              </a:ext>
            </a:extLst>
          </p:cNvPr>
          <p:cNvSpPr/>
          <p:nvPr userDrawn="1"/>
        </p:nvSpPr>
        <p:spPr>
          <a:xfrm>
            <a:off x="4370251" y="2322780"/>
            <a:ext cx="1348378" cy="121866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012771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4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userDrawn="1"/>
        </p:nvSpPr>
        <p:spPr>
          <a:xfrm>
            <a:off x="16" y="0"/>
            <a:ext cx="4654296" cy="58642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6518529" y="943430"/>
            <a:ext cx="4654296"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21F8AE65-7CE3-49A8-B2CC-A5A64E5730FA}" type="datetime1">
              <a:rPr lang="en-US" noProof="0" smtClean="0"/>
              <a:t>3/3/2026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Rectangle 17">
            <a:extLst>
              <a:ext uri="{FF2B5EF4-FFF2-40B4-BE49-F238E27FC236}">
                <a16:creationId xmlns:a16="http://schemas.microsoft.com/office/drawing/2014/main" id="{6127F28F-6C7B-471B-9839-EF88426C1976}"/>
              </a:ext>
            </a:extLst>
          </p:cNvPr>
          <p:cNvSpPr/>
          <p:nvPr userDrawn="1"/>
        </p:nvSpPr>
        <p:spPr>
          <a:xfrm>
            <a:off x="4370251" y="2322780"/>
            <a:ext cx="1348378" cy="121866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986162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Picture Placeholder 2"/>
          <p:cNvSpPr>
            <a:spLocks noGrp="1" noChangeAspect="1"/>
          </p:cNvSpPr>
          <p:nvPr>
            <p:ph type="pic" idx="1"/>
          </p:nvPr>
        </p:nvSpPr>
        <p:spPr>
          <a:xfrm>
            <a:off x="15" y="0"/>
            <a:ext cx="12191985" cy="4578350"/>
          </a:xfrm>
          <a:solidFill>
            <a:schemeClr val="bg1"/>
          </a:solidFill>
        </p:spPr>
        <p:txBody>
          <a:bodyPr lIns="457200" tIns="457200" anchor="t">
            <a:normAutofit/>
          </a:bodyPr>
          <a:lstStyle>
            <a:lvl1pPr marL="0" indent="0">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p:cNvSpPr>
            <a:spLocks noGrp="1"/>
          </p:cNvSpPr>
          <p:nvPr>
            <p:ph type="title"/>
          </p:nvPr>
        </p:nvSpPr>
        <p:spPr>
          <a:xfrm>
            <a:off x="1097279" y="4799362"/>
            <a:ext cx="10113645" cy="743682"/>
          </a:xfrm>
        </p:spPr>
        <p:txBody>
          <a:bodyPr tIns="0" bIns="0" anchor="b">
            <a:noAutofit/>
          </a:bodyPr>
          <a:lstStyle>
            <a:lvl1pPr algn="ctr">
              <a:defRPr sz="4400" b="1">
                <a:solidFill>
                  <a:srgbClr val="FFFFFF"/>
                </a:solidFill>
              </a:defRPr>
            </a:lvl1pPr>
          </a:lstStyle>
          <a:p>
            <a:r>
              <a:rPr lang="en-US" noProof="0"/>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B5046700-360D-4474-9946-7580E8968658}" type="datetime1">
              <a:rPr lang="en-US" noProof="0" smtClean="0"/>
              <a:t>3/3/2026</a:t>
            </a:fld>
            <a:endParaRPr lang="en-US" noProof="0" dirty="0"/>
          </a:p>
        </p:txBody>
      </p:sp>
      <p:sp>
        <p:nvSpPr>
          <p:cNvPr id="6" name="Footer Placeholder 5"/>
          <p:cNvSpPr>
            <a:spLocks noGrp="1"/>
          </p:cNvSpPr>
          <p:nvPr>
            <p:ph type="ftr" sz="quarter" idx="11"/>
          </p:nvPr>
        </p:nvSpPr>
        <p:spPr>
          <a:xfrm>
            <a:off x="1097279" y="6446838"/>
            <a:ext cx="6818262" cy="365125"/>
          </a:xfrm>
        </p:spPr>
        <p:txBody>
          <a:bodyPr/>
          <a:lstStyle>
            <a:lvl1pPr>
              <a:defRPr>
                <a:solidFill>
                  <a:schemeClr val="bg1"/>
                </a:solidFill>
              </a:defRPr>
            </a:lvl1pPr>
          </a:lstStyle>
          <a:p>
            <a:r>
              <a:rPr lang="en-US" noProof="0" dirty="0"/>
              <a:t>Footer</a:t>
            </a:r>
          </a:p>
        </p:txBody>
      </p:sp>
      <p:sp>
        <p:nvSpPr>
          <p:cNvPr id="7" name="Slide Number Placeholder 6"/>
          <p:cNvSpPr>
            <a:spLocks noGrp="1"/>
          </p:cNvSpPr>
          <p:nvPr>
            <p:ph type="sldNum" sz="quarter" idx="12"/>
          </p:nvPr>
        </p:nvSpPr>
        <p:spPr/>
        <p:txBody>
          <a:bodyPr/>
          <a:lstStyle>
            <a:lvl1pPr>
              <a:defRPr>
                <a:solidFill>
                  <a:schemeClr val="bg1"/>
                </a:solidFill>
              </a:defRPr>
            </a:lvl1pPr>
          </a:lstStyle>
          <a:p>
            <a:fld id="{3A98EE3D-8CD1-4C3F-BD1C-C98C9596463C}" type="slidenum">
              <a:rPr lang="en-US" noProof="0" smtClean="0"/>
              <a:pPr/>
              <a:t>‹#›</a:t>
            </a:fld>
            <a:endParaRPr lang="en-US" noProof="0" dirty="0"/>
          </a:p>
        </p:txBody>
      </p:sp>
      <p:sp>
        <p:nvSpPr>
          <p:cNvPr id="9" name="Rectangle 8">
            <a:extLst>
              <a:ext uri="{FF2B5EF4-FFF2-40B4-BE49-F238E27FC236}">
                <a16:creationId xmlns:a16="http://schemas.microsoft.com/office/drawing/2014/main" id="{B4A4DE4A-F8EF-47D5-8C37-A9021C2BB6A3}"/>
              </a:ext>
            </a:extLst>
          </p:cNvPr>
          <p:cNvSpPr/>
          <p:nvPr userDrawn="1"/>
        </p:nvSpPr>
        <p:spPr>
          <a:xfrm>
            <a:off x="3536950" y="4535901"/>
            <a:ext cx="5118100" cy="1256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5986956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42F667F3-A942-43B7-9681-6435F4941075}" type="datetime1">
              <a:rPr lang="en-US" smtClean="0"/>
              <a:t>3/3/2026</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560409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346200"/>
            <a:ext cx="2448033" cy="4530725"/>
          </a:xfrm>
        </p:spPr>
        <p:txBody>
          <a:bodyPr vert="eaVert"/>
          <a:lstStyle/>
          <a:p>
            <a:r>
              <a:rPr lang="en-US" noProof="0"/>
              <a:t>Click to edit Master title style</a:t>
            </a:r>
          </a:p>
        </p:txBody>
      </p:sp>
      <p:sp>
        <p:nvSpPr>
          <p:cNvPr id="3" name="Vertical Text Placeholder 2"/>
          <p:cNvSpPr>
            <a:spLocks noGrp="1"/>
          </p:cNvSpPr>
          <p:nvPr>
            <p:ph type="body" orient="vert" idx="1"/>
          </p:nvPr>
        </p:nvSpPr>
        <p:spPr>
          <a:xfrm>
            <a:off x="1092200" y="1346200"/>
            <a:ext cx="7480300" cy="4530723"/>
          </a:xfrm>
        </p:spPr>
        <p:txBody>
          <a:bodyPr vert="eaVert" lIns="45720" tIns="0" rIns="45720" bIns="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5D576BB9-001A-4B59-8C51-603E71AE3226}" type="datetime1">
              <a:rPr lang="en-US" noProof="0" smtClean="0"/>
              <a:t>3/3/2026</a:t>
            </a:fld>
            <a:endParaRPr lang="en-US" noProof="0"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r>
              <a:rPr lang="en-US" noProof="0" dirty="0"/>
              <a:t>Footer</a:t>
            </a:r>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4" name="Rectangle 13">
            <a:extLst>
              <a:ext uri="{FF2B5EF4-FFF2-40B4-BE49-F238E27FC236}">
                <a16:creationId xmlns:a16="http://schemas.microsoft.com/office/drawing/2014/main" id="{6B443CC6-CDCA-4595-ADAE-DCB961FF1A8E}"/>
              </a:ext>
            </a:extLst>
          </p:cNvPr>
          <p:cNvSpPr/>
          <p:nvPr userDrawn="1"/>
        </p:nvSpPr>
        <p:spPr>
          <a:xfrm rot="16200000">
            <a:off x="8871481" y="-14658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40687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Parallélogramme 14">
            <a:extLst>
              <a:ext uri="{FF2B5EF4-FFF2-40B4-BE49-F238E27FC236}">
                <a16:creationId xmlns:a16="http://schemas.microsoft.com/office/drawing/2014/main" id="{D20796F3-5674-4AF5-9623-575731F82E52}"/>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noProof="0"/>
              <a:t>Click to edit Master title style</a:t>
            </a:r>
          </a:p>
        </p:txBody>
      </p:sp>
      <p:sp>
        <p:nvSpPr>
          <p:cNvPr id="3" name="Text Placeholder 2"/>
          <p:cNvSpPr>
            <a:spLocks noGrp="1"/>
          </p:cNvSpPr>
          <p:nvPr>
            <p:ph type="body" idx="1"/>
          </p:nvPr>
        </p:nvSpPr>
        <p:spPr>
          <a:xfrm>
            <a:off x="1216548" y="2108201"/>
            <a:ext cx="10058400" cy="3760891"/>
          </a:xfrm>
          <a:prstGeom prst="rect">
            <a:avLst/>
          </a:prstGeom>
        </p:spPr>
        <p:txBody>
          <a:bodyPr vert="horz" lIns="0" tIns="45720" rIns="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6834126" y="6446838"/>
            <a:ext cx="258485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010F8E8D-DF54-49BE-BDBC-401B280C4E3C}" type="datetime1">
              <a:rPr lang="en-US" noProof="0" smtClean="0"/>
              <a:t>3/3/2026</a:t>
            </a:fld>
            <a:endParaRPr lang="en-US" noProof="0" dirty="0"/>
          </a:p>
        </p:txBody>
      </p:sp>
      <p:sp>
        <p:nvSpPr>
          <p:cNvPr id="5" name="Footer Placeholder 4"/>
          <p:cNvSpPr>
            <a:spLocks noGrp="1"/>
          </p:cNvSpPr>
          <p:nvPr>
            <p:ph type="ftr" sz="quarter" idx="3"/>
          </p:nvPr>
        </p:nvSpPr>
        <p:spPr>
          <a:xfrm>
            <a:off x="1097279" y="6446838"/>
            <a:ext cx="4846321" cy="365125"/>
          </a:xfrm>
          <a:prstGeom prst="rect">
            <a:avLst/>
          </a:prstGeom>
        </p:spPr>
        <p:txBody>
          <a:bodyPr vert="horz" lIns="91440" tIns="45720" rIns="91440" bIns="45720" rtlCol="0" anchor="ctr"/>
          <a:lstStyle>
            <a:lvl1pPr algn="l">
              <a:defRPr sz="900" cap="all" baseline="0">
                <a:solidFill>
                  <a:schemeClr val="tx1">
                    <a:lumMod val="75000"/>
                    <a:lumOff val="25000"/>
                  </a:schemeClr>
                </a:solidFill>
              </a:defRPr>
            </a:lvl1pPr>
          </a:lstStyle>
          <a:p>
            <a:r>
              <a:rPr lang="en-US" noProof="0" dirty="0"/>
              <a:t>Footer</a:t>
            </a:r>
          </a:p>
        </p:txBody>
      </p:sp>
      <p:sp>
        <p:nvSpPr>
          <p:cNvPr id="6" name="Slide Number Placeholder 5"/>
          <p:cNvSpPr>
            <a:spLocks noGrp="1"/>
          </p:cNvSpPr>
          <p:nvPr>
            <p:ph type="sldNum" sz="quarter" idx="4"/>
          </p:nvPr>
        </p:nvSpPr>
        <p:spPr>
          <a:xfrm>
            <a:off x="10375670" y="6446838"/>
            <a:ext cx="780010" cy="365125"/>
          </a:xfrm>
          <a:prstGeom prst="rect">
            <a:avLst/>
          </a:prstGeom>
        </p:spPr>
        <p:txBody>
          <a:bodyPr vert="horz" lIns="91440" tIns="45720" rIns="91440" bIns="45720" rtlCol="0" anchor="ctr"/>
          <a:lstStyle>
            <a:lvl1pPr algn="r">
              <a:defRPr sz="1050">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8" name="Rectangle 7">
            <a:extLst>
              <a:ext uri="{FF2B5EF4-FFF2-40B4-BE49-F238E27FC236}">
                <a16:creationId xmlns:a16="http://schemas.microsoft.com/office/drawing/2014/main" id="{0F25E55C-1C16-46C6-B789-A4B2BCEF8F86}"/>
              </a:ext>
            </a:extLst>
          </p:cNvPr>
          <p:cNvSpPr/>
          <p:nvPr userDrawn="1"/>
        </p:nvSpPr>
        <p:spPr>
          <a:xfrm>
            <a:off x="0" y="1011981"/>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690285712"/>
      </p:ext>
    </p:extLst>
  </p:cSld>
  <p:clrMap bg1="lt1" tx1="dk1" bg2="lt2" tx2="dk2" accent1="accent1" accent2="accent2" accent3="accent3" accent4="accent4" accent5="accent5" accent6="accent6" hlink="hlink" folHlink="folHlink"/>
  <p:sldLayoutIdLst>
    <p:sldLayoutId id="2147483706" r:id="rId1"/>
    <p:sldLayoutId id="2147483718" r:id="rId2"/>
    <p:sldLayoutId id="2147483707" r:id="rId3"/>
    <p:sldLayoutId id="2147483708" r:id="rId4"/>
    <p:sldLayoutId id="2147483719" r:id="rId5"/>
    <p:sldLayoutId id="2147483709" r:id="rId6"/>
    <p:sldLayoutId id="2147483716" r:id="rId7"/>
    <p:sldLayoutId id="2147483710" r:id="rId8"/>
    <p:sldLayoutId id="2147483711" r:id="rId9"/>
    <p:sldLayoutId id="2147483712" r:id="rId10"/>
    <p:sldLayoutId id="2147483727" r:id="rId11"/>
    <p:sldLayoutId id="2147483720" r:id="rId12"/>
    <p:sldLayoutId id="2147483721" r:id="rId13"/>
    <p:sldLayoutId id="2147483725" r:id="rId14"/>
    <p:sldLayoutId id="2147483726" r:id="rId15"/>
    <p:sldLayoutId id="2147483722" r:id="rId16"/>
    <p:sldLayoutId id="2147483723" r:id="rId17"/>
    <p:sldLayoutId id="2147483715" r:id="rId18"/>
    <p:sldLayoutId id="2147483713" r:id="rId19"/>
    <p:sldLayoutId id="2147483714" r:id="rId20"/>
  </p:sldLayoutIdLst>
  <p:hf sldNum="0" hdr="0" ftr="0" dt="0"/>
  <p:txStyles>
    <p:titleStyle>
      <a:lvl1pPr algn="l" defTabSz="914400" rtl="0" eaLnBrk="1" latinLnBrk="0" hangingPunct="1">
        <a:lnSpc>
          <a:spcPct val="90000"/>
        </a:lnSpc>
        <a:spcBef>
          <a:spcPct val="0"/>
        </a:spcBef>
        <a:buNone/>
        <a:defRPr sz="4800" b="1" kern="1200" spc="-50" baseline="0">
          <a:solidFill>
            <a:schemeClr val="tx1">
              <a:lumMod val="75000"/>
              <a:lumOff val="25000"/>
            </a:schemeClr>
          </a:solidFill>
          <a:latin typeface="+mn-lt"/>
          <a:ea typeface="+mj-ea"/>
          <a:cs typeface="+mj-cs"/>
        </a:defRPr>
      </a:lvl1pPr>
    </p:titleStyle>
    <p:bodyStyle>
      <a:lvl1pPr marL="266700" indent="-266700" algn="l" defTabSz="914400" rtl="0" eaLnBrk="1" latinLnBrk="0" hangingPunct="1">
        <a:lnSpc>
          <a:spcPct val="100000"/>
        </a:lnSpc>
        <a:spcBef>
          <a:spcPts val="1200"/>
        </a:spcBef>
        <a:spcAft>
          <a:spcPts val="200"/>
        </a:spcAft>
        <a:buClr>
          <a:schemeClr val="accent1"/>
        </a:buClr>
        <a:buSzPct val="100000"/>
        <a:buFont typeface="Wingdings" panose="05000000000000000000" pitchFamily="2" charset="2"/>
        <a:buChar char="§"/>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87" userDrawn="1">
          <p15:clr>
            <a:srgbClr val="F26B43"/>
          </p15:clr>
        </p15:guide>
        <p15:guide id="2" pos="688" userDrawn="1">
          <p15:clr>
            <a:srgbClr val="F26B43"/>
          </p15:clr>
        </p15:guide>
        <p15:guide id="3" pos="7038" userDrawn="1">
          <p15:clr>
            <a:srgbClr val="F26B43"/>
          </p15:clr>
        </p15:guide>
        <p15:guide id="4" orient="horz" pos="3702" userDrawn="1">
          <p15:clr>
            <a:srgbClr val="F26B43"/>
          </p15:clr>
        </p15:guide>
        <p15:guide id="5" orient="horz" pos="4065"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1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hyperlink" Target="https://research.senedd.wales/research-articles/a-spotlight-on-social-care-workers-the-latest-challenges-facing-the-sector-part-2/" TargetMode="External"/><Relationship Id="rId2" Type="http://schemas.openxmlformats.org/officeDocument/2006/relationships/hyperlink" Target="http://jrf.org.uk/sites/files/jrf/impact-of-devolution-area-regeneration.pdf" TargetMode="External"/><Relationship Id="rId1" Type="http://schemas.openxmlformats.org/officeDocument/2006/relationships/slideLayout" Target="../slideLayouts/slideLayout3.xml"/><Relationship Id="rId4" Type="http://schemas.openxmlformats.org/officeDocument/2006/relationships/hyperlink" Target="https://www.kingsfund.org.uk/insight-and-analysis/long-reads/whats-your-problem-social-car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s%20social%20worker,about%20social%20work%2C%20not%20just%20children" TargetMode="External"/><Relationship Id="rId7" Type="http://schemas.openxmlformats.org/officeDocument/2006/relationships/hyperlink" Target="https://www.actuaries.org.uk/sites/default/files/documents/pdf/Wanless_0.pdf" TargetMode="External"/><Relationship Id="rId2" Type="http://schemas.openxmlformats.org/officeDocument/2006/relationships/hyperlink" Target="http://ci.nii.ac.jp/ncid/BB10166394" TargetMode="External"/><Relationship Id="rId1" Type="http://schemas.openxmlformats.org/officeDocument/2006/relationships/slideLayout" Target="../slideLayouts/slideLayout3.xml"/><Relationship Id="rId6" Type="http://schemas.openxmlformats.org/officeDocument/2006/relationships/hyperlink" Target="https://www.legislation.gov.uk/anaw/2014/4/contents" TargetMode="External"/><Relationship Id="rId5" Type="http://schemas.openxmlformats.org/officeDocument/2006/relationships/hyperlink" Target="https://socialcare.wales/resources-guidance/information-and-learning-hub/sswbact/overview" TargetMode="External"/><Relationship Id="rId4" Type="http://schemas.openxmlformats.org/officeDocument/2006/relationships/hyperlink" Target="https://arc.accesslex.org/di-legal-profession/3/"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www.gov.wales/written-statement-publication-welsh-index-multiple-deprivation-wimd-2025"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Group of people talking">
            <a:extLst>
              <a:ext uri="{FF2B5EF4-FFF2-40B4-BE49-F238E27FC236}">
                <a16:creationId xmlns:a16="http://schemas.microsoft.com/office/drawing/2014/main" id="{C7D5F6B1-1228-4C2A-AE2C-950C34054CE4}"/>
              </a:ext>
            </a:extLst>
          </p:cNvPr>
          <p:cNvPicPr>
            <a:picLocks noGrp="1" noChangeAspect="1"/>
          </p:cNvPicPr>
          <p:nvPr>
            <p:ph type="pic" sz="quarter" idx="13"/>
          </p:nvPr>
        </p:nvPicPr>
        <p:blipFill rotWithShape="1">
          <a:blip r:embed="rId3" cstate="print">
            <a:grayscl/>
            <a:extLst>
              <a:ext uri="{28A0092B-C50C-407E-A947-70E740481C1C}">
                <a14:useLocalDpi xmlns:a14="http://schemas.microsoft.com/office/drawing/2010/main" val="0"/>
              </a:ext>
            </a:extLst>
          </a:blip>
          <a:srcRect/>
          <a:stretch/>
        </p:blipFill>
        <p:spPr>
          <a:xfrm>
            <a:off x="0" y="0"/>
            <a:ext cx="6311900" cy="6858000"/>
          </a:xfrm>
        </p:spPr>
      </p:pic>
      <p:sp>
        <p:nvSpPr>
          <p:cNvPr id="3" name="Title 2">
            <a:extLst>
              <a:ext uri="{FF2B5EF4-FFF2-40B4-BE49-F238E27FC236}">
                <a16:creationId xmlns:a16="http://schemas.microsoft.com/office/drawing/2014/main" id="{A017FF9C-6A7E-4A79-81BB-438E8EA9676A}"/>
              </a:ext>
              <a:ext uri="{C183D7F6-B498-43B3-948B-1728B52AA6E4}">
                <adec:decorative xmlns:adec="http://schemas.microsoft.com/office/drawing/2017/decorative" val="0"/>
              </a:ext>
            </a:extLst>
          </p:cNvPr>
          <p:cNvSpPr>
            <a:spLocks noGrp="1"/>
          </p:cNvSpPr>
          <p:nvPr>
            <p:ph type="ctrTitle"/>
          </p:nvPr>
        </p:nvSpPr>
        <p:spPr/>
        <p:txBody>
          <a:bodyPr>
            <a:normAutofit/>
          </a:bodyPr>
          <a:lstStyle/>
          <a:p>
            <a:r>
              <a:rPr lang="en-GB" sz="2400" dirty="0"/>
              <a:t>Critically Examining the Role of Social Workers in Wales: Removing Barriers to Social Inclusion</a:t>
            </a:r>
            <a:endParaRPr lang="en-US" sz="2400" dirty="0"/>
          </a:p>
        </p:txBody>
      </p:sp>
      <p:sp>
        <p:nvSpPr>
          <p:cNvPr id="4" name="Subtitle 3">
            <a:extLst>
              <a:ext uri="{FF2B5EF4-FFF2-40B4-BE49-F238E27FC236}">
                <a16:creationId xmlns:a16="http://schemas.microsoft.com/office/drawing/2014/main" id="{FFFB5E3C-FE17-44EA-B59B-183125D08F7C}"/>
              </a:ext>
            </a:extLst>
          </p:cNvPr>
          <p:cNvSpPr>
            <a:spLocks noGrp="1"/>
          </p:cNvSpPr>
          <p:nvPr>
            <p:ph type="subTitle" idx="1"/>
          </p:nvPr>
        </p:nvSpPr>
        <p:spPr/>
        <p:txBody>
          <a:bodyPr>
            <a:normAutofit fontScale="77500" lnSpcReduction="20000"/>
          </a:bodyPr>
          <a:lstStyle/>
          <a:p>
            <a:r>
              <a:rPr lang="en-US" dirty="0">
                <a:latin typeface="+mj-lt"/>
              </a:rPr>
              <a:t>Presentation for assignment 2.</a:t>
            </a:r>
            <a:br>
              <a:rPr lang="en-US" dirty="0">
                <a:latin typeface="+mj-lt"/>
              </a:rPr>
            </a:br>
            <a:r>
              <a:rPr lang="en-US" dirty="0">
                <a:latin typeface="+mj-lt"/>
              </a:rPr>
              <a:t>eced7007</a:t>
            </a:r>
          </a:p>
          <a:p>
            <a:r>
              <a:rPr lang="en-US" dirty="0">
                <a:latin typeface="+mj-lt"/>
              </a:rPr>
              <a:t>Laura Clarke- 2105356</a:t>
            </a:r>
            <a:br>
              <a:rPr lang="en-US" dirty="0">
                <a:latin typeface="+mj-lt"/>
              </a:rPr>
            </a:br>
            <a:endParaRPr lang="en-US" dirty="0">
              <a:latin typeface="+mj-lt"/>
            </a:endParaRPr>
          </a:p>
        </p:txBody>
      </p:sp>
    </p:spTree>
    <p:extLst>
      <p:ext uri="{BB962C8B-B14F-4D97-AF65-F5344CB8AC3E}">
        <p14:creationId xmlns:p14="http://schemas.microsoft.com/office/powerpoint/2010/main" val="4172296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0A5C30F-185D-413F-9005-B41DD0FA0924}"/>
              </a:ext>
            </a:extLst>
          </p:cNvPr>
          <p:cNvSpPr>
            <a:spLocks noGrp="1"/>
          </p:cNvSpPr>
          <p:nvPr>
            <p:ph type="title"/>
          </p:nvPr>
        </p:nvSpPr>
        <p:spPr/>
        <p:txBody>
          <a:bodyPr/>
          <a:lstStyle/>
          <a:p>
            <a:r>
              <a:rPr lang="en-US" dirty="0"/>
              <a:t>Contents</a:t>
            </a:r>
          </a:p>
        </p:txBody>
      </p:sp>
      <p:sp>
        <p:nvSpPr>
          <p:cNvPr id="10" name="Content Placeholder 9">
            <a:extLst>
              <a:ext uri="{FF2B5EF4-FFF2-40B4-BE49-F238E27FC236}">
                <a16:creationId xmlns:a16="http://schemas.microsoft.com/office/drawing/2014/main" id="{40FC70B0-5D08-4BDC-852E-3FD7214DA9BD}"/>
              </a:ext>
            </a:extLst>
          </p:cNvPr>
          <p:cNvSpPr>
            <a:spLocks noGrp="1"/>
          </p:cNvSpPr>
          <p:nvPr>
            <p:ph idx="1"/>
          </p:nvPr>
        </p:nvSpPr>
        <p:spPr>
          <a:xfrm>
            <a:off x="5286375" y="500063"/>
            <a:ext cx="6629400" cy="5969563"/>
          </a:xfrm>
        </p:spPr>
        <p:txBody>
          <a:bodyPr numCol="2">
            <a:normAutofit/>
          </a:bodyPr>
          <a:lstStyle/>
          <a:p>
            <a:r>
              <a:rPr lang="en-GB" dirty="0"/>
              <a:t>Introduction</a:t>
            </a:r>
          </a:p>
          <a:p>
            <a:r>
              <a:rPr lang="en-GB" dirty="0"/>
              <a:t>Contexts Impacting Social Policy Development and Implementation</a:t>
            </a:r>
          </a:p>
          <a:p>
            <a:r>
              <a:rPr lang="en-GB" dirty="0"/>
              <a:t>The political landscape in Wales </a:t>
            </a:r>
          </a:p>
          <a:p>
            <a:r>
              <a:rPr lang="en-GB" dirty="0"/>
              <a:t>Drivers of Social Policy </a:t>
            </a:r>
          </a:p>
          <a:p>
            <a:r>
              <a:rPr lang="en-GB" dirty="0"/>
              <a:t>The role of Practitioners in Removing Barriers</a:t>
            </a:r>
          </a:p>
          <a:p>
            <a:r>
              <a:rPr lang="en-GB" dirty="0"/>
              <a:t>Pathways to a More Equal, Inclusive, and Sustainable Society</a:t>
            </a:r>
          </a:p>
          <a:p>
            <a:r>
              <a:rPr lang="en-GB" dirty="0"/>
              <a:t>Conclusion</a:t>
            </a:r>
          </a:p>
          <a:p>
            <a:r>
              <a:rPr lang="en-GB" dirty="0"/>
              <a:t>References </a:t>
            </a:r>
          </a:p>
          <a:p>
            <a:pPr marL="0" indent="0">
              <a:buNone/>
            </a:pPr>
            <a:endParaRPr lang="en-GB" dirty="0"/>
          </a:p>
          <a:p>
            <a:pPr marL="533400" indent="0">
              <a:spcBef>
                <a:spcPts val="0"/>
              </a:spcBef>
              <a:spcAft>
                <a:spcPts val="0"/>
              </a:spcAft>
              <a:buNone/>
            </a:pPr>
            <a:endParaRPr lang="en-US" sz="1600" dirty="0">
              <a:latin typeface="+mj-lt"/>
            </a:endParaRPr>
          </a:p>
        </p:txBody>
      </p:sp>
    </p:spTree>
    <p:extLst>
      <p:ext uri="{BB962C8B-B14F-4D97-AF65-F5344CB8AC3E}">
        <p14:creationId xmlns:p14="http://schemas.microsoft.com/office/powerpoint/2010/main" val="2667318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91097BE-A044-49F5-B5CA-AE183B956585}"/>
              </a:ext>
            </a:extLst>
          </p:cNvPr>
          <p:cNvSpPr>
            <a:spLocks noGrp="1"/>
          </p:cNvSpPr>
          <p:nvPr>
            <p:ph type="title"/>
          </p:nvPr>
        </p:nvSpPr>
        <p:spPr>
          <a:xfrm>
            <a:off x="383458" y="1885125"/>
            <a:ext cx="3777575" cy="2093975"/>
          </a:xfrm>
        </p:spPr>
        <p:txBody>
          <a:bodyPr>
            <a:normAutofit fontScale="90000"/>
          </a:bodyPr>
          <a:lstStyle/>
          <a:p>
            <a:r>
              <a:rPr lang="en-GB" dirty="0"/>
              <a:t>Contexts Impacting Social Policy Development and Implementation</a:t>
            </a:r>
            <a:br>
              <a:rPr lang="en-GB" dirty="0"/>
            </a:br>
            <a:endParaRPr lang="en-US" dirty="0"/>
          </a:p>
        </p:txBody>
      </p:sp>
      <p:sp>
        <p:nvSpPr>
          <p:cNvPr id="8" name="Content Placeholder 7">
            <a:extLst>
              <a:ext uri="{FF2B5EF4-FFF2-40B4-BE49-F238E27FC236}">
                <a16:creationId xmlns:a16="http://schemas.microsoft.com/office/drawing/2014/main" id="{411E9392-71EA-4293-909F-1FE7DD38E31D}"/>
              </a:ext>
            </a:extLst>
          </p:cNvPr>
          <p:cNvSpPr>
            <a:spLocks noGrp="1"/>
          </p:cNvSpPr>
          <p:nvPr>
            <p:ph idx="1"/>
          </p:nvPr>
        </p:nvSpPr>
        <p:spPr>
          <a:xfrm>
            <a:off x="6096000" y="1140846"/>
            <a:ext cx="5255674" cy="4385808"/>
          </a:xfrm>
        </p:spPr>
        <p:txBody>
          <a:bodyPr/>
          <a:lstStyle/>
          <a:p>
            <a:r>
              <a:rPr lang="en-GB" dirty="0"/>
              <a:t>2002: Adoption of social model of disability</a:t>
            </a:r>
          </a:p>
          <a:p>
            <a:r>
              <a:rPr lang="en-GB" dirty="0"/>
              <a:t>2014: Social Services and Well-being (Wales) Act (SSWBA)</a:t>
            </a:r>
          </a:p>
          <a:p>
            <a:r>
              <a:rPr lang="en-GB" dirty="0"/>
              <a:t>2015: Well-being of Future Generations Act</a:t>
            </a:r>
          </a:p>
          <a:p>
            <a:r>
              <a:rPr lang="en-GB" dirty="0"/>
              <a:t>2025–2035: Disabled People's Rights Plan</a:t>
            </a:r>
          </a:p>
          <a:p>
            <a:endParaRPr lang="en-US" dirty="0"/>
          </a:p>
        </p:txBody>
      </p:sp>
      <p:grpSp>
        <p:nvGrpSpPr>
          <p:cNvPr id="10" name="Group 9" descr="Info">
            <a:extLst>
              <a:ext uri="{FF2B5EF4-FFF2-40B4-BE49-F238E27FC236}">
                <a16:creationId xmlns:a16="http://schemas.microsoft.com/office/drawing/2014/main" id="{04EACC33-3BBF-4195-8927-841FEBB364AD}"/>
              </a:ext>
            </a:extLst>
          </p:cNvPr>
          <p:cNvGrpSpPr/>
          <p:nvPr/>
        </p:nvGrpSpPr>
        <p:grpSpPr>
          <a:xfrm>
            <a:off x="4637454" y="2530474"/>
            <a:ext cx="803276" cy="803276"/>
            <a:chOff x="4914764" y="3319462"/>
            <a:chExt cx="619125" cy="619125"/>
          </a:xfrm>
          <a:solidFill>
            <a:schemeClr val="bg1"/>
          </a:solidFill>
        </p:grpSpPr>
        <p:sp>
          <p:nvSpPr>
            <p:cNvPr id="11" name="Freeform: Shape 10">
              <a:extLst>
                <a:ext uri="{FF2B5EF4-FFF2-40B4-BE49-F238E27FC236}">
                  <a16:creationId xmlns:a16="http://schemas.microsoft.com/office/drawing/2014/main" id="{400D0FC6-FE6C-422D-87EC-3F2A40F92771}"/>
                </a:ext>
              </a:extLst>
            </p:cNvPr>
            <p:cNvSpPr/>
            <p:nvPr/>
          </p:nvSpPr>
          <p:spPr>
            <a:xfrm>
              <a:off x="4914764" y="3319462"/>
              <a:ext cx="619125" cy="619125"/>
            </a:xfrm>
            <a:custGeom>
              <a:avLst/>
              <a:gdLst>
                <a:gd name="connsiteX0" fmla="*/ 309563 w 619125"/>
                <a:gd name="connsiteY0" fmla="*/ 0 h 619125"/>
                <a:gd name="connsiteX1" fmla="*/ 0 w 619125"/>
                <a:gd name="connsiteY1" fmla="*/ 309563 h 619125"/>
                <a:gd name="connsiteX2" fmla="*/ 309563 w 619125"/>
                <a:gd name="connsiteY2" fmla="*/ 619125 h 619125"/>
                <a:gd name="connsiteX3" fmla="*/ 619125 w 619125"/>
                <a:gd name="connsiteY3" fmla="*/ 309563 h 619125"/>
                <a:gd name="connsiteX4" fmla="*/ 309563 w 619125"/>
                <a:gd name="connsiteY4" fmla="*/ 0 h 619125"/>
                <a:gd name="connsiteX5" fmla="*/ 309563 w 619125"/>
                <a:gd name="connsiteY5" fmla="*/ 581025 h 619125"/>
                <a:gd name="connsiteX6" fmla="*/ 38100 w 619125"/>
                <a:gd name="connsiteY6" fmla="*/ 309563 h 619125"/>
                <a:gd name="connsiteX7" fmla="*/ 309563 w 619125"/>
                <a:gd name="connsiteY7" fmla="*/ 38100 h 619125"/>
                <a:gd name="connsiteX8" fmla="*/ 581025 w 619125"/>
                <a:gd name="connsiteY8" fmla="*/ 309563 h 619125"/>
                <a:gd name="connsiteX9" fmla="*/ 309563 w 619125"/>
                <a:gd name="connsiteY9" fmla="*/ 581025 h 619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125" h="619125">
                  <a:moveTo>
                    <a:pt x="309563" y="0"/>
                  </a:moveTo>
                  <a:cubicBezTo>
                    <a:pt x="138875" y="0"/>
                    <a:pt x="0" y="138865"/>
                    <a:pt x="0" y="309563"/>
                  </a:cubicBezTo>
                  <a:cubicBezTo>
                    <a:pt x="0" y="480260"/>
                    <a:pt x="138875" y="619125"/>
                    <a:pt x="309563" y="619125"/>
                  </a:cubicBezTo>
                  <a:cubicBezTo>
                    <a:pt x="480250" y="619125"/>
                    <a:pt x="619125" y="480260"/>
                    <a:pt x="619125" y="309563"/>
                  </a:cubicBezTo>
                  <a:cubicBezTo>
                    <a:pt x="619125" y="138865"/>
                    <a:pt x="480250" y="0"/>
                    <a:pt x="309563" y="0"/>
                  </a:cubicBezTo>
                  <a:close/>
                  <a:moveTo>
                    <a:pt x="309563" y="581025"/>
                  </a:moveTo>
                  <a:cubicBezTo>
                    <a:pt x="159877" y="581025"/>
                    <a:pt x="38100" y="459248"/>
                    <a:pt x="38100" y="309563"/>
                  </a:cubicBezTo>
                  <a:cubicBezTo>
                    <a:pt x="38100" y="159877"/>
                    <a:pt x="159877" y="38100"/>
                    <a:pt x="309563" y="38100"/>
                  </a:cubicBezTo>
                  <a:cubicBezTo>
                    <a:pt x="459248" y="38100"/>
                    <a:pt x="581025" y="159877"/>
                    <a:pt x="581025" y="309563"/>
                  </a:cubicBezTo>
                  <a:cubicBezTo>
                    <a:pt x="581025" y="459248"/>
                    <a:pt x="459248" y="581025"/>
                    <a:pt x="309563" y="581025"/>
                  </a:cubicBezTo>
                  <a:close/>
                </a:path>
              </a:pathLst>
            </a:custGeom>
            <a:grpFill/>
            <a:ln w="9525"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EADF13BE-BF58-43E3-9534-281EFDABF659}"/>
                </a:ext>
              </a:extLst>
            </p:cNvPr>
            <p:cNvSpPr/>
            <p:nvPr/>
          </p:nvSpPr>
          <p:spPr>
            <a:xfrm>
              <a:off x="5195751" y="3473729"/>
              <a:ext cx="57150" cy="57150"/>
            </a:xfrm>
            <a:custGeom>
              <a:avLst/>
              <a:gdLst>
                <a:gd name="connsiteX0" fmla="*/ 63722 w 57150"/>
                <a:gd name="connsiteY0" fmla="*/ 31861 h 57150"/>
                <a:gd name="connsiteX1" fmla="*/ 31861 w 57150"/>
                <a:gd name="connsiteY1" fmla="*/ 63722 h 57150"/>
                <a:gd name="connsiteX2" fmla="*/ 0 w 57150"/>
                <a:gd name="connsiteY2" fmla="*/ 31861 h 57150"/>
                <a:gd name="connsiteX3" fmla="*/ 31861 w 57150"/>
                <a:gd name="connsiteY3" fmla="*/ 0 h 57150"/>
                <a:gd name="connsiteX4" fmla="*/ 63722 w 57150"/>
                <a:gd name="connsiteY4" fmla="*/ 31861 h 57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50" h="57150">
                  <a:moveTo>
                    <a:pt x="63722" y="31861"/>
                  </a:moveTo>
                  <a:cubicBezTo>
                    <a:pt x="63722" y="49458"/>
                    <a:pt x="49458" y="63722"/>
                    <a:pt x="31861" y="63722"/>
                  </a:cubicBezTo>
                  <a:cubicBezTo>
                    <a:pt x="14265" y="63722"/>
                    <a:pt x="0" y="49458"/>
                    <a:pt x="0" y="31861"/>
                  </a:cubicBezTo>
                  <a:cubicBezTo>
                    <a:pt x="0" y="14265"/>
                    <a:pt x="14265" y="0"/>
                    <a:pt x="31861" y="0"/>
                  </a:cubicBezTo>
                  <a:cubicBezTo>
                    <a:pt x="49458" y="0"/>
                    <a:pt x="63722" y="14265"/>
                    <a:pt x="63722" y="31861"/>
                  </a:cubicBezTo>
                  <a:close/>
                </a:path>
              </a:pathLst>
            </a:custGeom>
            <a:grpFill/>
            <a:ln w="9525"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914EC720-9A79-4D18-8746-AE0BDD325E79}"/>
                </a:ext>
              </a:extLst>
            </p:cNvPr>
            <p:cNvSpPr/>
            <p:nvPr/>
          </p:nvSpPr>
          <p:spPr>
            <a:xfrm>
              <a:off x="5205276" y="3589420"/>
              <a:ext cx="38100" cy="200025"/>
            </a:xfrm>
            <a:custGeom>
              <a:avLst/>
              <a:gdLst>
                <a:gd name="connsiteX0" fmla="*/ 19050 w 38100"/>
                <a:gd name="connsiteY0" fmla="*/ 0 h 200025"/>
                <a:gd name="connsiteX1" fmla="*/ 0 w 38100"/>
                <a:gd name="connsiteY1" fmla="*/ 19050 h 200025"/>
                <a:gd name="connsiteX2" fmla="*/ 0 w 38100"/>
                <a:gd name="connsiteY2" fmla="*/ 180975 h 200025"/>
                <a:gd name="connsiteX3" fmla="*/ 19050 w 38100"/>
                <a:gd name="connsiteY3" fmla="*/ 200025 h 200025"/>
                <a:gd name="connsiteX4" fmla="*/ 38100 w 38100"/>
                <a:gd name="connsiteY4" fmla="*/ 180975 h 200025"/>
                <a:gd name="connsiteX5" fmla="*/ 38100 w 38100"/>
                <a:gd name="connsiteY5" fmla="*/ 19050 h 200025"/>
                <a:gd name="connsiteX6" fmla="*/ 19050 w 38100"/>
                <a:gd name="connsiteY6" fmla="*/ 0 h 20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h="200025">
                  <a:moveTo>
                    <a:pt x="19050" y="0"/>
                  </a:moveTo>
                  <a:cubicBezTo>
                    <a:pt x="8534" y="0"/>
                    <a:pt x="0" y="8534"/>
                    <a:pt x="0" y="19050"/>
                  </a:cubicBezTo>
                  <a:lnTo>
                    <a:pt x="0" y="180975"/>
                  </a:lnTo>
                  <a:cubicBezTo>
                    <a:pt x="0" y="191491"/>
                    <a:pt x="8534" y="200025"/>
                    <a:pt x="19050" y="200025"/>
                  </a:cubicBezTo>
                  <a:cubicBezTo>
                    <a:pt x="29566" y="200025"/>
                    <a:pt x="38100" y="191491"/>
                    <a:pt x="38100" y="180975"/>
                  </a:cubicBezTo>
                  <a:lnTo>
                    <a:pt x="38100" y="19050"/>
                  </a:lnTo>
                  <a:cubicBezTo>
                    <a:pt x="38100" y="8525"/>
                    <a:pt x="29566" y="0"/>
                    <a:pt x="19050" y="0"/>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056707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4E1B951-91C9-A2B7-4477-648223CB7FBA}"/>
              </a:ext>
            </a:extLst>
          </p:cNvPr>
          <p:cNvSpPr>
            <a:spLocks noGrp="1"/>
          </p:cNvSpPr>
          <p:nvPr>
            <p:ph type="title"/>
          </p:nvPr>
        </p:nvSpPr>
        <p:spPr>
          <a:xfrm>
            <a:off x="319087" y="-285750"/>
            <a:ext cx="4308475" cy="2093975"/>
          </a:xfrm>
        </p:spPr>
        <p:txBody>
          <a:bodyPr/>
          <a:lstStyle/>
          <a:p>
            <a:r>
              <a:rPr lang="en-GB" dirty="0">
                <a:solidFill>
                  <a:schemeClr val="tx1"/>
                </a:solidFill>
              </a:rPr>
              <a:t>Key Takeaways </a:t>
            </a:r>
          </a:p>
        </p:txBody>
      </p:sp>
      <p:graphicFrame>
        <p:nvGraphicFramePr>
          <p:cNvPr id="7" name="Content Placeholder 6">
            <a:extLst>
              <a:ext uri="{FF2B5EF4-FFF2-40B4-BE49-F238E27FC236}">
                <a16:creationId xmlns:a16="http://schemas.microsoft.com/office/drawing/2014/main" id="{2978D94B-64E6-2802-9B94-099B5428FEB8}"/>
              </a:ext>
            </a:extLst>
          </p:cNvPr>
          <p:cNvGraphicFramePr>
            <a:graphicFrameLocks noGrp="1"/>
          </p:cNvGraphicFramePr>
          <p:nvPr>
            <p:ph idx="1"/>
            <p:extLst>
              <p:ext uri="{D42A27DB-BD31-4B8C-83A1-F6EECF244321}">
                <p14:modId xmlns:p14="http://schemas.microsoft.com/office/powerpoint/2010/main" val="2621382232"/>
              </p:ext>
            </p:extLst>
          </p:nvPr>
        </p:nvGraphicFramePr>
        <p:xfrm>
          <a:off x="1600201" y="1257299"/>
          <a:ext cx="8758236" cy="5114924"/>
        </p:xfrm>
        <a:graphic>
          <a:graphicData uri="http://schemas.openxmlformats.org/drawingml/2006/table">
            <a:tbl>
              <a:tblPr firstRow="1" bandRow="1">
                <a:tableStyleId>{5C22544A-7EE6-4342-B048-85BDC9FD1C3A}</a:tableStyleId>
              </a:tblPr>
              <a:tblGrid>
                <a:gridCol w="2189559">
                  <a:extLst>
                    <a:ext uri="{9D8B030D-6E8A-4147-A177-3AD203B41FA5}">
                      <a16:colId xmlns:a16="http://schemas.microsoft.com/office/drawing/2014/main" val="184911547"/>
                    </a:ext>
                  </a:extLst>
                </a:gridCol>
                <a:gridCol w="2189559">
                  <a:extLst>
                    <a:ext uri="{9D8B030D-6E8A-4147-A177-3AD203B41FA5}">
                      <a16:colId xmlns:a16="http://schemas.microsoft.com/office/drawing/2014/main" val="3982631422"/>
                    </a:ext>
                  </a:extLst>
                </a:gridCol>
                <a:gridCol w="2189559">
                  <a:extLst>
                    <a:ext uri="{9D8B030D-6E8A-4147-A177-3AD203B41FA5}">
                      <a16:colId xmlns:a16="http://schemas.microsoft.com/office/drawing/2014/main" val="1426017442"/>
                    </a:ext>
                  </a:extLst>
                </a:gridCol>
                <a:gridCol w="2189559">
                  <a:extLst>
                    <a:ext uri="{9D8B030D-6E8A-4147-A177-3AD203B41FA5}">
                      <a16:colId xmlns:a16="http://schemas.microsoft.com/office/drawing/2014/main" val="2073050099"/>
                    </a:ext>
                  </a:extLst>
                </a:gridCol>
              </a:tblGrid>
              <a:tr h="1278731">
                <a:tc>
                  <a:txBody>
                    <a:bodyPr/>
                    <a:lstStyle/>
                    <a:p>
                      <a:r>
                        <a:rPr lang="en-GB" dirty="0"/>
                        <a:t>The Social Model of disability</a:t>
                      </a:r>
                    </a:p>
                  </a:txBody>
                  <a:tcPr/>
                </a:tc>
                <a:tc>
                  <a:txBody>
                    <a:bodyPr/>
                    <a:lstStyle/>
                    <a:p>
                      <a:r>
                        <a:rPr lang="en-GB" dirty="0"/>
                        <a:t>2014 Social Services and Wellbeing Act</a:t>
                      </a:r>
                    </a:p>
                  </a:txBody>
                  <a:tcPr/>
                </a:tc>
                <a:tc>
                  <a:txBody>
                    <a:bodyPr/>
                    <a:lstStyle/>
                    <a:p>
                      <a:r>
                        <a:rPr lang="en-GB" dirty="0"/>
                        <a:t>Wellbeing of Future Generations Act</a:t>
                      </a:r>
                    </a:p>
                  </a:txBody>
                  <a:tcPr/>
                </a:tc>
                <a:tc>
                  <a:txBody>
                    <a:bodyPr/>
                    <a:lstStyle/>
                    <a:p>
                      <a:r>
                        <a:rPr lang="en-GB" dirty="0"/>
                        <a:t>(2025-2025) </a:t>
                      </a:r>
                      <a:br>
                        <a:rPr lang="en-GB" dirty="0"/>
                      </a:br>
                      <a:r>
                        <a:rPr lang="en-GB" dirty="0"/>
                        <a:t>Disabled Peoples Rights Plan</a:t>
                      </a:r>
                    </a:p>
                  </a:txBody>
                  <a:tcPr/>
                </a:tc>
                <a:extLst>
                  <a:ext uri="{0D108BD9-81ED-4DB2-BD59-A6C34878D82A}">
                    <a16:rowId xmlns:a16="http://schemas.microsoft.com/office/drawing/2014/main" val="3733259634"/>
                  </a:ext>
                </a:extLst>
              </a:tr>
              <a:tr h="1278731">
                <a:tc>
                  <a:txBody>
                    <a:bodyPr/>
                    <a:lstStyle/>
                    <a:p>
                      <a:r>
                        <a:rPr lang="en-GB" dirty="0"/>
                        <a:t>Shift from medical to social responsibility.</a:t>
                      </a:r>
                    </a:p>
                  </a:txBody>
                  <a:tcPr/>
                </a:tc>
                <a:tc>
                  <a:txBody>
                    <a:bodyPr/>
                    <a:lstStyle/>
                    <a:p>
                      <a:r>
                        <a:rPr lang="en-GB" dirty="0"/>
                        <a:t>Focus on prevention and early intervention.</a:t>
                      </a:r>
                    </a:p>
                  </a:txBody>
                  <a:tcPr/>
                </a:tc>
                <a:tc>
                  <a:txBody>
                    <a:bodyPr/>
                    <a:lstStyle/>
                    <a:p>
                      <a:r>
                        <a:rPr lang="en-GB" dirty="0"/>
                        <a:t>A legislated duty to report and prevent issues.</a:t>
                      </a:r>
                    </a:p>
                  </a:txBody>
                  <a:tcPr/>
                </a:tc>
                <a:tc>
                  <a:txBody>
                    <a:bodyPr/>
                    <a:lstStyle/>
                    <a:p>
                      <a:r>
                        <a:rPr lang="en-GB" dirty="0"/>
                        <a:t>Governance and accountability.</a:t>
                      </a:r>
                    </a:p>
                  </a:txBody>
                  <a:tcPr/>
                </a:tc>
                <a:extLst>
                  <a:ext uri="{0D108BD9-81ED-4DB2-BD59-A6C34878D82A}">
                    <a16:rowId xmlns:a16="http://schemas.microsoft.com/office/drawing/2014/main" val="3745579455"/>
                  </a:ext>
                </a:extLst>
              </a:tr>
              <a:tr h="1278731">
                <a:tc>
                  <a:txBody>
                    <a:bodyPr/>
                    <a:lstStyle/>
                    <a:p>
                      <a:r>
                        <a:rPr lang="en-GB" dirty="0"/>
                        <a:t>Barriers CAN be removed.</a:t>
                      </a:r>
                    </a:p>
                  </a:txBody>
                  <a:tcPr/>
                </a:tc>
                <a:tc>
                  <a:txBody>
                    <a:bodyPr/>
                    <a:lstStyle/>
                    <a:p>
                      <a:r>
                        <a:rPr lang="en-GB" dirty="0"/>
                        <a:t>Strengthening safeguarding.</a:t>
                      </a:r>
                    </a:p>
                  </a:txBody>
                  <a:tcPr/>
                </a:tc>
                <a:tc>
                  <a:txBody>
                    <a:bodyPr/>
                    <a:lstStyle/>
                    <a:p>
                      <a:r>
                        <a:rPr lang="en-GB" dirty="0"/>
                        <a:t>Long term focus.</a:t>
                      </a:r>
                    </a:p>
                  </a:txBody>
                  <a:tcPr/>
                </a:tc>
                <a:tc>
                  <a:txBody>
                    <a:bodyPr/>
                    <a:lstStyle/>
                    <a:p>
                      <a:r>
                        <a:rPr lang="en-GB" dirty="0"/>
                        <a:t>A focus on intersectionality.</a:t>
                      </a:r>
                    </a:p>
                  </a:txBody>
                  <a:tcPr/>
                </a:tc>
                <a:extLst>
                  <a:ext uri="{0D108BD9-81ED-4DB2-BD59-A6C34878D82A}">
                    <a16:rowId xmlns:a16="http://schemas.microsoft.com/office/drawing/2014/main" val="3985422611"/>
                  </a:ext>
                </a:extLst>
              </a:tr>
              <a:tr h="1278731">
                <a:tc>
                  <a:txBody>
                    <a:bodyPr/>
                    <a:lstStyle/>
                    <a:p>
                      <a:r>
                        <a:rPr lang="en-GB" dirty="0"/>
                        <a:t>Universal benefits of disability adaptations.</a:t>
                      </a:r>
                    </a:p>
                  </a:txBody>
                  <a:tcPr/>
                </a:tc>
                <a:tc>
                  <a:txBody>
                    <a:bodyPr/>
                    <a:lstStyle/>
                    <a:p>
                      <a:r>
                        <a:rPr lang="en-GB" dirty="0"/>
                        <a:t>‘What matters’ – a focus on voice and control.</a:t>
                      </a:r>
                    </a:p>
                  </a:txBody>
                  <a:tcPr/>
                </a:tc>
                <a:tc>
                  <a:txBody>
                    <a:bodyPr/>
                    <a:lstStyle/>
                    <a:p>
                      <a:r>
                        <a:rPr lang="en-GB" dirty="0"/>
                        <a:t>Wellbeing goals, on a sustainable development principle.</a:t>
                      </a:r>
                    </a:p>
                  </a:txBody>
                  <a:tcPr/>
                </a:tc>
                <a:tc>
                  <a:txBody>
                    <a:bodyPr/>
                    <a:lstStyle/>
                    <a:p>
                      <a:r>
                        <a:rPr lang="en-GB" dirty="0"/>
                        <a:t>Designed with short, medium and long term goals. </a:t>
                      </a:r>
                    </a:p>
                  </a:txBody>
                  <a:tcPr/>
                </a:tc>
                <a:extLst>
                  <a:ext uri="{0D108BD9-81ED-4DB2-BD59-A6C34878D82A}">
                    <a16:rowId xmlns:a16="http://schemas.microsoft.com/office/drawing/2014/main" val="3461225473"/>
                  </a:ext>
                </a:extLst>
              </a:tr>
            </a:tbl>
          </a:graphicData>
        </a:graphic>
      </p:graphicFrame>
    </p:spTree>
    <p:extLst>
      <p:ext uri="{BB962C8B-B14F-4D97-AF65-F5344CB8AC3E}">
        <p14:creationId xmlns:p14="http://schemas.microsoft.com/office/powerpoint/2010/main" val="667027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286603"/>
            <a:ext cx="10058400" cy="1450757"/>
          </a:xfrm>
        </p:spPr>
        <p:txBody>
          <a:bodyPr>
            <a:normAutofit/>
          </a:bodyPr>
          <a:lstStyle/>
          <a:p>
            <a:r>
              <a:rPr lang="en-US" dirty="0"/>
              <a:t>Further context</a:t>
            </a:r>
            <a:endParaRPr lang="en-IN" dirty="0"/>
          </a:p>
        </p:txBody>
      </p:sp>
      <p:graphicFrame>
        <p:nvGraphicFramePr>
          <p:cNvPr id="9" name="Content Placeholder 6" descr="This is agenda slide with icons and texts">
            <a:extLst>
              <a:ext uri="{FF2B5EF4-FFF2-40B4-BE49-F238E27FC236}">
                <a16:creationId xmlns:a16="http://schemas.microsoft.com/office/drawing/2014/main" id="{08D3DC19-5976-4026-819D-310A94626986}"/>
              </a:ext>
            </a:extLst>
          </p:cNvPr>
          <p:cNvGraphicFramePr>
            <a:graphicFrameLocks noGrp="1"/>
          </p:cNvGraphicFramePr>
          <p:nvPr>
            <p:ph idx="1"/>
            <p:extLst>
              <p:ext uri="{D42A27DB-BD31-4B8C-83A1-F6EECF244321}">
                <p14:modId xmlns:p14="http://schemas.microsoft.com/office/powerpoint/2010/main" val="247395594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3" name="Straight Arrow Connector 2">
            <a:extLst>
              <a:ext uri="{FF2B5EF4-FFF2-40B4-BE49-F238E27FC236}">
                <a16:creationId xmlns:a16="http://schemas.microsoft.com/office/drawing/2014/main" id="{ED588549-ED6B-3141-23F1-8ADDC579687C}"/>
              </a:ext>
            </a:extLst>
          </p:cNvPr>
          <p:cNvCxnSpPr/>
          <p:nvPr/>
        </p:nvCxnSpPr>
        <p:spPr>
          <a:xfrm>
            <a:off x="3929063" y="3429000"/>
            <a:ext cx="785812" cy="0"/>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5" name="Straight Arrow Connector 4">
            <a:extLst>
              <a:ext uri="{FF2B5EF4-FFF2-40B4-BE49-F238E27FC236}">
                <a16:creationId xmlns:a16="http://schemas.microsoft.com/office/drawing/2014/main" id="{773D6F91-B885-648A-CC3A-766D686BC7C7}"/>
              </a:ext>
            </a:extLst>
          </p:cNvPr>
          <p:cNvCxnSpPr/>
          <p:nvPr/>
        </p:nvCxnSpPr>
        <p:spPr>
          <a:xfrm>
            <a:off x="7258050" y="3429000"/>
            <a:ext cx="1143000" cy="0"/>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796331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66248-C436-95BB-7298-197748B4714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5373C82-69EE-3F72-6ECB-E6F0BECAB90D}"/>
              </a:ext>
            </a:extLst>
          </p:cNvPr>
          <p:cNvSpPr>
            <a:spLocks noGrp="1"/>
          </p:cNvSpPr>
          <p:nvPr>
            <p:ph idx="1"/>
          </p:nvPr>
        </p:nvSpPr>
        <p:spPr/>
        <p:txBody>
          <a:bodyPr/>
          <a:lstStyle/>
          <a:p>
            <a:r>
              <a:rPr lang="en-GB" dirty="0"/>
              <a:t>Devolution.</a:t>
            </a:r>
          </a:p>
          <a:p>
            <a:r>
              <a:rPr lang="en-GB" dirty="0"/>
              <a:t>Increased regulatory powers.</a:t>
            </a:r>
          </a:p>
          <a:p>
            <a:r>
              <a:rPr lang="en-GB" dirty="0"/>
              <a:t>“An ongoing process”.</a:t>
            </a:r>
          </a:p>
          <a:p>
            <a:r>
              <a:rPr lang="en-GB" dirty="0"/>
              <a:t>“a focus on preventative and community-based models.</a:t>
            </a:r>
          </a:p>
          <a:p>
            <a:r>
              <a:rPr lang="en-GB" dirty="0"/>
              <a:t>Criticism- “slow and repetitive without transformative change.” (Malley et al., 2006)</a:t>
            </a:r>
          </a:p>
          <a:p>
            <a:endParaRPr lang="en-GB" dirty="0"/>
          </a:p>
        </p:txBody>
      </p:sp>
      <p:sp>
        <p:nvSpPr>
          <p:cNvPr id="5" name="TextBox 4">
            <a:extLst>
              <a:ext uri="{FF2B5EF4-FFF2-40B4-BE49-F238E27FC236}">
                <a16:creationId xmlns:a16="http://schemas.microsoft.com/office/drawing/2014/main" id="{9DE7B7B5-5FCE-F24B-B0E2-AD1ED47A00DC}"/>
              </a:ext>
            </a:extLst>
          </p:cNvPr>
          <p:cNvSpPr txBox="1"/>
          <p:nvPr/>
        </p:nvSpPr>
        <p:spPr>
          <a:xfrm>
            <a:off x="642938" y="297448"/>
            <a:ext cx="3871913" cy="5262979"/>
          </a:xfrm>
          <a:prstGeom prst="rect">
            <a:avLst/>
          </a:prstGeom>
          <a:noFill/>
        </p:spPr>
        <p:txBody>
          <a:bodyPr wrap="square" rtlCol="0">
            <a:spAutoFit/>
          </a:bodyPr>
          <a:lstStyle/>
          <a:p>
            <a:r>
              <a:rPr lang="en-GB" sz="4800" dirty="0"/>
              <a:t>How the political landscape in Wales has impacted social care provision</a:t>
            </a:r>
          </a:p>
        </p:txBody>
      </p:sp>
    </p:spTree>
    <p:extLst>
      <p:ext uri="{BB962C8B-B14F-4D97-AF65-F5344CB8AC3E}">
        <p14:creationId xmlns:p14="http://schemas.microsoft.com/office/powerpoint/2010/main" val="221052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3DBF6-B8FD-BD9E-631E-AC88BAD45E7A}"/>
              </a:ext>
            </a:extLst>
          </p:cNvPr>
          <p:cNvSpPr>
            <a:spLocks noGrp="1"/>
          </p:cNvSpPr>
          <p:nvPr>
            <p:ph type="title"/>
          </p:nvPr>
        </p:nvSpPr>
        <p:spPr>
          <a:xfrm>
            <a:off x="1097280" y="286603"/>
            <a:ext cx="10058400" cy="1450757"/>
          </a:xfrm>
        </p:spPr>
        <p:txBody>
          <a:bodyPr anchor="b">
            <a:normAutofit/>
          </a:bodyPr>
          <a:lstStyle/>
          <a:p>
            <a:r>
              <a:rPr lang="en-GB"/>
              <a:t>Looking forwards- political changes and impacts</a:t>
            </a:r>
          </a:p>
        </p:txBody>
      </p:sp>
      <p:pic>
        <p:nvPicPr>
          <p:cNvPr id="6" name="Picture Placeholder 5" descr="Person on busy street">
            <a:extLst>
              <a:ext uri="{FF2B5EF4-FFF2-40B4-BE49-F238E27FC236}">
                <a16:creationId xmlns:a16="http://schemas.microsoft.com/office/drawing/2014/main" id="{D00F0180-5E6A-AD8D-2208-44DA583B1D5A}"/>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l="7312" r="10060" b="-1"/>
          <a:stretch>
            <a:fillRect/>
          </a:stretch>
        </p:blipFill>
        <p:spPr>
          <a:xfrm>
            <a:off x="1097280" y="2120900"/>
            <a:ext cx="4639736" cy="3748193"/>
          </a:xfrm>
          <a:noFill/>
        </p:spPr>
      </p:pic>
      <p:sp>
        <p:nvSpPr>
          <p:cNvPr id="3" name="Content Placeholder 2">
            <a:extLst>
              <a:ext uri="{FF2B5EF4-FFF2-40B4-BE49-F238E27FC236}">
                <a16:creationId xmlns:a16="http://schemas.microsoft.com/office/drawing/2014/main" id="{F641558C-E7DA-593D-2C2E-D6BFDFF884DB}"/>
              </a:ext>
            </a:extLst>
          </p:cNvPr>
          <p:cNvSpPr>
            <a:spLocks noGrp="1"/>
          </p:cNvSpPr>
          <p:nvPr>
            <p:ph sz="half" idx="2"/>
          </p:nvPr>
        </p:nvSpPr>
        <p:spPr>
          <a:xfrm>
            <a:off x="6515944" y="2120900"/>
            <a:ext cx="4639736" cy="3748194"/>
          </a:xfrm>
        </p:spPr>
        <p:txBody>
          <a:bodyPr>
            <a:normAutofit/>
          </a:bodyPr>
          <a:lstStyle/>
          <a:p>
            <a:r>
              <a:rPr lang="en-GB" dirty="0"/>
              <a:t>Austerity measures across the UK impacting funding for devolved nations.</a:t>
            </a:r>
          </a:p>
          <a:p>
            <a:r>
              <a:rPr lang="en-GB" dirty="0"/>
              <a:t>Centralised approach can lead to stagnation.</a:t>
            </a:r>
          </a:p>
          <a:p>
            <a:r>
              <a:rPr lang="en-GB" dirty="0"/>
              <a:t>The end of the Plaid Cymru/Labour co-operative agreement</a:t>
            </a:r>
          </a:p>
          <a:p>
            <a:r>
              <a:rPr lang="en-GB" dirty="0"/>
              <a:t>2026 elections. </a:t>
            </a:r>
          </a:p>
        </p:txBody>
      </p:sp>
    </p:spTree>
    <p:extLst>
      <p:ext uri="{BB962C8B-B14F-4D97-AF65-F5344CB8AC3E}">
        <p14:creationId xmlns:p14="http://schemas.microsoft.com/office/powerpoint/2010/main" val="3798614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146B020-2B12-4533-AB98-A078339B314A}"/>
              </a:ext>
            </a:extLst>
          </p:cNvPr>
          <p:cNvSpPr>
            <a:spLocks noGrp="1"/>
          </p:cNvSpPr>
          <p:nvPr>
            <p:ph type="title"/>
          </p:nvPr>
        </p:nvSpPr>
        <p:spPr>
          <a:xfrm>
            <a:off x="1097280" y="286603"/>
            <a:ext cx="10058400" cy="1450757"/>
          </a:xfrm>
        </p:spPr>
        <p:txBody>
          <a:bodyPr vert="horz" lIns="91440" tIns="45720" rIns="91440" bIns="45720" rtlCol="0" anchor="b">
            <a:normAutofit/>
          </a:bodyPr>
          <a:lstStyle/>
          <a:p>
            <a:pPr marR="0" lvl="0" fontAlgn="auto">
              <a:spcAft>
                <a:spcPts val="200"/>
              </a:spcAft>
              <a:buClr>
                <a:srgbClr val="1CADE4"/>
              </a:buClr>
              <a:buSzPct val="100000"/>
              <a:tabLst/>
              <a:defRPr/>
            </a:pPr>
            <a:r>
              <a:rPr kumimoji="0" lang="en-US" b="1" i="0" u="none" strike="noStrike" kern="1200" cap="none" spc="-50" normalizeH="0" baseline="0" noProof="0">
                <a:ln>
                  <a:noFill/>
                </a:ln>
                <a:effectLst/>
                <a:uLnTx/>
                <a:uFillTx/>
                <a:latin typeface="+mn-lt"/>
                <a:ea typeface="+mj-ea"/>
                <a:cs typeface="+mj-cs"/>
              </a:rPr>
              <a:t>Drivers of Social Policy</a:t>
            </a:r>
          </a:p>
        </p:txBody>
      </p:sp>
      <p:pic>
        <p:nvPicPr>
          <p:cNvPr id="8" name="Picture Placeholder 7" descr="People doing teamwork illustration">
            <a:extLst>
              <a:ext uri="{FF2B5EF4-FFF2-40B4-BE49-F238E27FC236}">
                <a16:creationId xmlns:a16="http://schemas.microsoft.com/office/drawing/2014/main" id="{3AD761DD-CC70-8D5A-63EC-10299C88D863}"/>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l="10493" r="11213"/>
          <a:stretch>
            <a:fillRect/>
          </a:stretch>
        </p:blipFill>
        <p:spPr>
          <a:xfrm>
            <a:off x="1097280" y="2120900"/>
            <a:ext cx="4639736" cy="3748193"/>
          </a:xfrm>
          <a:noFill/>
        </p:spPr>
      </p:pic>
      <p:sp>
        <p:nvSpPr>
          <p:cNvPr id="4" name="TextBox 3">
            <a:extLst>
              <a:ext uri="{FF2B5EF4-FFF2-40B4-BE49-F238E27FC236}">
                <a16:creationId xmlns:a16="http://schemas.microsoft.com/office/drawing/2014/main" id="{C6835D7D-2306-A4CF-2EBA-33E6565025DE}"/>
              </a:ext>
            </a:extLst>
          </p:cNvPr>
          <p:cNvSpPr txBox="1"/>
          <p:nvPr/>
        </p:nvSpPr>
        <p:spPr>
          <a:xfrm>
            <a:off x="6515944" y="2120900"/>
            <a:ext cx="4639736" cy="3748194"/>
          </a:xfrm>
          <a:prstGeom prst="rect">
            <a:avLst/>
          </a:prstGeom>
        </p:spPr>
        <p:txBody>
          <a:bodyPr vert="horz" lIns="0" tIns="45720" rIns="0" bIns="45720" rtlCol="0">
            <a:normAutofit/>
          </a:bodyPr>
          <a:lstStyle/>
          <a:p>
            <a:pPr marL="266700" indent="-266700">
              <a:spcBef>
                <a:spcPts val="1200"/>
              </a:spcBef>
              <a:spcAft>
                <a:spcPts val="200"/>
              </a:spcAft>
              <a:buClr>
                <a:schemeClr val="accent1"/>
              </a:buClr>
              <a:buSzPct val="100000"/>
              <a:buFont typeface="Wingdings" panose="05000000000000000000" pitchFamily="2" charset="2"/>
              <a:buChar char="§"/>
            </a:pPr>
            <a:r>
              <a:rPr lang="en-US" sz="2000" b="1">
                <a:solidFill>
                  <a:schemeClr val="tx1">
                    <a:lumMod val="75000"/>
                    <a:lumOff val="25000"/>
                  </a:schemeClr>
                </a:solidFill>
              </a:rPr>
              <a:t>Crises</a:t>
            </a:r>
            <a:r>
              <a:rPr lang="en-US" sz="2000">
                <a:solidFill>
                  <a:schemeClr val="tx1">
                    <a:lumMod val="75000"/>
                    <a:lumOff val="25000"/>
                  </a:schemeClr>
                </a:solidFill>
              </a:rPr>
              <a:t> (post-pandemic inequalities, housing and homelessness, poverty)</a:t>
            </a:r>
            <a:br>
              <a:rPr lang="en-US" sz="2000">
                <a:solidFill>
                  <a:schemeClr val="tx1">
                    <a:lumMod val="75000"/>
                    <a:lumOff val="25000"/>
                  </a:schemeClr>
                </a:solidFill>
              </a:rPr>
            </a:br>
            <a:endParaRPr lang="en-US" sz="2000">
              <a:solidFill>
                <a:schemeClr val="tx1">
                  <a:lumMod val="75000"/>
                  <a:lumOff val="25000"/>
                </a:schemeClr>
              </a:solidFill>
            </a:endParaRPr>
          </a:p>
          <a:p>
            <a:pPr marL="266700" indent="-266700">
              <a:spcBef>
                <a:spcPts val="1200"/>
              </a:spcBef>
              <a:spcAft>
                <a:spcPts val="200"/>
              </a:spcAft>
              <a:buClr>
                <a:schemeClr val="accent1"/>
              </a:buClr>
              <a:buSzPct val="100000"/>
              <a:buFont typeface="Wingdings" panose="05000000000000000000" pitchFamily="2" charset="2"/>
              <a:buChar char="§"/>
            </a:pPr>
            <a:r>
              <a:rPr lang="en-US" sz="2000" b="1">
                <a:solidFill>
                  <a:schemeClr val="tx1">
                    <a:lumMod val="75000"/>
                    <a:lumOff val="25000"/>
                  </a:schemeClr>
                </a:solidFill>
              </a:rPr>
              <a:t>Activism &amp; rights movements</a:t>
            </a:r>
            <a:r>
              <a:rPr lang="en-US" sz="2000">
                <a:solidFill>
                  <a:schemeClr val="tx1">
                    <a:lumMod val="75000"/>
                    <a:lumOff val="25000"/>
                  </a:schemeClr>
                </a:solidFill>
              </a:rPr>
              <a:t>, as well as the lowering of voting age to 16)</a:t>
            </a:r>
            <a:br>
              <a:rPr lang="en-US" sz="2000">
                <a:solidFill>
                  <a:schemeClr val="tx1">
                    <a:lumMod val="75000"/>
                    <a:lumOff val="25000"/>
                  </a:schemeClr>
                </a:solidFill>
              </a:rPr>
            </a:br>
            <a:endParaRPr lang="en-US" sz="2000">
              <a:solidFill>
                <a:schemeClr val="tx1">
                  <a:lumMod val="75000"/>
                  <a:lumOff val="25000"/>
                </a:schemeClr>
              </a:solidFill>
            </a:endParaRPr>
          </a:p>
          <a:p>
            <a:pPr marL="266700" indent="-266700">
              <a:spcBef>
                <a:spcPts val="1200"/>
              </a:spcBef>
              <a:spcAft>
                <a:spcPts val="200"/>
              </a:spcAft>
              <a:buClr>
                <a:schemeClr val="accent1"/>
              </a:buClr>
              <a:buSzPct val="100000"/>
              <a:buFont typeface="Wingdings" panose="05000000000000000000" pitchFamily="2" charset="2"/>
              <a:buChar char="§"/>
            </a:pPr>
            <a:r>
              <a:rPr lang="en-US" sz="2000" b="1">
                <a:solidFill>
                  <a:schemeClr val="tx1">
                    <a:lumMod val="75000"/>
                    <a:lumOff val="25000"/>
                  </a:schemeClr>
                </a:solidFill>
              </a:rPr>
              <a:t>Demographics</a:t>
            </a:r>
            <a:r>
              <a:rPr lang="en-US" sz="2000">
                <a:solidFill>
                  <a:schemeClr val="tx1">
                    <a:lumMod val="75000"/>
                    <a:lumOff val="25000"/>
                  </a:schemeClr>
                </a:solidFill>
              </a:rPr>
              <a:t> (aging population, high rates of disability, levels of economic inactivity.)</a:t>
            </a:r>
          </a:p>
        </p:txBody>
      </p:sp>
    </p:spTree>
    <p:extLst>
      <p:ext uri="{BB962C8B-B14F-4D97-AF65-F5344CB8AC3E}">
        <p14:creationId xmlns:p14="http://schemas.microsoft.com/office/powerpoint/2010/main" val="893224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6DB04AA-2B2C-4162-AD6D-1FF802682C3D}"/>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GB" sz="4400"/>
              <a:t>Role of Social workers in Removing Barriers</a:t>
            </a:r>
            <a:br>
              <a:rPr lang="en-GB" sz="4400"/>
            </a:br>
            <a:endParaRPr lang="en-US" sz="4400"/>
          </a:p>
        </p:txBody>
      </p:sp>
      <p:pic>
        <p:nvPicPr>
          <p:cNvPr id="11" name="Picture Placeholder 10" descr="A picture containing sky, water, outdoor, person. It also reflects philosophy, peace&#10;&#10;">
            <a:extLst>
              <a:ext uri="{FF2B5EF4-FFF2-40B4-BE49-F238E27FC236}">
                <a16:creationId xmlns:a16="http://schemas.microsoft.com/office/drawing/2014/main" id="{94B2FFE9-6D1F-4DC1-8532-95405973ABE7}"/>
              </a:ext>
            </a:extLst>
          </p:cNvPr>
          <p:cNvPicPr>
            <a:picLocks noGrp="1" noChangeAspect="1"/>
          </p:cNvPicPr>
          <p:nvPr>
            <p:ph sz="half" idx="1"/>
          </p:nvPr>
        </p:nvPicPr>
        <p:blipFill rotWithShape="1">
          <a:blip r:embed="rId3" cstate="print">
            <a:extLst>
              <a:ext uri="{28A0092B-C50C-407E-A947-70E740481C1C}">
                <a14:useLocalDpi xmlns:a14="http://schemas.microsoft.com/office/drawing/2010/main" val="0"/>
              </a:ext>
            </a:extLst>
          </a:blip>
          <a:srcRect t="25225" r="-2" b="20851"/>
          <a:stretch>
            <a:fillRect/>
          </a:stretch>
        </p:blipFill>
        <p:spPr>
          <a:xfrm>
            <a:off x="1097280" y="2120900"/>
            <a:ext cx="4639736" cy="3748193"/>
          </a:xfrm>
          <a:prstGeom prst="rect">
            <a:avLst/>
          </a:prstGeom>
          <a:noFill/>
        </p:spPr>
      </p:pic>
      <p:sp>
        <p:nvSpPr>
          <p:cNvPr id="8" name="Content Placeholder 7">
            <a:extLst>
              <a:ext uri="{FF2B5EF4-FFF2-40B4-BE49-F238E27FC236}">
                <a16:creationId xmlns:a16="http://schemas.microsoft.com/office/drawing/2014/main" id="{6CCBAAA8-DE36-46A7-8728-72C3486FDBF0}"/>
              </a:ext>
            </a:extLst>
          </p:cNvPr>
          <p:cNvSpPr>
            <a:spLocks noGrp="1"/>
          </p:cNvSpPr>
          <p:nvPr>
            <p:ph sz="half" idx="2"/>
          </p:nvPr>
        </p:nvSpPr>
        <p:spPr>
          <a:xfrm>
            <a:off x="6515944" y="2120900"/>
            <a:ext cx="4639736" cy="3748194"/>
          </a:xfrm>
        </p:spPr>
        <p:txBody>
          <a:bodyPr vert="horz" lIns="0" tIns="45720" rIns="0" bIns="45720" rtlCol="0">
            <a:normAutofit/>
          </a:bodyPr>
          <a:lstStyle/>
          <a:p>
            <a:pPr marL="430213" indent="-342900"/>
            <a:r>
              <a:rPr lang="en-US"/>
              <a:t>Taking a whole person approach</a:t>
            </a:r>
          </a:p>
          <a:p>
            <a:pPr marL="430213" indent="-342900"/>
            <a:r>
              <a:rPr lang="en-US"/>
              <a:t>Needs assessments/care plans</a:t>
            </a:r>
          </a:p>
          <a:p>
            <a:pPr marL="430213" indent="-342900"/>
            <a:r>
              <a:rPr lang="en-US"/>
              <a:t>Advocacy</a:t>
            </a:r>
          </a:p>
          <a:p>
            <a:pPr marL="430213" indent="-342900"/>
            <a:r>
              <a:rPr lang="en-US"/>
              <a:t>Challenging discrimination</a:t>
            </a:r>
          </a:p>
          <a:p>
            <a:pPr marL="430213" indent="-342900"/>
            <a:r>
              <a:rPr lang="en-US"/>
              <a:t>Prevention, early intervention and community support</a:t>
            </a:r>
          </a:p>
          <a:p>
            <a:pPr marL="430213" indent="-342900"/>
            <a:r>
              <a:rPr lang="en-US"/>
              <a:t>Cross agency and multi disciplinary working</a:t>
            </a:r>
          </a:p>
          <a:p>
            <a:pPr marL="430213" indent="-342900"/>
            <a:endParaRPr lang="en-US"/>
          </a:p>
        </p:txBody>
      </p:sp>
    </p:spTree>
    <p:extLst>
      <p:ext uri="{BB962C8B-B14F-4D97-AF65-F5344CB8AC3E}">
        <p14:creationId xmlns:p14="http://schemas.microsoft.com/office/powerpoint/2010/main" val="2596897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5BA7203-E18A-4594-9991-EFE3B8E4D591}"/>
              </a:ext>
            </a:extLst>
          </p:cNvPr>
          <p:cNvSpPr>
            <a:spLocks noGrp="1"/>
          </p:cNvSpPr>
          <p:nvPr>
            <p:ph type="title"/>
          </p:nvPr>
        </p:nvSpPr>
        <p:spPr/>
        <p:txBody>
          <a:bodyPr/>
          <a:lstStyle/>
          <a:p>
            <a:r>
              <a:rPr lang="en-US" dirty="0"/>
              <a:t>Barriers to tackling social exclusion. </a:t>
            </a:r>
          </a:p>
        </p:txBody>
      </p:sp>
      <p:graphicFrame>
        <p:nvGraphicFramePr>
          <p:cNvPr id="4" name="Content Placeholder 3">
            <a:extLst>
              <a:ext uri="{FF2B5EF4-FFF2-40B4-BE49-F238E27FC236}">
                <a16:creationId xmlns:a16="http://schemas.microsoft.com/office/drawing/2014/main" id="{A9497805-CC51-13E5-5A4C-F9872FC60FE6}"/>
              </a:ext>
            </a:extLst>
          </p:cNvPr>
          <p:cNvGraphicFramePr>
            <a:graphicFrameLocks noGrp="1"/>
          </p:cNvGraphicFramePr>
          <p:nvPr>
            <p:ph idx="1"/>
            <p:extLst>
              <p:ext uri="{D42A27DB-BD31-4B8C-83A1-F6EECF244321}">
                <p14:modId xmlns:p14="http://schemas.microsoft.com/office/powerpoint/2010/main" val="3395875621"/>
              </p:ext>
            </p:extLst>
          </p:nvPr>
        </p:nvGraphicFramePr>
        <p:xfrm>
          <a:off x="1216025" y="2108200"/>
          <a:ext cx="10058400" cy="3760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EE465DB-4D1E-C6EE-E0F8-586811E7348B}"/>
              </a:ext>
            </a:extLst>
          </p:cNvPr>
          <p:cNvSpPr txBox="1"/>
          <p:nvPr/>
        </p:nvSpPr>
        <p:spPr>
          <a:xfrm>
            <a:off x="4743450" y="2471738"/>
            <a:ext cx="1042988" cy="923330"/>
          </a:xfrm>
          <a:prstGeom prst="rect">
            <a:avLst/>
          </a:prstGeom>
          <a:noFill/>
        </p:spPr>
        <p:txBody>
          <a:bodyPr wrap="square" rtlCol="0">
            <a:spAutoFit/>
          </a:bodyPr>
          <a:lstStyle/>
          <a:p>
            <a:r>
              <a:rPr lang="en-GB" dirty="0"/>
              <a:t>Urban/</a:t>
            </a:r>
          </a:p>
          <a:p>
            <a:r>
              <a:rPr lang="en-GB" dirty="0"/>
              <a:t>rural divide</a:t>
            </a:r>
          </a:p>
        </p:txBody>
      </p:sp>
      <p:sp>
        <p:nvSpPr>
          <p:cNvPr id="7" name="TextBox 6">
            <a:extLst>
              <a:ext uri="{FF2B5EF4-FFF2-40B4-BE49-F238E27FC236}">
                <a16:creationId xmlns:a16="http://schemas.microsoft.com/office/drawing/2014/main" id="{20D60A33-E31D-B1F5-CD06-C14A96F0DA49}"/>
              </a:ext>
            </a:extLst>
          </p:cNvPr>
          <p:cNvSpPr txBox="1"/>
          <p:nvPr/>
        </p:nvSpPr>
        <p:spPr>
          <a:xfrm>
            <a:off x="6715125" y="3686175"/>
            <a:ext cx="942975" cy="646331"/>
          </a:xfrm>
          <a:prstGeom prst="rect">
            <a:avLst/>
          </a:prstGeom>
          <a:noFill/>
        </p:spPr>
        <p:txBody>
          <a:bodyPr wrap="square" rtlCol="0">
            <a:spAutoFit/>
          </a:bodyPr>
          <a:lstStyle/>
          <a:p>
            <a:r>
              <a:rPr lang="en-GB" dirty="0"/>
              <a:t>Ethical issues</a:t>
            </a:r>
          </a:p>
        </p:txBody>
      </p:sp>
      <p:sp>
        <p:nvSpPr>
          <p:cNvPr id="9" name="TextBox 8">
            <a:extLst>
              <a:ext uri="{FF2B5EF4-FFF2-40B4-BE49-F238E27FC236}">
                <a16:creationId xmlns:a16="http://schemas.microsoft.com/office/drawing/2014/main" id="{C3CE8176-BFDE-FC11-9CEE-18C0735520C8}"/>
              </a:ext>
            </a:extLst>
          </p:cNvPr>
          <p:cNvSpPr txBox="1"/>
          <p:nvPr/>
        </p:nvSpPr>
        <p:spPr>
          <a:xfrm>
            <a:off x="7843838" y="3686175"/>
            <a:ext cx="1857375" cy="923330"/>
          </a:xfrm>
          <a:prstGeom prst="rect">
            <a:avLst/>
          </a:prstGeom>
          <a:noFill/>
        </p:spPr>
        <p:txBody>
          <a:bodyPr wrap="square" rtlCol="0">
            <a:spAutoFit/>
          </a:bodyPr>
          <a:lstStyle/>
          <a:p>
            <a:r>
              <a:rPr lang="en-GB" dirty="0"/>
              <a:t>Power imbalance issues- service user/practitioner.</a:t>
            </a:r>
          </a:p>
        </p:txBody>
      </p:sp>
      <p:sp>
        <p:nvSpPr>
          <p:cNvPr id="10" name="TextBox 9">
            <a:extLst>
              <a:ext uri="{FF2B5EF4-FFF2-40B4-BE49-F238E27FC236}">
                <a16:creationId xmlns:a16="http://schemas.microsoft.com/office/drawing/2014/main" id="{ED9193EA-2D84-7E8C-94F6-052C928C5CF3}"/>
              </a:ext>
            </a:extLst>
          </p:cNvPr>
          <p:cNvSpPr txBox="1"/>
          <p:nvPr/>
        </p:nvSpPr>
        <p:spPr>
          <a:xfrm>
            <a:off x="3157538" y="2471738"/>
            <a:ext cx="1471612" cy="923330"/>
          </a:xfrm>
          <a:prstGeom prst="rect">
            <a:avLst/>
          </a:prstGeom>
          <a:noFill/>
        </p:spPr>
        <p:txBody>
          <a:bodyPr wrap="square" rtlCol="0">
            <a:spAutoFit/>
          </a:bodyPr>
          <a:lstStyle/>
          <a:p>
            <a:r>
              <a:rPr lang="en-GB" dirty="0"/>
              <a:t>Different approaches required</a:t>
            </a:r>
          </a:p>
        </p:txBody>
      </p:sp>
      <p:sp>
        <p:nvSpPr>
          <p:cNvPr id="11" name="TextBox 10">
            <a:extLst>
              <a:ext uri="{FF2B5EF4-FFF2-40B4-BE49-F238E27FC236}">
                <a16:creationId xmlns:a16="http://schemas.microsoft.com/office/drawing/2014/main" id="{D35D9D48-7DBD-248F-EA33-3CE6B2284071}"/>
              </a:ext>
            </a:extLst>
          </p:cNvPr>
          <p:cNvSpPr txBox="1"/>
          <p:nvPr/>
        </p:nvSpPr>
        <p:spPr>
          <a:xfrm>
            <a:off x="4743450" y="4872038"/>
            <a:ext cx="1042988" cy="646331"/>
          </a:xfrm>
          <a:prstGeom prst="rect">
            <a:avLst/>
          </a:prstGeom>
          <a:noFill/>
        </p:spPr>
        <p:txBody>
          <a:bodyPr wrap="square" rtlCol="0">
            <a:spAutoFit/>
          </a:bodyPr>
          <a:lstStyle/>
          <a:p>
            <a:r>
              <a:rPr lang="en-GB" dirty="0"/>
              <a:t>Statistics/targets</a:t>
            </a:r>
          </a:p>
        </p:txBody>
      </p:sp>
      <p:sp>
        <p:nvSpPr>
          <p:cNvPr id="12" name="TextBox 11">
            <a:extLst>
              <a:ext uri="{FF2B5EF4-FFF2-40B4-BE49-F238E27FC236}">
                <a16:creationId xmlns:a16="http://schemas.microsoft.com/office/drawing/2014/main" id="{E802752E-CC1C-AC0A-1EC4-CB95C1178E2C}"/>
              </a:ext>
            </a:extLst>
          </p:cNvPr>
          <p:cNvSpPr txBox="1"/>
          <p:nvPr/>
        </p:nvSpPr>
        <p:spPr>
          <a:xfrm>
            <a:off x="2286000" y="4872038"/>
            <a:ext cx="2343150" cy="923330"/>
          </a:xfrm>
          <a:prstGeom prst="rect">
            <a:avLst/>
          </a:prstGeom>
          <a:noFill/>
        </p:spPr>
        <p:txBody>
          <a:bodyPr wrap="square" rtlCol="0">
            <a:spAutoFit/>
          </a:bodyPr>
          <a:lstStyle/>
          <a:p>
            <a:r>
              <a:rPr lang="en-GB" dirty="0"/>
              <a:t>A reliance on stats rather than presenting issue.</a:t>
            </a:r>
          </a:p>
        </p:txBody>
      </p:sp>
    </p:spTree>
    <p:extLst>
      <p:ext uri="{BB962C8B-B14F-4D97-AF65-F5344CB8AC3E}">
        <p14:creationId xmlns:p14="http://schemas.microsoft.com/office/powerpoint/2010/main" val="1284200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5DA682D-7AC5-48E0-993B-AB3F027355C3}"/>
              </a:ext>
            </a:extLst>
          </p:cNvPr>
          <p:cNvSpPr>
            <a:spLocks noGrp="1"/>
          </p:cNvSpPr>
          <p:nvPr>
            <p:ph type="title"/>
          </p:nvPr>
        </p:nvSpPr>
        <p:spPr>
          <a:xfrm>
            <a:off x="1097280" y="286603"/>
            <a:ext cx="10058400" cy="1450757"/>
          </a:xfrm>
        </p:spPr>
        <p:txBody>
          <a:bodyPr>
            <a:normAutofit/>
          </a:bodyPr>
          <a:lstStyle/>
          <a:p>
            <a:r>
              <a:rPr lang="en-GB" dirty="0"/>
              <a:t>Pathways to a More Equal, Inclusive, and Sustainable Society</a:t>
            </a:r>
          </a:p>
        </p:txBody>
      </p:sp>
      <p:graphicFrame>
        <p:nvGraphicFramePr>
          <p:cNvPr id="8" name="Content Placeholder 5" descr="This is agenda slide with icons and texts">
            <a:extLst>
              <a:ext uri="{FF2B5EF4-FFF2-40B4-BE49-F238E27FC236}">
                <a16:creationId xmlns:a16="http://schemas.microsoft.com/office/drawing/2014/main" id="{11C77D7C-7B20-41EB-B25D-E388EB341562}"/>
              </a:ext>
            </a:extLst>
          </p:cNvPr>
          <p:cNvGraphicFramePr>
            <a:graphicFrameLocks noGrp="1"/>
          </p:cNvGraphicFramePr>
          <p:nvPr>
            <p:ph idx="1"/>
            <p:extLst>
              <p:ext uri="{D42A27DB-BD31-4B8C-83A1-F6EECF244321}">
                <p14:modId xmlns:p14="http://schemas.microsoft.com/office/powerpoint/2010/main" val="105281349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1545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613E22E-01DB-414D-9831-64C0E2A8B3ED}"/>
              </a:ext>
            </a:extLst>
          </p:cNvPr>
          <p:cNvSpPr>
            <a:spLocks noGrp="1"/>
          </p:cNvSpPr>
          <p:nvPr>
            <p:ph type="title"/>
          </p:nvPr>
        </p:nvSpPr>
        <p:spPr>
          <a:xfrm>
            <a:off x="1097280" y="286603"/>
            <a:ext cx="10058400" cy="1450757"/>
          </a:xfrm>
        </p:spPr>
        <p:txBody>
          <a:bodyPr>
            <a:normAutofit/>
          </a:bodyPr>
          <a:lstStyle/>
          <a:p>
            <a:r>
              <a:rPr lang="en-US" dirty="0"/>
              <a:t>Looking forward.</a:t>
            </a:r>
          </a:p>
        </p:txBody>
      </p:sp>
      <p:graphicFrame>
        <p:nvGraphicFramePr>
          <p:cNvPr id="18" name="Content Placeholder 7" descr="This is agenda slide with icons and texts">
            <a:extLst>
              <a:ext uri="{FF2B5EF4-FFF2-40B4-BE49-F238E27FC236}">
                <a16:creationId xmlns:a16="http://schemas.microsoft.com/office/drawing/2014/main" id="{8DB202CD-67CB-4F55-926C-FEA75DA63B38}"/>
              </a:ext>
            </a:extLst>
          </p:cNvPr>
          <p:cNvGraphicFramePr>
            <a:graphicFrameLocks noGrp="1"/>
          </p:cNvGraphicFramePr>
          <p:nvPr>
            <p:ph idx="1"/>
            <p:extLst>
              <p:ext uri="{D42A27DB-BD31-4B8C-83A1-F6EECF244321}">
                <p14:modId xmlns:p14="http://schemas.microsoft.com/office/powerpoint/2010/main" val="1731109269"/>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6056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7" name="Straight Connector 3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32">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B8B72B13-069B-4F8A-9437-FA58C3F1D44B}"/>
              </a:ext>
            </a:extLst>
          </p:cNvPr>
          <p:cNvSpPr>
            <a:spLocks noGrp="1"/>
          </p:cNvSpPr>
          <p:nvPr>
            <p:ph type="title"/>
          </p:nvPr>
        </p:nvSpPr>
        <p:spPr>
          <a:xfrm>
            <a:off x="477077" y="516836"/>
            <a:ext cx="3697683" cy="1960234"/>
          </a:xfrm>
        </p:spPr>
        <p:txBody>
          <a:bodyPr vert="horz" lIns="91440" tIns="45720" rIns="91440" bIns="45720" rtlCol="0" anchor="b">
            <a:noAutofit/>
          </a:bodyPr>
          <a:lstStyle/>
          <a:p>
            <a:r>
              <a:rPr lang="en-US" sz="4400" dirty="0">
                <a:solidFill>
                  <a:schemeClr val="tx1"/>
                </a:solidFill>
              </a:rPr>
              <a:t>conclusion</a:t>
            </a:r>
          </a:p>
        </p:txBody>
      </p:sp>
      <p:cxnSp>
        <p:nvCxnSpPr>
          <p:cNvPr id="30" name="Straight Connector 34">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9" name="Picture Placeholder 8" descr="A person with a sunset in the background. This image is also reflects achievements&#10;">
            <a:extLst>
              <a:ext uri="{FF2B5EF4-FFF2-40B4-BE49-F238E27FC236}">
                <a16:creationId xmlns:a16="http://schemas.microsoft.com/office/drawing/2014/main" id="{73634FB2-CF5B-4C8E-9EF0-593506A28F30}"/>
              </a:ext>
            </a:extLst>
          </p:cNvPr>
          <p:cNvPicPr>
            <a:picLocks noGrp="1" noChangeAspect="1"/>
          </p:cNvPicPr>
          <p:nvPr>
            <p:ph type="pic" sz="quarter" idx="13"/>
          </p:nvPr>
        </p:nvPicPr>
        <p:blipFill rotWithShape="1">
          <a:blip r:embed="rId3" cstate="print">
            <a:extLst>
              <a:ext uri="{28A0092B-C50C-407E-A947-70E740481C1C}">
                <a14:useLocalDpi xmlns:a14="http://schemas.microsoft.com/office/drawing/2010/main" val="0"/>
              </a:ext>
            </a:extLst>
          </a:blip>
          <a:srcRect/>
          <a:stretch/>
        </p:blipFill>
        <p:spPr>
          <a:xfrm>
            <a:off x="4080728" y="10"/>
            <a:ext cx="8111272" cy="6857990"/>
          </a:xfrm>
          <a:prstGeom prst="rect">
            <a:avLst/>
          </a:prstGeom>
        </p:spPr>
      </p:pic>
    </p:spTree>
    <p:extLst>
      <p:ext uri="{BB962C8B-B14F-4D97-AF65-F5344CB8AC3E}">
        <p14:creationId xmlns:p14="http://schemas.microsoft.com/office/powerpoint/2010/main" val="22257279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5365BF64-4B30-4125-9A30-A1B08C80ED7D}"/>
              </a:ext>
            </a:extLst>
          </p:cNvPr>
          <p:cNvSpPr>
            <a:spLocks noGrp="1"/>
          </p:cNvSpPr>
          <p:nvPr>
            <p:ph type="title"/>
          </p:nvPr>
        </p:nvSpPr>
        <p:spPr>
          <a:xfrm>
            <a:off x="1097280" y="758952"/>
            <a:ext cx="10058400" cy="3892168"/>
          </a:xfrm>
        </p:spPr>
        <p:txBody>
          <a:bodyPr vert="horz" lIns="91440" tIns="45720" rIns="91440" bIns="45720" rtlCol="0" anchor="b">
            <a:normAutofit/>
          </a:bodyPr>
          <a:lstStyle/>
          <a:p>
            <a:r>
              <a:rPr lang="en-US" sz="9600" dirty="0">
                <a:solidFill>
                  <a:srgbClr val="FFFFFF"/>
                </a:solidFill>
                <a:latin typeface="+mj-lt"/>
              </a:rPr>
              <a:t>Thank you</a:t>
            </a:r>
          </a:p>
        </p:txBody>
      </p:sp>
      <p:sp>
        <p:nvSpPr>
          <p:cNvPr id="19" name="Rectangle 1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Content Placeholder 7">
            <a:extLst>
              <a:ext uri="{FF2B5EF4-FFF2-40B4-BE49-F238E27FC236}">
                <a16:creationId xmlns:a16="http://schemas.microsoft.com/office/drawing/2014/main" id="{D4305886-8ACA-4ED6-AA5B-215F6D741CF0}"/>
              </a:ext>
            </a:extLst>
          </p:cNvPr>
          <p:cNvSpPr>
            <a:spLocks noGrp="1"/>
          </p:cNvSpPr>
          <p:nvPr>
            <p:ph idx="1"/>
          </p:nvPr>
        </p:nvSpPr>
        <p:spPr>
          <a:xfrm>
            <a:off x="1100051" y="5225240"/>
            <a:ext cx="10058400" cy="1143000"/>
          </a:xfrm>
        </p:spPr>
        <p:txBody>
          <a:bodyPr vert="horz" lIns="91440" tIns="45720" rIns="91440" bIns="45720" rtlCol="0">
            <a:normAutofit/>
          </a:bodyPr>
          <a:lstStyle/>
          <a:p>
            <a:pPr marL="0" indent="0">
              <a:buNone/>
            </a:pPr>
            <a:r>
              <a:rPr lang="en-US" sz="2400" cap="all" spc="200" dirty="0">
                <a:solidFill>
                  <a:srgbClr val="FFFFFF"/>
                </a:solidFill>
              </a:rPr>
              <a:t>Questions?</a:t>
            </a:r>
          </a:p>
        </p:txBody>
      </p:sp>
    </p:spTree>
    <p:extLst>
      <p:ext uri="{BB962C8B-B14F-4D97-AF65-F5344CB8AC3E}">
        <p14:creationId xmlns:p14="http://schemas.microsoft.com/office/powerpoint/2010/main" val="41279713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3443C-0356-A1BA-8D7D-6970A37A822B}"/>
              </a:ext>
            </a:extLst>
          </p:cNvPr>
          <p:cNvSpPr>
            <a:spLocks noGrp="1"/>
          </p:cNvSpPr>
          <p:nvPr>
            <p:ph type="title"/>
          </p:nvPr>
        </p:nvSpPr>
        <p:spPr>
          <a:xfrm>
            <a:off x="1066800" y="-461849"/>
            <a:ext cx="10058400" cy="1450757"/>
          </a:xfrm>
        </p:spPr>
        <p:txBody>
          <a:bodyPr/>
          <a:lstStyle/>
          <a:p>
            <a:r>
              <a:rPr lang="en-GB" dirty="0"/>
              <a:t>References </a:t>
            </a:r>
          </a:p>
        </p:txBody>
      </p:sp>
      <p:sp>
        <p:nvSpPr>
          <p:cNvPr id="3" name="Content Placeholder 2">
            <a:extLst>
              <a:ext uri="{FF2B5EF4-FFF2-40B4-BE49-F238E27FC236}">
                <a16:creationId xmlns:a16="http://schemas.microsoft.com/office/drawing/2014/main" id="{4B2EA85E-EA5D-0347-2CDC-0A7A7A0E81CF}"/>
              </a:ext>
            </a:extLst>
          </p:cNvPr>
          <p:cNvSpPr>
            <a:spLocks noGrp="1"/>
          </p:cNvSpPr>
          <p:nvPr>
            <p:ph idx="1"/>
          </p:nvPr>
        </p:nvSpPr>
        <p:spPr>
          <a:xfrm>
            <a:off x="1187973" y="688871"/>
            <a:ext cx="10058400" cy="3760891"/>
          </a:xfrm>
        </p:spPr>
        <p:txBody>
          <a:bodyPr>
            <a:normAutofit fontScale="25000" lnSpcReduction="20000"/>
          </a:bodyPr>
          <a:lstStyle/>
          <a:p>
            <a:pPr>
              <a:buNone/>
            </a:pPr>
            <a:endParaRPr lang="en-GB" sz="4400" dirty="0">
              <a:effectLst/>
            </a:endParaRPr>
          </a:p>
          <a:p>
            <a:pPr>
              <a:buNone/>
            </a:pPr>
            <a:r>
              <a:rPr lang="en-GB" sz="4400" dirty="0">
                <a:effectLst/>
              </a:rPr>
              <a:t>Abes, E. S. (2005) 'Identity Development of Diverse Populations: Implications for Teaching and Administration in Higher Education (review)', </a:t>
            </a:r>
            <a:r>
              <a:rPr lang="en-GB" sz="4400" i="1" dirty="0">
                <a:effectLst/>
              </a:rPr>
              <a:t>The Journal of Higher Education</a:t>
            </a:r>
            <a:r>
              <a:rPr lang="en-GB" sz="4400" dirty="0">
                <a:effectLst/>
              </a:rPr>
              <a:t>, 76(1), pp. 117–119. doi:10.1353/jhe.2005.0001.</a:t>
            </a:r>
          </a:p>
          <a:p>
            <a:pPr>
              <a:buNone/>
            </a:pPr>
            <a:r>
              <a:rPr lang="en-GB" sz="4400" dirty="0">
                <a:effectLst/>
              </a:rPr>
              <a:t>Adamson, D. T. (n.d.) </a:t>
            </a:r>
            <a:r>
              <a:rPr lang="en-GB" sz="4400" i="1" dirty="0">
                <a:effectLst/>
              </a:rPr>
              <a:t>The impact of devolution</a:t>
            </a:r>
            <a:r>
              <a:rPr lang="en-GB" sz="4400" dirty="0">
                <a:effectLst/>
              </a:rPr>
              <a:t>. Joseph Rowntree Foundation. Available at: </a:t>
            </a:r>
            <a:r>
              <a:rPr lang="en-GB" sz="4400" dirty="0">
                <a:effectLst/>
                <a:hlinkClick r:id="rId2"/>
              </a:rPr>
              <a:t>http://jrf.org.uk/sites/files/jrf/impact-of-devolution-area-regeneration.pdf</a:t>
            </a:r>
            <a:r>
              <a:rPr lang="en-GB" sz="4400" dirty="0">
                <a:effectLst/>
              </a:rPr>
              <a:t> (Accessed: 5 March 2026).</a:t>
            </a:r>
          </a:p>
          <a:p>
            <a:pPr>
              <a:buNone/>
            </a:pPr>
            <a:r>
              <a:rPr lang="en-GB" sz="4400" dirty="0">
                <a:effectLst/>
              </a:rPr>
              <a:t>Anderson, P. and Swan, C. B. (2024) 'An unstable Union? The Conservative Party, the British Political Tradition, and devolution in Scotland and Wales 2010–23', </a:t>
            </a:r>
            <a:r>
              <a:rPr lang="en-GB" sz="4400" i="1" dirty="0">
                <a:effectLst/>
              </a:rPr>
              <a:t>Parliamentary Affairs</a:t>
            </a:r>
            <a:r>
              <a:rPr lang="en-GB" sz="4400" dirty="0">
                <a:effectLst/>
              </a:rPr>
              <a:t>, 77(4), pp. 790–815. doi:10.1093/pa/gsae020.</a:t>
            </a:r>
          </a:p>
          <a:p>
            <a:pPr>
              <a:buNone/>
            </a:pPr>
            <a:r>
              <a:rPr lang="en-GB" sz="4400" dirty="0">
                <a:effectLst/>
              </a:rPr>
              <a:t>A spotlight on social care workers – the latest challenges facing the sector - Part 2 (n.d.). Available at: </a:t>
            </a:r>
            <a:r>
              <a:rPr lang="en-GB" sz="4400" dirty="0">
                <a:effectLst/>
                <a:hlinkClick r:id="rId3"/>
              </a:rPr>
              <a:t>https://research.senedd.wales/research-articles/a-spotlight-on-social-care-workers-the-latest-challenges-facing-the-sector-part-2/</a:t>
            </a:r>
            <a:r>
              <a:rPr lang="en-GB" sz="4400" dirty="0">
                <a:effectLst/>
              </a:rPr>
              <a:t> (Accessed: 5 March 2026).</a:t>
            </a:r>
          </a:p>
          <a:p>
            <a:pPr>
              <a:buNone/>
            </a:pPr>
            <a:r>
              <a:rPr lang="en-GB" sz="4400" dirty="0">
                <a:effectLst/>
              </a:rPr>
              <a:t>Birrell, D. (2009) 'The impact of devolution on social policy', in </a:t>
            </a:r>
            <a:r>
              <a:rPr lang="en-GB" sz="4400" i="1" dirty="0">
                <a:effectLst/>
              </a:rPr>
              <a:t>Policy Press eBooks</a:t>
            </a:r>
            <a:r>
              <a:rPr lang="en-GB" sz="4400" dirty="0">
                <a:effectLst/>
              </a:rPr>
              <a:t>. doi:10.1332/</a:t>
            </a:r>
            <a:r>
              <a:rPr lang="en-GB" sz="4400" dirty="0" err="1">
                <a:effectLst/>
              </a:rPr>
              <a:t>policypress</a:t>
            </a:r>
            <a:r>
              <a:rPr lang="en-GB" sz="4400" dirty="0">
                <a:effectLst/>
              </a:rPr>
              <a:t>/9781847422255.001.0001.</a:t>
            </a:r>
          </a:p>
          <a:p>
            <a:pPr>
              <a:buNone/>
            </a:pPr>
            <a:r>
              <a:rPr lang="en-GB" sz="4400" dirty="0">
                <a:effectLst/>
              </a:rPr>
              <a:t>Crichlow, W. (2022) </a:t>
            </a:r>
            <a:r>
              <a:rPr lang="en-GB" sz="4400" i="1" dirty="0">
                <a:effectLst/>
              </a:rPr>
              <a:t>Critical Race Theory: a Strategy for Framing Discussions Around Social Justice and Democratic Education</a:t>
            </a:r>
            <a:r>
              <a:rPr lang="en-GB" sz="4400" dirty="0">
                <a:effectLst/>
              </a:rPr>
              <a:t>. Arrow - TU Dublin (Technological University Dublin). doi:10.21427/vq8w-v522.</a:t>
            </a:r>
          </a:p>
          <a:p>
            <a:pPr>
              <a:buNone/>
            </a:pPr>
            <a:r>
              <a:rPr lang="en-GB" sz="4400" dirty="0">
                <a:effectLst/>
              </a:rPr>
              <a:t>Croll, E. J. (1999) 'Social Welfare reform: Trends and tensions', </a:t>
            </a:r>
            <a:r>
              <a:rPr lang="en-GB" sz="4400" i="1" dirty="0">
                <a:effectLst/>
              </a:rPr>
              <a:t>The China Quarterly</a:t>
            </a:r>
            <a:r>
              <a:rPr lang="en-GB" sz="4400" dirty="0">
                <a:effectLst/>
              </a:rPr>
              <a:t>, 159, pp. 684–699. doi:10.1017/s030574100000343x.</a:t>
            </a:r>
          </a:p>
          <a:p>
            <a:pPr>
              <a:buNone/>
            </a:pPr>
            <a:r>
              <a:rPr lang="en-GB" sz="4400" dirty="0">
                <a:effectLst/>
              </a:rPr>
              <a:t>Davies, H. (2016) 'The Well-being of Future Generations (Wales) Act 2015', </a:t>
            </a:r>
            <a:r>
              <a:rPr lang="en-GB" sz="4400" i="1" dirty="0">
                <a:effectLst/>
              </a:rPr>
              <a:t>Environmental Law Review</a:t>
            </a:r>
            <a:r>
              <a:rPr lang="en-GB" sz="4400" dirty="0">
                <a:effectLst/>
              </a:rPr>
              <a:t>, 18(1), pp. 41–56. doi:10.1177/1461452916631889.</a:t>
            </a:r>
          </a:p>
          <a:p>
            <a:pPr>
              <a:buNone/>
            </a:pPr>
            <a:r>
              <a:rPr lang="en-GB" sz="4400" dirty="0">
                <a:effectLst/>
              </a:rPr>
              <a:t>Dixon, S. et al. (2022) 'Supporting the ‘multi’ in multi-agency working: learning with and from each other could enable multi-agency safeguarding', </a:t>
            </a:r>
            <a:r>
              <a:rPr lang="en-GB" sz="4400" i="1" dirty="0">
                <a:effectLst/>
              </a:rPr>
              <a:t>British Journal of General Practice</a:t>
            </a:r>
            <a:r>
              <a:rPr lang="en-GB" sz="4400" dirty="0">
                <a:effectLst/>
              </a:rPr>
              <a:t>, 72(722), pp. 438–439. doi:10.3399/bjgp22x720617.</a:t>
            </a:r>
          </a:p>
          <a:p>
            <a:pPr>
              <a:buNone/>
            </a:pPr>
            <a:r>
              <a:rPr lang="en-GB" sz="4400" dirty="0">
                <a:effectLst/>
              </a:rPr>
              <a:t>Elliott, M., Smith, P. and Scourfield, J. (2024) 'The visibility of a Socio-Economic dimension in Day-to-Day child and family social work practice in Wales', </a:t>
            </a:r>
            <a:r>
              <a:rPr lang="en-GB" sz="4400" i="1" dirty="0">
                <a:effectLst/>
              </a:rPr>
              <a:t>The British Journal of Social Work</a:t>
            </a:r>
            <a:r>
              <a:rPr lang="en-GB" sz="4400" dirty="0">
                <a:effectLst/>
              </a:rPr>
              <a:t>. doi:10.1093/</a:t>
            </a:r>
            <a:r>
              <a:rPr lang="en-GB" sz="4400" dirty="0" err="1">
                <a:effectLst/>
              </a:rPr>
              <a:t>bjsw</a:t>
            </a:r>
            <a:r>
              <a:rPr lang="en-GB" sz="4400" dirty="0">
                <a:effectLst/>
              </a:rPr>
              <a:t>/bcae098.</a:t>
            </a:r>
          </a:p>
          <a:p>
            <a:pPr>
              <a:buNone/>
            </a:pPr>
            <a:r>
              <a:rPr lang="en-GB" sz="4400" dirty="0">
                <a:effectLst/>
              </a:rPr>
              <a:t>Fixing social care: The six key problems and how to tackle them (2025) The King's Fund, 8 October. Available at: </a:t>
            </a:r>
            <a:r>
              <a:rPr lang="en-GB" sz="4400" dirty="0">
                <a:effectLst/>
                <a:hlinkClick r:id="rId4"/>
              </a:rPr>
              <a:t>https://www.kingsfund.org.uk/insight-and-analysis/long-reads/whats-your-problem-social-care</a:t>
            </a:r>
            <a:r>
              <a:rPr lang="en-GB" sz="4400" dirty="0">
                <a:effectLst/>
              </a:rPr>
              <a:t> (Accessed: 1 March 2026).</a:t>
            </a:r>
          </a:p>
          <a:p>
            <a:pPr>
              <a:buNone/>
            </a:pPr>
            <a:r>
              <a:rPr lang="en-GB" sz="4400" dirty="0">
                <a:effectLst/>
              </a:rPr>
              <a:t>Frediani, A. A. (2010) 'Sen’s Capability Approach as a framework to the practice of development', </a:t>
            </a:r>
            <a:r>
              <a:rPr lang="en-GB" sz="4400" i="1" dirty="0">
                <a:effectLst/>
              </a:rPr>
              <a:t>Development in Practice</a:t>
            </a:r>
            <a:r>
              <a:rPr lang="en-GB" sz="4400" dirty="0">
                <a:effectLst/>
              </a:rPr>
              <a:t>, 20(2), pp. 173–187. doi:10.1080/09614520903564181.</a:t>
            </a:r>
          </a:p>
          <a:p>
            <a:pPr>
              <a:buNone/>
            </a:pPr>
            <a:r>
              <a:rPr lang="en-GB" sz="4400" dirty="0">
                <a:effectLst/>
              </a:rPr>
              <a:t>Green, L., Gray, B. J. and Ashton, K. (2019) 'Using health impact assessments to implement the sustainable development goals in practice: a case study in Wales', </a:t>
            </a:r>
            <a:r>
              <a:rPr lang="en-GB" sz="4400" i="1" dirty="0">
                <a:effectLst/>
              </a:rPr>
              <a:t>Impact Assessment and Project Appraisal</a:t>
            </a:r>
            <a:r>
              <a:rPr lang="en-GB" sz="4400" dirty="0">
                <a:effectLst/>
              </a:rPr>
              <a:t>, 38(3), pp. 214–224. doi:10.1080/14615517.2019.1678968.</a:t>
            </a:r>
          </a:p>
          <a:p>
            <a:endParaRPr lang="en-GB" dirty="0"/>
          </a:p>
        </p:txBody>
      </p:sp>
    </p:spTree>
    <p:extLst>
      <p:ext uri="{BB962C8B-B14F-4D97-AF65-F5344CB8AC3E}">
        <p14:creationId xmlns:p14="http://schemas.microsoft.com/office/powerpoint/2010/main" val="29773553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A2D0C-D2EB-5ECE-F732-6D4D8DA5F488}"/>
              </a:ext>
            </a:extLst>
          </p:cNvPr>
          <p:cNvSpPr>
            <a:spLocks noGrp="1"/>
          </p:cNvSpPr>
          <p:nvPr>
            <p:ph type="title"/>
          </p:nvPr>
        </p:nvSpPr>
        <p:spPr>
          <a:xfrm>
            <a:off x="10887074" y="286603"/>
            <a:ext cx="268605" cy="1450757"/>
          </a:xfrm>
        </p:spPr>
        <p:txBody>
          <a:bodyPr/>
          <a:lstStyle/>
          <a:p>
            <a:endParaRPr lang="en-GB" dirty="0"/>
          </a:p>
        </p:txBody>
      </p:sp>
      <p:sp>
        <p:nvSpPr>
          <p:cNvPr id="3" name="Content Placeholder 2">
            <a:extLst>
              <a:ext uri="{FF2B5EF4-FFF2-40B4-BE49-F238E27FC236}">
                <a16:creationId xmlns:a16="http://schemas.microsoft.com/office/drawing/2014/main" id="{B17CCAD9-94C4-F961-4F75-519D7938E8AA}"/>
              </a:ext>
            </a:extLst>
          </p:cNvPr>
          <p:cNvSpPr>
            <a:spLocks noGrp="1"/>
          </p:cNvSpPr>
          <p:nvPr>
            <p:ph idx="1"/>
          </p:nvPr>
        </p:nvSpPr>
        <p:spPr>
          <a:xfrm>
            <a:off x="1097279" y="1011981"/>
            <a:ext cx="10058400" cy="3760891"/>
          </a:xfrm>
        </p:spPr>
        <p:txBody>
          <a:bodyPr>
            <a:normAutofit fontScale="25000" lnSpcReduction="20000"/>
          </a:bodyPr>
          <a:lstStyle/>
          <a:p>
            <a:pPr>
              <a:buNone/>
            </a:pPr>
            <a:r>
              <a:rPr lang="en-GB" sz="4400" dirty="0"/>
              <a:t>Grewal, D. et al. (2013) 'How to Recognize and Address Unconscious Bias', in </a:t>
            </a:r>
            <a:r>
              <a:rPr lang="en-GB" sz="4400" i="1" dirty="0"/>
              <a:t>The academic medicine handbook</a:t>
            </a:r>
            <a:r>
              <a:rPr lang="en-GB" sz="4400" dirty="0"/>
              <a:t>, pp. 405–412. doi:10.1007/978-1-4614-5693-3_49.</a:t>
            </a:r>
          </a:p>
          <a:p>
            <a:pPr>
              <a:buNone/>
            </a:pPr>
            <a:r>
              <a:rPr lang="en-GB" sz="4400" dirty="0" err="1"/>
              <a:t>Hugman</a:t>
            </a:r>
            <a:r>
              <a:rPr lang="en-GB" sz="4400" dirty="0"/>
              <a:t>, R. (2012) </a:t>
            </a:r>
            <a:r>
              <a:rPr lang="en-GB" sz="4400" i="1" dirty="0"/>
              <a:t>Culture, Values and ethics in Social Work: Embracing Diversity</a:t>
            </a:r>
            <a:r>
              <a:rPr lang="en-GB" sz="4400" dirty="0"/>
              <a:t>. Medical Entomology and Zoology. Available at: </a:t>
            </a:r>
            <a:r>
              <a:rPr lang="en-GB" sz="4400" dirty="0">
                <a:hlinkClick r:id="rId2"/>
              </a:rPr>
              <a:t>http://ci.nii.ac.jp/ncid/BB10166394</a:t>
            </a:r>
            <a:r>
              <a:rPr lang="en-GB" sz="4400" dirty="0"/>
              <a:t> (Accessed: 5 March 2026).</a:t>
            </a:r>
          </a:p>
          <a:p>
            <a:pPr>
              <a:buNone/>
            </a:pPr>
            <a:r>
              <a:rPr lang="en-GB" sz="4400" dirty="0"/>
              <a:t>“I gave everything to my work and it still didn’t feel good enough.” (2022) BASW, 22 June. Available at: </a:t>
            </a:r>
            <a:r>
              <a:rPr lang="en-GB" sz="4400" dirty="0">
                <a:hlinkClick r:id="rId3"/>
              </a:rPr>
              <a:t>https://basw.co.uk/about-social-work/psw-magazine/articles/i-gave-everything-my-work-and-it-still-didnt-feel-good#:~:text=I%20loved%20being%20a%20children's%20social%20worker,about%20social%20work%2C%20not%20just%20children's%20social</a:t>
            </a:r>
            <a:r>
              <a:rPr lang="en-GB" sz="4400" dirty="0"/>
              <a:t> (Accessed: 5 March 2026).</a:t>
            </a:r>
          </a:p>
          <a:p>
            <a:pPr>
              <a:buNone/>
            </a:pPr>
            <a:r>
              <a:rPr lang="en-GB" sz="4400" dirty="0"/>
              <a:t>Malley, J. et al. (2006) </a:t>
            </a:r>
            <a:r>
              <a:rPr lang="en-GB" sz="4400" i="1" dirty="0"/>
              <a:t>Expenditure on social care for older people to 2026: Projected financial implications of the Wanless report</a:t>
            </a:r>
            <a:r>
              <a:rPr lang="en-GB" sz="4400" dirty="0"/>
              <a:t>. Kent Academic Repository (University of Kent).</a:t>
            </a:r>
          </a:p>
          <a:p>
            <a:pPr>
              <a:buNone/>
            </a:pPr>
            <a:r>
              <a:rPr lang="en-GB" sz="4400" dirty="0"/>
              <a:t>Nalty, K. (2016) 'Strategies for Confronting Unconscious Bias', </a:t>
            </a:r>
            <a:r>
              <a:rPr lang="en-GB" sz="4400" i="1" dirty="0"/>
              <a:t>The Colorado Lawyer</a:t>
            </a:r>
            <a:r>
              <a:rPr lang="en-GB" sz="4400" dirty="0"/>
              <a:t>. Available at: </a:t>
            </a:r>
            <a:r>
              <a:rPr lang="en-GB" sz="4400" dirty="0">
                <a:hlinkClick r:id="rId4"/>
              </a:rPr>
              <a:t>https://arc.accesslex.org/di-legal-profession/3/</a:t>
            </a:r>
            <a:r>
              <a:rPr lang="en-GB" sz="4400" dirty="0"/>
              <a:t> (Accessed: 5 March 2026).</a:t>
            </a:r>
          </a:p>
          <a:p>
            <a:pPr>
              <a:buNone/>
            </a:pPr>
            <a:r>
              <a:rPr lang="en-GB" sz="4400" dirty="0"/>
              <a:t>Overview of the Social services and well-being (Wales) Act 2014 (2025) Social Care Wales, 16 September. Available at: </a:t>
            </a:r>
            <a:r>
              <a:rPr lang="en-GB" sz="4400" dirty="0">
                <a:hlinkClick r:id="rId5"/>
              </a:rPr>
              <a:t>https://socialcare.wales/resources-guidance/information-and-learning-hub/sswbact/overview</a:t>
            </a:r>
            <a:r>
              <a:rPr lang="en-GB" sz="4400" dirty="0"/>
              <a:t> (Accessed: 5 March 2026).</a:t>
            </a:r>
          </a:p>
          <a:p>
            <a:pPr>
              <a:buNone/>
            </a:pPr>
            <a:r>
              <a:rPr lang="en-GB" sz="4400" dirty="0"/>
              <a:t>Participation, E. (n.d.) </a:t>
            </a:r>
            <a:r>
              <a:rPr lang="en-GB" sz="4400" i="1" dirty="0"/>
              <a:t>Social Services and Well-being (Wales) Act 2014</a:t>
            </a:r>
            <a:r>
              <a:rPr lang="en-GB" sz="4400" dirty="0"/>
              <a:t>. Available at: </a:t>
            </a:r>
            <a:r>
              <a:rPr lang="en-GB" sz="4400" dirty="0">
                <a:hlinkClick r:id="rId6"/>
              </a:rPr>
              <a:t>https://www.legislation.gov.uk/anaw/2014/4/contents</a:t>
            </a:r>
            <a:r>
              <a:rPr lang="en-GB" sz="4400" dirty="0"/>
              <a:t> (Accessed: 5 March 2026).</a:t>
            </a:r>
          </a:p>
          <a:p>
            <a:pPr>
              <a:buNone/>
            </a:pPr>
            <a:r>
              <a:rPr lang="en-GB" sz="4400" dirty="0"/>
              <a:t>Read, S. et al. (2023) 'Problematising ‘Fused Principles’ in Discourses of Preventative Social care: Interpreting the implementation of National Social services legislation in Wales, UK', </a:t>
            </a:r>
            <a:r>
              <a:rPr lang="en-GB" sz="4400" i="1" dirty="0"/>
              <a:t>The British Journal of Social Work</a:t>
            </a:r>
            <a:r>
              <a:rPr lang="en-GB" sz="4400" dirty="0"/>
              <a:t>, 53(4), pp. 2331–2351. doi:10.1093/</a:t>
            </a:r>
            <a:r>
              <a:rPr lang="en-GB" sz="4400" dirty="0" err="1"/>
              <a:t>bjsw</a:t>
            </a:r>
            <a:r>
              <a:rPr lang="en-GB" sz="4400" dirty="0"/>
              <a:t>/bcad125.</a:t>
            </a:r>
          </a:p>
          <a:p>
            <a:pPr>
              <a:buNone/>
            </a:pPr>
            <a:r>
              <a:rPr lang="en-GB" sz="4400" dirty="0"/>
              <a:t>Riches, G. (2002) 'Food Banks and Food Security: Welfare Reform, Human Rights and Social Policy. Lessons from Canada?', </a:t>
            </a:r>
            <a:r>
              <a:rPr lang="en-GB" sz="4400" i="1" dirty="0"/>
              <a:t>Social Policy and Administration</a:t>
            </a:r>
            <a:r>
              <a:rPr lang="en-GB" sz="4400" dirty="0"/>
              <a:t>, 36(6), pp. 648–663. doi:10.1111/1467-9515.00309.</a:t>
            </a:r>
          </a:p>
          <a:p>
            <a:pPr>
              <a:buNone/>
            </a:pPr>
            <a:r>
              <a:rPr lang="en-GB" sz="4400" dirty="0"/>
              <a:t>Royce, R. (2022) 'Is A healthier Wales: our workforce strategy for health and social care actually a strategy?', </a:t>
            </a:r>
            <a:r>
              <a:rPr lang="en-GB" sz="4400" i="1" dirty="0"/>
              <a:t>British Journal of Healthcare Management</a:t>
            </a:r>
            <a:r>
              <a:rPr lang="en-GB" sz="4400" dirty="0"/>
              <a:t>, 28(10), pp. 1–6. doi:10.12968/bjhc.2021.0058.</a:t>
            </a:r>
          </a:p>
          <a:p>
            <a:pPr>
              <a:buNone/>
            </a:pPr>
            <a:r>
              <a:rPr lang="en-GB" sz="4400" dirty="0"/>
              <a:t>Ruta, D., Camfield, L. and Donaldson, C. (2007) 'Sen and the art of quality of life maintenance: Towards a general theory of quality of life and its causation', </a:t>
            </a:r>
            <a:r>
              <a:rPr lang="en-GB" sz="4400" i="1" dirty="0"/>
              <a:t>The Journal of Socio-Economics</a:t>
            </a:r>
            <a:r>
              <a:rPr lang="en-GB" sz="4400" dirty="0"/>
              <a:t>, 36(3), pp. 397–423. doi:10.1016/j.socec.2006.12.004.</a:t>
            </a:r>
          </a:p>
          <a:p>
            <a:pPr>
              <a:buNone/>
            </a:pPr>
            <a:r>
              <a:rPr lang="en-GB" sz="4400" dirty="0"/>
              <a:t>Solas, J. (2008) 'Is Equity Just Enough for Social Work? A Response to Those Who Think it is!', </a:t>
            </a:r>
            <a:r>
              <a:rPr lang="en-GB" sz="4400" i="1" dirty="0"/>
              <a:t>Australian Social Work</a:t>
            </a:r>
            <a:r>
              <a:rPr lang="en-GB" sz="4400" dirty="0"/>
              <a:t>, 61(2), pp. 146–149. doi:10.1080/03124070801998418.</a:t>
            </a:r>
          </a:p>
          <a:p>
            <a:pPr>
              <a:buNone/>
            </a:pPr>
            <a:r>
              <a:rPr lang="en-GB" sz="4400" i="1" dirty="0"/>
              <a:t>Social Services and Well-being (Wales) Act 2014</a:t>
            </a:r>
            <a:r>
              <a:rPr lang="en-GB" sz="4400" dirty="0"/>
              <a:t> (2014) </a:t>
            </a:r>
            <a:r>
              <a:rPr lang="en-GB" sz="4400" dirty="0" err="1"/>
              <a:t>anaw</a:t>
            </a:r>
            <a:r>
              <a:rPr lang="en-GB" sz="4400" dirty="0"/>
              <a:t> 4. Available at: </a:t>
            </a:r>
            <a:r>
              <a:rPr lang="en-GB" sz="4400" dirty="0">
                <a:hlinkClick r:id="rId6"/>
              </a:rPr>
              <a:t>https://www.legislation.gov.uk/anaw/2014/4/contents</a:t>
            </a:r>
            <a:r>
              <a:rPr lang="en-GB" sz="4400" dirty="0"/>
              <a:t> (Accessed: 5 March 2026).</a:t>
            </a:r>
          </a:p>
          <a:p>
            <a:pPr>
              <a:buNone/>
            </a:pPr>
            <a:r>
              <a:rPr lang="en-GB" sz="4400" dirty="0"/>
              <a:t>Wanless, D. (2002) </a:t>
            </a:r>
            <a:r>
              <a:rPr lang="en-GB" sz="4400" i="1" dirty="0"/>
              <a:t>Securing Our Future Health: Taking a Long-Term View</a:t>
            </a:r>
            <a:r>
              <a:rPr lang="en-GB" sz="4400" dirty="0"/>
              <a:t>. UK Parliament. Available at: </a:t>
            </a:r>
            <a:r>
              <a:rPr lang="en-GB" sz="4400" dirty="0">
                <a:hlinkClick r:id="rId7"/>
              </a:rPr>
              <a:t>https://www.actuaries.org.uk/sites/default/files/documents/pdf/Wanless_0.pdf</a:t>
            </a:r>
            <a:r>
              <a:rPr lang="en-GB" sz="4400" dirty="0"/>
              <a:t> (Accessed: 5 March 2026).</a:t>
            </a:r>
          </a:p>
          <a:p>
            <a:endParaRPr lang="en-GB" dirty="0"/>
          </a:p>
        </p:txBody>
      </p:sp>
    </p:spTree>
    <p:extLst>
      <p:ext uri="{BB962C8B-B14F-4D97-AF65-F5344CB8AC3E}">
        <p14:creationId xmlns:p14="http://schemas.microsoft.com/office/powerpoint/2010/main" val="15101655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C3937-F464-5389-386D-DDC2F34EFD4C}"/>
              </a:ext>
            </a:extLst>
          </p:cNvPr>
          <p:cNvSpPr>
            <a:spLocks noGrp="1"/>
          </p:cNvSpPr>
          <p:nvPr>
            <p:ph type="title"/>
          </p:nvPr>
        </p:nvSpPr>
        <p:spPr>
          <a:xfrm flipH="1">
            <a:off x="11155680" y="286603"/>
            <a:ext cx="1260158" cy="1450757"/>
          </a:xfrm>
        </p:spPr>
        <p:txBody>
          <a:bodyPr/>
          <a:lstStyle/>
          <a:p>
            <a:endParaRPr lang="en-GB" dirty="0"/>
          </a:p>
        </p:txBody>
      </p:sp>
      <p:sp>
        <p:nvSpPr>
          <p:cNvPr id="3" name="Content Placeholder 2">
            <a:extLst>
              <a:ext uri="{FF2B5EF4-FFF2-40B4-BE49-F238E27FC236}">
                <a16:creationId xmlns:a16="http://schemas.microsoft.com/office/drawing/2014/main" id="{4E4CCCE1-3810-BA7E-D5D5-70E4A7945A9D}"/>
              </a:ext>
            </a:extLst>
          </p:cNvPr>
          <p:cNvSpPr>
            <a:spLocks noGrp="1"/>
          </p:cNvSpPr>
          <p:nvPr>
            <p:ph idx="1"/>
          </p:nvPr>
        </p:nvSpPr>
        <p:spPr>
          <a:xfrm>
            <a:off x="1097280" y="1011981"/>
            <a:ext cx="10058400" cy="3760891"/>
          </a:xfrm>
        </p:spPr>
        <p:txBody>
          <a:bodyPr/>
          <a:lstStyle/>
          <a:p>
            <a:pPr>
              <a:buNone/>
            </a:pPr>
            <a:r>
              <a:rPr lang="en-GB" sz="1100" dirty="0"/>
              <a:t>Williams, E. and Doyle, R. (2016) </a:t>
            </a:r>
            <a:r>
              <a:rPr lang="en-GB" sz="1100" i="1" dirty="0"/>
              <a:t>Rural poverty in Wales: Existing research and evidence gaps</a:t>
            </a:r>
            <a:r>
              <a:rPr lang="en-GB" sz="1100" dirty="0"/>
              <a:t>. ORCA Online Research @Cardiff (Cardiff University).</a:t>
            </a:r>
          </a:p>
          <a:p>
            <a:pPr>
              <a:buNone/>
            </a:pPr>
            <a:r>
              <a:rPr lang="en-GB" sz="1100" dirty="0"/>
              <a:t>Willson, A. and Davies, A. (2020) 'Rhetoric or reform? Changing health and social care in Wales', </a:t>
            </a:r>
            <a:r>
              <a:rPr lang="en-GB" sz="1100" i="1" dirty="0"/>
              <a:t>International Journal of Health Policy and Management</a:t>
            </a:r>
            <a:r>
              <a:rPr lang="en-GB" sz="1100" dirty="0"/>
              <a:t>, 10(6), pp. 295–298. doi:10.34172/ijhpm.2020.53.</a:t>
            </a:r>
          </a:p>
          <a:p>
            <a:pPr>
              <a:buNone/>
            </a:pPr>
            <a:r>
              <a:rPr lang="en-GB" sz="1100" dirty="0"/>
              <a:t>Written Statement: Publication of the Welsh Index of Multiple Deprivation (WIMD) 2025 (2025) GOV.WALES, 27 November. Available at: </a:t>
            </a:r>
            <a:r>
              <a:rPr lang="en-GB" sz="1100" dirty="0">
                <a:hlinkClick r:id="rId2"/>
              </a:rPr>
              <a:t>https://www.gov.wales/written-statement-publication-welsh-index-multiple-deprivation-wimd-2025</a:t>
            </a:r>
            <a:r>
              <a:rPr lang="en-GB" sz="1100" dirty="0"/>
              <a:t> (Accessed: 5 March 2026).</a:t>
            </a:r>
          </a:p>
          <a:p>
            <a:pPr>
              <a:buNone/>
            </a:pPr>
            <a:r>
              <a:rPr lang="en-GB" sz="1100" dirty="0"/>
              <a:t>Young, I. M. (2012) </a:t>
            </a:r>
            <a:r>
              <a:rPr lang="en-GB" sz="1100" i="1" dirty="0"/>
              <a:t>Justice and the politics of difference</a:t>
            </a:r>
            <a:r>
              <a:rPr lang="en-GB" sz="1100" dirty="0"/>
              <a:t>. Princeton University Press eBooks. doi:10.1515/9781400839902.</a:t>
            </a:r>
          </a:p>
          <a:p>
            <a:endParaRPr lang="en-GB" dirty="0"/>
          </a:p>
        </p:txBody>
      </p:sp>
      <p:sp>
        <p:nvSpPr>
          <p:cNvPr id="4" name="TextBox 3">
            <a:extLst>
              <a:ext uri="{FF2B5EF4-FFF2-40B4-BE49-F238E27FC236}">
                <a16:creationId xmlns:a16="http://schemas.microsoft.com/office/drawing/2014/main" id="{C94A69B7-5415-CABC-3150-65AF369E78BD}"/>
              </a:ext>
            </a:extLst>
          </p:cNvPr>
          <p:cNvSpPr txBox="1"/>
          <p:nvPr/>
        </p:nvSpPr>
        <p:spPr>
          <a:xfrm>
            <a:off x="857250" y="5629276"/>
            <a:ext cx="10298430" cy="646331"/>
          </a:xfrm>
          <a:prstGeom prst="rect">
            <a:avLst/>
          </a:prstGeom>
          <a:noFill/>
        </p:spPr>
        <p:txBody>
          <a:bodyPr wrap="square" rtlCol="0">
            <a:spAutoFit/>
          </a:bodyPr>
          <a:lstStyle/>
          <a:p>
            <a:r>
              <a:rPr lang="en-GB" dirty="0"/>
              <a:t>All images used are stock images, provided by the PowerPoint program. </a:t>
            </a:r>
          </a:p>
          <a:p>
            <a:endParaRPr lang="en-GB" dirty="0"/>
          </a:p>
        </p:txBody>
      </p:sp>
    </p:spTree>
    <p:extLst>
      <p:ext uri="{BB962C8B-B14F-4D97-AF65-F5344CB8AC3E}">
        <p14:creationId xmlns:p14="http://schemas.microsoft.com/office/powerpoint/2010/main" val="3766548241"/>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Classic Company All Hands_Win32_MS v3" id="{1F352A5D-0EBE-49A2-9FF7-DEF81AB6F3C6}" vid="{D35781EA-2188-4D84-8966-791644CE13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941CA7C-A0BF-44EF-B2E5-7539C3B9B0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4E879E6-8FFE-4154-8F2A-F7518B89B376}">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7E0A2CB4-6869-426F-8BC4-A32C90CBE26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company all hands presentation</Template>
  <TotalTime>12707</TotalTime>
  <Words>4483</Words>
  <Application>Microsoft Office PowerPoint</Application>
  <PresentationFormat>Widescreen</PresentationFormat>
  <Paragraphs>211</Paragraphs>
  <Slides>17</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Calibri</vt:lpstr>
      <vt:lpstr>Wingdings</vt:lpstr>
      <vt:lpstr>RetrospectVTI</vt:lpstr>
      <vt:lpstr>Critically Examining the Role of Social Workers in Wales: Removing Barriers to Social Inclusion</vt:lpstr>
      <vt:lpstr>Contents</vt:lpstr>
      <vt:lpstr>Contexts Impacting Social Policy Development and Implementation </vt:lpstr>
      <vt:lpstr>Key Takeaways </vt:lpstr>
      <vt:lpstr>Further context</vt:lpstr>
      <vt:lpstr>PowerPoint Presentation</vt:lpstr>
      <vt:lpstr>Looking forwards- political changes and impacts</vt:lpstr>
      <vt:lpstr>Drivers of Social Policy</vt:lpstr>
      <vt:lpstr>Role of Social workers in Removing Barriers </vt:lpstr>
      <vt:lpstr>Barriers to tackling social exclusion. </vt:lpstr>
      <vt:lpstr>Pathways to a More Equal, Inclusive, and Sustainable Society</vt:lpstr>
      <vt:lpstr>Looking forward.</vt:lpstr>
      <vt:lpstr>conclusion</vt:lpstr>
      <vt:lpstr>Thank you</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Clarke</dc:creator>
  <cp:lastModifiedBy>Laura Clarke</cp:lastModifiedBy>
  <cp:revision>1</cp:revision>
  <dcterms:created xsi:type="dcterms:W3CDTF">2026-02-20T20:25:27Z</dcterms:created>
  <dcterms:modified xsi:type="dcterms:W3CDTF">2026-03-05T13:43:28Z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