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5"/>
  </p:notesMasterIdLst>
  <p:handoutMasterIdLst>
    <p:handoutMasterId r:id="rId26"/>
  </p:handoutMasterIdLst>
  <p:sldIdLst>
    <p:sldId id="277" r:id="rId2"/>
    <p:sldId id="262" r:id="rId3"/>
    <p:sldId id="257" r:id="rId4"/>
    <p:sldId id="260" r:id="rId5"/>
    <p:sldId id="264" r:id="rId6"/>
    <p:sldId id="265" r:id="rId7"/>
    <p:sldId id="320" r:id="rId8"/>
    <p:sldId id="321" r:id="rId9"/>
    <p:sldId id="270" r:id="rId10"/>
    <p:sldId id="310" r:id="rId11"/>
    <p:sldId id="311" r:id="rId12"/>
    <p:sldId id="312" r:id="rId13"/>
    <p:sldId id="313" r:id="rId14"/>
    <p:sldId id="317" r:id="rId15"/>
    <p:sldId id="314" r:id="rId16"/>
    <p:sldId id="315" r:id="rId17"/>
    <p:sldId id="316" r:id="rId18"/>
    <p:sldId id="318" r:id="rId19"/>
    <p:sldId id="271" r:id="rId20"/>
    <p:sldId id="272" r:id="rId21"/>
    <p:sldId id="309" r:id="rId22"/>
    <p:sldId id="319" r:id="rId23"/>
    <p:sldId id="298" r:id="rId24"/>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346" autoAdjust="0"/>
    <p:restoredTop sz="94576" autoAdjust="0"/>
  </p:normalViewPr>
  <p:slideViewPr>
    <p:cSldViewPr>
      <p:cViewPr varScale="1">
        <p:scale>
          <a:sx n="111" d="100"/>
          <a:sy n="111" d="100"/>
        </p:scale>
        <p:origin x="1518"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8709703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9562388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85F97575-0414-4FE7-ADCA-82151A71695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4E0E0C6E-AAE5-4424-B7B2-6924CC04023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4580" name="Slide Number Placeholder 3">
            <a:extLst>
              <a:ext uri="{FF2B5EF4-FFF2-40B4-BE49-F238E27FC236}">
                <a16:creationId xmlns:a16="http://schemas.microsoft.com/office/drawing/2014/main" id="{7B09624F-C706-4758-ADAD-63F19F26B38F}"/>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D657B6FF-4894-4F0A-B37A-6093777CDEB0}" type="slidenum">
              <a:rPr lang="en-GB" altLang="en-US">
                <a:latin typeface="Calibri" panose="020F0502020204030204" pitchFamily="34" charset="0"/>
              </a:rPr>
              <a:pPr eaLnBrk="1" hangingPunct="1"/>
              <a:t>2</a:t>
            </a:fld>
            <a:endParaRPr lang="en-GB"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7E98D565-1407-4AFB-B84E-937FA75D429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6B6A2948-BAF6-4D2F-9261-5DAC2E9FCE8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http://www.cocatalyst.com/blog/index.php/category/innovation-tools/ accesses 11 Non 11</a:t>
            </a:r>
          </a:p>
        </p:txBody>
      </p:sp>
      <p:sp>
        <p:nvSpPr>
          <p:cNvPr id="26628" name="Slide Number Placeholder 3">
            <a:extLst>
              <a:ext uri="{FF2B5EF4-FFF2-40B4-BE49-F238E27FC236}">
                <a16:creationId xmlns:a16="http://schemas.microsoft.com/office/drawing/2014/main" id="{1C4A6793-E18F-44B1-AAD1-E26D0429A74C}"/>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248C81A4-67A5-4DF9-9160-81A62E28D570}" type="slidenum">
              <a:rPr lang="en-GB" altLang="en-US">
                <a:latin typeface="Calibri" panose="020F0502020204030204" pitchFamily="34" charset="0"/>
              </a:rPr>
              <a:pPr eaLnBrk="1" hangingPunct="1"/>
              <a:t>3</a:t>
            </a:fld>
            <a:endParaRPr lang="en-GB" altLang="en-US">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481C9FB1-1A91-4B8E-A9EA-C7FE25F8893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A7D7FC66-E783-47F5-8317-A019F1138BE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b="1"/>
              <a:t>Open market innovation</a:t>
            </a:r>
          </a:p>
          <a:p>
            <a:pPr eaLnBrk="1" hangingPunct="1">
              <a:spcBef>
                <a:spcPct val="0"/>
              </a:spcBef>
            </a:pPr>
            <a:r>
              <a:rPr lang="en-GB" altLang="en-US"/>
              <a:t>It about not solely relying on the company’s research and development department for the latest innovations the company reaches out to the market using such techniques as licensing, joint ventures, and strategic alliances or innovation partnerships to bring ideas in or to put ideas out. </a:t>
            </a:r>
          </a:p>
          <a:p>
            <a:pPr eaLnBrk="1" hangingPunct="1">
              <a:spcBef>
                <a:spcPct val="0"/>
              </a:spcBef>
            </a:pPr>
            <a:endParaRPr lang="en-GB" altLang="en-US"/>
          </a:p>
          <a:p>
            <a:pPr eaLnBrk="1" hangingPunct="1">
              <a:spcBef>
                <a:spcPct val="0"/>
              </a:spcBef>
            </a:pPr>
            <a:r>
              <a:rPr lang="en-GB" altLang="en-US" sz="1400" b="1"/>
              <a:t>Harnessing creativity: sharing and generating ideas </a:t>
            </a:r>
          </a:p>
          <a:p>
            <a:pPr eaLnBrk="1" hangingPunct="1">
              <a:spcBef>
                <a:spcPct val="0"/>
              </a:spcBef>
            </a:pPr>
            <a:r>
              <a:rPr lang="en-GB" altLang="en-US"/>
              <a:t>Creativity in the organisation </a:t>
            </a:r>
          </a:p>
          <a:p>
            <a:pPr eaLnBrk="1" hangingPunct="1">
              <a:spcBef>
                <a:spcPct val="0"/>
              </a:spcBef>
            </a:pPr>
            <a:r>
              <a:rPr lang="en-GB" altLang="en-US"/>
              <a:t>Looking outside the organisation for creative ideas</a:t>
            </a:r>
          </a:p>
          <a:p>
            <a:pPr eaLnBrk="1" hangingPunct="1">
              <a:spcBef>
                <a:spcPct val="0"/>
              </a:spcBef>
            </a:pPr>
            <a:r>
              <a:rPr lang="en-GB" altLang="en-US"/>
              <a:t>Supportive and obstructive features for harnessing creativity </a:t>
            </a:r>
          </a:p>
          <a:p>
            <a:pPr eaLnBrk="1" hangingPunct="1">
              <a:spcBef>
                <a:spcPct val="0"/>
              </a:spcBef>
            </a:pPr>
            <a:r>
              <a:rPr lang="en-GB" altLang="en-US"/>
              <a:t>Work processes </a:t>
            </a:r>
          </a:p>
          <a:p>
            <a:pPr eaLnBrk="1" hangingPunct="1">
              <a:spcBef>
                <a:spcPct val="0"/>
              </a:spcBef>
            </a:pPr>
            <a:r>
              <a:rPr lang="en-GB" altLang="en-US"/>
              <a:t>Assessing creativity ‘wealth’</a:t>
            </a:r>
          </a:p>
          <a:p>
            <a:pPr eaLnBrk="1" hangingPunct="1">
              <a:spcBef>
                <a:spcPct val="0"/>
              </a:spcBef>
            </a:pPr>
            <a:endParaRPr lang="en-GB" altLang="en-US"/>
          </a:p>
          <a:p>
            <a:pPr eaLnBrk="1" hangingPunct="1">
              <a:spcBef>
                <a:spcPct val="0"/>
              </a:spcBef>
            </a:pPr>
            <a:r>
              <a:rPr lang="en-GB" altLang="en-US" sz="1400" b="1"/>
              <a:t>Harnessing innovation: options for implementation </a:t>
            </a:r>
          </a:p>
          <a:p>
            <a:pPr eaLnBrk="1" hangingPunct="1">
              <a:spcBef>
                <a:spcPct val="0"/>
              </a:spcBef>
            </a:pPr>
            <a:r>
              <a:rPr lang="en-GB" altLang="en-US"/>
              <a:t>Innovation in the organisation </a:t>
            </a:r>
          </a:p>
          <a:p>
            <a:pPr eaLnBrk="1" hangingPunct="1">
              <a:spcBef>
                <a:spcPct val="0"/>
              </a:spcBef>
            </a:pPr>
            <a:r>
              <a:rPr lang="en-GB" altLang="en-US"/>
              <a:t> Strategic partnerships or outsourcing </a:t>
            </a:r>
          </a:p>
          <a:p>
            <a:pPr eaLnBrk="1" hangingPunct="1">
              <a:spcBef>
                <a:spcPct val="0"/>
              </a:spcBef>
            </a:pPr>
            <a:r>
              <a:rPr lang="en-GB" altLang="en-US"/>
              <a:t>Take over of another company for their product/service</a:t>
            </a:r>
          </a:p>
          <a:p>
            <a:pPr eaLnBrk="1" hangingPunct="1">
              <a:spcBef>
                <a:spcPct val="0"/>
              </a:spcBef>
            </a:pPr>
            <a:endParaRPr lang="en-GB" altLang="en-US"/>
          </a:p>
          <a:p>
            <a:pPr eaLnBrk="1" hangingPunct="1">
              <a:spcBef>
                <a:spcPct val="0"/>
              </a:spcBef>
            </a:pPr>
            <a:r>
              <a:rPr lang="en-GB" altLang="en-US"/>
              <a:t>Source Corporate Partners Research Programme, “Harnessing creativity and innovation” Kelly Drewery (2003</a:t>
            </a:r>
          </a:p>
        </p:txBody>
      </p:sp>
      <p:sp>
        <p:nvSpPr>
          <p:cNvPr id="28676" name="Slide Number Placeholder 3">
            <a:extLst>
              <a:ext uri="{FF2B5EF4-FFF2-40B4-BE49-F238E27FC236}">
                <a16:creationId xmlns:a16="http://schemas.microsoft.com/office/drawing/2014/main" id="{64B0EEB4-9DDF-41C0-8256-2DE8A9292DB3}"/>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A332207B-9DDA-4999-B649-E749825AE4FA}" type="slidenum">
              <a:rPr lang="en-GB" altLang="en-US">
                <a:latin typeface="Calibri" panose="020F0502020204030204" pitchFamily="34" charset="0"/>
              </a:rPr>
              <a:pPr eaLnBrk="1" hangingPunct="1"/>
              <a:t>4</a:t>
            </a:fld>
            <a:endParaRPr lang="en-GB" altLang="en-US">
              <a:latin typeface="Calibri" panose="020F050202020403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EAEC0B84-37DD-4E53-A7C8-78EEFCC77E9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4FAE3D5D-6C9C-4980-84C0-A1CBB215B3F8}"/>
              </a:ext>
            </a:extLst>
          </p:cNvPr>
          <p:cNvSpPr>
            <a:spLocks noGrp="1"/>
          </p:cNvSpPr>
          <p:nvPr>
            <p:ph type="body" idx="1"/>
          </p:nvPr>
        </p:nvSpPr>
        <p:spPr/>
        <p:txBody>
          <a:bodyPr/>
          <a:lstStyle/>
          <a:p>
            <a:pPr eaLnBrk="1" fontAlgn="auto" hangingPunct="1">
              <a:spcBef>
                <a:spcPts val="0"/>
              </a:spcBef>
              <a:spcAft>
                <a:spcPts val="0"/>
              </a:spcAft>
              <a:defRPr/>
            </a:pPr>
            <a:r>
              <a:rPr lang="en-GB" dirty="0"/>
              <a:t>British research conducted by NESTA (the National Endowment for Science, Technology, and the Arts) surveyed over 850 managers found that the following are barriers to innovation, </a:t>
            </a:r>
            <a:r>
              <a:rPr lang="en-GB" u="sng" dirty="0">
                <a:effectLst>
                  <a:outerShdw blurRad="38100" dist="38100" dir="2700000" algn="tl">
                    <a:srgbClr val="000000">
                      <a:alpha val="43137"/>
                    </a:srgbClr>
                  </a:outerShdw>
                </a:effectLst>
              </a:rPr>
              <a:t>listed in order of importance:</a:t>
            </a:r>
          </a:p>
          <a:p>
            <a:pPr eaLnBrk="1" fontAlgn="auto" hangingPunct="1">
              <a:spcBef>
                <a:spcPts val="0"/>
              </a:spcBef>
              <a:spcAft>
                <a:spcPts val="0"/>
              </a:spcAft>
              <a:defRPr/>
            </a:pPr>
            <a:endParaRPr lang="en-GB" u="sng" dirty="0">
              <a:effectLst>
                <a:outerShdw blurRad="38100" dist="38100" dir="2700000" algn="tl">
                  <a:srgbClr val="000000">
                    <a:alpha val="43137"/>
                  </a:srgbClr>
                </a:outerShdw>
              </a:effectLst>
            </a:endParaRPr>
          </a:p>
          <a:p>
            <a:pPr eaLnBrk="1" fontAlgn="auto" hangingPunct="1">
              <a:spcBef>
                <a:spcPts val="0"/>
              </a:spcBef>
              <a:spcAft>
                <a:spcPts val="0"/>
              </a:spcAft>
              <a:defRPr/>
            </a:pPr>
            <a:r>
              <a:rPr lang="en-GB" dirty="0"/>
              <a:t>The same research found the following to assist in overcoming barriers to innovation also listed in order of importance: </a:t>
            </a:r>
          </a:p>
        </p:txBody>
      </p:sp>
      <p:sp>
        <p:nvSpPr>
          <p:cNvPr id="30724" name="Slide Number Placeholder 3">
            <a:extLst>
              <a:ext uri="{FF2B5EF4-FFF2-40B4-BE49-F238E27FC236}">
                <a16:creationId xmlns:a16="http://schemas.microsoft.com/office/drawing/2014/main" id="{70689A7F-4DF4-4F8E-BD0A-0F42D003C4FD}"/>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942223B2-701A-408C-9119-34D7808DAFF4}" type="slidenum">
              <a:rPr lang="en-GB" altLang="en-US">
                <a:latin typeface="Calibri" panose="020F0502020204030204" pitchFamily="34" charset="0"/>
              </a:rPr>
              <a:pPr eaLnBrk="1" hangingPunct="1"/>
              <a:t>5</a:t>
            </a:fld>
            <a:endParaRPr lang="en-GB" altLang="en-US">
              <a:latin typeface="Calibri" panose="020F050202020403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B3AD1A4C-EAAB-4F5B-98E4-0756C7E1754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4C9CFA1A-1CA4-462B-A2D3-8D954A9CE989}"/>
              </a:ext>
            </a:extLst>
          </p:cNvPr>
          <p:cNvSpPr>
            <a:spLocks noGrp="1"/>
          </p:cNvSpPr>
          <p:nvPr>
            <p:ph type="body" idx="1"/>
          </p:nvPr>
        </p:nvSpPr>
        <p:spPr/>
        <p:txBody>
          <a:bodyPr/>
          <a:lstStyle/>
          <a:p>
            <a:pPr eaLnBrk="1" fontAlgn="auto" hangingPunct="1">
              <a:spcBef>
                <a:spcPts val="0"/>
              </a:spcBef>
              <a:spcAft>
                <a:spcPts val="0"/>
              </a:spcAft>
              <a:defRPr/>
            </a:pPr>
            <a:r>
              <a:rPr lang="en-GB" dirty="0"/>
              <a:t>Bring together the individuals who will participate in the SCAMPER exercise. Describe the goal of the exercise and inform participants that they will be using several specific techniques to aid in the brainstorming process.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b="1" dirty="0">
                <a:effectLst>
                  <a:outerShdw blurRad="38100" dist="38100" dir="2700000" algn="tl">
                    <a:srgbClr val="000000">
                      <a:alpha val="43137"/>
                    </a:srgbClr>
                  </a:outerShdw>
                </a:effectLst>
              </a:rPr>
              <a:t>Substitute. </a:t>
            </a:r>
            <a:r>
              <a:rPr lang="en-GB" dirty="0"/>
              <a:t>Brainstorm ways to substitute for existing materials, process steps, people, or locations. Think of any aspects of your current process or product, especially those that are considered mandatory, and determine if there is any way to substitute something different.</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Combine. </a:t>
            </a:r>
            <a:r>
              <a:rPr lang="en-GB" dirty="0"/>
              <a:t>Develop a list of ways you can combine multiple objects, ideas, materials, or functions into one. Figure out which parts of your process are currently done independently and brainstorm means of integrating them.</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Adapt. </a:t>
            </a:r>
            <a:r>
              <a:rPr lang="en-GB" dirty="0"/>
              <a:t>Think of ways to adapt existing products or techniques to serve a different purpose or function in a different environment. Consider what objects might serve a new function, which groups in your organization can take on different roles, and which existing products or processes can be altered to meet your needs.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Modify. </a:t>
            </a:r>
            <a:r>
              <a:rPr lang="en-GB" dirty="0"/>
              <a:t>Establish options for modifying various elements of your process or product. Discuss ways you could change sizes, remove parts, delete process steps, add functionality, and enhance attractiveness.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Put to other use</a:t>
            </a:r>
            <a:r>
              <a:rPr lang="en-GB" dirty="0"/>
              <a:t>. List ways that you can put an item to different uses. What other functions could it serve, and who else might find it useful?</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Eliminate</a:t>
            </a:r>
            <a:r>
              <a:rPr lang="en-GB" dirty="0"/>
              <a:t>. Identify opportunities to eliminate parts, process steps, excess inventory, or unpopular features. Determine how doing so opens up opportunities for other improvements.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Rearrange</a:t>
            </a:r>
            <a:r>
              <a:rPr lang="en-GB" dirty="0"/>
              <a:t>. Discuss ideas for rearranging elements in your product or process. Could any steps be transposed, or parts moved around?</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i="1" dirty="0"/>
              <a:t>	Evaluate</a:t>
            </a:r>
            <a:r>
              <a:rPr lang="en-GB" i="1" dirty="0"/>
              <a:t> the </a:t>
            </a:r>
            <a:r>
              <a:rPr lang="en-GB" dirty="0"/>
              <a:t>ideas that came out of your brainstorming sessions including your SCAMPER session. Using criteria appropriate for your goals, decide which you will test or fully </a:t>
            </a:r>
            <a:r>
              <a:rPr lang="en-GB" dirty="0" err="1"/>
              <a:t>implemen</a:t>
            </a:r>
            <a:endParaRPr lang="en-GB" dirty="0"/>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dirty="0"/>
              <a:t>Read more: How to Use SCAMPER | eHow.com http://www.ehow.com/how_5328899_use-scamper.html#ixzz1dsSmRSBa</a:t>
            </a:r>
          </a:p>
          <a:p>
            <a:pPr eaLnBrk="1" fontAlgn="auto" hangingPunct="1">
              <a:spcBef>
                <a:spcPts val="0"/>
              </a:spcBef>
              <a:spcAft>
                <a:spcPts val="0"/>
              </a:spcAft>
              <a:defRPr/>
            </a:pPr>
            <a:endParaRPr lang="en-GB" dirty="0"/>
          </a:p>
        </p:txBody>
      </p:sp>
      <p:sp>
        <p:nvSpPr>
          <p:cNvPr id="31748" name="Slide Number Placeholder 3">
            <a:extLst>
              <a:ext uri="{FF2B5EF4-FFF2-40B4-BE49-F238E27FC236}">
                <a16:creationId xmlns:a16="http://schemas.microsoft.com/office/drawing/2014/main" id="{45F141EF-CD5E-4EF5-9E21-30D0F0D89252}"/>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C0E5BA56-9288-4208-81B3-70E281248626}" type="slidenum">
              <a:rPr lang="en-GB" altLang="en-US">
                <a:latin typeface="Calibri" panose="020F0502020204030204" pitchFamily="34" charset="0"/>
              </a:rPr>
              <a:pPr eaLnBrk="1" hangingPunct="1"/>
              <a:t>9</a:t>
            </a:fld>
            <a:endParaRPr lang="en-GB" altLang="en-US">
              <a:latin typeface="Calibri" panose="020F050202020403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B3AD1A4C-EAAB-4F5B-98E4-0756C7E1754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4C9CFA1A-1CA4-462B-A2D3-8D954A9CE989}"/>
              </a:ext>
            </a:extLst>
          </p:cNvPr>
          <p:cNvSpPr>
            <a:spLocks noGrp="1"/>
          </p:cNvSpPr>
          <p:nvPr>
            <p:ph type="body" idx="1"/>
          </p:nvPr>
        </p:nvSpPr>
        <p:spPr/>
        <p:txBody>
          <a:bodyPr/>
          <a:lstStyle/>
          <a:p>
            <a:pPr eaLnBrk="1" fontAlgn="auto" hangingPunct="1">
              <a:spcBef>
                <a:spcPts val="0"/>
              </a:spcBef>
              <a:spcAft>
                <a:spcPts val="0"/>
              </a:spcAft>
              <a:defRPr/>
            </a:pPr>
            <a:r>
              <a:rPr lang="en-GB" dirty="0"/>
              <a:t>Bring together the individuals who will participate in the SCAMPER exercise. Describe the goal of the exercise and inform participants that they will be using several specific techniques to aid in the brainstorming process.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b="1" dirty="0">
                <a:effectLst>
                  <a:outerShdw blurRad="38100" dist="38100" dir="2700000" algn="tl">
                    <a:srgbClr val="000000">
                      <a:alpha val="43137"/>
                    </a:srgbClr>
                  </a:outerShdw>
                </a:effectLst>
              </a:rPr>
              <a:t>Substitute. </a:t>
            </a:r>
            <a:r>
              <a:rPr lang="en-GB" dirty="0"/>
              <a:t>Brainstorm ways to substitute for existing materials, process steps, people, or locations. Think of any aspects of your current process or product, especially those that are considered mandatory, and determine if there is any way to substitute something different.</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Combine. </a:t>
            </a:r>
            <a:r>
              <a:rPr lang="en-GB" dirty="0"/>
              <a:t>Develop a list of ways you can combine multiple objects, ideas, materials, or functions into one. Figure out which parts of your process are currently done independently and brainstorm means of integrating them.</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Adapt. </a:t>
            </a:r>
            <a:r>
              <a:rPr lang="en-GB" dirty="0"/>
              <a:t>Think of ways to adapt existing products or techniques to serve a different purpose or function in a different environment. Consider what objects might serve a new function, which groups in your organization can take on different roles, and which existing products or processes can be altered to meet your needs.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Modify. </a:t>
            </a:r>
            <a:r>
              <a:rPr lang="en-GB" dirty="0"/>
              <a:t>Establish options for modifying various elements of your process or product. Discuss ways you could change sizes, remove parts, delete process steps, add functionality, and enhance attractiveness.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Put to other use</a:t>
            </a:r>
            <a:r>
              <a:rPr lang="en-GB" dirty="0"/>
              <a:t>. List ways that you can put an item to different uses. What other functions could it serve, and who else might find it useful?</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Eliminate</a:t>
            </a:r>
            <a:r>
              <a:rPr lang="en-GB" dirty="0"/>
              <a:t>. Identify opportunities to eliminate parts, process steps, excess inventory, or unpopular features. Determine how doing so opens up opportunities for other improvements.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Rearrange</a:t>
            </a:r>
            <a:r>
              <a:rPr lang="en-GB" dirty="0"/>
              <a:t>. Discuss ideas for rearranging elements in your product or process. Could any steps be transposed, or parts moved around?</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i="1" dirty="0"/>
              <a:t>	Evaluate</a:t>
            </a:r>
            <a:r>
              <a:rPr lang="en-GB" i="1" dirty="0"/>
              <a:t> the </a:t>
            </a:r>
            <a:r>
              <a:rPr lang="en-GB" dirty="0"/>
              <a:t>ideas that came out of your brainstorming sessions including your SCAMPER session. Using criteria appropriate for your goals, decide which you will test or fully </a:t>
            </a:r>
            <a:r>
              <a:rPr lang="en-GB" dirty="0" err="1"/>
              <a:t>implemen</a:t>
            </a:r>
            <a:endParaRPr lang="en-GB" dirty="0"/>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dirty="0"/>
              <a:t>Read more: How to Use SCAMPER | eHow.com http://www.ehow.com/how_5328899_use-scamper.html#ixzz1dsSmRSBa</a:t>
            </a:r>
          </a:p>
          <a:p>
            <a:pPr eaLnBrk="1" fontAlgn="auto" hangingPunct="1">
              <a:spcBef>
                <a:spcPts val="0"/>
              </a:spcBef>
              <a:spcAft>
                <a:spcPts val="0"/>
              </a:spcAft>
              <a:defRPr/>
            </a:pPr>
            <a:endParaRPr lang="en-GB" dirty="0"/>
          </a:p>
        </p:txBody>
      </p:sp>
      <p:sp>
        <p:nvSpPr>
          <p:cNvPr id="31748" name="Slide Number Placeholder 3">
            <a:extLst>
              <a:ext uri="{FF2B5EF4-FFF2-40B4-BE49-F238E27FC236}">
                <a16:creationId xmlns:a16="http://schemas.microsoft.com/office/drawing/2014/main" id="{45F141EF-CD5E-4EF5-9E21-30D0F0D89252}"/>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C0E5BA56-9288-4208-81B3-70E281248626}" type="slidenum">
              <a:rPr lang="en-GB" altLang="en-US">
                <a:latin typeface="Calibri" panose="020F0502020204030204" pitchFamily="34" charset="0"/>
              </a:rPr>
              <a:pPr eaLnBrk="1" hangingPunct="1"/>
              <a:t>10</a:t>
            </a:fld>
            <a:endParaRPr lang="en-GB" altLang="en-US">
              <a:latin typeface="Calibri" panose="020F0502020204030204" pitchFamily="34" charset="0"/>
            </a:endParaRPr>
          </a:p>
        </p:txBody>
      </p:sp>
    </p:spTree>
    <p:extLst>
      <p:ext uri="{BB962C8B-B14F-4D97-AF65-F5344CB8AC3E}">
        <p14:creationId xmlns:p14="http://schemas.microsoft.com/office/powerpoint/2010/main" val="24845468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B3AD1A4C-EAAB-4F5B-98E4-0756C7E1754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4C9CFA1A-1CA4-462B-A2D3-8D954A9CE989}"/>
              </a:ext>
            </a:extLst>
          </p:cNvPr>
          <p:cNvSpPr>
            <a:spLocks noGrp="1"/>
          </p:cNvSpPr>
          <p:nvPr>
            <p:ph type="body" idx="1"/>
          </p:nvPr>
        </p:nvSpPr>
        <p:spPr/>
        <p:txBody>
          <a:bodyPr/>
          <a:lstStyle/>
          <a:p>
            <a:pPr eaLnBrk="1" fontAlgn="auto" hangingPunct="1">
              <a:spcBef>
                <a:spcPts val="0"/>
              </a:spcBef>
              <a:spcAft>
                <a:spcPts val="0"/>
              </a:spcAft>
              <a:defRPr/>
            </a:pPr>
            <a:r>
              <a:rPr lang="en-GB" dirty="0"/>
              <a:t>Bring together the individuals who will participate in the SCAMPER exercise. Describe the goal of the exercise and inform participants that they will be using several specific techniques to aid in the brainstorming process.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b="1" dirty="0">
                <a:effectLst>
                  <a:outerShdw blurRad="38100" dist="38100" dir="2700000" algn="tl">
                    <a:srgbClr val="000000">
                      <a:alpha val="43137"/>
                    </a:srgbClr>
                  </a:outerShdw>
                </a:effectLst>
              </a:rPr>
              <a:t>Substitute. </a:t>
            </a:r>
            <a:r>
              <a:rPr lang="en-GB" dirty="0"/>
              <a:t>Brainstorm ways to substitute for existing materials, process steps, people, or locations. Think of any aspects of your current process or product, especially those that are considered mandatory, and determine if there is any way to substitute something different.</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Combine. </a:t>
            </a:r>
            <a:r>
              <a:rPr lang="en-GB" dirty="0"/>
              <a:t>Develop a list of ways you can combine multiple objects, ideas, materials, or functions into one. Figure out which parts of your process are currently done independently and brainstorm means of integrating them.</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Adapt. </a:t>
            </a:r>
            <a:r>
              <a:rPr lang="en-GB" dirty="0"/>
              <a:t>Think of ways to adapt existing products or techniques to serve a different purpose or function in a different environment. Consider what objects might serve a new function, which groups in your organization can take on different roles, and which existing products or processes can be altered to meet your needs.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Modify. </a:t>
            </a:r>
            <a:r>
              <a:rPr lang="en-GB" dirty="0"/>
              <a:t>Establish options for modifying various elements of your process or product. Discuss ways you could change sizes, remove parts, delete process steps, add functionality, and enhance attractiveness.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Put to other use</a:t>
            </a:r>
            <a:r>
              <a:rPr lang="en-GB" dirty="0"/>
              <a:t>. List ways that you can put an item to different uses. What other functions could it serve, and who else might find it useful?</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Eliminate</a:t>
            </a:r>
            <a:r>
              <a:rPr lang="en-GB" dirty="0"/>
              <a:t>. Identify opportunities to eliminate parts, process steps, excess inventory, or unpopular features. Determine how doing so opens up opportunities for other improvements.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Rearrange</a:t>
            </a:r>
            <a:r>
              <a:rPr lang="en-GB" dirty="0"/>
              <a:t>. Discuss ideas for rearranging elements in your product or process. Could any steps be transposed, or parts moved around?</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i="1" dirty="0"/>
              <a:t>	Evaluate</a:t>
            </a:r>
            <a:r>
              <a:rPr lang="en-GB" i="1" dirty="0"/>
              <a:t> the </a:t>
            </a:r>
            <a:r>
              <a:rPr lang="en-GB" dirty="0"/>
              <a:t>ideas that came out of your brainstorming sessions including your SCAMPER session. Using criteria appropriate for your goals, decide which you will test or fully </a:t>
            </a:r>
            <a:r>
              <a:rPr lang="en-GB" dirty="0" err="1"/>
              <a:t>implemen</a:t>
            </a:r>
            <a:endParaRPr lang="en-GB" dirty="0"/>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dirty="0"/>
              <a:t>Read more: How to Use SCAMPER | eHow.com http://www.ehow.com/how_5328899_use-scamper.html#ixzz1dsSmRSBa</a:t>
            </a:r>
          </a:p>
          <a:p>
            <a:pPr eaLnBrk="1" fontAlgn="auto" hangingPunct="1">
              <a:spcBef>
                <a:spcPts val="0"/>
              </a:spcBef>
              <a:spcAft>
                <a:spcPts val="0"/>
              </a:spcAft>
              <a:defRPr/>
            </a:pPr>
            <a:endParaRPr lang="en-GB" dirty="0"/>
          </a:p>
        </p:txBody>
      </p:sp>
      <p:sp>
        <p:nvSpPr>
          <p:cNvPr id="31748" name="Slide Number Placeholder 3">
            <a:extLst>
              <a:ext uri="{FF2B5EF4-FFF2-40B4-BE49-F238E27FC236}">
                <a16:creationId xmlns:a16="http://schemas.microsoft.com/office/drawing/2014/main" id="{45F141EF-CD5E-4EF5-9E21-30D0F0D89252}"/>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C0E5BA56-9288-4208-81B3-70E281248626}" type="slidenum">
              <a:rPr lang="en-GB" altLang="en-US">
                <a:latin typeface="Calibri" panose="020F0502020204030204" pitchFamily="34" charset="0"/>
              </a:rPr>
              <a:pPr eaLnBrk="1" hangingPunct="1"/>
              <a:t>11</a:t>
            </a:fld>
            <a:endParaRPr lang="en-GB" altLang="en-US">
              <a:latin typeface="Calibri" panose="020F0502020204030204" pitchFamily="34" charset="0"/>
            </a:endParaRPr>
          </a:p>
        </p:txBody>
      </p:sp>
    </p:spTree>
    <p:extLst>
      <p:ext uri="{BB962C8B-B14F-4D97-AF65-F5344CB8AC3E}">
        <p14:creationId xmlns:p14="http://schemas.microsoft.com/office/powerpoint/2010/main" val="41110580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B3AD1A4C-EAAB-4F5B-98E4-0756C7E1754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4C9CFA1A-1CA4-462B-A2D3-8D954A9CE989}"/>
              </a:ext>
            </a:extLst>
          </p:cNvPr>
          <p:cNvSpPr>
            <a:spLocks noGrp="1"/>
          </p:cNvSpPr>
          <p:nvPr>
            <p:ph type="body" idx="1"/>
          </p:nvPr>
        </p:nvSpPr>
        <p:spPr/>
        <p:txBody>
          <a:bodyPr/>
          <a:lstStyle/>
          <a:p>
            <a:pPr eaLnBrk="1" fontAlgn="auto" hangingPunct="1">
              <a:spcBef>
                <a:spcPts val="0"/>
              </a:spcBef>
              <a:spcAft>
                <a:spcPts val="0"/>
              </a:spcAft>
              <a:defRPr/>
            </a:pPr>
            <a:r>
              <a:rPr lang="en-GB" dirty="0"/>
              <a:t>Bring together the individuals who will participate in the SCAMPER exercise. Describe the goal of the exercise and inform participants that they will be using several specific techniques to aid in the brainstorming process.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b="1" dirty="0">
                <a:effectLst>
                  <a:outerShdw blurRad="38100" dist="38100" dir="2700000" algn="tl">
                    <a:srgbClr val="000000">
                      <a:alpha val="43137"/>
                    </a:srgbClr>
                  </a:outerShdw>
                </a:effectLst>
              </a:rPr>
              <a:t>Substitute. </a:t>
            </a:r>
            <a:r>
              <a:rPr lang="en-GB" dirty="0"/>
              <a:t>Brainstorm ways to substitute for existing materials, process steps, people, or locations. Think of any aspects of your current process or product, especially those that are considered mandatory, and determine if there is any way to substitute something different.</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Combine. </a:t>
            </a:r>
            <a:r>
              <a:rPr lang="en-GB" dirty="0"/>
              <a:t>Develop a list of ways you can combine multiple objects, ideas, materials, or functions into one. Figure out which parts of your process are currently done independently and brainstorm means of integrating them.</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Adapt. </a:t>
            </a:r>
            <a:r>
              <a:rPr lang="en-GB" dirty="0"/>
              <a:t>Think of ways to adapt existing products or techniques to serve a different purpose or function in a different environment. Consider what objects might serve a new function, which groups in your organization can take on different roles, and which existing products or processes can be altered to meet your needs.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Modify. </a:t>
            </a:r>
            <a:r>
              <a:rPr lang="en-GB" dirty="0"/>
              <a:t>Establish options for modifying various elements of your process or product. Discuss ways you could change sizes, remove parts, delete process steps, add functionality, and enhance attractiveness.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Put to other use</a:t>
            </a:r>
            <a:r>
              <a:rPr lang="en-GB" dirty="0"/>
              <a:t>. List ways that you can put an item to different uses. What other functions could it serve, and who else might find it useful?</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Eliminate</a:t>
            </a:r>
            <a:r>
              <a:rPr lang="en-GB" dirty="0"/>
              <a:t>. Identify opportunities to eliminate parts, process steps, excess inventory, or unpopular features. Determine how doing so opens up opportunities for other improvements.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Rearrange</a:t>
            </a:r>
            <a:r>
              <a:rPr lang="en-GB" dirty="0"/>
              <a:t>. Discuss ideas for rearranging elements in your product or process. Could any steps be transposed, or parts moved around?</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i="1" dirty="0"/>
              <a:t>	Evaluate</a:t>
            </a:r>
            <a:r>
              <a:rPr lang="en-GB" i="1" dirty="0"/>
              <a:t> the </a:t>
            </a:r>
            <a:r>
              <a:rPr lang="en-GB" dirty="0"/>
              <a:t>ideas that came out of your brainstorming sessions including your SCAMPER session. Using criteria appropriate for your goals, decide which you will test or fully </a:t>
            </a:r>
            <a:r>
              <a:rPr lang="en-GB" dirty="0" err="1"/>
              <a:t>implemen</a:t>
            </a:r>
            <a:endParaRPr lang="en-GB" dirty="0"/>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dirty="0"/>
              <a:t>Read more: How to Use SCAMPER | eHow.com http://www.ehow.com/how_5328899_use-scamper.html#ixzz1dsSmRSBa</a:t>
            </a:r>
          </a:p>
          <a:p>
            <a:pPr eaLnBrk="1" fontAlgn="auto" hangingPunct="1">
              <a:spcBef>
                <a:spcPts val="0"/>
              </a:spcBef>
              <a:spcAft>
                <a:spcPts val="0"/>
              </a:spcAft>
              <a:defRPr/>
            </a:pPr>
            <a:endParaRPr lang="en-GB" dirty="0"/>
          </a:p>
        </p:txBody>
      </p:sp>
      <p:sp>
        <p:nvSpPr>
          <p:cNvPr id="31748" name="Slide Number Placeholder 3">
            <a:extLst>
              <a:ext uri="{FF2B5EF4-FFF2-40B4-BE49-F238E27FC236}">
                <a16:creationId xmlns:a16="http://schemas.microsoft.com/office/drawing/2014/main" id="{45F141EF-CD5E-4EF5-9E21-30D0F0D89252}"/>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C0E5BA56-9288-4208-81B3-70E281248626}" type="slidenum">
              <a:rPr lang="en-GB" altLang="en-US">
                <a:latin typeface="Calibri" panose="020F0502020204030204" pitchFamily="34" charset="0"/>
              </a:rPr>
              <a:pPr eaLnBrk="1" hangingPunct="1"/>
              <a:t>12</a:t>
            </a:fld>
            <a:endParaRPr lang="en-GB" altLang="en-US">
              <a:latin typeface="Calibri" panose="020F0502020204030204" pitchFamily="34" charset="0"/>
            </a:endParaRPr>
          </a:p>
        </p:txBody>
      </p:sp>
    </p:spTree>
    <p:extLst>
      <p:ext uri="{BB962C8B-B14F-4D97-AF65-F5344CB8AC3E}">
        <p14:creationId xmlns:p14="http://schemas.microsoft.com/office/powerpoint/2010/main" val="2378456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B3AD1A4C-EAAB-4F5B-98E4-0756C7E1754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4C9CFA1A-1CA4-462B-A2D3-8D954A9CE989}"/>
              </a:ext>
            </a:extLst>
          </p:cNvPr>
          <p:cNvSpPr>
            <a:spLocks noGrp="1"/>
          </p:cNvSpPr>
          <p:nvPr>
            <p:ph type="body" idx="1"/>
          </p:nvPr>
        </p:nvSpPr>
        <p:spPr/>
        <p:txBody>
          <a:bodyPr/>
          <a:lstStyle/>
          <a:p>
            <a:pPr eaLnBrk="1" fontAlgn="auto" hangingPunct="1">
              <a:spcBef>
                <a:spcPts val="0"/>
              </a:spcBef>
              <a:spcAft>
                <a:spcPts val="0"/>
              </a:spcAft>
              <a:defRPr/>
            </a:pPr>
            <a:r>
              <a:rPr lang="en-GB" dirty="0"/>
              <a:t>Bring together the individuals who will participate in the SCAMPER exercise. Describe the goal of the exercise and inform participants that they will be using several specific techniques to aid in the brainstorming process.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b="1" dirty="0">
                <a:effectLst>
                  <a:outerShdw blurRad="38100" dist="38100" dir="2700000" algn="tl">
                    <a:srgbClr val="000000">
                      <a:alpha val="43137"/>
                    </a:srgbClr>
                  </a:outerShdw>
                </a:effectLst>
              </a:rPr>
              <a:t>Substitute. </a:t>
            </a:r>
            <a:r>
              <a:rPr lang="en-GB" dirty="0"/>
              <a:t>Brainstorm ways to substitute for existing materials, process steps, people, or locations. Think of any aspects of your current process or product, especially those that are considered mandatory, and determine if there is any way to substitute something different.</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Combine. </a:t>
            </a:r>
            <a:r>
              <a:rPr lang="en-GB" dirty="0"/>
              <a:t>Develop a list of ways you can combine multiple objects, ideas, materials, or functions into one. Figure out which parts of your process are currently done independently and brainstorm means of integrating them.</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Adapt. </a:t>
            </a:r>
            <a:r>
              <a:rPr lang="en-GB" dirty="0"/>
              <a:t>Think of ways to adapt existing products or techniques to serve a different purpose or function in a different environment. Consider what objects might serve a new function, which groups in your organization can take on different roles, and which existing products or processes can be altered to meet your needs.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Modify. </a:t>
            </a:r>
            <a:r>
              <a:rPr lang="en-GB" dirty="0"/>
              <a:t>Establish options for modifying various elements of your process or product. Discuss ways you could change sizes, remove parts, delete process steps, add functionality, and enhance attractiveness.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Put to other use</a:t>
            </a:r>
            <a:r>
              <a:rPr lang="en-GB" dirty="0"/>
              <a:t>. List ways that you can put an item to different uses. What other functions could it serve, and who else might find it useful?</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Eliminate</a:t>
            </a:r>
            <a:r>
              <a:rPr lang="en-GB" dirty="0"/>
              <a:t>. Identify opportunities to eliminate parts, process steps, excess inventory, or unpopular features. Determine how doing so opens up opportunities for other improvements.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Rearrange</a:t>
            </a:r>
            <a:r>
              <a:rPr lang="en-GB" dirty="0"/>
              <a:t>. Discuss ideas for rearranging elements in your product or process. Could any steps be transposed, or parts moved around?</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i="1" dirty="0"/>
              <a:t>	Evaluate</a:t>
            </a:r>
            <a:r>
              <a:rPr lang="en-GB" i="1" dirty="0"/>
              <a:t> the </a:t>
            </a:r>
            <a:r>
              <a:rPr lang="en-GB" dirty="0"/>
              <a:t>ideas that came out of your brainstorming sessions including your SCAMPER session. Using criteria appropriate for your goals, decide which you will test or fully </a:t>
            </a:r>
            <a:r>
              <a:rPr lang="en-GB" dirty="0" err="1"/>
              <a:t>implemen</a:t>
            </a:r>
            <a:endParaRPr lang="en-GB" dirty="0"/>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dirty="0"/>
              <a:t>Read more: How to Use SCAMPER | eHow.com http://www.ehow.com/how_5328899_use-scamper.html#ixzz1dsSmRSBa</a:t>
            </a:r>
          </a:p>
          <a:p>
            <a:pPr eaLnBrk="1" fontAlgn="auto" hangingPunct="1">
              <a:spcBef>
                <a:spcPts val="0"/>
              </a:spcBef>
              <a:spcAft>
                <a:spcPts val="0"/>
              </a:spcAft>
              <a:defRPr/>
            </a:pPr>
            <a:endParaRPr lang="en-GB" dirty="0"/>
          </a:p>
        </p:txBody>
      </p:sp>
      <p:sp>
        <p:nvSpPr>
          <p:cNvPr id="31748" name="Slide Number Placeholder 3">
            <a:extLst>
              <a:ext uri="{FF2B5EF4-FFF2-40B4-BE49-F238E27FC236}">
                <a16:creationId xmlns:a16="http://schemas.microsoft.com/office/drawing/2014/main" id="{45F141EF-CD5E-4EF5-9E21-30D0F0D89252}"/>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C0E5BA56-9288-4208-81B3-70E281248626}" type="slidenum">
              <a:rPr lang="en-GB" altLang="en-US">
                <a:latin typeface="Calibri" panose="020F0502020204030204" pitchFamily="34" charset="0"/>
              </a:rPr>
              <a:pPr eaLnBrk="1" hangingPunct="1"/>
              <a:t>13</a:t>
            </a:fld>
            <a:endParaRPr lang="en-GB" altLang="en-US">
              <a:latin typeface="Calibri" panose="020F0502020204030204" pitchFamily="34" charset="0"/>
            </a:endParaRPr>
          </a:p>
        </p:txBody>
      </p:sp>
    </p:spTree>
    <p:extLst>
      <p:ext uri="{BB962C8B-B14F-4D97-AF65-F5344CB8AC3E}">
        <p14:creationId xmlns:p14="http://schemas.microsoft.com/office/powerpoint/2010/main" val="8677818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B3AD1A4C-EAAB-4F5B-98E4-0756C7E1754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4C9CFA1A-1CA4-462B-A2D3-8D954A9CE989}"/>
              </a:ext>
            </a:extLst>
          </p:cNvPr>
          <p:cNvSpPr>
            <a:spLocks noGrp="1"/>
          </p:cNvSpPr>
          <p:nvPr>
            <p:ph type="body" idx="1"/>
          </p:nvPr>
        </p:nvSpPr>
        <p:spPr/>
        <p:txBody>
          <a:bodyPr/>
          <a:lstStyle/>
          <a:p>
            <a:pPr eaLnBrk="1" fontAlgn="auto" hangingPunct="1">
              <a:spcBef>
                <a:spcPts val="0"/>
              </a:spcBef>
              <a:spcAft>
                <a:spcPts val="0"/>
              </a:spcAft>
              <a:defRPr/>
            </a:pPr>
            <a:r>
              <a:rPr lang="en-GB" dirty="0"/>
              <a:t>Bring together the individuals who will participate in the SCAMPER exercise. Describe the goal of the exercise and inform participants that they will be using several specific techniques to aid in the brainstorming process.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b="1" dirty="0">
                <a:effectLst>
                  <a:outerShdw blurRad="38100" dist="38100" dir="2700000" algn="tl">
                    <a:srgbClr val="000000">
                      <a:alpha val="43137"/>
                    </a:srgbClr>
                  </a:outerShdw>
                </a:effectLst>
              </a:rPr>
              <a:t>Substitute. </a:t>
            </a:r>
            <a:r>
              <a:rPr lang="en-GB" dirty="0"/>
              <a:t>Brainstorm ways to substitute for existing materials, process steps, people, or locations. Think of any aspects of your current process or product, especially those that are considered mandatory, and determine if there is any way to substitute something different.</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Combine. </a:t>
            </a:r>
            <a:r>
              <a:rPr lang="en-GB" dirty="0"/>
              <a:t>Develop a list of ways you can combine multiple objects, ideas, materials, or functions into one. Figure out which parts of your process are currently done independently and brainstorm means of integrating them.</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Adapt. </a:t>
            </a:r>
            <a:r>
              <a:rPr lang="en-GB" dirty="0"/>
              <a:t>Think of ways to adapt existing products or techniques to serve a different purpose or function in a different environment. Consider what objects might serve a new function, which groups in your organization can take on different roles, and which existing products or processes can be altered to meet your needs.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Modify. </a:t>
            </a:r>
            <a:r>
              <a:rPr lang="en-GB" dirty="0"/>
              <a:t>Establish options for modifying various elements of your process or product. Discuss ways you could change sizes, remove parts, delete process steps, add functionality, and enhance attractiveness.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Put to other use</a:t>
            </a:r>
            <a:r>
              <a:rPr lang="en-GB" dirty="0"/>
              <a:t>. List ways that you can put an item to different uses. What other functions could it serve, and who else might find it useful?</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Eliminate</a:t>
            </a:r>
            <a:r>
              <a:rPr lang="en-GB" dirty="0"/>
              <a:t>. Identify opportunities to eliminate parts, process steps, excess inventory, or unpopular features. Determine how doing so opens up opportunities for other improvements.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Rearrange</a:t>
            </a:r>
            <a:r>
              <a:rPr lang="en-GB" dirty="0"/>
              <a:t>. Discuss ideas for rearranging elements in your product or process. Could any steps be transposed, or parts moved around?</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i="1" dirty="0"/>
              <a:t>	Evaluate</a:t>
            </a:r>
            <a:r>
              <a:rPr lang="en-GB" i="1" dirty="0"/>
              <a:t> the </a:t>
            </a:r>
            <a:r>
              <a:rPr lang="en-GB" dirty="0"/>
              <a:t>ideas that came out of your brainstorming sessions including your SCAMPER session. Using criteria appropriate for your goals, decide which you will test or fully </a:t>
            </a:r>
            <a:r>
              <a:rPr lang="en-GB" dirty="0" err="1"/>
              <a:t>implemen</a:t>
            </a:r>
            <a:endParaRPr lang="en-GB" dirty="0"/>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dirty="0"/>
              <a:t>Read more: How to Use SCAMPER | eHow.com http://www.ehow.com/how_5328899_use-scamper.html#ixzz1dsSmRSBa</a:t>
            </a:r>
          </a:p>
          <a:p>
            <a:pPr eaLnBrk="1" fontAlgn="auto" hangingPunct="1">
              <a:spcBef>
                <a:spcPts val="0"/>
              </a:spcBef>
              <a:spcAft>
                <a:spcPts val="0"/>
              </a:spcAft>
              <a:defRPr/>
            </a:pPr>
            <a:endParaRPr lang="en-GB" dirty="0"/>
          </a:p>
        </p:txBody>
      </p:sp>
      <p:sp>
        <p:nvSpPr>
          <p:cNvPr id="31748" name="Slide Number Placeholder 3">
            <a:extLst>
              <a:ext uri="{FF2B5EF4-FFF2-40B4-BE49-F238E27FC236}">
                <a16:creationId xmlns:a16="http://schemas.microsoft.com/office/drawing/2014/main" id="{45F141EF-CD5E-4EF5-9E21-30D0F0D89252}"/>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C0E5BA56-9288-4208-81B3-70E281248626}" type="slidenum">
              <a:rPr lang="en-GB" altLang="en-US">
                <a:latin typeface="Calibri" panose="020F0502020204030204" pitchFamily="34" charset="0"/>
              </a:rPr>
              <a:pPr eaLnBrk="1" hangingPunct="1"/>
              <a:t>14</a:t>
            </a:fld>
            <a:endParaRPr lang="en-GB" altLang="en-US">
              <a:latin typeface="Calibri" panose="020F0502020204030204" pitchFamily="34" charset="0"/>
            </a:endParaRPr>
          </a:p>
        </p:txBody>
      </p:sp>
    </p:spTree>
    <p:extLst>
      <p:ext uri="{BB962C8B-B14F-4D97-AF65-F5344CB8AC3E}">
        <p14:creationId xmlns:p14="http://schemas.microsoft.com/office/powerpoint/2010/main" val="15825254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B3AD1A4C-EAAB-4F5B-98E4-0756C7E1754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4C9CFA1A-1CA4-462B-A2D3-8D954A9CE989}"/>
              </a:ext>
            </a:extLst>
          </p:cNvPr>
          <p:cNvSpPr>
            <a:spLocks noGrp="1"/>
          </p:cNvSpPr>
          <p:nvPr>
            <p:ph type="body" idx="1"/>
          </p:nvPr>
        </p:nvSpPr>
        <p:spPr/>
        <p:txBody>
          <a:bodyPr/>
          <a:lstStyle/>
          <a:p>
            <a:pPr eaLnBrk="1" fontAlgn="auto" hangingPunct="1">
              <a:spcBef>
                <a:spcPts val="0"/>
              </a:spcBef>
              <a:spcAft>
                <a:spcPts val="0"/>
              </a:spcAft>
              <a:defRPr/>
            </a:pPr>
            <a:r>
              <a:rPr lang="en-GB" dirty="0"/>
              <a:t>Bring together the individuals who will participate in the SCAMPER exercise. Describe the goal of the exercise and inform participants that they will be using several specific techniques to aid in the brainstorming process.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b="1" dirty="0">
                <a:effectLst>
                  <a:outerShdw blurRad="38100" dist="38100" dir="2700000" algn="tl">
                    <a:srgbClr val="000000">
                      <a:alpha val="43137"/>
                    </a:srgbClr>
                  </a:outerShdw>
                </a:effectLst>
              </a:rPr>
              <a:t>Substitute. </a:t>
            </a:r>
            <a:r>
              <a:rPr lang="en-GB" dirty="0"/>
              <a:t>Brainstorm ways to substitute for existing materials, process steps, people, or locations. Think of any aspects of your current process or product, especially those that are considered mandatory, and determine if there is any way to substitute something different.</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Combine. </a:t>
            </a:r>
            <a:r>
              <a:rPr lang="en-GB" dirty="0"/>
              <a:t>Develop a list of ways you can combine multiple objects, ideas, materials, or functions into one. Figure out which parts of your process are currently done independently and brainstorm means of integrating them.</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Adapt. </a:t>
            </a:r>
            <a:r>
              <a:rPr lang="en-GB" dirty="0"/>
              <a:t>Think of ways to adapt existing products or techniques to serve a different purpose or function in a different environment. Consider what objects might serve a new function, which groups in your organization can take on different roles, and which existing products or processes can be altered to meet your needs.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Modify. </a:t>
            </a:r>
            <a:r>
              <a:rPr lang="en-GB" dirty="0"/>
              <a:t>Establish options for modifying various elements of your process or product. Discuss ways you could change sizes, remove parts, delete process steps, add functionality, and enhance attractiveness.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Put to other use</a:t>
            </a:r>
            <a:r>
              <a:rPr lang="en-GB" dirty="0"/>
              <a:t>. List ways that you can put an item to different uses. What other functions could it serve, and who else might find it useful?</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Eliminate</a:t>
            </a:r>
            <a:r>
              <a:rPr lang="en-GB" dirty="0"/>
              <a:t>. Identify opportunities to eliminate parts, process steps, excess inventory, or unpopular features. Determine how doing so opens up opportunities for other improvements.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Rearrange</a:t>
            </a:r>
            <a:r>
              <a:rPr lang="en-GB" dirty="0"/>
              <a:t>. Discuss ideas for rearranging elements in your product or process. Could any steps be transposed, or parts moved around?</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i="1" dirty="0"/>
              <a:t>	Evaluate</a:t>
            </a:r>
            <a:r>
              <a:rPr lang="en-GB" i="1" dirty="0"/>
              <a:t> the </a:t>
            </a:r>
            <a:r>
              <a:rPr lang="en-GB" dirty="0"/>
              <a:t>ideas that came out of your brainstorming sessions including your SCAMPER session. Using criteria appropriate for your goals, decide which you will test or fully </a:t>
            </a:r>
            <a:r>
              <a:rPr lang="en-GB" dirty="0" err="1"/>
              <a:t>implemen</a:t>
            </a:r>
            <a:endParaRPr lang="en-GB" dirty="0"/>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dirty="0"/>
              <a:t>Read more: How to Use SCAMPER | eHow.com http://www.ehow.com/how_5328899_use-scamper.html#ixzz1dsSmRSBa</a:t>
            </a:r>
          </a:p>
          <a:p>
            <a:pPr eaLnBrk="1" fontAlgn="auto" hangingPunct="1">
              <a:spcBef>
                <a:spcPts val="0"/>
              </a:spcBef>
              <a:spcAft>
                <a:spcPts val="0"/>
              </a:spcAft>
              <a:defRPr/>
            </a:pPr>
            <a:endParaRPr lang="en-GB" dirty="0"/>
          </a:p>
        </p:txBody>
      </p:sp>
      <p:sp>
        <p:nvSpPr>
          <p:cNvPr id="31748" name="Slide Number Placeholder 3">
            <a:extLst>
              <a:ext uri="{FF2B5EF4-FFF2-40B4-BE49-F238E27FC236}">
                <a16:creationId xmlns:a16="http://schemas.microsoft.com/office/drawing/2014/main" id="{45F141EF-CD5E-4EF5-9E21-30D0F0D89252}"/>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C0E5BA56-9288-4208-81B3-70E281248626}" type="slidenum">
              <a:rPr lang="en-GB" altLang="en-US">
                <a:latin typeface="Calibri" panose="020F0502020204030204" pitchFamily="34" charset="0"/>
              </a:rPr>
              <a:pPr eaLnBrk="1" hangingPunct="1"/>
              <a:t>15</a:t>
            </a:fld>
            <a:endParaRPr lang="en-GB" altLang="en-US">
              <a:latin typeface="Calibri" panose="020F0502020204030204" pitchFamily="34" charset="0"/>
            </a:endParaRPr>
          </a:p>
        </p:txBody>
      </p:sp>
    </p:spTree>
    <p:extLst>
      <p:ext uri="{BB962C8B-B14F-4D97-AF65-F5344CB8AC3E}">
        <p14:creationId xmlns:p14="http://schemas.microsoft.com/office/powerpoint/2010/main" val="5258529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B3AD1A4C-EAAB-4F5B-98E4-0756C7E1754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4C9CFA1A-1CA4-462B-A2D3-8D954A9CE989}"/>
              </a:ext>
            </a:extLst>
          </p:cNvPr>
          <p:cNvSpPr>
            <a:spLocks noGrp="1"/>
          </p:cNvSpPr>
          <p:nvPr>
            <p:ph type="body" idx="1"/>
          </p:nvPr>
        </p:nvSpPr>
        <p:spPr/>
        <p:txBody>
          <a:bodyPr/>
          <a:lstStyle/>
          <a:p>
            <a:pPr eaLnBrk="1" fontAlgn="auto" hangingPunct="1">
              <a:spcBef>
                <a:spcPts val="0"/>
              </a:spcBef>
              <a:spcAft>
                <a:spcPts val="0"/>
              </a:spcAft>
              <a:defRPr/>
            </a:pPr>
            <a:r>
              <a:rPr lang="en-GB" dirty="0"/>
              <a:t>Bring together the individuals who will participate in the SCAMPER exercise. Describe the goal of the exercise and inform participants that they will be using several specific techniques to aid in the brainstorming process.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b="1" dirty="0">
                <a:effectLst>
                  <a:outerShdw blurRad="38100" dist="38100" dir="2700000" algn="tl">
                    <a:srgbClr val="000000">
                      <a:alpha val="43137"/>
                    </a:srgbClr>
                  </a:outerShdw>
                </a:effectLst>
              </a:rPr>
              <a:t>Substitute. </a:t>
            </a:r>
            <a:r>
              <a:rPr lang="en-GB" dirty="0"/>
              <a:t>Brainstorm ways to substitute for existing materials, process steps, people, or locations. Think of any aspects of your current process or product, especially those that are considered mandatory, and determine if there is any way to substitute something different.</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Combine. </a:t>
            </a:r>
            <a:r>
              <a:rPr lang="en-GB" dirty="0"/>
              <a:t>Develop a list of ways you can combine multiple objects, ideas, materials, or functions into one. Figure out which parts of your process are currently done independently and brainstorm means of integrating them.</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Adapt. </a:t>
            </a:r>
            <a:r>
              <a:rPr lang="en-GB" dirty="0"/>
              <a:t>Think of ways to adapt existing products or techniques to serve a different purpose or function in a different environment. Consider what objects might serve a new function, which groups in your organization can take on different roles, and which existing products or processes can be altered to meet your needs.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Modify. </a:t>
            </a:r>
            <a:r>
              <a:rPr lang="en-GB" dirty="0"/>
              <a:t>Establish options for modifying various elements of your process or product. Discuss ways you could change sizes, remove parts, delete process steps, add functionality, and enhance attractiveness.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Put to other use</a:t>
            </a:r>
            <a:r>
              <a:rPr lang="en-GB" dirty="0"/>
              <a:t>. List ways that you can put an item to different uses. What other functions could it serve, and who else might find it useful?</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Eliminate</a:t>
            </a:r>
            <a:r>
              <a:rPr lang="en-GB" dirty="0"/>
              <a:t>. Identify opportunities to eliminate parts, process steps, excess inventory, or unpopular features. Determine how doing so opens up opportunities for other improvements.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Rearrange</a:t>
            </a:r>
            <a:r>
              <a:rPr lang="en-GB" dirty="0"/>
              <a:t>. Discuss ideas for rearranging elements in your product or process. Could any steps be transposed, or parts moved around?</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i="1" dirty="0"/>
              <a:t>	Evaluate</a:t>
            </a:r>
            <a:r>
              <a:rPr lang="en-GB" i="1" dirty="0"/>
              <a:t> the </a:t>
            </a:r>
            <a:r>
              <a:rPr lang="en-GB" dirty="0"/>
              <a:t>ideas that came out of your brainstorming sessions including your SCAMPER session. Using criteria appropriate for your goals, decide which you will test or fully </a:t>
            </a:r>
            <a:r>
              <a:rPr lang="en-GB" dirty="0" err="1"/>
              <a:t>implemen</a:t>
            </a:r>
            <a:endParaRPr lang="en-GB" dirty="0"/>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dirty="0"/>
              <a:t>Read more: How to Use SCAMPER | eHow.com http://www.ehow.com/how_5328899_use-scamper.html#ixzz1dsSmRSBa</a:t>
            </a:r>
          </a:p>
          <a:p>
            <a:pPr eaLnBrk="1" fontAlgn="auto" hangingPunct="1">
              <a:spcBef>
                <a:spcPts val="0"/>
              </a:spcBef>
              <a:spcAft>
                <a:spcPts val="0"/>
              </a:spcAft>
              <a:defRPr/>
            </a:pPr>
            <a:endParaRPr lang="en-GB" dirty="0"/>
          </a:p>
        </p:txBody>
      </p:sp>
      <p:sp>
        <p:nvSpPr>
          <p:cNvPr id="31748" name="Slide Number Placeholder 3">
            <a:extLst>
              <a:ext uri="{FF2B5EF4-FFF2-40B4-BE49-F238E27FC236}">
                <a16:creationId xmlns:a16="http://schemas.microsoft.com/office/drawing/2014/main" id="{45F141EF-CD5E-4EF5-9E21-30D0F0D89252}"/>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C0E5BA56-9288-4208-81B3-70E281248626}" type="slidenum">
              <a:rPr lang="en-GB" altLang="en-US">
                <a:latin typeface="Calibri" panose="020F0502020204030204" pitchFamily="34" charset="0"/>
              </a:rPr>
              <a:pPr eaLnBrk="1" hangingPunct="1"/>
              <a:t>16</a:t>
            </a:fld>
            <a:endParaRPr lang="en-GB" altLang="en-US">
              <a:latin typeface="Calibri" panose="020F0502020204030204" pitchFamily="34" charset="0"/>
            </a:endParaRPr>
          </a:p>
        </p:txBody>
      </p:sp>
    </p:spTree>
    <p:extLst>
      <p:ext uri="{BB962C8B-B14F-4D97-AF65-F5344CB8AC3E}">
        <p14:creationId xmlns:p14="http://schemas.microsoft.com/office/powerpoint/2010/main" val="2298713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B3AD1A4C-EAAB-4F5B-98E4-0756C7E1754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4C9CFA1A-1CA4-462B-A2D3-8D954A9CE989}"/>
              </a:ext>
            </a:extLst>
          </p:cNvPr>
          <p:cNvSpPr>
            <a:spLocks noGrp="1"/>
          </p:cNvSpPr>
          <p:nvPr>
            <p:ph type="body" idx="1"/>
          </p:nvPr>
        </p:nvSpPr>
        <p:spPr/>
        <p:txBody>
          <a:bodyPr/>
          <a:lstStyle/>
          <a:p>
            <a:pPr eaLnBrk="1" fontAlgn="auto" hangingPunct="1">
              <a:spcBef>
                <a:spcPts val="0"/>
              </a:spcBef>
              <a:spcAft>
                <a:spcPts val="0"/>
              </a:spcAft>
              <a:defRPr/>
            </a:pPr>
            <a:r>
              <a:rPr lang="en-GB" dirty="0"/>
              <a:t>Bring together the individuals who will participate in the SCAMPER exercise. Describe the goal of the exercise and inform participants that they will be using several specific techniques to aid in the brainstorming process.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b="1" dirty="0">
                <a:effectLst>
                  <a:outerShdw blurRad="38100" dist="38100" dir="2700000" algn="tl">
                    <a:srgbClr val="000000">
                      <a:alpha val="43137"/>
                    </a:srgbClr>
                  </a:outerShdw>
                </a:effectLst>
              </a:rPr>
              <a:t>Substitute. </a:t>
            </a:r>
            <a:r>
              <a:rPr lang="en-GB" dirty="0"/>
              <a:t>Brainstorm ways to substitute for existing materials, process steps, people, or locations. Think of any aspects of your current process or product, especially those that are considered mandatory, and determine if there is any way to substitute something different.</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Combine. </a:t>
            </a:r>
            <a:r>
              <a:rPr lang="en-GB" dirty="0"/>
              <a:t>Develop a list of ways you can combine multiple objects, ideas, materials, or functions into one. Figure out which parts of your process are currently done independently and brainstorm means of integrating them.</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Adapt. </a:t>
            </a:r>
            <a:r>
              <a:rPr lang="en-GB" dirty="0"/>
              <a:t>Think of ways to adapt existing products or techniques to serve a different purpose or function in a different environment. Consider what objects might serve a new function, which groups in your organization can take on different roles, and which existing products or processes can be altered to meet your needs.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Modify. </a:t>
            </a:r>
            <a:r>
              <a:rPr lang="en-GB" dirty="0"/>
              <a:t>Establish options for modifying various elements of your process or product. Discuss ways you could change sizes, remove parts, delete process steps, add functionality, and enhance attractiveness.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Put to other use</a:t>
            </a:r>
            <a:r>
              <a:rPr lang="en-GB" dirty="0"/>
              <a:t>. List ways that you can put an item to different uses. What other functions could it serve, and who else might find it useful?</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Eliminate</a:t>
            </a:r>
            <a:r>
              <a:rPr lang="en-GB" dirty="0"/>
              <a:t>. Identify opportunities to eliminate parts, process steps, excess inventory, or unpopular features. Determine how doing so opens up opportunities for other improvements.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Rearrange</a:t>
            </a:r>
            <a:r>
              <a:rPr lang="en-GB" dirty="0"/>
              <a:t>. Discuss ideas for rearranging elements in your product or process. Could any steps be transposed, or parts moved around?</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i="1" dirty="0"/>
              <a:t>	Evaluate</a:t>
            </a:r>
            <a:r>
              <a:rPr lang="en-GB" i="1" dirty="0"/>
              <a:t> the </a:t>
            </a:r>
            <a:r>
              <a:rPr lang="en-GB" dirty="0"/>
              <a:t>ideas that came out of your brainstorming sessions including your SCAMPER session. Using criteria appropriate for your goals, decide which you will test or fully </a:t>
            </a:r>
            <a:r>
              <a:rPr lang="en-GB" dirty="0" err="1"/>
              <a:t>implemen</a:t>
            </a:r>
            <a:endParaRPr lang="en-GB" dirty="0"/>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dirty="0"/>
              <a:t>Read more: How to Use SCAMPER | eHow.com http://www.ehow.com/how_5328899_use-scamper.html#ixzz1dsSmRSBa</a:t>
            </a:r>
          </a:p>
          <a:p>
            <a:pPr eaLnBrk="1" fontAlgn="auto" hangingPunct="1">
              <a:spcBef>
                <a:spcPts val="0"/>
              </a:spcBef>
              <a:spcAft>
                <a:spcPts val="0"/>
              </a:spcAft>
              <a:defRPr/>
            </a:pPr>
            <a:endParaRPr lang="en-GB" dirty="0"/>
          </a:p>
        </p:txBody>
      </p:sp>
      <p:sp>
        <p:nvSpPr>
          <p:cNvPr id="31748" name="Slide Number Placeholder 3">
            <a:extLst>
              <a:ext uri="{FF2B5EF4-FFF2-40B4-BE49-F238E27FC236}">
                <a16:creationId xmlns:a16="http://schemas.microsoft.com/office/drawing/2014/main" id="{45F141EF-CD5E-4EF5-9E21-30D0F0D89252}"/>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C0E5BA56-9288-4208-81B3-70E281248626}" type="slidenum">
              <a:rPr lang="en-GB" altLang="en-US">
                <a:latin typeface="Calibri" panose="020F0502020204030204" pitchFamily="34" charset="0"/>
              </a:rPr>
              <a:pPr eaLnBrk="1" hangingPunct="1"/>
              <a:t>17</a:t>
            </a:fld>
            <a:endParaRPr lang="en-GB" altLang="en-US">
              <a:latin typeface="Calibri" panose="020F0502020204030204" pitchFamily="34" charset="0"/>
            </a:endParaRPr>
          </a:p>
        </p:txBody>
      </p:sp>
    </p:spTree>
    <p:extLst>
      <p:ext uri="{BB962C8B-B14F-4D97-AF65-F5344CB8AC3E}">
        <p14:creationId xmlns:p14="http://schemas.microsoft.com/office/powerpoint/2010/main" val="7636304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B3AD1A4C-EAAB-4F5B-98E4-0756C7E1754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4C9CFA1A-1CA4-462B-A2D3-8D954A9CE989}"/>
              </a:ext>
            </a:extLst>
          </p:cNvPr>
          <p:cNvSpPr>
            <a:spLocks noGrp="1"/>
          </p:cNvSpPr>
          <p:nvPr>
            <p:ph type="body" idx="1"/>
          </p:nvPr>
        </p:nvSpPr>
        <p:spPr/>
        <p:txBody>
          <a:bodyPr/>
          <a:lstStyle/>
          <a:p>
            <a:pPr eaLnBrk="1" fontAlgn="auto" hangingPunct="1">
              <a:spcBef>
                <a:spcPts val="0"/>
              </a:spcBef>
              <a:spcAft>
                <a:spcPts val="0"/>
              </a:spcAft>
              <a:defRPr/>
            </a:pPr>
            <a:r>
              <a:rPr lang="en-GB" dirty="0"/>
              <a:t>Bring together the individuals who will participate in the SCAMPER exercise. Describe the goal of the exercise and inform participants that they will be using several specific techniques to aid in the brainstorming process.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b="1" dirty="0">
                <a:effectLst>
                  <a:outerShdw blurRad="38100" dist="38100" dir="2700000" algn="tl">
                    <a:srgbClr val="000000">
                      <a:alpha val="43137"/>
                    </a:srgbClr>
                  </a:outerShdw>
                </a:effectLst>
              </a:rPr>
              <a:t>Substitute. </a:t>
            </a:r>
            <a:r>
              <a:rPr lang="en-GB" dirty="0"/>
              <a:t>Brainstorm ways to substitute for existing materials, process steps, people, or locations. Think of any aspects of your current process or product, especially those that are considered mandatory, and determine if there is any way to substitute something different.</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Combine. </a:t>
            </a:r>
            <a:r>
              <a:rPr lang="en-GB" dirty="0"/>
              <a:t>Develop a list of ways you can combine multiple objects, ideas, materials, or functions into one. Figure out which parts of your process are currently done independently and brainstorm means of integrating them.</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Adapt. </a:t>
            </a:r>
            <a:r>
              <a:rPr lang="en-GB" dirty="0"/>
              <a:t>Think of ways to adapt existing products or techniques to serve a different purpose or function in a different environment. Consider what objects might serve a new function, which groups in your organization can take on different roles, and which existing products or processes can be altered to meet your needs.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Modify. </a:t>
            </a:r>
            <a:r>
              <a:rPr lang="en-GB" dirty="0"/>
              <a:t>Establish options for modifying various elements of your process or product. Discuss ways you could change sizes, remove parts, delete process steps, add functionality, and enhance attractiveness.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Put to other use</a:t>
            </a:r>
            <a:r>
              <a:rPr lang="en-GB" dirty="0"/>
              <a:t>. List ways that you can put an item to different uses. What other functions could it serve, and who else might find it useful?</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Eliminate</a:t>
            </a:r>
            <a:r>
              <a:rPr lang="en-GB" dirty="0"/>
              <a:t>. Identify opportunities to eliminate parts, process steps, excess inventory, or unpopular features. Determine how doing so opens up opportunities for other improvements.</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dirty="0"/>
              <a:t>Rearrange</a:t>
            </a:r>
            <a:r>
              <a:rPr lang="en-GB" dirty="0"/>
              <a:t>. Discuss ideas for rearranging elements in your product or process. Could any steps be transposed, or parts moved around?</a:t>
            </a:r>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sz="1600" b="1" i="1" dirty="0"/>
              <a:t>	Evaluate</a:t>
            </a:r>
            <a:r>
              <a:rPr lang="en-GB" i="1" dirty="0"/>
              <a:t> the </a:t>
            </a:r>
            <a:r>
              <a:rPr lang="en-GB" dirty="0"/>
              <a:t>ideas that came out of your brainstorming sessions including your SCAMPER session. Using criteria appropriate for your goals, decide which you will test or fully </a:t>
            </a:r>
            <a:r>
              <a:rPr lang="en-GB" dirty="0" err="1"/>
              <a:t>implemen</a:t>
            </a:r>
            <a:endParaRPr lang="en-GB" dirty="0"/>
          </a:p>
          <a:p>
            <a:pPr eaLnBrk="1" fontAlgn="auto" hangingPunct="1">
              <a:spcBef>
                <a:spcPts val="0"/>
              </a:spcBef>
              <a:spcAft>
                <a:spcPts val="0"/>
              </a:spcAft>
              <a:defRPr/>
            </a:pPr>
            <a:endParaRPr lang="en-GB" dirty="0"/>
          </a:p>
          <a:p>
            <a:pPr eaLnBrk="1" fontAlgn="auto" hangingPunct="1">
              <a:spcBef>
                <a:spcPts val="0"/>
              </a:spcBef>
              <a:spcAft>
                <a:spcPts val="0"/>
              </a:spcAft>
              <a:defRPr/>
            </a:pPr>
            <a:r>
              <a:rPr lang="en-GB" dirty="0"/>
              <a:t>Read more: How to Use SCAMPER | eHow.com http://www.ehow.com/how_5328899_use-scamper.html#ixzz1dsSmRSBa</a:t>
            </a:r>
          </a:p>
          <a:p>
            <a:pPr eaLnBrk="1" fontAlgn="auto" hangingPunct="1">
              <a:spcBef>
                <a:spcPts val="0"/>
              </a:spcBef>
              <a:spcAft>
                <a:spcPts val="0"/>
              </a:spcAft>
              <a:defRPr/>
            </a:pPr>
            <a:endParaRPr lang="en-GB" dirty="0"/>
          </a:p>
        </p:txBody>
      </p:sp>
      <p:sp>
        <p:nvSpPr>
          <p:cNvPr id="31748" name="Slide Number Placeholder 3">
            <a:extLst>
              <a:ext uri="{FF2B5EF4-FFF2-40B4-BE49-F238E27FC236}">
                <a16:creationId xmlns:a16="http://schemas.microsoft.com/office/drawing/2014/main" id="{45F141EF-CD5E-4EF5-9E21-30D0F0D89252}"/>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C0E5BA56-9288-4208-81B3-70E281248626}" type="slidenum">
              <a:rPr lang="en-GB" altLang="en-US">
                <a:latin typeface="Calibri" panose="020F0502020204030204" pitchFamily="34" charset="0"/>
              </a:rPr>
              <a:pPr eaLnBrk="1" hangingPunct="1"/>
              <a:t>18</a:t>
            </a:fld>
            <a:endParaRPr lang="en-GB" altLang="en-US">
              <a:latin typeface="Calibri" panose="020F0502020204030204" pitchFamily="34" charset="0"/>
            </a:endParaRPr>
          </a:p>
        </p:txBody>
      </p:sp>
    </p:spTree>
    <p:extLst>
      <p:ext uri="{BB962C8B-B14F-4D97-AF65-F5344CB8AC3E}">
        <p14:creationId xmlns:p14="http://schemas.microsoft.com/office/powerpoint/2010/main" val="20796445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C106AB5A-260D-4350-B547-308DCD1289E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a:extLst>
              <a:ext uri="{FF2B5EF4-FFF2-40B4-BE49-F238E27FC236}">
                <a16:creationId xmlns:a16="http://schemas.microsoft.com/office/drawing/2014/main" id="{F1FE2370-6BEB-4A50-A5E3-B7078C5A315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White hat: Information approach - white as in paper, printout, faxes; white paper is neutral and merely conveys information.</a:t>
            </a:r>
          </a:p>
          <a:p>
            <a:pPr eaLnBrk="1" hangingPunct="1">
              <a:spcBef>
                <a:spcPct val="0"/>
              </a:spcBef>
            </a:pPr>
            <a:endParaRPr lang="en-GB" altLang="en-US"/>
          </a:p>
          <a:p>
            <a:pPr eaLnBrk="1" hangingPunct="1">
              <a:spcBef>
                <a:spcPct val="0"/>
              </a:spcBef>
            </a:pPr>
            <a:r>
              <a:rPr lang="en-GB" altLang="en-US"/>
              <a:t>Red hat: Feelings approach - red as in fire, red for warmth; the red hat covers feelings, emotions and intuition; helps keep people warm.</a:t>
            </a:r>
          </a:p>
          <a:p>
            <a:pPr eaLnBrk="1" hangingPunct="1">
              <a:spcBef>
                <a:spcPct val="0"/>
              </a:spcBef>
            </a:pPr>
            <a:endParaRPr lang="en-GB" altLang="en-US"/>
          </a:p>
          <a:p>
            <a:pPr eaLnBrk="1" hangingPunct="1">
              <a:spcBef>
                <a:spcPct val="0"/>
              </a:spcBef>
            </a:pPr>
            <a:r>
              <a:rPr lang="en-GB" altLang="en-US"/>
              <a:t>Black hat: Logical Negative approach - black robes of a judge; assessing matters with stern caution and no nonsense.</a:t>
            </a:r>
          </a:p>
          <a:p>
            <a:pPr eaLnBrk="1" hangingPunct="1">
              <a:spcBef>
                <a:spcPct val="0"/>
              </a:spcBef>
            </a:pPr>
            <a:endParaRPr lang="en-GB" altLang="en-US"/>
          </a:p>
          <a:p>
            <a:pPr eaLnBrk="1" hangingPunct="1">
              <a:spcBef>
                <a:spcPct val="0"/>
              </a:spcBef>
            </a:pPr>
            <a:r>
              <a:rPr lang="en-GB" altLang="en-US"/>
              <a:t>Yellow hat: Logical Positive approach - sunshine and optimism; look on the bright side; feel positive in the sunshine.</a:t>
            </a:r>
          </a:p>
          <a:p>
            <a:pPr eaLnBrk="1" hangingPunct="1">
              <a:spcBef>
                <a:spcPct val="0"/>
              </a:spcBef>
            </a:pPr>
            <a:endParaRPr lang="en-GB" altLang="en-US"/>
          </a:p>
          <a:p>
            <a:pPr eaLnBrk="1" hangingPunct="1">
              <a:spcBef>
                <a:spcPct val="0"/>
              </a:spcBef>
            </a:pPr>
            <a:r>
              <a:rPr lang="en-GB" altLang="en-US"/>
              <a:t>Green hat: Creating thinking approaches - green for nature and creation; green for growth, new shoots, energy; new ideas springing up.</a:t>
            </a:r>
          </a:p>
          <a:p>
            <a:pPr eaLnBrk="1" hangingPunct="1">
              <a:spcBef>
                <a:spcPct val="0"/>
              </a:spcBef>
            </a:pPr>
            <a:endParaRPr lang="en-GB" altLang="en-US"/>
          </a:p>
          <a:p>
            <a:pPr eaLnBrk="1" hangingPunct="1">
              <a:spcBef>
                <a:spcPct val="0"/>
              </a:spcBef>
            </a:pPr>
            <a:r>
              <a:rPr lang="en-GB" altLang="en-US"/>
              <a:t>Blue hat: Control of Thinking approaches - blue for sky and the overview; looking down on the thinking; helicoptering; blue for cool and detached but all knowing and wise</a:t>
            </a:r>
          </a:p>
        </p:txBody>
      </p:sp>
      <p:sp>
        <p:nvSpPr>
          <p:cNvPr id="34820" name="Slide Number Placeholder 3">
            <a:extLst>
              <a:ext uri="{FF2B5EF4-FFF2-40B4-BE49-F238E27FC236}">
                <a16:creationId xmlns:a16="http://schemas.microsoft.com/office/drawing/2014/main" id="{146FA2A6-1774-43BF-B6DA-1B986DF764C9}"/>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27AEFE32-DD9A-4649-BDE5-B93A9F9D2194}" type="slidenum">
              <a:rPr lang="en-GB" altLang="en-US">
                <a:latin typeface="Calibri" panose="020F0502020204030204" pitchFamily="34" charset="0"/>
              </a:rPr>
              <a:pPr eaLnBrk="1" hangingPunct="1"/>
              <a:t>19</a:t>
            </a:fld>
            <a:endParaRPr lang="en-GB" altLang="en-US">
              <a:latin typeface="Calibri" panose="020F050202020403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767BD341-AA39-41A4-9070-56787F3E7F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84E087BE-5205-4C91-B214-7BE68462D2D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Six Thinking Hats - Looking at a Decision From All Points of View</a:t>
            </a:r>
          </a:p>
          <a:p>
            <a:pPr eaLnBrk="1" hangingPunct="1">
              <a:spcBef>
                <a:spcPct val="0"/>
              </a:spcBef>
            </a:pPr>
            <a:r>
              <a:rPr lang="en-GB" altLang="en-US"/>
              <a:t> </a:t>
            </a:r>
          </a:p>
          <a:p>
            <a:pPr eaLnBrk="1" hangingPunct="1">
              <a:spcBef>
                <a:spcPct val="0"/>
              </a:spcBef>
            </a:pPr>
            <a:r>
              <a:rPr lang="en-GB" altLang="en-US"/>
              <a:t>'Six Thinking Hats' is an important and powerful technique. It is used to look at decisions from a number of important perspectives. This forces you to move outside your habitual thinking style, and helps you to get a more rounded view of a situation.</a:t>
            </a:r>
          </a:p>
          <a:p>
            <a:pPr eaLnBrk="1" hangingPunct="1">
              <a:spcBef>
                <a:spcPct val="0"/>
              </a:spcBef>
            </a:pPr>
            <a:endParaRPr lang="en-GB" altLang="en-US"/>
          </a:p>
          <a:p>
            <a:pPr eaLnBrk="1" hangingPunct="1">
              <a:spcBef>
                <a:spcPct val="0"/>
              </a:spcBef>
            </a:pPr>
            <a:r>
              <a:rPr lang="en-GB" altLang="en-US"/>
              <a:t>This tool was created by Edward de Bono in his book '6 Thinking Hats'.</a:t>
            </a:r>
          </a:p>
          <a:p>
            <a:pPr eaLnBrk="1" hangingPunct="1">
              <a:spcBef>
                <a:spcPct val="0"/>
              </a:spcBef>
            </a:pPr>
            <a:endParaRPr lang="en-GB" altLang="en-US"/>
          </a:p>
          <a:p>
            <a:pPr eaLnBrk="1" hangingPunct="1">
              <a:spcBef>
                <a:spcPct val="0"/>
              </a:spcBef>
            </a:pPr>
            <a:r>
              <a:rPr lang="en-GB" altLang="en-US"/>
              <a:t>Many successful people think from a very rational, positive viewpoint. This is part of the reason that they are successful. Often, though, they may fail to look at a problem from an emotional, intuitive, creative or negative viewpoint. This can mean that they underestimate resistance to plans, fail to make creative leaps and do not make essential contingency plans.</a:t>
            </a:r>
          </a:p>
          <a:p>
            <a:pPr eaLnBrk="1" hangingPunct="1">
              <a:spcBef>
                <a:spcPct val="0"/>
              </a:spcBef>
            </a:pPr>
            <a:endParaRPr lang="en-GB" altLang="en-US"/>
          </a:p>
          <a:p>
            <a:pPr eaLnBrk="1" hangingPunct="1">
              <a:spcBef>
                <a:spcPct val="0"/>
              </a:spcBef>
            </a:pPr>
            <a:r>
              <a:rPr lang="en-GB" altLang="en-US"/>
              <a:t>Similarly, pessimists may be excessively defensive. Emotional people may fail to look at decisions calmly and rationally.</a:t>
            </a:r>
          </a:p>
          <a:p>
            <a:pPr eaLnBrk="1" hangingPunct="1">
              <a:spcBef>
                <a:spcPct val="0"/>
              </a:spcBef>
            </a:pPr>
            <a:endParaRPr lang="en-GB" altLang="en-US"/>
          </a:p>
          <a:p>
            <a:pPr eaLnBrk="1" hangingPunct="1">
              <a:spcBef>
                <a:spcPct val="0"/>
              </a:spcBef>
            </a:pPr>
            <a:r>
              <a:rPr lang="en-GB" altLang="en-US"/>
              <a:t>If you look at a problem with the 'Six Thinking Hats' technique, then you will solve it using all approaches. Your decisions and plans will mix ambition, skill in execution, public sensitivity, creativity and good contingency planning.</a:t>
            </a:r>
          </a:p>
          <a:p>
            <a:pPr eaLnBrk="1" hangingPunct="1">
              <a:spcBef>
                <a:spcPct val="0"/>
              </a:spcBef>
            </a:pPr>
            <a:endParaRPr lang="en-GB" altLang="en-US"/>
          </a:p>
          <a:p>
            <a:pPr eaLnBrk="1" hangingPunct="1">
              <a:spcBef>
                <a:spcPct val="0"/>
              </a:spcBef>
            </a:pPr>
            <a:r>
              <a:rPr lang="en-GB" altLang="en-US"/>
              <a:t>How to Use the Tool:</a:t>
            </a:r>
          </a:p>
          <a:p>
            <a:pPr eaLnBrk="1" hangingPunct="1">
              <a:spcBef>
                <a:spcPct val="0"/>
              </a:spcBef>
            </a:pPr>
            <a:r>
              <a:rPr lang="en-GB" altLang="en-US"/>
              <a:t>You can use Six Thinking Hats in meetings or on your own. In meetings it has the benefit of blocking the confrontations that happen when people with different thinking styles discuss the same problem.</a:t>
            </a:r>
          </a:p>
          <a:p>
            <a:pPr eaLnBrk="1" hangingPunct="1">
              <a:spcBef>
                <a:spcPct val="0"/>
              </a:spcBef>
            </a:pPr>
            <a:endParaRPr lang="en-GB" altLang="en-US"/>
          </a:p>
          <a:p>
            <a:pPr eaLnBrk="1" hangingPunct="1">
              <a:spcBef>
                <a:spcPct val="0"/>
              </a:spcBef>
            </a:pPr>
            <a:r>
              <a:rPr lang="en-GB" altLang="en-US"/>
              <a:t>Each 'Thinking Hat' is a different style of thinking. These are explained below:</a:t>
            </a:r>
          </a:p>
          <a:p>
            <a:pPr eaLnBrk="1" hangingPunct="1">
              <a:spcBef>
                <a:spcPct val="0"/>
              </a:spcBef>
            </a:pPr>
            <a:r>
              <a:rPr lang="en-GB" altLang="en-US"/>
              <a:t> </a:t>
            </a:r>
          </a:p>
          <a:p>
            <a:pPr eaLnBrk="1" hangingPunct="1">
              <a:spcBef>
                <a:spcPct val="0"/>
              </a:spcBef>
            </a:pPr>
            <a:r>
              <a:rPr lang="en-GB" altLang="en-US"/>
              <a:t>White Hat:</a:t>
            </a:r>
          </a:p>
          <a:p>
            <a:pPr eaLnBrk="1" hangingPunct="1">
              <a:spcBef>
                <a:spcPct val="0"/>
              </a:spcBef>
            </a:pPr>
            <a:r>
              <a:rPr lang="en-GB" altLang="en-US"/>
              <a:t>With this thinking hat you focus on the data available. Look at the information you have, and see what you can learn from it. Look for gaps in your knowledge, and either try to fill them or take account of them.</a:t>
            </a:r>
          </a:p>
          <a:p>
            <a:pPr eaLnBrk="1" hangingPunct="1">
              <a:spcBef>
                <a:spcPct val="0"/>
              </a:spcBef>
            </a:pPr>
            <a:endParaRPr lang="en-GB" altLang="en-US"/>
          </a:p>
          <a:p>
            <a:pPr eaLnBrk="1" hangingPunct="1">
              <a:spcBef>
                <a:spcPct val="0"/>
              </a:spcBef>
            </a:pPr>
            <a:r>
              <a:rPr lang="en-GB" altLang="en-US"/>
              <a:t>This is where you analyze past trends, and try to extrapolate from historical data.</a:t>
            </a:r>
          </a:p>
          <a:p>
            <a:pPr eaLnBrk="1" hangingPunct="1">
              <a:spcBef>
                <a:spcPct val="0"/>
              </a:spcBef>
            </a:pPr>
            <a:endParaRPr lang="en-GB" altLang="en-US"/>
          </a:p>
          <a:p>
            <a:pPr eaLnBrk="1" hangingPunct="1">
              <a:spcBef>
                <a:spcPct val="0"/>
              </a:spcBef>
            </a:pPr>
            <a:r>
              <a:rPr lang="en-GB" altLang="en-US"/>
              <a:t>Red Hat:</a:t>
            </a:r>
          </a:p>
          <a:p>
            <a:pPr eaLnBrk="1" hangingPunct="1">
              <a:spcBef>
                <a:spcPct val="0"/>
              </a:spcBef>
            </a:pPr>
            <a:r>
              <a:rPr lang="en-GB" altLang="en-US"/>
              <a:t>'Wearing' the red hat, you look at problems using intuition, gut reaction, and emotion. Also try to think how other people will react emotionally. Try to understand the responses of people who do not fully know your reasoning.</a:t>
            </a:r>
          </a:p>
          <a:p>
            <a:pPr eaLnBrk="1" hangingPunct="1">
              <a:spcBef>
                <a:spcPct val="0"/>
              </a:spcBef>
            </a:pPr>
            <a:endParaRPr lang="en-GB" altLang="en-US"/>
          </a:p>
          <a:p>
            <a:pPr eaLnBrk="1" hangingPunct="1">
              <a:spcBef>
                <a:spcPct val="0"/>
              </a:spcBef>
            </a:pPr>
            <a:r>
              <a:rPr lang="en-GB" altLang="en-US"/>
              <a:t>Black Hat:</a:t>
            </a:r>
          </a:p>
          <a:p>
            <a:pPr eaLnBrk="1" hangingPunct="1">
              <a:spcBef>
                <a:spcPct val="0"/>
              </a:spcBef>
            </a:pPr>
            <a:r>
              <a:rPr lang="en-GB" altLang="en-US"/>
              <a:t>Using black hat thinking, look at all the bad points of the decision. Look at it cautiously and defensively. Try to see why it might not work. This is important because it highlights the weak points in a plan. It allows you to eliminate them, alter them, or prepare contingency plans to counter them. </a:t>
            </a:r>
          </a:p>
          <a:p>
            <a:pPr eaLnBrk="1" hangingPunct="1">
              <a:spcBef>
                <a:spcPct val="0"/>
              </a:spcBef>
            </a:pPr>
            <a:r>
              <a:rPr lang="en-GB" altLang="en-US"/>
              <a:t> </a:t>
            </a:r>
          </a:p>
          <a:p>
            <a:pPr eaLnBrk="1" hangingPunct="1">
              <a:spcBef>
                <a:spcPct val="0"/>
              </a:spcBef>
            </a:pPr>
            <a:r>
              <a:rPr lang="en-GB" altLang="en-US"/>
              <a:t>Black Hat thinking helps to make your plans 'tougher' and more resilient. It can also help you to spot fatal flaws and risks before you embark on a course of action. Black Hat thinking is one of the real benefits of this technique, as many successful people get so used to thinking positively that often they cannot see problems in advance. This leaves them under-prepared for difficulties.</a:t>
            </a:r>
          </a:p>
          <a:p>
            <a:pPr eaLnBrk="1" hangingPunct="1">
              <a:spcBef>
                <a:spcPct val="0"/>
              </a:spcBef>
            </a:pPr>
            <a:r>
              <a:rPr lang="en-GB" altLang="en-US"/>
              <a:t>Yellow Hat:</a:t>
            </a:r>
          </a:p>
          <a:p>
            <a:pPr eaLnBrk="1" hangingPunct="1">
              <a:spcBef>
                <a:spcPct val="0"/>
              </a:spcBef>
            </a:pPr>
            <a:r>
              <a:rPr lang="en-GB" altLang="en-US"/>
              <a:t>The yellow hat helps you to think positively. It is the optimistic viewpoint that helps you to see all the benefits of the decision and the value in it. Yellow Hat thinking helps you to keep going when everything looks gloomy and difficult.</a:t>
            </a:r>
          </a:p>
          <a:p>
            <a:pPr eaLnBrk="1" hangingPunct="1">
              <a:spcBef>
                <a:spcPct val="0"/>
              </a:spcBef>
            </a:pPr>
            <a:endParaRPr lang="en-GB" altLang="en-US"/>
          </a:p>
          <a:p>
            <a:pPr eaLnBrk="1" hangingPunct="1">
              <a:spcBef>
                <a:spcPct val="0"/>
              </a:spcBef>
            </a:pPr>
            <a:r>
              <a:rPr lang="en-GB" altLang="en-US"/>
              <a:t>Green Hat:</a:t>
            </a:r>
          </a:p>
          <a:p>
            <a:pPr eaLnBrk="1" hangingPunct="1">
              <a:spcBef>
                <a:spcPct val="0"/>
              </a:spcBef>
            </a:pPr>
            <a:r>
              <a:rPr lang="en-GB" altLang="en-US"/>
              <a:t>The Green Hat stands for creativity. This is where you can develop creative solutions to a problem. It is a freewheeling way of thinking, in which there is little criticism of ideas. A whole range of creativity tools can help you here.</a:t>
            </a:r>
          </a:p>
          <a:p>
            <a:pPr eaLnBrk="1" hangingPunct="1">
              <a:spcBef>
                <a:spcPct val="0"/>
              </a:spcBef>
            </a:pPr>
            <a:endParaRPr lang="en-GB" altLang="en-US"/>
          </a:p>
          <a:p>
            <a:pPr eaLnBrk="1" hangingPunct="1">
              <a:spcBef>
                <a:spcPct val="0"/>
              </a:spcBef>
            </a:pPr>
            <a:r>
              <a:rPr lang="en-GB" altLang="en-US"/>
              <a:t>Blue Hat:</a:t>
            </a:r>
          </a:p>
          <a:p>
            <a:pPr eaLnBrk="1" hangingPunct="1">
              <a:spcBef>
                <a:spcPct val="0"/>
              </a:spcBef>
            </a:pPr>
            <a:r>
              <a:rPr lang="en-GB" altLang="en-US"/>
              <a:t>The Blue Hat stands for process control. This is the hat worn by people chairing meetings. When running into difficulties because ideas are running dry, they may direct activity into Green Hat thinking. When contingency plans are needed, they will ask for Black Hat thinking, etc.</a:t>
            </a:r>
          </a:p>
          <a:p>
            <a:pPr eaLnBrk="1" hangingPunct="1">
              <a:spcBef>
                <a:spcPct val="0"/>
              </a:spcBef>
            </a:pPr>
            <a:r>
              <a:rPr lang="en-GB" altLang="en-US"/>
              <a:t>A variant of this technique is to look at problems from the point of view of different professionals (e.g. doctors, architects, sales directors, etc.) or different customers.</a:t>
            </a:r>
          </a:p>
          <a:p>
            <a:pPr eaLnBrk="1" hangingPunct="1">
              <a:spcBef>
                <a:spcPct val="0"/>
              </a:spcBef>
            </a:pPr>
            <a:endParaRPr lang="en-GB" altLang="en-US"/>
          </a:p>
          <a:p>
            <a:pPr eaLnBrk="1" hangingPunct="1">
              <a:spcBef>
                <a:spcPct val="0"/>
              </a:spcBef>
            </a:pPr>
            <a:r>
              <a:rPr lang="en-GB" altLang="en-US"/>
              <a:t>Example:</a:t>
            </a:r>
          </a:p>
          <a:p>
            <a:pPr eaLnBrk="1" hangingPunct="1">
              <a:spcBef>
                <a:spcPct val="0"/>
              </a:spcBef>
            </a:pPr>
            <a:r>
              <a:rPr lang="en-GB" altLang="en-US"/>
              <a:t>The directors of a property company are looking at whether they should construct a new office building. The economy is doing well, and the amount of vacant office space is reducing sharply. As part of their decision they decide to use the 6 Thinking Hats technique during a planning meeting.</a:t>
            </a:r>
          </a:p>
          <a:p>
            <a:pPr eaLnBrk="1" hangingPunct="1">
              <a:spcBef>
                <a:spcPct val="0"/>
              </a:spcBef>
            </a:pPr>
            <a:r>
              <a:rPr lang="en-GB" altLang="en-US"/>
              <a:t> </a:t>
            </a:r>
          </a:p>
          <a:p>
            <a:pPr eaLnBrk="1" hangingPunct="1">
              <a:spcBef>
                <a:spcPct val="0"/>
              </a:spcBef>
            </a:pPr>
            <a:r>
              <a:rPr lang="en-GB" altLang="en-US"/>
              <a:t>Looking at the problem with the White Hat, they analyze the data they have. They examine the trend in vacant office space, which shows a sharp reduction. They anticipate that by the time the office block would be completed, that there will be a severe shortage of office space. Current government projections show steady economic growth for at least the construction period.</a:t>
            </a:r>
          </a:p>
          <a:p>
            <a:pPr eaLnBrk="1" hangingPunct="1">
              <a:spcBef>
                <a:spcPct val="0"/>
              </a:spcBef>
            </a:pPr>
            <a:r>
              <a:rPr lang="en-GB" altLang="en-US"/>
              <a:t> </a:t>
            </a:r>
          </a:p>
          <a:p>
            <a:pPr eaLnBrk="1" hangingPunct="1">
              <a:spcBef>
                <a:spcPct val="0"/>
              </a:spcBef>
            </a:pPr>
            <a:r>
              <a:rPr lang="en-GB" altLang="en-US"/>
              <a:t>With Red Hat thinking, some of the directors think the proposed building looks quite ugly. While it would be highly cost-effective, they worry that people would not like to work in it.</a:t>
            </a:r>
          </a:p>
          <a:p>
            <a:pPr eaLnBrk="1" hangingPunct="1">
              <a:spcBef>
                <a:spcPct val="0"/>
              </a:spcBef>
            </a:pPr>
            <a:r>
              <a:rPr lang="en-GB" altLang="en-US"/>
              <a:t> </a:t>
            </a:r>
          </a:p>
          <a:p>
            <a:pPr eaLnBrk="1" hangingPunct="1">
              <a:spcBef>
                <a:spcPct val="0"/>
              </a:spcBef>
            </a:pPr>
            <a:r>
              <a:rPr lang="en-GB" altLang="en-US"/>
              <a:t>When they think with the Black Hat, they worry that government projections may be wrong. The economy may be about to enter a 'cyclical downturn', in which case the office building may be empty for a long time. If the building is not attractive, then companies will choose to work in another better-looking building at the same rent.</a:t>
            </a:r>
          </a:p>
          <a:p>
            <a:pPr eaLnBrk="1" hangingPunct="1">
              <a:spcBef>
                <a:spcPct val="0"/>
              </a:spcBef>
            </a:pPr>
            <a:r>
              <a:rPr lang="en-GB" altLang="en-US"/>
              <a:t> </a:t>
            </a:r>
          </a:p>
          <a:p>
            <a:pPr eaLnBrk="1" hangingPunct="1">
              <a:spcBef>
                <a:spcPct val="0"/>
              </a:spcBef>
            </a:pPr>
            <a:r>
              <a:rPr lang="en-GB" altLang="en-US"/>
              <a:t>With the Yellow Hat, however, if the economy holds up and their projections are correct, the company stands to make a great deal of money. If they are lucky, maybe they could sell the building before the next downturn, or rent to tenants on long-term leases that will last through any recession.</a:t>
            </a:r>
          </a:p>
          <a:p>
            <a:pPr eaLnBrk="1" hangingPunct="1">
              <a:spcBef>
                <a:spcPct val="0"/>
              </a:spcBef>
            </a:pPr>
            <a:r>
              <a:rPr lang="en-GB" altLang="en-US"/>
              <a:t> </a:t>
            </a:r>
          </a:p>
          <a:p>
            <a:pPr eaLnBrk="1" hangingPunct="1">
              <a:spcBef>
                <a:spcPct val="0"/>
              </a:spcBef>
            </a:pPr>
            <a:r>
              <a:rPr lang="en-GB" altLang="en-US"/>
              <a:t>With Green Hat thinking they consider whether they should change the design to make the building more pleasant. Perhaps they could build prestige offices that people would want to rent in any economic climate. Alternatively, maybe they should invest the money in the short term to buy up property at a low cost when a recession comes.</a:t>
            </a:r>
          </a:p>
          <a:p>
            <a:pPr eaLnBrk="1" hangingPunct="1">
              <a:spcBef>
                <a:spcPct val="0"/>
              </a:spcBef>
            </a:pPr>
            <a:r>
              <a:rPr lang="en-GB" altLang="en-US"/>
              <a:t> </a:t>
            </a:r>
          </a:p>
          <a:p>
            <a:pPr eaLnBrk="1" hangingPunct="1">
              <a:spcBef>
                <a:spcPct val="0"/>
              </a:spcBef>
            </a:pPr>
            <a:r>
              <a:rPr lang="en-GB" altLang="en-US"/>
              <a:t>The Blue Hat has been used by the meeting's Chair to move between the different thinking styles. He or she may have needed to keep other members of the team from switching styles, or from criticizing other peoples' points.</a:t>
            </a:r>
          </a:p>
          <a:p>
            <a:pPr eaLnBrk="1" hangingPunct="1">
              <a:spcBef>
                <a:spcPct val="0"/>
              </a:spcBef>
            </a:pPr>
            <a:r>
              <a:rPr lang="en-GB" altLang="en-US"/>
              <a:t> </a:t>
            </a:r>
          </a:p>
          <a:p>
            <a:pPr eaLnBrk="1" hangingPunct="1">
              <a:spcBef>
                <a:spcPct val="0"/>
              </a:spcBef>
            </a:pPr>
            <a:r>
              <a:rPr lang="en-GB" altLang="en-US"/>
              <a:t>It is well worth reading Edward de Bono's book 6 Thinking Hats for more information on this technique.</a:t>
            </a:r>
          </a:p>
          <a:p>
            <a:pPr eaLnBrk="1" hangingPunct="1">
              <a:spcBef>
                <a:spcPct val="0"/>
              </a:spcBef>
            </a:pPr>
            <a:endParaRPr lang="en-GB" altLang="en-US"/>
          </a:p>
          <a:p>
            <a:pPr eaLnBrk="1" hangingPunct="1">
              <a:spcBef>
                <a:spcPct val="0"/>
              </a:spcBef>
            </a:pPr>
            <a:r>
              <a:rPr lang="en-GB" altLang="en-US"/>
              <a:t>Key points: </a:t>
            </a:r>
          </a:p>
          <a:p>
            <a:pPr eaLnBrk="1" hangingPunct="1">
              <a:spcBef>
                <a:spcPct val="0"/>
              </a:spcBef>
            </a:pPr>
            <a:r>
              <a:rPr lang="en-GB" altLang="en-US"/>
              <a:t>Six Thinking Hats is a good technique for looking at the effects of a decision from a number of different points of view.</a:t>
            </a:r>
          </a:p>
          <a:p>
            <a:pPr eaLnBrk="1" hangingPunct="1">
              <a:spcBef>
                <a:spcPct val="0"/>
              </a:spcBef>
            </a:pPr>
            <a:r>
              <a:rPr lang="en-GB" altLang="en-US"/>
              <a:t> </a:t>
            </a:r>
          </a:p>
          <a:p>
            <a:pPr eaLnBrk="1" hangingPunct="1">
              <a:spcBef>
                <a:spcPct val="0"/>
              </a:spcBef>
            </a:pPr>
            <a:r>
              <a:rPr lang="en-GB" altLang="en-US"/>
              <a:t>It allows necessary emotion and scepticism to be brought into what would otherwise be purely rational decisions. It opens up the opportunity for creativity within Decision Making. The technique also helps, for example, persistently pessimistic people to be positive and creative.</a:t>
            </a:r>
          </a:p>
          <a:p>
            <a:pPr eaLnBrk="1" hangingPunct="1">
              <a:spcBef>
                <a:spcPct val="0"/>
              </a:spcBef>
            </a:pPr>
            <a:r>
              <a:rPr lang="en-GB" altLang="en-US"/>
              <a:t> </a:t>
            </a:r>
          </a:p>
          <a:p>
            <a:pPr eaLnBrk="1" hangingPunct="1">
              <a:spcBef>
                <a:spcPct val="0"/>
              </a:spcBef>
            </a:pPr>
            <a:r>
              <a:rPr lang="en-GB" altLang="en-US"/>
              <a:t>Plans developed using the '6 Thinking Hats' technique will be sounder and more resilient than would otherwise be the case. It may also help you to avoid public relations mistakes, and spot good reasons not to follow a course of action before you have committed to it.</a:t>
            </a:r>
          </a:p>
          <a:p>
            <a:pPr eaLnBrk="1" hangingPunct="1">
              <a:spcBef>
                <a:spcPct val="0"/>
              </a:spcBef>
            </a:pPr>
            <a:r>
              <a:rPr lang="en-GB" altLang="en-US"/>
              <a:t> </a:t>
            </a:r>
          </a:p>
          <a:p>
            <a:pPr eaLnBrk="1" hangingPunct="1">
              <a:spcBef>
                <a:spcPct val="0"/>
              </a:spcBef>
            </a:pPr>
            <a:endParaRPr lang="en-GB" altLang="en-US"/>
          </a:p>
          <a:p>
            <a:pPr eaLnBrk="1" hangingPunct="1">
              <a:spcBef>
                <a:spcPct val="0"/>
              </a:spcBef>
            </a:pPr>
            <a:endParaRPr lang="en-GB" altLang="en-US"/>
          </a:p>
        </p:txBody>
      </p:sp>
      <p:sp>
        <p:nvSpPr>
          <p:cNvPr id="35844" name="Slide Number Placeholder 3">
            <a:extLst>
              <a:ext uri="{FF2B5EF4-FFF2-40B4-BE49-F238E27FC236}">
                <a16:creationId xmlns:a16="http://schemas.microsoft.com/office/drawing/2014/main" id="{B33D9333-F7C7-4D0A-A678-26E0951D9E84}"/>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BD305787-5E01-4CE4-B53F-69BEE4187484}" type="slidenum">
              <a:rPr lang="en-GB" altLang="en-US">
                <a:solidFill>
                  <a:srgbClr val="000000"/>
                </a:solidFill>
                <a:latin typeface="Calibri" panose="020F0502020204030204" pitchFamily="34" charset="0"/>
              </a:rPr>
              <a:pPr eaLnBrk="1" hangingPunct="1"/>
              <a:t>20</a:t>
            </a:fld>
            <a:endParaRPr lang="en-GB" altLang="en-US">
              <a:solidFill>
                <a:srgbClr val="000000"/>
              </a:solidFill>
              <a:latin typeface="Calibri" panose="020F050202020403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767BD341-AA39-41A4-9070-56787F3E7F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84E087BE-5205-4C91-B214-7BE68462D2D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Six Thinking Hats - Looking at a Decision From All Points of View</a:t>
            </a:r>
          </a:p>
          <a:p>
            <a:pPr eaLnBrk="1" hangingPunct="1">
              <a:spcBef>
                <a:spcPct val="0"/>
              </a:spcBef>
            </a:pPr>
            <a:r>
              <a:rPr lang="en-GB" altLang="en-US"/>
              <a:t> </a:t>
            </a:r>
          </a:p>
          <a:p>
            <a:pPr eaLnBrk="1" hangingPunct="1">
              <a:spcBef>
                <a:spcPct val="0"/>
              </a:spcBef>
            </a:pPr>
            <a:r>
              <a:rPr lang="en-GB" altLang="en-US"/>
              <a:t>'Six Thinking Hats' is an important and powerful technique. It is used to look at decisions from a number of important perspectives. This forces you to move outside your habitual thinking style, and helps you to get a more rounded view of a situation.</a:t>
            </a:r>
          </a:p>
          <a:p>
            <a:pPr eaLnBrk="1" hangingPunct="1">
              <a:spcBef>
                <a:spcPct val="0"/>
              </a:spcBef>
            </a:pPr>
            <a:endParaRPr lang="en-GB" altLang="en-US"/>
          </a:p>
          <a:p>
            <a:pPr eaLnBrk="1" hangingPunct="1">
              <a:spcBef>
                <a:spcPct val="0"/>
              </a:spcBef>
            </a:pPr>
            <a:r>
              <a:rPr lang="en-GB" altLang="en-US"/>
              <a:t>This tool was created by Edward de Bono in his book '6 Thinking Hats'.</a:t>
            </a:r>
          </a:p>
          <a:p>
            <a:pPr eaLnBrk="1" hangingPunct="1">
              <a:spcBef>
                <a:spcPct val="0"/>
              </a:spcBef>
            </a:pPr>
            <a:endParaRPr lang="en-GB" altLang="en-US"/>
          </a:p>
          <a:p>
            <a:pPr eaLnBrk="1" hangingPunct="1">
              <a:spcBef>
                <a:spcPct val="0"/>
              </a:spcBef>
            </a:pPr>
            <a:r>
              <a:rPr lang="en-GB" altLang="en-US"/>
              <a:t>Many successful people think from a very rational, positive viewpoint. This is part of the reason that they are successful. Often, though, they may fail to look at a problem from an emotional, intuitive, creative or negative viewpoint. This can mean that they underestimate resistance to plans, fail to make creative leaps and do not make essential contingency plans.</a:t>
            </a:r>
          </a:p>
          <a:p>
            <a:pPr eaLnBrk="1" hangingPunct="1">
              <a:spcBef>
                <a:spcPct val="0"/>
              </a:spcBef>
            </a:pPr>
            <a:endParaRPr lang="en-GB" altLang="en-US"/>
          </a:p>
          <a:p>
            <a:pPr eaLnBrk="1" hangingPunct="1">
              <a:spcBef>
                <a:spcPct val="0"/>
              </a:spcBef>
            </a:pPr>
            <a:r>
              <a:rPr lang="en-GB" altLang="en-US"/>
              <a:t>Similarly, pessimists may be excessively defensive. Emotional people may fail to look at decisions calmly and rationally.</a:t>
            </a:r>
          </a:p>
          <a:p>
            <a:pPr eaLnBrk="1" hangingPunct="1">
              <a:spcBef>
                <a:spcPct val="0"/>
              </a:spcBef>
            </a:pPr>
            <a:endParaRPr lang="en-GB" altLang="en-US"/>
          </a:p>
          <a:p>
            <a:pPr eaLnBrk="1" hangingPunct="1">
              <a:spcBef>
                <a:spcPct val="0"/>
              </a:spcBef>
            </a:pPr>
            <a:r>
              <a:rPr lang="en-GB" altLang="en-US"/>
              <a:t>If you look at a problem with the 'Six Thinking Hats' technique, then you will solve it using all approaches. Your decisions and plans will mix ambition, skill in execution, public sensitivity, creativity and good contingency planning.</a:t>
            </a:r>
          </a:p>
          <a:p>
            <a:pPr eaLnBrk="1" hangingPunct="1">
              <a:spcBef>
                <a:spcPct val="0"/>
              </a:spcBef>
            </a:pPr>
            <a:endParaRPr lang="en-GB" altLang="en-US"/>
          </a:p>
          <a:p>
            <a:pPr eaLnBrk="1" hangingPunct="1">
              <a:spcBef>
                <a:spcPct val="0"/>
              </a:spcBef>
            </a:pPr>
            <a:r>
              <a:rPr lang="en-GB" altLang="en-US"/>
              <a:t>How to Use the Tool:</a:t>
            </a:r>
          </a:p>
          <a:p>
            <a:pPr eaLnBrk="1" hangingPunct="1">
              <a:spcBef>
                <a:spcPct val="0"/>
              </a:spcBef>
            </a:pPr>
            <a:r>
              <a:rPr lang="en-GB" altLang="en-US"/>
              <a:t>You can use Six Thinking Hats in meetings or on your own. In meetings it has the benefit of blocking the confrontations that happen when people with different thinking styles discuss the same problem.</a:t>
            </a:r>
          </a:p>
          <a:p>
            <a:pPr eaLnBrk="1" hangingPunct="1">
              <a:spcBef>
                <a:spcPct val="0"/>
              </a:spcBef>
            </a:pPr>
            <a:endParaRPr lang="en-GB" altLang="en-US"/>
          </a:p>
          <a:p>
            <a:pPr eaLnBrk="1" hangingPunct="1">
              <a:spcBef>
                <a:spcPct val="0"/>
              </a:spcBef>
            </a:pPr>
            <a:r>
              <a:rPr lang="en-GB" altLang="en-US"/>
              <a:t>Each 'Thinking Hat' is a different style of thinking. These are explained below:</a:t>
            </a:r>
          </a:p>
          <a:p>
            <a:pPr eaLnBrk="1" hangingPunct="1">
              <a:spcBef>
                <a:spcPct val="0"/>
              </a:spcBef>
            </a:pPr>
            <a:r>
              <a:rPr lang="en-GB" altLang="en-US"/>
              <a:t> </a:t>
            </a:r>
          </a:p>
          <a:p>
            <a:pPr eaLnBrk="1" hangingPunct="1">
              <a:spcBef>
                <a:spcPct val="0"/>
              </a:spcBef>
            </a:pPr>
            <a:r>
              <a:rPr lang="en-GB" altLang="en-US"/>
              <a:t>White Hat:</a:t>
            </a:r>
          </a:p>
          <a:p>
            <a:pPr eaLnBrk="1" hangingPunct="1">
              <a:spcBef>
                <a:spcPct val="0"/>
              </a:spcBef>
            </a:pPr>
            <a:r>
              <a:rPr lang="en-GB" altLang="en-US"/>
              <a:t>With this thinking hat you focus on the data available. Look at the information you have, and see what you can learn from it. Look for gaps in your knowledge, and either try to fill them or take account of them.</a:t>
            </a:r>
          </a:p>
          <a:p>
            <a:pPr eaLnBrk="1" hangingPunct="1">
              <a:spcBef>
                <a:spcPct val="0"/>
              </a:spcBef>
            </a:pPr>
            <a:endParaRPr lang="en-GB" altLang="en-US"/>
          </a:p>
          <a:p>
            <a:pPr eaLnBrk="1" hangingPunct="1">
              <a:spcBef>
                <a:spcPct val="0"/>
              </a:spcBef>
            </a:pPr>
            <a:r>
              <a:rPr lang="en-GB" altLang="en-US"/>
              <a:t>This is where you analyze past trends, and try to extrapolate from historical data.</a:t>
            </a:r>
          </a:p>
          <a:p>
            <a:pPr eaLnBrk="1" hangingPunct="1">
              <a:spcBef>
                <a:spcPct val="0"/>
              </a:spcBef>
            </a:pPr>
            <a:endParaRPr lang="en-GB" altLang="en-US"/>
          </a:p>
          <a:p>
            <a:pPr eaLnBrk="1" hangingPunct="1">
              <a:spcBef>
                <a:spcPct val="0"/>
              </a:spcBef>
            </a:pPr>
            <a:r>
              <a:rPr lang="en-GB" altLang="en-US"/>
              <a:t>Red Hat:</a:t>
            </a:r>
          </a:p>
          <a:p>
            <a:pPr eaLnBrk="1" hangingPunct="1">
              <a:spcBef>
                <a:spcPct val="0"/>
              </a:spcBef>
            </a:pPr>
            <a:r>
              <a:rPr lang="en-GB" altLang="en-US"/>
              <a:t>'Wearing' the red hat, you look at problems using intuition, gut reaction, and emotion. Also try to think how other people will react emotionally. Try to understand the responses of people who do not fully know your reasoning.</a:t>
            </a:r>
          </a:p>
          <a:p>
            <a:pPr eaLnBrk="1" hangingPunct="1">
              <a:spcBef>
                <a:spcPct val="0"/>
              </a:spcBef>
            </a:pPr>
            <a:endParaRPr lang="en-GB" altLang="en-US"/>
          </a:p>
          <a:p>
            <a:pPr eaLnBrk="1" hangingPunct="1">
              <a:spcBef>
                <a:spcPct val="0"/>
              </a:spcBef>
            </a:pPr>
            <a:r>
              <a:rPr lang="en-GB" altLang="en-US"/>
              <a:t>Black Hat:</a:t>
            </a:r>
          </a:p>
          <a:p>
            <a:pPr eaLnBrk="1" hangingPunct="1">
              <a:spcBef>
                <a:spcPct val="0"/>
              </a:spcBef>
            </a:pPr>
            <a:r>
              <a:rPr lang="en-GB" altLang="en-US"/>
              <a:t>Using black hat thinking, look at all the bad points of the decision. Look at it cautiously and defensively. Try to see why it might not work. This is important because it highlights the weak points in a plan. It allows you to eliminate them, alter them, or prepare contingency plans to counter them. </a:t>
            </a:r>
          </a:p>
          <a:p>
            <a:pPr eaLnBrk="1" hangingPunct="1">
              <a:spcBef>
                <a:spcPct val="0"/>
              </a:spcBef>
            </a:pPr>
            <a:r>
              <a:rPr lang="en-GB" altLang="en-US"/>
              <a:t> </a:t>
            </a:r>
          </a:p>
          <a:p>
            <a:pPr eaLnBrk="1" hangingPunct="1">
              <a:spcBef>
                <a:spcPct val="0"/>
              </a:spcBef>
            </a:pPr>
            <a:r>
              <a:rPr lang="en-GB" altLang="en-US"/>
              <a:t>Black Hat thinking helps to make your plans 'tougher' and more resilient. It can also help you to spot fatal flaws and risks before you embark on a course of action. Black Hat thinking is one of the real benefits of this technique, as many successful people get so used to thinking positively that often they cannot see problems in advance. This leaves them under-prepared for difficulties.</a:t>
            </a:r>
          </a:p>
          <a:p>
            <a:pPr eaLnBrk="1" hangingPunct="1">
              <a:spcBef>
                <a:spcPct val="0"/>
              </a:spcBef>
            </a:pPr>
            <a:r>
              <a:rPr lang="en-GB" altLang="en-US"/>
              <a:t>Yellow Hat:</a:t>
            </a:r>
          </a:p>
          <a:p>
            <a:pPr eaLnBrk="1" hangingPunct="1">
              <a:spcBef>
                <a:spcPct val="0"/>
              </a:spcBef>
            </a:pPr>
            <a:r>
              <a:rPr lang="en-GB" altLang="en-US"/>
              <a:t>The yellow hat helps you to think positively. It is the optimistic viewpoint that helps you to see all the benefits of the decision and the value in it. Yellow Hat thinking helps you to keep going when everything looks gloomy and difficult.</a:t>
            </a:r>
          </a:p>
          <a:p>
            <a:pPr eaLnBrk="1" hangingPunct="1">
              <a:spcBef>
                <a:spcPct val="0"/>
              </a:spcBef>
            </a:pPr>
            <a:endParaRPr lang="en-GB" altLang="en-US"/>
          </a:p>
          <a:p>
            <a:pPr eaLnBrk="1" hangingPunct="1">
              <a:spcBef>
                <a:spcPct val="0"/>
              </a:spcBef>
            </a:pPr>
            <a:r>
              <a:rPr lang="en-GB" altLang="en-US"/>
              <a:t>Green Hat:</a:t>
            </a:r>
          </a:p>
          <a:p>
            <a:pPr eaLnBrk="1" hangingPunct="1">
              <a:spcBef>
                <a:spcPct val="0"/>
              </a:spcBef>
            </a:pPr>
            <a:r>
              <a:rPr lang="en-GB" altLang="en-US"/>
              <a:t>The Green Hat stands for creativity. This is where you can develop creative solutions to a problem. It is a freewheeling way of thinking, in which there is little criticism of ideas. A whole range of creativity tools can help you here.</a:t>
            </a:r>
          </a:p>
          <a:p>
            <a:pPr eaLnBrk="1" hangingPunct="1">
              <a:spcBef>
                <a:spcPct val="0"/>
              </a:spcBef>
            </a:pPr>
            <a:endParaRPr lang="en-GB" altLang="en-US"/>
          </a:p>
          <a:p>
            <a:pPr eaLnBrk="1" hangingPunct="1">
              <a:spcBef>
                <a:spcPct val="0"/>
              </a:spcBef>
            </a:pPr>
            <a:r>
              <a:rPr lang="en-GB" altLang="en-US"/>
              <a:t>Blue Hat:</a:t>
            </a:r>
          </a:p>
          <a:p>
            <a:pPr eaLnBrk="1" hangingPunct="1">
              <a:spcBef>
                <a:spcPct val="0"/>
              </a:spcBef>
            </a:pPr>
            <a:r>
              <a:rPr lang="en-GB" altLang="en-US"/>
              <a:t>The Blue Hat stands for process control. This is the hat worn by people chairing meetings. When running into difficulties because ideas are running dry, they may direct activity into Green Hat thinking. When contingency plans are needed, they will ask for Black Hat thinking, etc.</a:t>
            </a:r>
          </a:p>
          <a:p>
            <a:pPr eaLnBrk="1" hangingPunct="1">
              <a:spcBef>
                <a:spcPct val="0"/>
              </a:spcBef>
            </a:pPr>
            <a:r>
              <a:rPr lang="en-GB" altLang="en-US"/>
              <a:t>A variant of this technique is to look at problems from the point of view of different professionals (e.g. doctors, architects, sales directors, etc.) or different customers.</a:t>
            </a:r>
          </a:p>
          <a:p>
            <a:pPr eaLnBrk="1" hangingPunct="1">
              <a:spcBef>
                <a:spcPct val="0"/>
              </a:spcBef>
            </a:pPr>
            <a:endParaRPr lang="en-GB" altLang="en-US"/>
          </a:p>
          <a:p>
            <a:pPr eaLnBrk="1" hangingPunct="1">
              <a:spcBef>
                <a:spcPct val="0"/>
              </a:spcBef>
            </a:pPr>
            <a:r>
              <a:rPr lang="en-GB" altLang="en-US"/>
              <a:t>Example:</a:t>
            </a:r>
          </a:p>
          <a:p>
            <a:pPr eaLnBrk="1" hangingPunct="1">
              <a:spcBef>
                <a:spcPct val="0"/>
              </a:spcBef>
            </a:pPr>
            <a:r>
              <a:rPr lang="en-GB" altLang="en-US"/>
              <a:t>The directors of a property company are looking at whether they should construct a new office building. The economy is doing well, and the amount of vacant office space is reducing sharply. As part of their decision they decide to use the 6 Thinking Hats technique during a planning meeting.</a:t>
            </a:r>
          </a:p>
          <a:p>
            <a:pPr eaLnBrk="1" hangingPunct="1">
              <a:spcBef>
                <a:spcPct val="0"/>
              </a:spcBef>
            </a:pPr>
            <a:r>
              <a:rPr lang="en-GB" altLang="en-US"/>
              <a:t> </a:t>
            </a:r>
          </a:p>
          <a:p>
            <a:pPr eaLnBrk="1" hangingPunct="1">
              <a:spcBef>
                <a:spcPct val="0"/>
              </a:spcBef>
            </a:pPr>
            <a:r>
              <a:rPr lang="en-GB" altLang="en-US"/>
              <a:t>Looking at the problem with the White Hat, they analyze the data they have. They examine the trend in vacant office space, which shows a sharp reduction. They anticipate that by the time the office block would be completed, that there will be a severe shortage of office space. Current government projections show steady economic growth for at least the construction period.</a:t>
            </a:r>
          </a:p>
          <a:p>
            <a:pPr eaLnBrk="1" hangingPunct="1">
              <a:spcBef>
                <a:spcPct val="0"/>
              </a:spcBef>
            </a:pPr>
            <a:r>
              <a:rPr lang="en-GB" altLang="en-US"/>
              <a:t> </a:t>
            </a:r>
          </a:p>
          <a:p>
            <a:pPr eaLnBrk="1" hangingPunct="1">
              <a:spcBef>
                <a:spcPct val="0"/>
              </a:spcBef>
            </a:pPr>
            <a:r>
              <a:rPr lang="en-GB" altLang="en-US"/>
              <a:t>With Red Hat thinking, some of the directors think the proposed building looks quite ugly. While it would be highly cost-effective, they worry that people would not like to work in it.</a:t>
            </a:r>
          </a:p>
          <a:p>
            <a:pPr eaLnBrk="1" hangingPunct="1">
              <a:spcBef>
                <a:spcPct val="0"/>
              </a:spcBef>
            </a:pPr>
            <a:r>
              <a:rPr lang="en-GB" altLang="en-US"/>
              <a:t> </a:t>
            </a:r>
          </a:p>
          <a:p>
            <a:pPr eaLnBrk="1" hangingPunct="1">
              <a:spcBef>
                <a:spcPct val="0"/>
              </a:spcBef>
            </a:pPr>
            <a:r>
              <a:rPr lang="en-GB" altLang="en-US"/>
              <a:t>When they think with the Black Hat, they worry that government projections may be wrong. The economy may be about to enter a 'cyclical downturn', in which case the office building may be empty for a long time. If the building is not attractive, then companies will choose to work in another better-looking building at the same rent.</a:t>
            </a:r>
          </a:p>
          <a:p>
            <a:pPr eaLnBrk="1" hangingPunct="1">
              <a:spcBef>
                <a:spcPct val="0"/>
              </a:spcBef>
            </a:pPr>
            <a:r>
              <a:rPr lang="en-GB" altLang="en-US"/>
              <a:t> </a:t>
            </a:r>
          </a:p>
          <a:p>
            <a:pPr eaLnBrk="1" hangingPunct="1">
              <a:spcBef>
                <a:spcPct val="0"/>
              </a:spcBef>
            </a:pPr>
            <a:r>
              <a:rPr lang="en-GB" altLang="en-US"/>
              <a:t>With the Yellow Hat, however, if the economy holds up and their projections are correct, the company stands to make a great deal of money. If they are lucky, maybe they could sell the building before the next downturn, or rent to tenants on long-term leases that will last through any recession.</a:t>
            </a:r>
          </a:p>
          <a:p>
            <a:pPr eaLnBrk="1" hangingPunct="1">
              <a:spcBef>
                <a:spcPct val="0"/>
              </a:spcBef>
            </a:pPr>
            <a:r>
              <a:rPr lang="en-GB" altLang="en-US"/>
              <a:t> </a:t>
            </a:r>
          </a:p>
          <a:p>
            <a:pPr eaLnBrk="1" hangingPunct="1">
              <a:spcBef>
                <a:spcPct val="0"/>
              </a:spcBef>
            </a:pPr>
            <a:r>
              <a:rPr lang="en-GB" altLang="en-US"/>
              <a:t>With Green Hat thinking they consider whether they should change the design to make the building more pleasant. Perhaps they could build prestige offices that people would want to rent in any economic climate. Alternatively, maybe they should invest the money in the short term to buy up property at a low cost when a recession comes.</a:t>
            </a:r>
          </a:p>
          <a:p>
            <a:pPr eaLnBrk="1" hangingPunct="1">
              <a:spcBef>
                <a:spcPct val="0"/>
              </a:spcBef>
            </a:pPr>
            <a:r>
              <a:rPr lang="en-GB" altLang="en-US"/>
              <a:t> </a:t>
            </a:r>
          </a:p>
          <a:p>
            <a:pPr eaLnBrk="1" hangingPunct="1">
              <a:spcBef>
                <a:spcPct val="0"/>
              </a:spcBef>
            </a:pPr>
            <a:r>
              <a:rPr lang="en-GB" altLang="en-US"/>
              <a:t>The Blue Hat has been used by the meeting's Chair to move between the different thinking styles. He or she may have needed to keep other members of the team from switching styles, or from criticizing other peoples' points.</a:t>
            </a:r>
          </a:p>
          <a:p>
            <a:pPr eaLnBrk="1" hangingPunct="1">
              <a:spcBef>
                <a:spcPct val="0"/>
              </a:spcBef>
            </a:pPr>
            <a:r>
              <a:rPr lang="en-GB" altLang="en-US"/>
              <a:t> </a:t>
            </a:r>
          </a:p>
          <a:p>
            <a:pPr eaLnBrk="1" hangingPunct="1">
              <a:spcBef>
                <a:spcPct val="0"/>
              </a:spcBef>
            </a:pPr>
            <a:r>
              <a:rPr lang="en-GB" altLang="en-US"/>
              <a:t>It is well worth reading Edward de Bono's book 6 Thinking Hats for more information on this technique.</a:t>
            </a:r>
          </a:p>
          <a:p>
            <a:pPr eaLnBrk="1" hangingPunct="1">
              <a:spcBef>
                <a:spcPct val="0"/>
              </a:spcBef>
            </a:pPr>
            <a:endParaRPr lang="en-GB" altLang="en-US"/>
          </a:p>
          <a:p>
            <a:pPr eaLnBrk="1" hangingPunct="1">
              <a:spcBef>
                <a:spcPct val="0"/>
              </a:spcBef>
            </a:pPr>
            <a:r>
              <a:rPr lang="en-GB" altLang="en-US"/>
              <a:t>Key points: </a:t>
            </a:r>
          </a:p>
          <a:p>
            <a:pPr eaLnBrk="1" hangingPunct="1">
              <a:spcBef>
                <a:spcPct val="0"/>
              </a:spcBef>
            </a:pPr>
            <a:r>
              <a:rPr lang="en-GB" altLang="en-US"/>
              <a:t>Six Thinking Hats is a good technique for looking at the effects of a decision from a number of different points of view.</a:t>
            </a:r>
          </a:p>
          <a:p>
            <a:pPr eaLnBrk="1" hangingPunct="1">
              <a:spcBef>
                <a:spcPct val="0"/>
              </a:spcBef>
            </a:pPr>
            <a:r>
              <a:rPr lang="en-GB" altLang="en-US"/>
              <a:t> </a:t>
            </a:r>
          </a:p>
          <a:p>
            <a:pPr eaLnBrk="1" hangingPunct="1">
              <a:spcBef>
                <a:spcPct val="0"/>
              </a:spcBef>
            </a:pPr>
            <a:r>
              <a:rPr lang="en-GB" altLang="en-US"/>
              <a:t>It allows necessary emotion and scepticism to be brought into what would otherwise be purely rational decisions. It opens up the opportunity for creativity within Decision Making. The technique also helps, for example, persistently pessimistic people to be positive and creative.</a:t>
            </a:r>
          </a:p>
          <a:p>
            <a:pPr eaLnBrk="1" hangingPunct="1">
              <a:spcBef>
                <a:spcPct val="0"/>
              </a:spcBef>
            </a:pPr>
            <a:r>
              <a:rPr lang="en-GB" altLang="en-US"/>
              <a:t> </a:t>
            </a:r>
          </a:p>
          <a:p>
            <a:pPr eaLnBrk="1" hangingPunct="1">
              <a:spcBef>
                <a:spcPct val="0"/>
              </a:spcBef>
            </a:pPr>
            <a:r>
              <a:rPr lang="en-GB" altLang="en-US"/>
              <a:t>Plans developed using the '6 Thinking Hats' technique will be sounder and more resilient than would otherwise be the case. It may also help you to avoid public relations mistakes, and spot good reasons not to follow a course of action before you have committed to it.</a:t>
            </a:r>
          </a:p>
          <a:p>
            <a:pPr eaLnBrk="1" hangingPunct="1">
              <a:spcBef>
                <a:spcPct val="0"/>
              </a:spcBef>
            </a:pPr>
            <a:r>
              <a:rPr lang="en-GB" altLang="en-US"/>
              <a:t> </a:t>
            </a:r>
          </a:p>
          <a:p>
            <a:pPr eaLnBrk="1" hangingPunct="1">
              <a:spcBef>
                <a:spcPct val="0"/>
              </a:spcBef>
            </a:pPr>
            <a:endParaRPr lang="en-GB" altLang="en-US"/>
          </a:p>
          <a:p>
            <a:pPr eaLnBrk="1" hangingPunct="1">
              <a:spcBef>
                <a:spcPct val="0"/>
              </a:spcBef>
            </a:pPr>
            <a:endParaRPr lang="en-GB" altLang="en-US"/>
          </a:p>
        </p:txBody>
      </p:sp>
      <p:sp>
        <p:nvSpPr>
          <p:cNvPr id="35844" name="Slide Number Placeholder 3">
            <a:extLst>
              <a:ext uri="{FF2B5EF4-FFF2-40B4-BE49-F238E27FC236}">
                <a16:creationId xmlns:a16="http://schemas.microsoft.com/office/drawing/2014/main" id="{B33D9333-F7C7-4D0A-A678-26E0951D9E84}"/>
              </a:ext>
            </a:extLst>
          </p:cNvPr>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orbel" panose="020B0503020204020204" pitchFamily="34" charset="0"/>
                <a:cs typeface="Arial" panose="020B0604020202020204" pitchFamily="34" charset="0"/>
              </a:defRPr>
            </a:lvl1pPr>
            <a:lvl2pPr marL="742950" indent="-285750" eaLnBrk="0" hangingPunct="0">
              <a:defRPr>
                <a:solidFill>
                  <a:schemeClr val="tx1"/>
                </a:solidFill>
                <a:latin typeface="Corbel" panose="020B0503020204020204" pitchFamily="34" charset="0"/>
                <a:cs typeface="Arial" panose="020B0604020202020204" pitchFamily="34" charset="0"/>
              </a:defRPr>
            </a:lvl2pPr>
            <a:lvl3pPr marL="1143000" indent="-228600" eaLnBrk="0" hangingPunct="0">
              <a:defRPr>
                <a:solidFill>
                  <a:schemeClr val="tx1"/>
                </a:solidFill>
                <a:latin typeface="Corbel" panose="020B0503020204020204" pitchFamily="34" charset="0"/>
                <a:cs typeface="Arial" panose="020B0604020202020204" pitchFamily="34" charset="0"/>
              </a:defRPr>
            </a:lvl3pPr>
            <a:lvl4pPr marL="1600200" indent="-228600" eaLnBrk="0" hangingPunct="0">
              <a:defRPr>
                <a:solidFill>
                  <a:schemeClr val="tx1"/>
                </a:solidFill>
                <a:latin typeface="Corbel" panose="020B0503020204020204" pitchFamily="34" charset="0"/>
                <a:cs typeface="Arial" panose="020B0604020202020204" pitchFamily="34" charset="0"/>
              </a:defRPr>
            </a:lvl4pPr>
            <a:lvl5pPr marL="2057400" indent="-228600" eaLnBrk="0" hangingPunct="0">
              <a:defRPr>
                <a:solidFill>
                  <a:schemeClr val="tx1"/>
                </a:solidFill>
                <a:latin typeface="Corbel" panose="020B0503020204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orbel" panose="020B0503020204020204" pitchFamily="34" charset="0"/>
                <a:cs typeface="Arial" panose="020B0604020202020204" pitchFamily="34" charset="0"/>
              </a:defRPr>
            </a:lvl9pPr>
          </a:lstStyle>
          <a:p>
            <a:pPr eaLnBrk="1" hangingPunct="1"/>
            <a:fld id="{BD305787-5E01-4CE4-B53F-69BEE4187484}" type="slidenum">
              <a:rPr lang="en-GB" altLang="en-US">
                <a:solidFill>
                  <a:srgbClr val="000000"/>
                </a:solidFill>
                <a:latin typeface="Calibri" panose="020F0502020204030204" pitchFamily="34" charset="0"/>
              </a:rPr>
              <a:pPr eaLnBrk="1" hangingPunct="1"/>
              <a:t>21</a:t>
            </a:fld>
            <a:endParaRPr lang="en-GB" alt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270432444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30/05/2022</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30/05/2022</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30/05/2022</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30/05/2022</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30/05/2022</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30/05/2022</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30/05/2022</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30/05/2022</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30/05/2022</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30/05/2022</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30/05/2022</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30/05/2022</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6.xml"/><Relationship Id="rId1" Type="http://schemas.openxmlformats.org/officeDocument/2006/relationships/video" Target="http://www.youtube.com/v/Mb0ssmoXG1I?version=3&amp;feature=player_detailpage"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youtube.com/watch?v=l-soJGRgAAQ"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8.png"/><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
        <p:nvSpPr>
          <p:cNvPr id="3" name="Title 2">
            <a:extLst>
              <a:ext uri="{FF2B5EF4-FFF2-40B4-BE49-F238E27FC236}">
                <a16:creationId xmlns:a16="http://schemas.microsoft.com/office/drawing/2014/main" id="{B880FA4C-4304-3144-9A84-D311DB8D2E55}"/>
              </a:ext>
            </a:extLst>
          </p:cNvPr>
          <p:cNvSpPr>
            <a:spLocks noGrp="1"/>
          </p:cNvSpPr>
          <p:nvPr>
            <p:ph type="ctrTitle"/>
          </p:nvPr>
        </p:nvSpPr>
        <p:spPr>
          <a:xfrm>
            <a:off x="2087216" y="908720"/>
            <a:ext cx="7056784" cy="1800200"/>
          </a:xfrm>
        </p:spPr>
        <p:txBody>
          <a:bodyPr/>
          <a:lstStyle/>
          <a:p>
            <a:r>
              <a:rPr lang="en-US" altLang="en-US" sz="3000" b="1" dirty="0"/>
              <a:t>Developing Innovation </a:t>
            </a:r>
            <a:br>
              <a:rPr lang="en-US" altLang="en-US" sz="3000" b="1" dirty="0"/>
            </a:br>
            <a:r>
              <a:rPr lang="en-US" altLang="en-US" sz="3000" b="1" dirty="0"/>
              <a:t>and </a:t>
            </a:r>
            <a:br>
              <a:rPr lang="en-US" altLang="en-US" sz="3000" b="1" dirty="0"/>
            </a:br>
            <a:r>
              <a:rPr lang="en-US" altLang="en-US" sz="3000" b="1" dirty="0"/>
              <a:t>Creativity for Business Advantage</a:t>
            </a:r>
            <a:br>
              <a:rPr lang="en-US" altLang="en-US" sz="3000" b="1" dirty="0"/>
            </a:br>
            <a:br>
              <a:rPr lang="en-US" altLang="en-US" sz="3000" b="1" dirty="0"/>
            </a:br>
            <a:r>
              <a:rPr lang="en-US" altLang="en-US" sz="3000" b="1" dirty="0">
                <a:solidFill>
                  <a:srgbClr val="C00000"/>
                </a:solidFill>
              </a:rPr>
              <a:t>Week 2 (Lecture 2)</a:t>
            </a:r>
            <a:br>
              <a:rPr lang="en-US" altLang="en-US" sz="3000" b="1" dirty="0">
                <a:solidFill>
                  <a:srgbClr val="C00000"/>
                </a:solidFill>
              </a:rPr>
            </a:br>
            <a:r>
              <a:rPr lang="en-GB" altLang="en-US" sz="3000" b="1" dirty="0"/>
              <a:t>Concepts &amp; techniques of innovation &amp; creativity</a:t>
            </a:r>
            <a:endParaRPr lang="en-US" sz="3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515FD-8183-4198-AA92-0AA676823AB5}"/>
              </a:ext>
            </a:extLst>
          </p:cNvPr>
          <p:cNvSpPr>
            <a:spLocks noGrp="1"/>
          </p:cNvSpPr>
          <p:nvPr>
            <p:ph type="title"/>
          </p:nvPr>
        </p:nvSpPr>
        <p:spPr>
          <a:xfrm>
            <a:off x="457200" y="-91281"/>
            <a:ext cx="8229600" cy="1143000"/>
          </a:xfrm>
        </p:spPr>
        <p:txBody>
          <a:bodyPr rtlCol="0">
            <a:normAutofit/>
          </a:bodyPr>
          <a:lstStyle/>
          <a:p>
            <a:pPr algn="ctr" fontAlgn="auto">
              <a:spcAft>
                <a:spcPts val="0"/>
              </a:spcAft>
              <a:defRPr/>
            </a:pPr>
            <a:r>
              <a:rPr lang="en-GB" b="1" dirty="0">
                <a:latin typeface="Tahoma" panose="020B0604030504040204" pitchFamily="34" charset="0"/>
                <a:ea typeface="Tahoma" panose="020B0604030504040204" pitchFamily="34" charset="0"/>
                <a:cs typeface="Tahoma" panose="020B0604030504040204" pitchFamily="34" charset="0"/>
              </a:rPr>
              <a:t>Objectives</a:t>
            </a:r>
          </a:p>
        </p:txBody>
      </p:sp>
      <p:sp>
        <p:nvSpPr>
          <p:cNvPr id="15363" name="Text Placeholder 2">
            <a:extLst>
              <a:ext uri="{FF2B5EF4-FFF2-40B4-BE49-F238E27FC236}">
                <a16:creationId xmlns:a16="http://schemas.microsoft.com/office/drawing/2014/main" id="{3B22A440-FEEF-40AA-9A7E-D5BD6D6EE1F4}"/>
              </a:ext>
            </a:extLst>
          </p:cNvPr>
          <p:cNvSpPr>
            <a:spLocks noGrp="1"/>
          </p:cNvSpPr>
          <p:nvPr>
            <p:ph type="body" idx="1"/>
          </p:nvPr>
        </p:nvSpPr>
        <p:spPr>
          <a:xfrm>
            <a:off x="549608" y="1051719"/>
            <a:ext cx="8486888" cy="715962"/>
          </a:xfrm>
        </p:spPr>
        <p:txBody>
          <a:bodyPr/>
          <a:lstStyle/>
          <a:p>
            <a:pPr>
              <a:spcBef>
                <a:spcPct val="0"/>
              </a:spcBef>
            </a:pPr>
            <a:r>
              <a:rPr lang="en-GB" altLang="en-US" dirty="0"/>
              <a:t>At the end of this session you will be able to understand:</a:t>
            </a:r>
          </a:p>
        </p:txBody>
      </p:sp>
      <p:sp>
        <p:nvSpPr>
          <p:cNvPr id="15364" name="Content Placeholder 3">
            <a:extLst>
              <a:ext uri="{FF2B5EF4-FFF2-40B4-BE49-F238E27FC236}">
                <a16:creationId xmlns:a16="http://schemas.microsoft.com/office/drawing/2014/main" id="{B6209C69-25A0-4D31-9B12-0DACABC50475}"/>
              </a:ext>
            </a:extLst>
          </p:cNvPr>
          <p:cNvSpPr>
            <a:spLocks noGrp="1"/>
          </p:cNvSpPr>
          <p:nvPr>
            <p:ph sz="half" idx="2"/>
          </p:nvPr>
        </p:nvSpPr>
        <p:spPr>
          <a:xfrm>
            <a:off x="425591" y="1842392"/>
            <a:ext cx="8147050" cy="3951287"/>
          </a:xfrm>
        </p:spPr>
        <p:txBody>
          <a:bodyPr/>
          <a:lstStyle/>
          <a:p>
            <a:pPr marL="457200" indent="-457200">
              <a:buFont typeface="+mj-lt"/>
              <a:buAutoNum type="arabicPeriod"/>
            </a:pPr>
            <a:r>
              <a:rPr lang="en-GB" altLang="en-US" dirty="0"/>
              <a:t>Various platforms for Innovation</a:t>
            </a:r>
          </a:p>
          <a:p>
            <a:pPr marL="457200" indent="-457200">
              <a:buFont typeface="+mj-lt"/>
              <a:buAutoNum type="arabicPeriod"/>
            </a:pPr>
            <a:r>
              <a:rPr lang="en-GB" altLang="en-US" dirty="0"/>
              <a:t>Open market Innovation</a:t>
            </a:r>
          </a:p>
          <a:p>
            <a:pPr marL="457200" indent="-457200">
              <a:buFont typeface="+mj-lt"/>
              <a:buAutoNum type="arabicPeriod"/>
            </a:pPr>
            <a:r>
              <a:rPr lang="en-GB" altLang="en-US" dirty="0"/>
              <a:t>Innovation Do’s &amp; Don'ts </a:t>
            </a:r>
          </a:p>
          <a:p>
            <a:pPr marL="457200" indent="-457200">
              <a:buFont typeface="+mj-lt"/>
              <a:buAutoNum type="arabicPeriod"/>
            </a:pPr>
            <a:r>
              <a:rPr lang="en-GB" dirty="0"/>
              <a:t>Schumpeterian innovation</a:t>
            </a:r>
          </a:p>
          <a:p>
            <a:pPr marL="457200" indent="-457200">
              <a:buFont typeface="+mj-lt"/>
              <a:buAutoNum type="arabicPeriod"/>
            </a:pPr>
            <a:r>
              <a:rPr lang="en-GB" dirty="0"/>
              <a:t>SCAMPER </a:t>
            </a:r>
          </a:p>
          <a:p>
            <a:pPr marL="457200" indent="-457200">
              <a:buFont typeface="+mj-lt"/>
              <a:buAutoNum type="arabicPeriod"/>
            </a:pPr>
            <a:r>
              <a:rPr lang="en-GB" dirty="0"/>
              <a:t>Six Hats Thinking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4A972F-1016-4765-8E5D-101CC8477905}"/>
              </a:ext>
            </a:extLst>
          </p:cNvPr>
          <p:cNvSpPr>
            <a:spLocks noGrp="1"/>
          </p:cNvSpPr>
          <p:nvPr>
            <p:ph type="title"/>
          </p:nvPr>
        </p:nvSpPr>
        <p:spPr>
          <a:xfrm>
            <a:off x="457200" y="116632"/>
            <a:ext cx="8229600" cy="634082"/>
          </a:xfrm>
        </p:spPr>
        <p:txBody>
          <a:bodyPr rtlCol="0">
            <a:normAutofit fontScale="90000"/>
          </a:bodyPr>
          <a:lstStyle/>
          <a:p>
            <a:pPr fontAlgn="auto">
              <a:spcAft>
                <a:spcPts val="0"/>
              </a:spcAft>
              <a:defRPr/>
            </a:pPr>
            <a:r>
              <a:rPr lang="en-GB" b="1" dirty="0"/>
              <a:t>1. Platform for Innovation</a:t>
            </a:r>
          </a:p>
        </p:txBody>
      </p:sp>
      <p:pic>
        <p:nvPicPr>
          <p:cNvPr id="17411" name="Picture 2" descr="http://www.cocatalyst.com/blog/wp-content/uploads/2008/07/innovation-platform-process2.png">
            <a:extLst>
              <a:ext uri="{FF2B5EF4-FFF2-40B4-BE49-F238E27FC236}">
                <a16:creationId xmlns:a16="http://schemas.microsoft.com/office/drawing/2014/main" id="{7C981A14-8E07-4E94-AD23-1C28FF2019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692696"/>
            <a:ext cx="7488238" cy="4968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93610F-35CE-41C7-9414-A2157BC2DDAF}"/>
              </a:ext>
            </a:extLst>
          </p:cNvPr>
          <p:cNvSpPr>
            <a:spLocks noGrp="1"/>
          </p:cNvSpPr>
          <p:nvPr>
            <p:ph type="title"/>
          </p:nvPr>
        </p:nvSpPr>
        <p:spPr/>
        <p:txBody>
          <a:bodyPr rtlCol="0">
            <a:normAutofit/>
          </a:bodyPr>
          <a:lstStyle/>
          <a:p>
            <a:pPr fontAlgn="auto">
              <a:spcAft>
                <a:spcPts val="0"/>
              </a:spcAft>
              <a:defRPr/>
            </a:pPr>
            <a:r>
              <a:rPr lang="en-GB" b="1" dirty="0"/>
              <a:t>2. Open market innovation</a:t>
            </a:r>
          </a:p>
        </p:txBody>
      </p:sp>
      <p:sp>
        <p:nvSpPr>
          <p:cNvPr id="19459" name="Content Placeholder 2">
            <a:extLst>
              <a:ext uri="{FF2B5EF4-FFF2-40B4-BE49-F238E27FC236}">
                <a16:creationId xmlns:a16="http://schemas.microsoft.com/office/drawing/2014/main" id="{9F08234C-9492-422B-B5E3-D6B439153EF5}"/>
              </a:ext>
            </a:extLst>
          </p:cNvPr>
          <p:cNvSpPr>
            <a:spLocks noGrp="1"/>
          </p:cNvSpPr>
          <p:nvPr>
            <p:ph idx="1"/>
          </p:nvPr>
        </p:nvSpPr>
        <p:spPr>
          <a:xfrm>
            <a:off x="457200" y="1600200"/>
            <a:ext cx="8229600" cy="3916363"/>
          </a:xfrm>
        </p:spPr>
        <p:txBody>
          <a:bodyPr/>
          <a:lstStyle/>
          <a:p>
            <a:r>
              <a:rPr lang="en-GB" altLang="en-US" dirty="0"/>
              <a:t>Harnessing creativity: sharing and generating ideas </a:t>
            </a:r>
          </a:p>
          <a:p>
            <a:pPr lvl="1"/>
            <a:r>
              <a:rPr lang="en-GB" altLang="en-US" dirty="0"/>
              <a:t>Incubation</a:t>
            </a:r>
          </a:p>
          <a:p>
            <a:pPr lvl="1"/>
            <a:r>
              <a:rPr lang="en-GB" altLang="en-US" dirty="0"/>
              <a:t>Illumination</a:t>
            </a:r>
          </a:p>
          <a:p>
            <a:pPr lvl="1"/>
            <a:r>
              <a:rPr lang="en-GB" altLang="en-US" dirty="0"/>
              <a:t>Translation</a:t>
            </a:r>
          </a:p>
          <a:p>
            <a:endParaRPr lang="en-GB" altLang="en-US" dirty="0"/>
          </a:p>
          <a:p>
            <a:endParaRPr lang="en-GB" altLang="en-US" dirty="0"/>
          </a:p>
          <a:p>
            <a:endParaRPr lang="en-GB" alt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DA295-379C-45E3-BC2F-83A50CF50022}"/>
              </a:ext>
            </a:extLst>
          </p:cNvPr>
          <p:cNvSpPr>
            <a:spLocks noGrp="1"/>
          </p:cNvSpPr>
          <p:nvPr>
            <p:ph type="title"/>
          </p:nvPr>
        </p:nvSpPr>
        <p:spPr>
          <a:xfrm>
            <a:off x="457200" y="157926"/>
            <a:ext cx="8229600" cy="562074"/>
          </a:xfrm>
        </p:spPr>
        <p:txBody>
          <a:bodyPr rtlCol="0">
            <a:normAutofit fontScale="90000"/>
          </a:bodyPr>
          <a:lstStyle/>
          <a:p>
            <a:pPr fontAlgn="auto">
              <a:spcAft>
                <a:spcPts val="0"/>
              </a:spcAft>
              <a:defRPr/>
            </a:pPr>
            <a:r>
              <a:rPr lang="en-GB" b="1" dirty="0"/>
              <a:t>3. Innovation - </a:t>
            </a:r>
            <a:r>
              <a:rPr lang="en-GB" sz="3600" b="1" dirty="0"/>
              <a:t>Do’s &amp; Don'ts</a:t>
            </a:r>
          </a:p>
        </p:txBody>
      </p:sp>
      <p:sp>
        <p:nvSpPr>
          <p:cNvPr id="21507" name="Text Placeholder 2">
            <a:extLst>
              <a:ext uri="{FF2B5EF4-FFF2-40B4-BE49-F238E27FC236}">
                <a16:creationId xmlns:a16="http://schemas.microsoft.com/office/drawing/2014/main" id="{4E24522A-AE81-4EE6-A4E6-72365FDA7721}"/>
              </a:ext>
            </a:extLst>
          </p:cNvPr>
          <p:cNvSpPr>
            <a:spLocks noGrp="1"/>
          </p:cNvSpPr>
          <p:nvPr>
            <p:ph type="body" idx="1"/>
          </p:nvPr>
        </p:nvSpPr>
        <p:spPr>
          <a:xfrm>
            <a:off x="395536" y="948531"/>
            <a:ext cx="4040188" cy="639762"/>
          </a:xfrm>
        </p:spPr>
        <p:txBody>
          <a:bodyPr/>
          <a:lstStyle/>
          <a:p>
            <a:pPr>
              <a:spcBef>
                <a:spcPct val="0"/>
              </a:spcBef>
              <a:buFont typeface="Wingdings 2" panose="05020102010507070707" pitchFamily="18" charset="2"/>
              <a:buNone/>
            </a:pPr>
            <a:r>
              <a:rPr lang="en-GB" altLang="en-US" dirty="0"/>
              <a:t>Barriers</a:t>
            </a:r>
          </a:p>
        </p:txBody>
      </p:sp>
      <p:sp>
        <p:nvSpPr>
          <p:cNvPr id="4" name="Content Placeholder 3">
            <a:extLst>
              <a:ext uri="{FF2B5EF4-FFF2-40B4-BE49-F238E27FC236}">
                <a16:creationId xmlns:a16="http://schemas.microsoft.com/office/drawing/2014/main" id="{1C05B55D-01C9-4ED6-9F62-BDB7D5C782E4}"/>
              </a:ext>
            </a:extLst>
          </p:cNvPr>
          <p:cNvSpPr>
            <a:spLocks noGrp="1"/>
          </p:cNvSpPr>
          <p:nvPr>
            <p:ph sz="half" idx="2"/>
          </p:nvPr>
        </p:nvSpPr>
        <p:spPr>
          <a:xfrm>
            <a:off x="1" y="1628800"/>
            <a:ext cx="4355976" cy="3414713"/>
          </a:xfrm>
        </p:spPr>
        <p:txBody>
          <a:bodyPr rtlCol="0">
            <a:normAutofit fontScale="92500" lnSpcReduction="10000"/>
          </a:bodyPr>
          <a:lstStyle/>
          <a:p>
            <a:pPr marL="461772" fontAlgn="auto">
              <a:spcBef>
                <a:spcPts val="0"/>
              </a:spcBef>
              <a:spcAft>
                <a:spcPts val="0"/>
              </a:spcAft>
              <a:defRPr/>
            </a:pPr>
            <a:r>
              <a:rPr lang="en-GB" dirty="0"/>
              <a:t>Excessive financial constraints</a:t>
            </a:r>
          </a:p>
          <a:p>
            <a:pPr marL="461772" fontAlgn="auto">
              <a:spcBef>
                <a:spcPts val="0"/>
              </a:spcBef>
              <a:spcAft>
                <a:spcPts val="0"/>
              </a:spcAft>
              <a:defRPr/>
            </a:pPr>
            <a:r>
              <a:rPr lang="en-GB" dirty="0"/>
              <a:t>Lack of time</a:t>
            </a:r>
          </a:p>
          <a:p>
            <a:pPr marL="461772" fontAlgn="auto">
              <a:spcBef>
                <a:spcPts val="0"/>
              </a:spcBef>
              <a:spcAft>
                <a:spcPts val="0"/>
              </a:spcAft>
              <a:defRPr/>
            </a:pPr>
            <a:r>
              <a:rPr lang="en-GB" dirty="0"/>
              <a:t>Lack of resources</a:t>
            </a:r>
          </a:p>
          <a:p>
            <a:pPr marL="461772" fontAlgn="auto">
              <a:spcBef>
                <a:spcPts val="0"/>
              </a:spcBef>
              <a:spcAft>
                <a:spcPts val="0"/>
              </a:spcAft>
              <a:defRPr/>
            </a:pPr>
            <a:r>
              <a:rPr lang="en-GB" dirty="0"/>
              <a:t>Risk aversion &amp; fear of failure</a:t>
            </a:r>
          </a:p>
          <a:p>
            <a:pPr marL="461772" fontAlgn="auto">
              <a:spcBef>
                <a:spcPts val="0"/>
              </a:spcBef>
              <a:spcAft>
                <a:spcPts val="0"/>
              </a:spcAft>
              <a:defRPr/>
            </a:pPr>
            <a:r>
              <a:rPr lang="en-GB" dirty="0"/>
              <a:t>Organisational hierarchy</a:t>
            </a:r>
          </a:p>
          <a:p>
            <a:pPr marL="461772" fontAlgn="auto">
              <a:spcBef>
                <a:spcPts val="0"/>
              </a:spcBef>
              <a:spcAft>
                <a:spcPts val="0"/>
              </a:spcAft>
              <a:defRPr/>
            </a:pPr>
            <a:r>
              <a:rPr lang="en-GB" dirty="0"/>
              <a:t>Unclear leadership</a:t>
            </a:r>
          </a:p>
          <a:p>
            <a:pPr marL="461772" fontAlgn="auto">
              <a:spcBef>
                <a:spcPts val="0"/>
              </a:spcBef>
              <a:spcAft>
                <a:spcPts val="0"/>
              </a:spcAft>
              <a:defRPr/>
            </a:pPr>
            <a:r>
              <a:rPr lang="en-GB" dirty="0"/>
              <a:t>Insufficient incentives</a:t>
            </a:r>
          </a:p>
          <a:p>
            <a:pPr marL="461772" fontAlgn="auto">
              <a:spcBef>
                <a:spcPts val="0"/>
              </a:spcBef>
              <a:spcAft>
                <a:spcPts val="0"/>
              </a:spcAft>
              <a:defRPr/>
            </a:pPr>
            <a:r>
              <a:rPr lang="en-GB" dirty="0"/>
              <a:t>Insufficient training</a:t>
            </a:r>
          </a:p>
          <a:p>
            <a:pPr marL="461772" fontAlgn="auto">
              <a:spcBef>
                <a:spcPts val="0"/>
              </a:spcBef>
              <a:spcAft>
                <a:spcPts val="0"/>
              </a:spcAft>
              <a:defRPr/>
            </a:pPr>
            <a:r>
              <a:rPr lang="en-GB" dirty="0"/>
              <a:t>Insufficient talent</a:t>
            </a:r>
          </a:p>
          <a:p>
            <a:pPr marL="461772" fontAlgn="auto">
              <a:spcBef>
                <a:spcPts val="0"/>
              </a:spcBef>
              <a:spcAft>
                <a:spcPts val="0"/>
              </a:spcAft>
              <a:defRPr/>
            </a:pPr>
            <a:r>
              <a:rPr lang="en-GB" dirty="0"/>
              <a:t>Lack of autonomy</a:t>
            </a:r>
          </a:p>
          <a:p>
            <a:pPr marL="438912" indent="-320040" fontAlgn="auto">
              <a:spcBef>
                <a:spcPts val="0"/>
              </a:spcBef>
              <a:spcAft>
                <a:spcPts val="0"/>
              </a:spcAft>
              <a:buFont typeface="Wingdings 2"/>
              <a:buChar char=""/>
              <a:defRPr/>
            </a:pPr>
            <a:endParaRPr lang="en-GB" dirty="0"/>
          </a:p>
        </p:txBody>
      </p:sp>
      <p:sp>
        <p:nvSpPr>
          <p:cNvPr id="21509" name="Text Placeholder 4">
            <a:extLst>
              <a:ext uri="{FF2B5EF4-FFF2-40B4-BE49-F238E27FC236}">
                <a16:creationId xmlns:a16="http://schemas.microsoft.com/office/drawing/2014/main" id="{FC0A1CDD-C5A1-4FAF-AE4D-A984056D4229}"/>
              </a:ext>
            </a:extLst>
          </p:cNvPr>
          <p:cNvSpPr>
            <a:spLocks noGrp="1"/>
          </p:cNvSpPr>
          <p:nvPr>
            <p:ph type="body" sz="quarter" idx="3"/>
          </p:nvPr>
        </p:nvSpPr>
        <p:spPr>
          <a:xfrm>
            <a:off x="4860032" y="948531"/>
            <a:ext cx="4041775" cy="639762"/>
          </a:xfrm>
        </p:spPr>
        <p:txBody>
          <a:bodyPr/>
          <a:lstStyle/>
          <a:p>
            <a:pPr>
              <a:spcBef>
                <a:spcPct val="0"/>
              </a:spcBef>
              <a:buFont typeface="Wingdings 2" panose="05020102010507070707" pitchFamily="18" charset="2"/>
              <a:buNone/>
            </a:pPr>
            <a:r>
              <a:rPr lang="en-US" altLang="en-US" dirty="0"/>
              <a:t>E</a:t>
            </a:r>
            <a:r>
              <a:rPr lang="en-GB" altLang="en-US" dirty="0" err="1"/>
              <a:t>nablers</a:t>
            </a:r>
            <a:endParaRPr lang="en-GB" altLang="en-US" dirty="0"/>
          </a:p>
        </p:txBody>
      </p:sp>
      <p:sp>
        <p:nvSpPr>
          <p:cNvPr id="15366" name="Content Placeholder 5">
            <a:extLst>
              <a:ext uri="{FF2B5EF4-FFF2-40B4-BE49-F238E27FC236}">
                <a16:creationId xmlns:a16="http://schemas.microsoft.com/office/drawing/2014/main" id="{99ED609B-08A8-41B8-83E6-2BF85B1EA7A9}"/>
              </a:ext>
            </a:extLst>
          </p:cNvPr>
          <p:cNvSpPr>
            <a:spLocks noGrp="1"/>
          </p:cNvSpPr>
          <p:nvPr>
            <p:ph sz="quarter" idx="4"/>
          </p:nvPr>
        </p:nvSpPr>
        <p:spPr>
          <a:xfrm>
            <a:off x="4355977" y="1645003"/>
            <a:ext cx="4680520" cy="3414713"/>
          </a:xfrm>
        </p:spPr>
        <p:txBody>
          <a:bodyPr rtlCol="0">
            <a:normAutofit fontScale="92500" lnSpcReduction="10000"/>
          </a:bodyPr>
          <a:lstStyle/>
          <a:p>
            <a:pPr fontAlgn="auto">
              <a:spcAft>
                <a:spcPts val="0"/>
              </a:spcAft>
              <a:defRPr/>
            </a:pPr>
            <a:r>
              <a:rPr lang="en-GB" altLang="en-US" sz="2200" dirty="0"/>
              <a:t>Management support &amp; openness</a:t>
            </a:r>
          </a:p>
          <a:p>
            <a:pPr fontAlgn="auto">
              <a:spcAft>
                <a:spcPts val="0"/>
              </a:spcAft>
              <a:defRPr/>
            </a:pPr>
            <a:r>
              <a:rPr lang="en-GB" altLang="en-US" sz="2200" dirty="0"/>
              <a:t>Leaders’ modelling behaviours</a:t>
            </a:r>
          </a:p>
          <a:p>
            <a:pPr fontAlgn="auto">
              <a:spcAft>
                <a:spcPts val="0"/>
              </a:spcAft>
              <a:defRPr/>
            </a:pPr>
            <a:r>
              <a:rPr lang="en-GB" altLang="en-US" sz="2200" dirty="0"/>
              <a:t>Setting up the right team</a:t>
            </a:r>
          </a:p>
          <a:p>
            <a:pPr fontAlgn="auto">
              <a:spcAft>
                <a:spcPts val="0"/>
              </a:spcAft>
              <a:defRPr/>
            </a:pPr>
            <a:r>
              <a:rPr lang="en-GB" altLang="en-US" sz="2200" dirty="0"/>
              <a:t>Autonomy and freedom</a:t>
            </a:r>
          </a:p>
          <a:p>
            <a:pPr fontAlgn="auto">
              <a:spcAft>
                <a:spcPts val="0"/>
              </a:spcAft>
              <a:defRPr/>
            </a:pPr>
            <a:r>
              <a:rPr lang="en-GB" altLang="en-US" sz="2200" dirty="0"/>
              <a:t>Tolerance of failure</a:t>
            </a:r>
          </a:p>
          <a:p>
            <a:pPr fontAlgn="auto">
              <a:spcAft>
                <a:spcPts val="0"/>
              </a:spcAft>
              <a:defRPr/>
            </a:pPr>
            <a:r>
              <a:rPr lang="en-GB" altLang="en-US" sz="2200" dirty="0"/>
              <a:t>Networking opportunities</a:t>
            </a:r>
          </a:p>
          <a:p>
            <a:pPr fontAlgn="auto">
              <a:spcAft>
                <a:spcPts val="0"/>
              </a:spcAft>
              <a:defRPr/>
            </a:pPr>
            <a:r>
              <a:rPr lang="en-GB" altLang="en-US" sz="2200" dirty="0"/>
              <a:t>Dedicated resources</a:t>
            </a:r>
          </a:p>
          <a:p>
            <a:pPr fontAlgn="auto">
              <a:spcAft>
                <a:spcPts val="0"/>
              </a:spcAft>
              <a:defRPr/>
            </a:pPr>
            <a:r>
              <a:rPr lang="en-GB" altLang="en-US" sz="2200" dirty="0"/>
              <a:t>Incentives and rewards</a:t>
            </a:r>
          </a:p>
          <a:p>
            <a:pPr fontAlgn="auto">
              <a:spcAft>
                <a:spcPts val="0"/>
              </a:spcAft>
              <a:defRPr/>
            </a:pPr>
            <a:endParaRPr lang="en-GB" alt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11E21-E3C4-43EA-835A-8410D2E2672E}"/>
              </a:ext>
            </a:extLst>
          </p:cNvPr>
          <p:cNvSpPr>
            <a:spLocks noGrp="1"/>
          </p:cNvSpPr>
          <p:nvPr>
            <p:ph type="title"/>
          </p:nvPr>
        </p:nvSpPr>
        <p:spPr>
          <a:xfrm>
            <a:off x="539552" y="116632"/>
            <a:ext cx="8229600" cy="1143000"/>
          </a:xfrm>
        </p:spPr>
        <p:txBody>
          <a:bodyPr rtlCol="0">
            <a:normAutofit fontScale="90000"/>
          </a:bodyPr>
          <a:lstStyle/>
          <a:p>
            <a:pPr fontAlgn="auto">
              <a:spcAft>
                <a:spcPts val="0"/>
              </a:spcAft>
              <a:defRPr/>
            </a:pPr>
            <a:r>
              <a:rPr lang="en-GB" b="1" dirty="0"/>
              <a:t>Where good ideas come from:</a:t>
            </a:r>
            <a:br>
              <a:rPr lang="en-GB" b="1" dirty="0"/>
            </a:br>
            <a:r>
              <a:rPr lang="en-GB" b="1" dirty="0">
                <a:solidFill>
                  <a:srgbClr val="FF0000"/>
                </a:solidFill>
              </a:rPr>
              <a:t>YouTube</a:t>
            </a:r>
            <a:r>
              <a:rPr lang="en-GB" b="1" dirty="0"/>
              <a:t> video:</a:t>
            </a:r>
          </a:p>
        </p:txBody>
      </p:sp>
      <p:pic>
        <p:nvPicPr>
          <p:cNvPr id="3" name="Mb0ssmoXG1I?version=3&amp;feature=player_detailpage">
            <a:extLst>
              <a:ext uri="{FF2B5EF4-FFF2-40B4-BE49-F238E27FC236}">
                <a16:creationId xmlns:a16="http://schemas.microsoft.com/office/drawing/2014/main" id="{0B69633E-F2D1-4ED9-A688-08D146EA8A12}"/>
              </a:ext>
            </a:extLst>
          </p:cNvPr>
          <p:cNvPicPr>
            <a:picLocks noRot="1" noChangeAspect="1"/>
          </p:cNvPicPr>
          <p:nvPr>
            <a:videoFile r:link="rId1"/>
          </p:nvPr>
        </p:nvPicPr>
        <p:blipFill>
          <a:blip r:embed="rId3">
            <a:extLst>
              <a:ext uri="{28A0092B-C50C-407E-A947-70E740481C1C}">
                <a14:useLocalDpi xmlns:a14="http://schemas.microsoft.com/office/drawing/2010/main" val="0"/>
              </a:ext>
            </a:extLst>
          </a:blip>
          <a:srcRect/>
          <a:stretch>
            <a:fillRect/>
          </a:stretch>
        </p:blipFill>
        <p:spPr bwMode="auto">
          <a:xfrm>
            <a:off x="1043608" y="1340768"/>
            <a:ext cx="6864350" cy="4032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393016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 name="Title 1">
            <a:extLst>
              <a:ext uri="{FF2B5EF4-FFF2-40B4-BE49-F238E27FC236}">
                <a16:creationId xmlns:a16="http://schemas.microsoft.com/office/drawing/2014/main" id="{EA35EDEE-AB04-3214-403E-83AE3B536ACC}"/>
              </a:ext>
            </a:extLst>
          </p:cNvPr>
          <p:cNvSpPr>
            <a:spLocks noGrp="1"/>
          </p:cNvSpPr>
          <p:nvPr>
            <p:ph type="title"/>
          </p:nvPr>
        </p:nvSpPr>
        <p:spPr>
          <a:xfrm>
            <a:off x="457200" y="274638"/>
            <a:ext cx="8229600" cy="1143000"/>
          </a:xfrm>
        </p:spPr>
        <p:txBody>
          <a:bodyPr/>
          <a:lstStyle/>
          <a:p>
            <a:r>
              <a:rPr lang="en-GB" dirty="0"/>
              <a:t>4. Schumpeterian innovation</a:t>
            </a:r>
            <a:endParaRPr lang="en-US" dirty="0"/>
          </a:p>
        </p:txBody>
      </p:sp>
      <p:pic>
        <p:nvPicPr>
          <p:cNvPr id="1026" name="Picture 2" descr="Who Is Joseph Schumpeter? What Is He Known For?">
            <a:extLst>
              <a:ext uri="{FF2B5EF4-FFF2-40B4-BE49-F238E27FC236}">
                <a16:creationId xmlns:a16="http://schemas.microsoft.com/office/drawing/2014/main" id="{0A77DF4F-CACE-0ADD-F40B-9FD63E774FB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7103" r="-7" b="21497"/>
          <a:stretch/>
        </p:blipFill>
        <p:spPr bwMode="auto">
          <a:xfrm>
            <a:off x="457200" y="1600201"/>
            <a:ext cx="8229600" cy="3917032"/>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23EB773D-8FAC-22C1-11A3-D61AE14C24C6}"/>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30/05/2022</a:t>
            </a:fld>
            <a:endParaRPr lang="en-GB" altLang="en-US" sz="900"/>
          </a:p>
        </p:txBody>
      </p:sp>
      <p:sp>
        <p:nvSpPr>
          <p:cNvPr id="5" name="Slide Number Placeholder 4">
            <a:extLst>
              <a:ext uri="{FF2B5EF4-FFF2-40B4-BE49-F238E27FC236}">
                <a16:creationId xmlns:a16="http://schemas.microsoft.com/office/drawing/2014/main" id="{71CDD14B-7F8E-B08A-3B51-DD49B8F19760}"/>
              </a:ext>
            </a:extLst>
          </p:cNvPr>
          <p:cNvSpPr>
            <a:spLocks noGrp="1"/>
          </p:cNvSpPr>
          <p:nvPr>
            <p:ph type="sldNum" sz="quarter" idx="12"/>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7</a:t>
            </a:fld>
            <a:endParaRPr lang="en-GB" altLang="en-US"/>
          </a:p>
        </p:txBody>
      </p:sp>
    </p:spTree>
    <p:extLst>
      <p:ext uri="{BB962C8B-B14F-4D97-AF65-F5344CB8AC3E}">
        <p14:creationId xmlns:p14="http://schemas.microsoft.com/office/powerpoint/2010/main" val="11855008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8DBCEC4-B1B4-B070-A8DA-9FF3F8841EA6}"/>
              </a:ext>
            </a:extLst>
          </p:cNvPr>
          <p:cNvSpPr>
            <a:spLocks noGrp="1"/>
          </p:cNvSpPr>
          <p:nvPr>
            <p:ph idx="1"/>
          </p:nvPr>
        </p:nvSpPr>
        <p:spPr>
          <a:xfrm>
            <a:off x="457200" y="548680"/>
            <a:ext cx="8229600" cy="4680520"/>
          </a:xfrm>
        </p:spPr>
        <p:txBody>
          <a:bodyPr/>
          <a:lstStyle/>
          <a:p>
            <a:r>
              <a:rPr lang="en-GB" dirty="0"/>
              <a:t>Creative destruction</a:t>
            </a:r>
          </a:p>
          <a:p>
            <a:r>
              <a:rPr lang="en-US" sz="2400" dirty="0"/>
              <a:t>Schumpeter </a:t>
            </a:r>
            <a:r>
              <a:rPr lang="en-US" sz="2400" dirty="0" err="1"/>
              <a:t>characterised</a:t>
            </a:r>
            <a:r>
              <a:rPr lang="en-US" sz="2400" dirty="0"/>
              <a:t> creative destruction as innovations in the manufacturing process that increase productivity, describing it as the </a:t>
            </a:r>
          </a:p>
          <a:p>
            <a:pPr marL="0" indent="0" algn="just">
              <a:buNone/>
            </a:pPr>
            <a:r>
              <a:rPr lang="en-US" sz="2400" b="1" i="1" dirty="0"/>
              <a:t>"process of industrial mutation that incessantly revolutionizes the economic structure from within, incessantly destroying the old one, incessantly creating a new one.“ (Schumpeter, 1942)</a:t>
            </a:r>
          </a:p>
          <a:p>
            <a:endParaRPr lang="en-GB" sz="2400" i="1" dirty="0"/>
          </a:p>
          <a:p>
            <a:pPr marL="0" indent="0">
              <a:buNone/>
            </a:pPr>
            <a:r>
              <a:rPr lang="en-GB" sz="2800" dirty="0">
                <a:hlinkClick r:id="rId2"/>
              </a:rPr>
              <a:t>https://www.youtube.com/watch?v=l-soJGRgAAQ</a:t>
            </a:r>
            <a:endParaRPr lang="en-GB" sz="2800" dirty="0"/>
          </a:p>
          <a:p>
            <a:pPr marL="0" indent="0">
              <a:buNone/>
            </a:pPr>
            <a:endParaRPr lang="en-GB" sz="2800" dirty="0"/>
          </a:p>
          <a:p>
            <a:pPr marL="0" indent="0">
              <a:buNone/>
            </a:pPr>
            <a:endParaRPr lang="en-GB" sz="2800" dirty="0"/>
          </a:p>
        </p:txBody>
      </p:sp>
      <p:sp>
        <p:nvSpPr>
          <p:cNvPr id="4" name="Date Placeholder 3">
            <a:extLst>
              <a:ext uri="{FF2B5EF4-FFF2-40B4-BE49-F238E27FC236}">
                <a16:creationId xmlns:a16="http://schemas.microsoft.com/office/drawing/2014/main" id="{177334C9-9326-CD43-49EA-929FD8167193}"/>
              </a:ext>
            </a:extLst>
          </p:cNvPr>
          <p:cNvSpPr>
            <a:spLocks noGrp="1"/>
          </p:cNvSpPr>
          <p:nvPr>
            <p:ph type="dt" sz="half" idx="10"/>
          </p:nvPr>
        </p:nvSpPr>
        <p:spPr/>
        <p:txBody>
          <a:bodyPr/>
          <a:lstStyle/>
          <a:p>
            <a:pPr>
              <a:defRPr/>
            </a:pPr>
            <a:fld id="{2303D31F-598B-47EE-BA37-93F097A3D676}" type="datetime1">
              <a:rPr lang="en-GB" altLang="en-US" smtClean="0"/>
              <a:pPr>
                <a:defRPr/>
              </a:pPr>
              <a:t>30/05/2022</a:t>
            </a:fld>
            <a:endParaRPr lang="en-GB" altLang="en-US"/>
          </a:p>
        </p:txBody>
      </p:sp>
      <p:sp>
        <p:nvSpPr>
          <p:cNvPr id="5" name="Slide Number Placeholder 4">
            <a:extLst>
              <a:ext uri="{FF2B5EF4-FFF2-40B4-BE49-F238E27FC236}">
                <a16:creationId xmlns:a16="http://schemas.microsoft.com/office/drawing/2014/main" id="{A823717B-A570-5E1D-5FFA-B3C3812A6E9E}"/>
              </a:ext>
            </a:extLst>
          </p:cNvPr>
          <p:cNvSpPr>
            <a:spLocks noGrp="1"/>
          </p:cNvSpPr>
          <p:nvPr>
            <p:ph type="sldNum" sz="quarter" idx="12"/>
          </p:nvPr>
        </p:nvSpPr>
        <p:spPr/>
        <p:txBody>
          <a:bodyPr/>
          <a:lstStyle/>
          <a:p>
            <a:pPr>
              <a:defRPr/>
            </a:pPr>
            <a:fld id="{6550E941-99E4-4403-A917-B30FF69A9617}" type="slidenum">
              <a:rPr lang="en-GB" altLang="en-US" smtClean="0"/>
              <a:pPr>
                <a:defRPr/>
              </a:pPr>
              <a:t>8</a:t>
            </a:fld>
            <a:endParaRPr lang="en-GB" altLang="en-US"/>
          </a:p>
        </p:txBody>
      </p:sp>
    </p:spTree>
    <p:extLst>
      <p:ext uri="{BB962C8B-B14F-4D97-AF65-F5344CB8AC3E}">
        <p14:creationId xmlns:p14="http://schemas.microsoft.com/office/powerpoint/2010/main" val="30424011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49E89-CA1F-46EB-BE93-92600740E8ED}"/>
              </a:ext>
            </a:extLst>
          </p:cNvPr>
          <p:cNvSpPr>
            <a:spLocks noGrp="1"/>
          </p:cNvSpPr>
          <p:nvPr>
            <p:ph type="title"/>
          </p:nvPr>
        </p:nvSpPr>
        <p:spPr/>
        <p:txBody>
          <a:bodyPr rtlCol="0">
            <a:normAutofit/>
          </a:bodyPr>
          <a:lstStyle/>
          <a:p>
            <a:pPr fontAlgn="auto">
              <a:spcAft>
                <a:spcPts val="0"/>
              </a:spcAft>
              <a:defRPr/>
            </a:pPr>
            <a:r>
              <a:rPr lang="en-GB" b="1" dirty="0"/>
              <a:t>5. SCAMPER</a:t>
            </a:r>
          </a:p>
        </p:txBody>
      </p:sp>
      <p:sp>
        <p:nvSpPr>
          <p:cNvPr id="17411" name="Content Placeholder 2">
            <a:extLst>
              <a:ext uri="{FF2B5EF4-FFF2-40B4-BE49-F238E27FC236}">
                <a16:creationId xmlns:a16="http://schemas.microsoft.com/office/drawing/2014/main" id="{7CBA87B7-C5D0-47F9-966D-0AF8905CA4B2}"/>
              </a:ext>
            </a:extLst>
          </p:cNvPr>
          <p:cNvSpPr>
            <a:spLocks noGrp="1"/>
          </p:cNvSpPr>
          <p:nvPr>
            <p:ph idx="1"/>
          </p:nvPr>
        </p:nvSpPr>
        <p:spPr>
          <a:xfrm>
            <a:off x="457200" y="1600200"/>
            <a:ext cx="8229600" cy="3916363"/>
          </a:xfrm>
        </p:spPr>
        <p:txBody>
          <a:bodyPr rtlCol="0">
            <a:normAutofit fontScale="85000" lnSpcReduction="10000"/>
          </a:bodyPr>
          <a:lstStyle/>
          <a:p>
            <a:r>
              <a:rPr lang="en-GB" b="1" dirty="0"/>
              <a:t>S</a:t>
            </a:r>
            <a:r>
              <a:rPr lang="en-GB" dirty="0"/>
              <a:t> – Substitute</a:t>
            </a:r>
          </a:p>
          <a:p>
            <a:r>
              <a:rPr lang="en-GB" b="1" dirty="0"/>
              <a:t>C</a:t>
            </a:r>
            <a:r>
              <a:rPr lang="en-GB" dirty="0"/>
              <a:t> – Combine</a:t>
            </a:r>
          </a:p>
          <a:p>
            <a:r>
              <a:rPr lang="en-GB" b="1" dirty="0"/>
              <a:t>A</a:t>
            </a:r>
            <a:r>
              <a:rPr lang="en-GB" dirty="0"/>
              <a:t> – Adapt</a:t>
            </a:r>
          </a:p>
          <a:p>
            <a:r>
              <a:rPr lang="en-GB" b="1" dirty="0"/>
              <a:t>M</a:t>
            </a:r>
            <a:r>
              <a:rPr lang="en-GB" dirty="0"/>
              <a:t> – Modify</a:t>
            </a:r>
          </a:p>
          <a:p>
            <a:r>
              <a:rPr lang="en-GB" b="1" dirty="0"/>
              <a:t>P</a:t>
            </a:r>
            <a:r>
              <a:rPr lang="en-GB" dirty="0"/>
              <a:t> – Put to another use</a:t>
            </a:r>
          </a:p>
          <a:p>
            <a:r>
              <a:rPr lang="en-GB" b="1" dirty="0"/>
              <a:t>E</a:t>
            </a:r>
            <a:r>
              <a:rPr lang="en-GB" dirty="0"/>
              <a:t> – Eliminate</a:t>
            </a:r>
          </a:p>
          <a:p>
            <a:r>
              <a:rPr lang="en-GB" b="1" dirty="0"/>
              <a:t>R</a:t>
            </a:r>
            <a:r>
              <a:rPr lang="en-GB" dirty="0"/>
              <a:t> – Reverse</a:t>
            </a:r>
          </a:p>
          <a:p>
            <a:pPr marL="0" indent="0" algn="ctr">
              <a:buNone/>
            </a:pPr>
            <a:r>
              <a:rPr lang="en-GB" dirty="0"/>
              <a:t>                                  </a:t>
            </a:r>
            <a:r>
              <a:rPr lang="en-GB" sz="2400" dirty="0"/>
              <a:t>Source:  </a:t>
            </a:r>
            <a:r>
              <a:rPr lang="en-GB" sz="2400" b="1" dirty="0">
                <a:solidFill>
                  <a:srgbClr val="0000FF"/>
                </a:solidFill>
              </a:rPr>
              <a:t>https://www.cleverism.com</a:t>
            </a:r>
            <a:endParaRPr lang="en-GB" altLang="en-US" sz="4400" b="1" dirty="0">
              <a:solidFill>
                <a:srgbClr val="0000FF"/>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49E89-CA1F-46EB-BE93-92600740E8ED}"/>
              </a:ext>
            </a:extLst>
          </p:cNvPr>
          <p:cNvSpPr>
            <a:spLocks noGrp="1"/>
          </p:cNvSpPr>
          <p:nvPr>
            <p:ph type="title"/>
          </p:nvPr>
        </p:nvSpPr>
        <p:spPr>
          <a:xfrm>
            <a:off x="457200" y="116632"/>
            <a:ext cx="8229600" cy="864096"/>
          </a:xfrm>
        </p:spPr>
        <p:txBody>
          <a:bodyPr rtlCol="0">
            <a:normAutofit/>
          </a:bodyPr>
          <a:lstStyle/>
          <a:p>
            <a:pPr fontAlgn="auto">
              <a:spcAft>
                <a:spcPts val="0"/>
              </a:spcAft>
              <a:defRPr/>
            </a:pPr>
            <a:r>
              <a:rPr lang="en-GB" b="1" dirty="0"/>
              <a:t>Step 1: “S” Substitute</a:t>
            </a:r>
          </a:p>
        </p:txBody>
      </p:sp>
      <p:sp>
        <p:nvSpPr>
          <p:cNvPr id="17411" name="Content Placeholder 2">
            <a:extLst>
              <a:ext uri="{FF2B5EF4-FFF2-40B4-BE49-F238E27FC236}">
                <a16:creationId xmlns:a16="http://schemas.microsoft.com/office/drawing/2014/main" id="{7CBA87B7-C5D0-47F9-966D-0AF8905CA4B2}"/>
              </a:ext>
            </a:extLst>
          </p:cNvPr>
          <p:cNvSpPr>
            <a:spLocks noGrp="1"/>
          </p:cNvSpPr>
          <p:nvPr>
            <p:ph idx="1"/>
          </p:nvPr>
        </p:nvSpPr>
        <p:spPr>
          <a:xfrm>
            <a:off x="251520" y="1124744"/>
            <a:ext cx="8568952" cy="4536504"/>
          </a:xfrm>
        </p:spPr>
        <p:txBody>
          <a:bodyPr rtlCol="0">
            <a:normAutofit fontScale="70000" lnSpcReduction="20000"/>
          </a:bodyPr>
          <a:lstStyle/>
          <a:p>
            <a:pPr marL="0" indent="0">
              <a:buNone/>
            </a:pPr>
            <a:r>
              <a:rPr lang="en-GB" sz="2600" dirty="0"/>
              <a:t>Take away a part of the selected thing, concept or situation and replace it with something else. Substitution is </a:t>
            </a:r>
            <a:r>
              <a:rPr lang="en-GB" sz="2600" u="sng" dirty="0">
                <a:solidFill>
                  <a:srgbClr val="FF0000"/>
                </a:solidFill>
              </a:rPr>
              <a:t>a technique of trial and error</a:t>
            </a:r>
            <a:r>
              <a:rPr lang="en-GB" sz="2600" dirty="0"/>
              <a:t>, of replacing one object with another till you are able to determine the correct idea.</a:t>
            </a:r>
          </a:p>
          <a:p>
            <a:pPr marL="0" indent="0">
              <a:buNone/>
            </a:pPr>
            <a:endParaRPr lang="en-GB" sz="2600" i="1" dirty="0"/>
          </a:p>
          <a:p>
            <a:pPr marL="0" indent="0">
              <a:buNone/>
            </a:pPr>
            <a:r>
              <a:rPr lang="en-GB" sz="2600" b="1" dirty="0"/>
              <a:t>Some questions you can ask:</a:t>
            </a:r>
          </a:p>
          <a:p>
            <a:pPr marL="0" indent="0">
              <a:buNone/>
            </a:pPr>
            <a:endParaRPr lang="en-GB" sz="2600" b="1" dirty="0"/>
          </a:p>
          <a:p>
            <a:r>
              <a:rPr lang="en-GB" sz="2600" dirty="0"/>
              <a:t>What resources/materials can you swap/substitute to enhance the product?</a:t>
            </a:r>
          </a:p>
          <a:p>
            <a:r>
              <a:rPr lang="en-GB" sz="2600" dirty="0"/>
              <a:t>What process or product could you utilize?</a:t>
            </a:r>
          </a:p>
          <a:p>
            <a:r>
              <a:rPr lang="en-GB" sz="2600" dirty="0"/>
              <a:t>Can you utilize other materials or ingredients?</a:t>
            </a:r>
          </a:p>
          <a:p>
            <a:r>
              <a:rPr lang="en-GB" sz="2600" dirty="0"/>
              <a:t>Can you change its colour, sound, smell or roughness?</a:t>
            </a:r>
          </a:p>
          <a:p>
            <a:r>
              <a:rPr lang="en-GB" sz="2600" dirty="0"/>
              <a:t>Can you modify its shape?</a:t>
            </a:r>
          </a:p>
          <a:p>
            <a:r>
              <a:rPr lang="en-GB" sz="2600" dirty="0"/>
              <a:t>Which rules can you substitute or change?</a:t>
            </a:r>
          </a:p>
          <a:p>
            <a:r>
              <a:rPr lang="en-GB" sz="2600" dirty="0"/>
              <a:t>Is it possible to replace someone involved?</a:t>
            </a:r>
          </a:p>
          <a:p>
            <a:r>
              <a:rPr lang="en-GB" sz="2600" dirty="0"/>
              <a:t>Can you utilize the idea in another place?</a:t>
            </a:r>
          </a:p>
          <a:p>
            <a:r>
              <a:rPr lang="en-GB" sz="2600" dirty="0"/>
              <a:t>What would happen if you modified your attitude or feelings towards the product?</a:t>
            </a:r>
          </a:p>
          <a:p>
            <a:pPr fontAlgn="auto">
              <a:spcAft>
                <a:spcPts val="0"/>
              </a:spcAft>
              <a:defRPr/>
            </a:pPr>
            <a:endParaRPr lang="en-GB" altLang="en-US" sz="4400" b="1" dirty="0"/>
          </a:p>
        </p:txBody>
      </p:sp>
    </p:spTree>
    <p:extLst>
      <p:ext uri="{BB962C8B-B14F-4D97-AF65-F5344CB8AC3E}">
        <p14:creationId xmlns:p14="http://schemas.microsoft.com/office/powerpoint/2010/main" val="2254064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49E89-CA1F-46EB-BE93-92600740E8ED}"/>
              </a:ext>
            </a:extLst>
          </p:cNvPr>
          <p:cNvSpPr>
            <a:spLocks noGrp="1"/>
          </p:cNvSpPr>
          <p:nvPr>
            <p:ph type="title"/>
          </p:nvPr>
        </p:nvSpPr>
        <p:spPr>
          <a:xfrm>
            <a:off x="457200" y="0"/>
            <a:ext cx="8229600" cy="620688"/>
          </a:xfrm>
        </p:spPr>
        <p:txBody>
          <a:bodyPr rtlCol="0">
            <a:normAutofit fontScale="90000"/>
          </a:bodyPr>
          <a:lstStyle/>
          <a:p>
            <a:pPr fontAlgn="auto">
              <a:spcAft>
                <a:spcPts val="0"/>
              </a:spcAft>
              <a:defRPr/>
            </a:pPr>
            <a:r>
              <a:rPr lang="en-GB" b="1" dirty="0"/>
              <a:t>Step 2: “C” for Combine</a:t>
            </a:r>
          </a:p>
        </p:txBody>
      </p:sp>
      <p:sp>
        <p:nvSpPr>
          <p:cNvPr id="17411" name="Content Placeholder 2">
            <a:extLst>
              <a:ext uri="{FF2B5EF4-FFF2-40B4-BE49-F238E27FC236}">
                <a16:creationId xmlns:a16="http://schemas.microsoft.com/office/drawing/2014/main" id="{7CBA87B7-C5D0-47F9-966D-0AF8905CA4B2}"/>
              </a:ext>
            </a:extLst>
          </p:cNvPr>
          <p:cNvSpPr>
            <a:spLocks noGrp="1"/>
          </p:cNvSpPr>
          <p:nvPr>
            <p:ph idx="1"/>
          </p:nvPr>
        </p:nvSpPr>
        <p:spPr>
          <a:xfrm>
            <a:off x="457200" y="836712"/>
            <a:ext cx="8435280" cy="3888432"/>
          </a:xfrm>
        </p:spPr>
        <p:txBody>
          <a:bodyPr rtlCol="0">
            <a:normAutofit fontScale="25000" lnSpcReduction="20000"/>
          </a:bodyPr>
          <a:lstStyle/>
          <a:p>
            <a:pPr marL="0" indent="0">
              <a:buNone/>
            </a:pPr>
            <a:r>
              <a:rPr lang="en-GB" sz="7200" dirty="0"/>
              <a:t>The next step is to consider combining elements of the situation or problem you’re facing so as think up something new. This is in line with the view of many creativity experts that creativity has to do with </a:t>
            </a:r>
            <a:r>
              <a:rPr lang="en-GB" sz="7200" u="sng" dirty="0">
                <a:solidFill>
                  <a:srgbClr val="FF0000"/>
                </a:solidFill>
              </a:rPr>
              <a:t>combining already existing things in a fresh way</a:t>
            </a:r>
            <a:r>
              <a:rPr lang="en-GB" sz="7200" dirty="0"/>
              <a:t>.</a:t>
            </a:r>
          </a:p>
          <a:p>
            <a:pPr marL="0" indent="0">
              <a:buNone/>
            </a:pPr>
            <a:endParaRPr lang="en-GB" sz="7200" dirty="0"/>
          </a:p>
          <a:p>
            <a:pPr marL="0" indent="0">
              <a:buNone/>
            </a:pPr>
            <a:r>
              <a:rPr lang="en-GB" sz="7200" dirty="0"/>
              <a:t>So join, force together or affiliate two or more elements pertaining to your subject matter and contemplate routes by which such a combination could possibly take you to a solution.</a:t>
            </a:r>
          </a:p>
          <a:p>
            <a:pPr marL="0" indent="0">
              <a:buNone/>
            </a:pPr>
            <a:endParaRPr lang="en-GB" sz="7200" i="1" dirty="0"/>
          </a:p>
          <a:p>
            <a:pPr marL="0" indent="0">
              <a:buNone/>
            </a:pPr>
            <a:r>
              <a:rPr lang="en-GB" sz="7200" b="1" dirty="0"/>
              <a:t>Some questions you can ask:</a:t>
            </a:r>
          </a:p>
          <a:p>
            <a:pPr marL="0" indent="0">
              <a:buNone/>
            </a:pPr>
            <a:endParaRPr lang="en-GB" sz="6800" b="1" dirty="0"/>
          </a:p>
          <a:p>
            <a:r>
              <a:rPr lang="en-GB" sz="6800" dirty="0"/>
              <a:t>What parts, ideas or materials could be possibly combined?</a:t>
            </a:r>
          </a:p>
          <a:p>
            <a:r>
              <a:rPr lang="en-GB" sz="6800" dirty="0"/>
              <a:t>What could they be combined with to optimize uses?</a:t>
            </a:r>
          </a:p>
          <a:p>
            <a:r>
              <a:rPr lang="en-GB" sz="6800" dirty="0"/>
              <a:t>What could be the result of combining the product in question with another, to develop something new?</a:t>
            </a:r>
          </a:p>
          <a:p>
            <a:r>
              <a:rPr lang="en-GB" sz="6800" dirty="0"/>
              <a:t>What could be the result of combining objectives or purposes?</a:t>
            </a:r>
          </a:p>
          <a:p>
            <a:r>
              <a:rPr lang="en-GB" sz="6800" dirty="0"/>
              <a:t>How to combine resources and talent to develop a new way of thinking directed at the product?</a:t>
            </a:r>
          </a:p>
          <a:p>
            <a:r>
              <a:rPr lang="en-GB" sz="6800" dirty="0"/>
              <a:t>Can different elements be combined to enhance it?</a:t>
            </a:r>
          </a:p>
          <a:p>
            <a:pPr fontAlgn="auto">
              <a:spcAft>
                <a:spcPts val="0"/>
              </a:spcAft>
              <a:defRPr/>
            </a:pPr>
            <a:endParaRPr lang="en-GB" altLang="en-US" sz="4400" b="1" dirty="0"/>
          </a:p>
        </p:txBody>
      </p:sp>
    </p:spTree>
    <p:extLst>
      <p:ext uri="{BB962C8B-B14F-4D97-AF65-F5344CB8AC3E}">
        <p14:creationId xmlns:p14="http://schemas.microsoft.com/office/powerpoint/2010/main" val="19032334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49E89-CA1F-46EB-BE93-92600740E8ED}"/>
              </a:ext>
            </a:extLst>
          </p:cNvPr>
          <p:cNvSpPr>
            <a:spLocks noGrp="1"/>
          </p:cNvSpPr>
          <p:nvPr>
            <p:ph type="title"/>
          </p:nvPr>
        </p:nvSpPr>
        <p:spPr>
          <a:xfrm>
            <a:off x="457200" y="274638"/>
            <a:ext cx="8229600" cy="562074"/>
          </a:xfrm>
        </p:spPr>
        <p:txBody>
          <a:bodyPr rtlCol="0">
            <a:normAutofit fontScale="90000"/>
          </a:bodyPr>
          <a:lstStyle/>
          <a:p>
            <a:pPr fontAlgn="auto">
              <a:spcAft>
                <a:spcPts val="0"/>
              </a:spcAft>
              <a:defRPr/>
            </a:pPr>
            <a:r>
              <a:rPr lang="en-GB" b="1" dirty="0"/>
              <a:t>Step 3: “A” for Adapt</a:t>
            </a:r>
          </a:p>
        </p:txBody>
      </p:sp>
      <p:sp>
        <p:nvSpPr>
          <p:cNvPr id="17411" name="Content Placeholder 2">
            <a:extLst>
              <a:ext uri="{FF2B5EF4-FFF2-40B4-BE49-F238E27FC236}">
                <a16:creationId xmlns:a16="http://schemas.microsoft.com/office/drawing/2014/main" id="{7CBA87B7-C5D0-47F9-966D-0AF8905CA4B2}"/>
              </a:ext>
            </a:extLst>
          </p:cNvPr>
          <p:cNvSpPr>
            <a:spLocks noGrp="1"/>
          </p:cNvSpPr>
          <p:nvPr>
            <p:ph idx="1"/>
          </p:nvPr>
        </p:nvSpPr>
        <p:spPr>
          <a:xfrm>
            <a:off x="285317" y="1470818"/>
            <a:ext cx="8388932" cy="3916363"/>
          </a:xfrm>
        </p:spPr>
        <p:txBody>
          <a:bodyPr rtlCol="0">
            <a:normAutofit fontScale="55000" lnSpcReduction="20000"/>
          </a:bodyPr>
          <a:lstStyle/>
          <a:p>
            <a:pPr marL="0" indent="0">
              <a:buNone/>
            </a:pPr>
            <a:r>
              <a:rPr lang="en-GB" dirty="0"/>
              <a:t>Think if there’s a solution for another problem that </a:t>
            </a:r>
            <a:r>
              <a:rPr lang="en-GB" u="sng" dirty="0">
                <a:solidFill>
                  <a:srgbClr val="FF0000"/>
                </a:solidFill>
              </a:rPr>
              <a:t>you may customise to suit your situation</a:t>
            </a:r>
            <a:r>
              <a:rPr lang="en-GB" dirty="0"/>
              <a:t>.</a:t>
            </a:r>
          </a:p>
          <a:p>
            <a:pPr marL="0" indent="0">
              <a:buNone/>
            </a:pPr>
            <a:endParaRPr lang="en-GB" i="1" dirty="0"/>
          </a:p>
          <a:p>
            <a:pPr marL="0" indent="0">
              <a:buNone/>
            </a:pPr>
            <a:r>
              <a:rPr lang="en-GB" b="1" dirty="0"/>
              <a:t>Some questions you can ask:</a:t>
            </a:r>
          </a:p>
          <a:p>
            <a:pPr marL="0" indent="0">
              <a:buNone/>
            </a:pPr>
            <a:endParaRPr lang="en-GB" b="1" dirty="0"/>
          </a:p>
          <a:p>
            <a:r>
              <a:rPr lang="en-GB" dirty="0"/>
              <a:t>Is there a solution you can take from somewhere else and customise it to suit this one?</a:t>
            </a:r>
          </a:p>
          <a:p>
            <a:r>
              <a:rPr lang="en-GB" dirty="0"/>
              <a:t>Is there a similarity between the current situation and something else?</a:t>
            </a:r>
          </a:p>
          <a:p>
            <a:r>
              <a:rPr lang="en-GB" dirty="0"/>
              <a:t>Is there another context you can position your product in?</a:t>
            </a:r>
          </a:p>
          <a:p>
            <a:r>
              <a:rPr lang="en-GB" dirty="0"/>
              <a:t>What or who could you imitate to adapt this product to fulfil another use or purpose?</a:t>
            </a:r>
          </a:p>
          <a:p>
            <a:r>
              <a:rPr lang="en-GB" dirty="0"/>
              <a:t>What else does the product resemble?</a:t>
            </a:r>
          </a:p>
          <a:p>
            <a:r>
              <a:rPr lang="en-GB" dirty="0"/>
              <a:t>What other ideas or products can you utilize for inspiration?</a:t>
            </a:r>
          </a:p>
          <a:p>
            <a:r>
              <a:rPr lang="en-GB" dirty="0"/>
              <a:t>Are there any ideas outside your field that you can incorporate?</a:t>
            </a:r>
          </a:p>
          <a:p>
            <a:pPr fontAlgn="auto">
              <a:spcAft>
                <a:spcPts val="0"/>
              </a:spcAft>
              <a:defRPr/>
            </a:pPr>
            <a:endParaRPr lang="en-GB" altLang="en-US" sz="4400" b="1" dirty="0"/>
          </a:p>
        </p:txBody>
      </p:sp>
    </p:spTree>
    <p:extLst>
      <p:ext uri="{BB962C8B-B14F-4D97-AF65-F5344CB8AC3E}">
        <p14:creationId xmlns:p14="http://schemas.microsoft.com/office/powerpoint/2010/main" val="25832431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49E89-CA1F-46EB-BE93-92600740E8ED}"/>
              </a:ext>
            </a:extLst>
          </p:cNvPr>
          <p:cNvSpPr>
            <a:spLocks noGrp="1"/>
          </p:cNvSpPr>
          <p:nvPr>
            <p:ph type="title"/>
          </p:nvPr>
        </p:nvSpPr>
        <p:spPr>
          <a:xfrm>
            <a:off x="179489" y="188640"/>
            <a:ext cx="8229600" cy="894091"/>
          </a:xfrm>
        </p:spPr>
        <p:txBody>
          <a:bodyPr rtlCol="0">
            <a:normAutofit fontScale="90000"/>
          </a:bodyPr>
          <a:lstStyle/>
          <a:p>
            <a:pPr fontAlgn="auto">
              <a:spcAft>
                <a:spcPts val="0"/>
              </a:spcAft>
              <a:defRPr/>
            </a:pPr>
            <a:r>
              <a:rPr lang="en-GB" b="1" dirty="0"/>
              <a:t>Step 4: “M” for Modify/Magnify</a:t>
            </a:r>
          </a:p>
        </p:txBody>
      </p:sp>
      <p:sp>
        <p:nvSpPr>
          <p:cNvPr id="17411" name="Content Placeholder 2">
            <a:extLst>
              <a:ext uri="{FF2B5EF4-FFF2-40B4-BE49-F238E27FC236}">
                <a16:creationId xmlns:a16="http://schemas.microsoft.com/office/drawing/2014/main" id="{7CBA87B7-C5D0-47F9-966D-0AF8905CA4B2}"/>
              </a:ext>
            </a:extLst>
          </p:cNvPr>
          <p:cNvSpPr>
            <a:spLocks noGrp="1"/>
          </p:cNvSpPr>
          <p:nvPr>
            <p:ph idx="1"/>
          </p:nvPr>
        </p:nvSpPr>
        <p:spPr>
          <a:xfrm>
            <a:off x="179489" y="1213194"/>
            <a:ext cx="8928992" cy="4431611"/>
          </a:xfrm>
        </p:spPr>
        <p:txBody>
          <a:bodyPr rtlCol="0">
            <a:normAutofit fontScale="40000" lnSpcReduction="20000"/>
          </a:bodyPr>
          <a:lstStyle/>
          <a:p>
            <a:pPr marL="0" indent="0">
              <a:buNone/>
            </a:pPr>
            <a:r>
              <a:rPr lang="en-GB" sz="4000" dirty="0"/>
              <a:t>Pose a question to yourself about </a:t>
            </a:r>
            <a:r>
              <a:rPr lang="en-GB" sz="4000" u="sng" dirty="0">
                <a:solidFill>
                  <a:srgbClr val="FF0000"/>
                </a:solidFill>
              </a:rPr>
              <a:t>which ideas you can produce if you magnify or modify your situation or problem</a:t>
            </a:r>
            <a:r>
              <a:rPr lang="en-GB" sz="4000" dirty="0"/>
              <a:t>. Magnifying parts of or the whole of your idea may enhance its perceived worth or furnish fresh insight pertaining to which components are most significant.</a:t>
            </a:r>
          </a:p>
          <a:p>
            <a:pPr marL="0" indent="0">
              <a:buNone/>
            </a:pPr>
            <a:endParaRPr lang="en-GB" i="1" dirty="0"/>
          </a:p>
          <a:p>
            <a:pPr marL="0" indent="0">
              <a:buNone/>
            </a:pPr>
            <a:r>
              <a:rPr lang="en-GB" sz="4000" b="1" dirty="0"/>
              <a:t>Modify questions:</a:t>
            </a:r>
          </a:p>
          <a:p>
            <a:r>
              <a:rPr lang="en-GB" dirty="0"/>
              <a:t>Can you change an aspect of your process or product to enhance it?</a:t>
            </a:r>
          </a:p>
          <a:p>
            <a:r>
              <a:rPr lang="en-GB" dirty="0"/>
              <a:t>Can you think of any ways to modify the shape, feel, appearance, colour or form of your product?</a:t>
            </a:r>
          </a:p>
          <a:p>
            <a:r>
              <a:rPr lang="en-GB" dirty="0"/>
              <a:t>What can you add to change this product?</a:t>
            </a:r>
          </a:p>
          <a:p>
            <a:r>
              <a:rPr lang="en-GB" dirty="0"/>
              <a:t>What can you highlight or emphasize to produce more value?</a:t>
            </a:r>
          </a:p>
          <a:p>
            <a:r>
              <a:rPr lang="en-GB" dirty="0"/>
              <a:t>What aspect of the product can you make stronger to develop something new?</a:t>
            </a:r>
          </a:p>
          <a:p>
            <a:r>
              <a:rPr lang="en-GB" dirty="0"/>
              <a:t>What would happen if you modified the process in some way?</a:t>
            </a:r>
          </a:p>
          <a:p>
            <a:r>
              <a:rPr lang="en-GB" dirty="0"/>
              <a:t>Is there a fresh twist?</a:t>
            </a:r>
          </a:p>
          <a:p>
            <a:pPr marL="0" indent="0">
              <a:buNone/>
            </a:pPr>
            <a:endParaRPr lang="en-GB" dirty="0"/>
          </a:p>
          <a:p>
            <a:pPr marL="0" indent="0">
              <a:buNone/>
            </a:pPr>
            <a:r>
              <a:rPr lang="en-GB" sz="4000" b="1" dirty="0"/>
              <a:t>Magnify questions:</a:t>
            </a:r>
          </a:p>
          <a:p>
            <a:r>
              <a:rPr lang="en-GB" dirty="0"/>
              <a:t>Is there anything you can make bigger, higher or larger?</a:t>
            </a:r>
          </a:p>
          <a:p>
            <a:r>
              <a:rPr lang="en-GB" dirty="0"/>
              <a:t>What can you overstate or exaggerate?</a:t>
            </a:r>
          </a:p>
          <a:p>
            <a:r>
              <a:rPr lang="en-GB" dirty="0"/>
              <a:t>Can you increase the frequency?</a:t>
            </a:r>
          </a:p>
          <a:p>
            <a:r>
              <a:rPr lang="en-GB" dirty="0"/>
              <a:t>What can you duplicate? Is it possible to create multiple copies?</a:t>
            </a:r>
          </a:p>
          <a:p>
            <a:r>
              <a:rPr lang="en-GB" dirty="0"/>
              <a:t>Is it possible to include additional features or otherwise add extra value?</a:t>
            </a:r>
          </a:p>
          <a:p>
            <a:r>
              <a:rPr lang="en-GB" dirty="0"/>
              <a:t>What would be the outcome of exaggerating a component?</a:t>
            </a:r>
          </a:p>
          <a:p>
            <a:r>
              <a:rPr lang="en-GB" dirty="0"/>
              <a:t>Is it possible to raise the price by increasing value?</a:t>
            </a:r>
          </a:p>
          <a:p>
            <a:pPr fontAlgn="auto">
              <a:spcAft>
                <a:spcPts val="0"/>
              </a:spcAft>
              <a:defRPr/>
            </a:pPr>
            <a:endParaRPr lang="en-GB" altLang="en-US" sz="4400" b="1" dirty="0"/>
          </a:p>
        </p:txBody>
      </p:sp>
    </p:spTree>
    <p:extLst>
      <p:ext uri="{BB962C8B-B14F-4D97-AF65-F5344CB8AC3E}">
        <p14:creationId xmlns:p14="http://schemas.microsoft.com/office/powerpoint/2010/main" val="31741506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49E89-CA1F-46EB-BE93-92600740E8ED}"/>
              </a:ext>
            </a:extLst>
          </p:cNvPr>
          <p:cNvSpPr>
            <a:spLocks noGrp="1"/>
          </p:cNvSpPr>
          <p:nvPr>
            <p:ph type="title"/>
          </p:nvPr>
        </p:nvSpPr>
        <p:spPr>
          <a:xfrm>
            <a:off x="0" y="13251"/>
            <a:ext cx="8964488" cy="637310"/>
          </a:xfrm>
        </p:spPr>
        <p:txBody>
          <a:bodyPr rtlCol="0">
            <a:normAutofit fontScale="90000"/>
          </a:bodyPr>
          <a:lstStyle/>
          <a:p>
            <a:pPr algn="l" fontAlgn="auto">
              <a:spcAft>
                <a:spcPts val="0"/>
              </a:spcAft>
              <a:defRPr/>
            </a:pPr>
            <a:r>
              <a:rPr lang="en-US" altLang="en-US" b="1" dirty="0">
                <a:solidFill>
                  <a:srgbClr val="30353D"/>
                </a:solidFill>
                <a:latin typeface="ProximaNova"/>
              </a:rPr>
              <a:t> </a:t>
            </a:r>
            <a:r>
              <a:rPr lang="en-US" altLang="en-US" sz="4000" b="1" dirty="0">
                <a:solidFill>
                  <a:srgbClr val="30353D"/>
                </a:solidFill>
                <a:latin typeface="ProximaNova"/>
              </a:rPr>
              <a:t>Step 5: “P” for Put to another use</a:t>
            </a:r>
            <a:endParaRPr lang="en-GB" b="1" dirty="0"/>
          </a:p>
        </p:txBody>
      </p:sp>
      <p:sp>
        <p:nvSpPr>
          <p:cNvPr id="3" name="Rectangle 1">
            <a:extLst>
              <a:ext uri="{FF2B5EF4-FFF2-40B4-BE49-F238E27FC236}">
                <a16:creationId xmlns:a16="http://schemas.microsoft.com/office/drawing/2014/main" id="{241EC73B-DF65-4543-9E3B-A3E55E5200EC}"/>
              </a:ext>
            </a:extLst>
          </p:cNvPr>
          <p:cNvSpPr>
            <a:spLocks noChangeArrowheads="1"/>
          </p:cNvSpPr>
          <p:nvPr/>
        </p:nvSpPr>
        <p:spPr bwMode="auto">
          <a:xfrm>
            <a:off x="179512" y="662499"/>
            <a:ext cx="8784976" cy="52687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66654" numCol="1" anchor="ctr"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30353D"/>
                </a:solidFill>
                <a:effectLst/>
                <a:latin typeface="HelveticaNeue"/>
              </a:rPr>
              <a:t>Consider </a:t>
            </a:r>
            <a:r>
              <a:rPr kumimoji="0" lang="en-US" altLang="en-US" sz="1600" b="0" i="0" u="sng" strike="noStrike" cap="none" normalizeH="0" baseline="0" dirty="0">
                <a:ln>
                  <a:noFill/>
                </a:ln>
                <a:solidFill>
                  <a:srgbClr val="FF0000"/>
                </a:solidFill>
                <a:effectLst/>
                <a:latin typeface="HelveticaNeue"/>
              </a:rPr>
              <a:t>how you can put your current idea to different uses </a:t>
            </a:r>
            <a:r>
              <a:rPr kumimoji="0" lang="en-US" altLang="en-US" sz="1600" b="0" i="0" u="none" strike="noStrike" cap="none" normalizeH="0" baseline="0" dirty="0">
                <a:ln>
                  <a:noFill/>
                </a:ln>
                <a:solidFill>
                  <a:srgbClr val="30353D"/>
                </a:solidFill>
                <a:effectLst/>
                <a:latin typeface="HelveticaNeue"/>
              </a:rPr>
              <a:t>or what could be reused from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30353D"/>
                </a:solidFill>
                <a:effectLst/>
                <a:latin typeface="HelveticaNeue"/>
              </a:rPr>
              <a:t>elsewhere to fix your own problem. Frequently, an idea only turns out to be great when applied in a different manner than first imagined.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1600" dirty="0">
              <a:solidFill>
                <a:srgbClr val="30353D"/>
              </a:solidFill>
              <a:latin typeface="HelveticaNeue"/>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30353D"/>
                </a:solidFill>
                <a:effectLst/>
                <a:latin typeface="HelveticaNeue"/>
              </a:rPr>
              <a:t>Therefore</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rgbClr val="30353D"/>
                </a:solidFill>
                <a:effectLst/>
                <a:latin typeface="HelveticaNeue"/>
              </a:rPr>
              <a:t>Modify the goal of the subject.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rgbClr val="30353D"/>
                </a:solidFill>
                <a:effectLst/>
                <a:latin typeface="HelveticaNeue"/>
              </a:rPr>
              <a:t>Consider why it exists, its purpose of use and what it is assumed to do.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rgbClr val="30353D"/>
                </a:solidFill>
                <a:effectLst/>
                <a:latin typeface="HelveticaNeue"/>
              </a:rPr>
              <a:t>Confront all these suppositions and propose new and strange purposes.</a:t>
            </a:r>
            <a:endParaRPr kumimoji="0" lang="en-US"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600" b="0" i="0" u="none" strike="noStrike" cap="none" normalizeH="0" baseline="0" dirty="0">
              <a:ln>
                <a:noFill/>
              </a:ln>
              <a:solidFill>
                <a:srgbClr val="30353D"/>
              </a:solidFill>
              <a:effectLst/>
              <a:latin typeface="HelveticaNeue"/>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30353D"/>
                </a:solidFill>
                <a:effectLst/>
                <a:latin typeface="HelveticaNeue"/>
              </a:rPr>
              <a:t>A classical manifestation of this step is to discover a substitute market for a manufactured good when a specific market dries up, or to find a new buyer following the termination of the agreement with one buyer.</a:t>
            </a:r>
            <a:endParaRPr kumimoji="0" lang="en-US"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600" b="0" i="1" u="none" strike="noStrike" cap="none" normalizeH="0" baseline="0" dirty="0">
              <a:ln>
                <a:noFill/>
              </a:ln>
              <a:solidFill>
                <a:srgbClr val="30353D"/>
              </a:solidFill>
              <a:effectLst/>
              <a:latin typeface="HelveticaNeue"/>
            </a:endParaRPr>
          </a:p>
          <a:p>
            <a:pPr marL="0" indent="0">
              <a:buNone/>
            </a:pPr>
            <a:r>
              <a:rPr lang="en-GB" b="1" dirty="0"/>
              <a:t>Some questions you can ask:</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rgbClr val="30353D"/>
                </a:solidFill>
                <a:effectLst/>
                <a:latin typeface="HelveticaNeue"/>
              </a:rPr>
              <a:t>Is it possible to utilize this product elsewhere, maybe in another industry?</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rgbClr val="30353D"/>
                </a:solidFill>
                <a:effectLst/>
                <a:latin typeface="HelveticaNeue"/>
              </a:rPr>
              <a:t>Who else can utilize this product?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rgbClr val="30353D"/>
                </a:solidFill>
                <a:effectLst/>
                <a:latin typeface="HelveticaNeue"/>
              </a:rPr>
              <a:t>Would this product function differently in a different setting?</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rgbClr val="30353D"/>
                </a:solidFill>
                <a:effectLst/>
                <a:latin typeface="HelveticaNeue"/>
              </a:rPr>
              <a:t>Is it possible to recycle the product’s waste to create something new?</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rgbClr val="30353D"/>
                </a:solidFill>
                <a:effectLst/>
                <a:latin typeface="HelveticaNeue"/>
              </a:rPr>
              <a:t>What else could it be utilized for?</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rgbClr val="30353D"/>
                </a:solidFill>
                <a:effectLst/>
                <a:latin typeface="HelveticaNeue"/>
              </a:rPr>
              <a:t>How could a child or older person utilize it?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9376001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49E89-CA1F-46EB-BE93-92600740E8ED}"/>
              </a:ext>
            </a:extLst>
          </p:cNvPr>
          <p:cNvSpPr>
            <a:spLocks noGrp="1"/>
          </p:cNvSpPr>
          <p:nvPr>
            <p:ph type="title"/>
          </p:nvPr>
        </p:nvSpPr>
        <p:spPr>
          <a:xfrm>
            <a:off x="457200" y="332656"/>
            <a:ext cx="8229600" cy="637310"/>
          </a:xfrm>
        </p:spPr>
        <p:txBody>
          <a:bodyPr rtlCol="0">
            <a:noAutofit/>
          </a:bodyPr>
          <a:lstStyle/>
          <a:p>
            <a:pPr fontAlgn="auto">
              <a:spcAft>
                <a:spcPts val="0"/>
              </a:spcAft>
              <a:defRPr/>
            </a:pPr>
            <a:r>
              <a:rPr lang="en-US" altLang="en-US" sz="3600" b="1" dirty="0">
                <a:solidFill>
                  <a:srgbClr val="30353D"/>
                </a:solidFill>
                <a:latin typeface="ProximaNova"/>
              </a:rPr>
              <a:t>Step 5: “P” for Put to another use </a:t>
            </a:r>
            <a:r>
              <a:rPr lang="en-US" altLang="en-US" sz="3600" b="1" dirty="0">
                <a:solidFill>
                  <a:srgbClr val="FF0000"/>
                </a:solidFill>
                <a:latin typeface="ProximaNova"/>
              </a:rPr>
              <a:t>(continued..)</a:t>
            </a:r>
            <a:endParaRPr lang="en-GB" sz="3600" b="1" dirty="0">
              <a:solidFill>
                <a:srgbClr val="FF0000"/>
              </a:solidFill>
            </a:endParaRPr>
          </a:p>
        </p:txBody>
      </p:sp>
      <p:sp>
        <p:nvSpPr>
          <p:cNvPr id="3" name="Rectangle 1">
            <a:extLst>
              <a:ext uri="{FF2B5EF4-FFF2-40B4-BE49-F238E27FC236}">
                <a16:creationId xmlns:a16="http://schemas.microsoft.com/office/drawing/2014/main" id="{241EC73B-DF65-4543-9E3B-A3E55E5200EC}"/>
              </a:ext>
            </a:extLst>
          </p:cNvPr>
          <p:cNvSpPr>
            <a:spLocks noChangeArrowheads="1"/>
          </p:cNvSpPr>
          <p:nvPr/>
        </p:nvSpPr>
        <p:spPr bwMode="auto">
          <a:xfrm>
            <a:off x="287524" y="1438037"/>
            <a:ext cx="8568952" cy="41915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66654" numCol="1" anchor="ctr"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200" b="0" i="1" u="none" strike="noStrike" cap="none" normalizeH="0" baseline="0" dirty="0">
              <a:ln>
                <a:noFill/>
              </a:ln>
              <a:solidFill>
                <a:srgbClr val="30353D"/>
              </a:solidFill>
              <a:effectLst/>
              <a:latin typeface="HelveticaNeue"/>
            </a:endParaRPr>
          </a:p>
          <a:p>
            <a:pPr marL="0" indent="0">
              <a:buNone/>
            </a:pPr>
            <a:r>
              <a:rPr lang="en-GB" sz="2000" b="1" dirty="0"/>
              <a:t>Further questions you can ask:</a:t>
            </a:r>
          </a:p>
          <a:p>
            <a:pPr marL="0" indent="0">
              <a:buNone/>
            </a:pPr>
            <a:endParaRPr lang="en-GB" sz="2000" b="1" dirty="0"/>
          </a:p>
          <a:p>
            <a:pPr>
              <a:buFontTx/>
              <a:buChar char="•"/>
            </a:pPr>
            <a:r>
              <a:rPr lang="en-US" altLang="en-US" dirty="0">
                <a:solidFill>
                  <a:srgbClr val="30353D"/>
                </a:solidFill>
                <a:latin typeface="HelveticaNeue"/>
              </a:rPr>
              <a:t>Is it possible for people other than the intended target market to be able to use it?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0" i="0" u="none" strike="noStrike" cap="none" normalizeH="0" baseline="0" dirty="0">
                <a:ln>
                  <a:noFill/>
                </a:ln>
                <a:solidFill>
                  <a:srgbClr val="30353D"/>
                </a:solidFill>
                <a:effectLst/>
                <a:latin typeface="HelveticaNeue"/>
              </a:rPr>
              <a:t>Can you utilize this idea in an alternative place?</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0" i="0" u="none" strike="noStrike" cap="none" normalizeH="0" baseline="0" dirty="0">
                <a:ln>
                  <a:noFill/>
                </a:ln>
                <a:solidFill>
                  <a:srgbClr val="30353D"/>
                </a:solidFill>
                <a:effectLst/>
                <a:latin typeface="HelveticaNeue"/>
              </a:rPr>
              <a:t>Can people with various disabilities utilize it?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0" i="0" u="none" strike="noStrike" cap="none" normalizeH="0" baseline="0" dirty="0">
                <a:ln>
                  <a:noFill/>
                </a:ln>
                <a:solidFill>
                  <a:srgbClr val="30353D"/>
                </a:solidFill>
                <a:effectLst/>
                <a:latin typeface="HelveticaNeue"/>
              </a:rPr>
              <a:t>Are there other ways to utilize it in its present form and shape?</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0" i="0" u="none" strike="noStrike" cap="none" normalizeH="0" baseline="0" dirty="0">
                <a:ln>
                  <a:noFill/>
                </a:ln>
                <a:solidFill>
                  <a:srgbClr val="30353D"/>
                </a:solidFill>
                <a:effectLst/>
                <a:latin typeface="HelveticaNeue"/>
              </a:rPr>
              <a:t>Could it be utilized in another context?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0" i="0" u="none" strike="noStrike" cap="none" normalizeH="0" baseline="0" dirty="0">
                <a:ln>
                  <a:noFill/>
                </a:ln>
                <a:solidFill>
                  <a:srgbClr val="30353D"/>
                </a:solidFill>
                <a:effectLst/>
                <a:latin typeface="HelveticaNeue"/>
              </a:rPr>
              <a:t>Can you utilize this idea in other industries or markets?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0" i="0" u="none" strike="noStrike" cap="none" normalizeH="0" baseline="0" dirty="0">
                <a:ln>
                  <a:noFill/>
                </a:ln>
                <a:solidFill>
                  <a:srgbClr val="30353D"/>
                </a:solidFill>
                <a:effectLst/>
                <a:latin typeface="HelveticaNeue"/>
              </a:rPr>
              <a:t>Would the manufactured good work in different places?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0" i="0" u="none" strike="noStrike" cap="none" normalizeH="0" baseline="0" dirty="0">
                <a:ln>
                  <a:noFill/>
                </a:ln>
                <a:solidFill>
                  <a:srgbClr val="30353D"/>
                </a:solidFill>
                <a:effectLst/>
                <a:latin typeface="HelveticaNeue"/>
              </a:rPr>
              <a:t>If you didn’t know anything about it, would you be able to comprehend the objective of this idea/product?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0" i="0" u="none" strike="noStrike" cap="none" normalizeH="0" baseline="0" dirty="0">
                <a:ln>
                  <a:noFill/>
                </a:ln>
                <a:solidFill>
                  <a:srgbClr val="30353D"/>
                </a:solidFill>
                <a:effectLst/>
                <a:latin typeface="HelveticaNeue"/>
              </a:rPr>
              <a:t>Is there some other problem that your product may be a solution for?</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0" i="0" u="none" strike="noStrike" cap="none" normalizeH="0" baseline="0" dirty="0">
                <a:ln>
                  <a:noFill/>
                </a:ln>
                <a:solidFill>
                  <a:srgbClr val="30353D"/>
                </a:solidFill>
                <a:effectLst/>
                <a:latin typeface="HelveticaNeue"/>
              </a:rPr>
              <a:t>What are the many diverse ways that the product finds use?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5104866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49E89-CA1F-46EB-BE93-92600740E8ED}"/>
              </a:ext>
            </a:extLst>
          </p:cNvPr>
          <p:cNvSpPr>
            <a:spLocks noGrp="1"/>
          </p:cNvSpPr>
          <p:nvPr>
            <p:ph type="title"/>
          </p:nvPr>
        </p:nvSpPr>
        <p:spPr>
          <a:xfrm>
            <a:off x="35496" y="0"/>
            <a:ext cx="8723312" cy="1143000"/>
          </a:xfrm>
        </p:spPr>
        <p:txBody>
          <a:bodyPr rtlCol="0">
            <a:normAutofit fontScale="90000"/>
          </a:bodyPr>
          <a:lstStyle/>
          <a:p>
            <a:pPr fontAlgn="auto">
              <a:spcAft>
                <a:spcPts val="0"/>
              </a:spcAft>
              <a:defRPr/>
            </a:pPr>
            <a:r>
              <a:rPr lang="en-GB" b="1" dirty="0"/>
              <a:t>Step 6: “E” for Eliminate (or Minify)</a:t>
            </a:r>
          </a:p>
        </p:txBody>
      </p:sp>
      <p:sp>
        <p:nvSpPr>
          <p:cNvPr id="17411" name="Content Placeholder 2">
            <a:extLst>
              <a:ext uri="{FF2B5EF4-FFF2-40B4-BE49-F238E27FC236}">
                <a16:creationId xmlns:a16="http://schemas.microsoft.com/office/drawing/2014/main" id="{7CBA87B7-C5D0-47F9-966D-0AF8905CA4B2}"/>
              </a:ext>
            </a:extLst>
          </p:cNvPr>
          <p:cNvSpPr>
            <a:spLocks noGrp="1"/>
          </p:cNvSpPr>
          <p:nvPr>
            <p:ph idx="1"/>
          </p:nvPr>
        </p:nvSpPr>
        <p:spPr>
          <a:xfrm>
            <a:off x="251034" y="1196752"/>
            <a:ext cx="8723312" cy="4608512"/>
          </a:xfrm>
        </p:spPr>
        <p:txBody>
          <a:bodyPr rtlCol="0">
            <a:normAutofit fontScale="40000" lnSpcReduction="20000"/>
          </a:bodyPr>
          <a:lstStyle/>
          <a:p>
            <a:pPr marL="0" indent="0">
              <a:buNone/>
            </a:pPr>
            <a:r>
              <a:rPr lang="en-GB" sz="4000" dirty="0"/>
              <a:t>Contemplate what would happen if </a:t>
            </a:r>
            <a:r>
              <a:rPr lang="en-GB" sz="4000" u="sng" dirty="0">
                <a:solidFill>
                  <a:srgbClr val="FF0000"/>
                </a:solidFill>
              </a:rPr>
              <a:t>you eliminated components or elements of your idea </a:t>
            </a:r>
            <a:r>
              <a:rPr lang="en-GB" sz="4000" dirty="0"/>
              <a:t>or if you minimized, reduced or simplified aspects of it. By way of repeated elimination or trimming of ideas, processes and objects, it is </a:t>
            </a:r>
            <a:r>
              <a:rPr lang="en-GB" sz="4000" u="sng" dirty="0">
                <a:solidFill>
                  <a:srgbClr val="FF0000"/>
                </a:solidFill>
              </a:rPr>
              <a:t>possible to steadily limit your challenge</a:t>
            </a:r>
            <a:r>
              <a:rPr lang="en-GB" sz="4000" dirty="0"/>
              <a:t> to that function or part of the most significance.</a:t>
            </a:r>
          </a:p>
          <a:p>
            <a:pPr marL="0" indent="0">
              <a:buNone/>
            </a:pPr>
            <a:endParaRPr lang="en-GB" sz="4000" i="1" dirty="0"/>
          </a:p>
          <a:p>
            <a:pPr marL="0" indent="0">
              <a:buNone/>
            </a:pPr>
            <a:r>
              <a:rPr lang="en-GB" sz="4000" b="1" dirty="0"/>
              <a:t>Some questions you can ask:</a:t>
            </a:r>
          </a:p>
          <a:p>
            <a:pPr marL="0" indent="0">
              <a:buNone/>
            </a:pPr>
            <a:endParaRPr lang="en-GB" sz="4000" b="1" dirty="0"/>
          </a:p>
          <a:p>
            <a:r>
              <a:rPr lang="en-GB" sz="4000" dirty="0"/>
              <a:t>How can you simplify or streamline this product?</a:t>
            </a:r>
          </a:p>
          <a:p>
            <a:r>
              <a:rPr lang="en-GB" sz="4000" dirty="0"/>
              <a:t>What can you tone down or understate?</a:t>
            </a:r>
          </a:p>
          <a:p>
            <a:r>
              <a:rPr lang="en-GB" sz="4000" dirty="0"/>
              <a:t>What components can be taken out without changing function?</a:t>
            </a:r>
          </a:p>
          <a:p>
            <a:r>
              <a:rPr lang="en-GB" sz="4000" dirty="0"/>
              <a:t>What would be the outcome should you take away a component of the product? What would replace the component/part?</a:t>
            </a:r>
          </a:p>
          <a:p>
            <a:r>
              <a:rPr lang="en-GB" sz="4000" dirty="0"/>
              <a:t>Is it possible to eliminate the rules?</a:t>
            </a:r>
          </a:p>
          <a:p>
            <a:r>
              <a:rPr lang="en-GB" sz="4000" dirty="0"/>
              <a:t>What features, rules or parts can you eliminate? Or can you remove extraneous details?</a:t>
            </a:r>
          </a:p>
          <a:p>
            <a:r>
              <a:rPr lang="en-GB" sz="4000" dirty="0"/>
              <a:t>How can you minimize cost, effort or time?</a:t>
            </a:r>
          </a:p>
          <a:p>
            <a:r>
              <a:rPr lang="en-GB" sz="4000" dirty="0"/>
              <a:t>How can you make it lighter, faster, smaller or more fun?</a:t>
            </a:r>
          </a:p>
          <a:p>
            <a:r>
              <a:rPr lang="en-GB" sz="4000" dirty="0"/>
              <a:t>What is unnecessary or non-essential?</a:t>
            </a:r>
          </a:p>
          <a:p>
            <a:r>
              <a:rPr lang="en-GB" sz="4000" dirty="0"/>
              <a:t>Should you break it into different parts?</a:t>
            </a:r>
          </a:p>
          <a:p>
            <a:pPr fontAlgn="auto">
              <a:spcAft>
                <a:spcPts val="0"/>
              </a:spcAft>
              <a:defRPr/>
            </a:pPr>
            <a:endParaRPr lang="en-GB" altLang="en-US" sz="4400" b="1" dirty="0"/>
          </a:p>
        </p:txBody>
      </p:sp>
    </p:spTree>
    <p:extLst>
      <p:ext uri="{BB962C8B-B14F-4D97-AF65-F5344CB8AC3E}">
        <p14:creationId xmlns:p14="http://schemas.microsoft.com/office/powerpoint/2010/main" val="25837462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49E89-CA1F-46EB-BE93-92600740E8ED}"/>
              </a:ext>
            </a:extLst>
          </p:cNvPr>
          <p:cNvSpPr>
            <a:spLocks noGrp="1"/>
          </p:cNvSpPr>
          <p:nvPr>
            <p:ph type="title"/>
          </p:nvPr>
        </p:nvSpPr>
        <p:spPr>
          <a:xfrm>
            <a:off x="0" y="188640"/>
            <a:ext cx="9073008" cy="706090"/>
          </a:xfrm>
        </p:spPr>
        <p:txBody>
          <a:bodyPr rtlCol="0">
            <a:normAutofit fontScale="90000"/>
          </a:bodyPr>
          <a:lstStyle/>
          <a:p>
            <a:pPr fontAlgn="auto">
              <a:spcAft>
                <a:spcPts val="0"/>
              </a:spcAft>
              <a:defRPr/>
            </a:pPr>
            <a:r>
              <a:rPr lang="en-GB" b="1" dirty="0"/>
              <a:t>Step 7: “R” for Rearrange or Reverse</a:t>
            </a:r>
          </a:p>
        </p:txBody>
      </p:sp>
      <p:sp>
        <p:nvSpPr>
          <p:cNvPr id="17411" name="Content Placeholder 2">
            <a:extLst>
              <a:ext uri="{FF2B5EF4-FFF2-40B4-BE49-F238E27FC236}">
                <a16:creationId xmlns:a16="http://schemas.microsoft.com/office/drawing/2014/main" id="{7CBA87B7-C5D0-47F9-966D-0AF8905CA4B2}"/>
              </a:ext>
            </a:extLst>
          </p:cNvPr>
          <p:cNvSpPr>
            <a:spLocks noGrp="1"/>
          </p:cNvSpPr>
          <p:nvPr>
            <p:ph idx="1"/>
          </p:nvPr>
        </p:nvSpPr>
        <p:spPr>
          <a:xfrm>
            <a:off x="323528" y="1125078"/>
            <a:ext cx="8291264" cy="4607843"/>
          </a:xfrm>
        </p:spPr>
        <p:txBody>
          <a:bodyPr rtlCol="0">
            <a:normAutofit fontScale="55000" lnSpcReduction="20000"/>
          </a:bodyPr>
          <a:lstStyle/>
          <a:p>
            <a:pPr marL="0" indent="0">
              <a:buNone/>
            </a:pPr>
            <a:r>
              <a:rPr lang="en-GB" dirty="0"/>
              <a:t>Rearrange – Contemplate whether you can do some kind of </a:t>
            </a:r>
            <a:r>
              <a:rPr lang="en-GB" u="sng" dirty="0">
                <a:solidFill>
                  <a:srgbClr val="FF0000"/>
                </a:solidFill>
              </a:rPr>
              <a:t>rearranging whether changing the sequence, pattern or layout</a:t>
            </a:r>
            <a:r>
              <a:rPr lang="en-GB" dirty="0"/>
              <a:t>; interchanging components; changing schedule; changing pace; or interchanging cause and effect. </a:t>
            </a:r>
          </a:p>
          <a:p>
            <a:pPr marL="0" indent="0">
              <a:buNone/>
            </a:pPr>
            <a:endParaRPr lang="en-GB" dirty="0"/>
          </a:p>
          <a:p>
            <a:pPr marL="0" indent="0">
              <a:buNone/>
            </a:pPr>
            <a:r>
              <a:rPr lang="en-GB" dirty="0"/>
              <a:t>Reverse – Contemplate what you would do if a portion of your process/product </a:t>
            </a:r>
            <a:r>
              <a:rPr lang="en-GB" u="sng" dirty="0">
                <a:solidFill>
                  <a:srgbClr val="FF0000"/>
                </a:solidFill>
              </a:rPr>
              <a:t>was done or worked in another order, or in reverse</a:t>
            </a:r>
            <a:r>
              <a:rPr lang="en-GB" dirty="0"/>
              <a:t>. Turn it inside-out, upside-down, or backwards – just make it go against the direction it was meant to be used or to proceed.</a:t>
            </a:r>
          </a:p>
          <a:p>
            <a:pPr marL="0" indent="0">
              <a:buNone/>
            </a:pPr>
            <a:endParaRPr lang="en-GB" i="1" dirty="0"/>
          </a:p>
          <a:p>
            <a:pPr marL="0" indent="0">
              <a:buNone/>
            </a:pPr>
            <a:r>
              <a:rPr lang="en-GB" b="1" dirty="0"/>
              <a:t>Some questions you can ask:</a:t>
            </a:r>
          </a:p>
          <a:p>
            <a:r>
              <a:rPr lang="en-GB" dirty="0"/>
              <a:t>Can you swap components?</a:t>
            </a:r>
          </a:p>
          <a:p>
            <a:r>
              <a:rPr lang="en-GB" dirty="0"/>
              <a:t>Can you alter cause and effect?</a:t>
            </a:r>
          </a:p>
          <a:p>
            <a:r>
              <a:rPr lang="en-GB" dirty="0"/>
              <a:t>Can you alter negatives and positives?</a:t>
            </a:r>
          </a:p>
          <a:p>
            <a:r>
              <a:rPr lang="en-GB" dirty="0"/>
              <a:t>Can you swap the patterns or layout?</a:t>
            </a:r>
          </a:p>
          <a:p>
            <a:r>
              <a:rPr lang="en-GB" dirty="0"/>
              <a:t>What is the best way to swap the patterns or layout?</a:t>
            </a:r>
          </a:p>
          <a:p>
            <a:r>
              <a:rPr lang="en-GB" dirty="0"/>
              <a:t>What other sequence, layout or patterns can you use? Can you think of any?</a:t>
            </a:r>
          </a:p>
          <a:p>
            <a:r>
              <a:rPr lang="en-GB" dirty="0"/>
              <a:t>Can you modify the schedule of delivery or pace?</a:t>
            </a:r>
          </a:p>
          <a:p>
            <a:pPr fontAlgn="auto">
              <a:spcAft>
                <a:spcPts val="0"/>
              </a:spcAft>
              <a:defRPr/>
            </a:pPr>
            <a:endParaRPr lang="en-GB" altLang="en-US" sz="4400" b="1" dirty="0"/>
          </a:p>
        </p:txBody>
      </p:sp>
    </p:spTree>
    <p:extLst>
      <p:ext uri="{BB962C8B-B14F-4D97-AF65-F5344CB8AC3E}">
        <p14:creationId xmlns:p14="http://schemas.microsoft.com/office/powerpoint/2010/main" val="33562634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49E89-CA1F-46EB-BE93-92600740E8ED}"/>
              </a:ext>
            </a:extLst>
          </p:cNvPr>
          <p:cNvSpPr>
            <a:spLocks noGrp="1"/>
          </p:cNvSpPr>
          <p:nvPr>
            <p:ph type="title"/>
          </p:nvPr>
        </p:nvSpPr>
        <p:spPr>
          <a:xfrm>
            <a:off x="0" y="634678"/>
            <a:ext cx="9073008" cy="706090"/>
          </a:xfrm>
        </p:spPr>
        <p:txBody>
          <a:bodyPr rtlCol="0">
            <a:normAutofit fontScale="90000"/>
          </a:bodyPr>
          <a:lstStyle/>
          <a:p>
            <a:pPr algn="l" fontAlgn="auto">
              <a:spcAft>
                <a:spcPts val="0"/>
              </a:spcAft>
              <a:defRPr/>
            </a:pPr>
            <a:r>
              <a:rPr lang="en-GB" b="1" dirty="0"/>
              <a:t>Step 7: “R” for Rearrange or Reverse</a:t>
            </a:r>
            <a:r>
              <a:rPr lang="en-US" altLang="en-US" b="1" dirty="0">
                <a:solidFill>
                  <a:srgbClr val="30353D"/>
                </a:solidFill>
                <a:latin typeface="ProximaNova"/>
              </a:rPr>
              <a:t>                               </a:t>
            </a:r>
            <a:br>
              <a:rPr lang="en-US" altLang="en-US" b="1" dirty="0">
                <a:solidFill>
                  <a:srgbClr val="30353D"/>
                </a:solidFill>
                <a:latin typeface="ProximaNova"/>
              </a:rPr>
            </a:br>
            <a:r>
              <a:rPr lang="en-US" altLang="en-US" b="1" dirty="0">
                <a:solidFill>
                  <a:srgbClr val="30353D"/>
                </a:solidFill>
                <a:latin typeface="ProximaNova"/>
              </a:rPr>
              <a:t>                                                           (</a:t>
            </a:r>
            <a:r>
              <a:rPr lang="en-US" altLang="en-US" b="1" dirty="0" err="1">
                <a:solidFill>
                  <a:srgbClr val="FF0000"/>
                </a:solidFill>
                <a:latin typeface="ProximaNova"/>
              </a:rPr>
              <a:t>Contd</a:t>
            </a:r>
            <a:r>
              <a:rPr lang="en-US" altLang="en-US" b="1" dirty="0">
                <a:solidFill>
                  <a:srgbClr val="FF0000"/>
                </a:solidFill>
                <a:latin typeface="ProximaNova"/>
              </a:rPr>
              <a:t>….</a:t>
            </a:r>
            <a:r>
              <a:rPr lang="en-US" altLang="en-US" b="1" dirty="0">
                <a:solidFill>
                  <a:srgbClr val="30353D"/>
                </a:solidFill>
                <a:latin typeface="ProximaNova"/>
              </a:rPr>
              <a:t>)</a:t>
            </a:r>
            <a:endParaRPr lang="en-GB" b="1" dirty="0"/>
          </a:p>
        </p:txBody>
      </p:sp>
      <p:sp>
        <p:nvSpPr>
          <p:cNvPr id="17411" name="Content Placeholder 2">
            <a:extLst>
              <a:ext uri="{FF2B5EF4-FFF2-40B4-BE49-F238E27FC236}">
                <a16:creationId xmlns:a16="http://schemas.microsoft.com/office/drawing/2014/main" id="{7CBA87B7-C5D0-47F9-966D-0AF8905CA4B2}"/>
              </a:ext>
            </a:extLst>
          </p:cNvPr>
          <p:cNvSpPr>
            <a:spLocks noGrp="1"/>
          </p:cNvSpPr>
          <p:nvPr>
            <p:ph idx="1"/>
          </p:nvPr>
        </p:nvSpPr>
        <p:spPr>
          <a:xfrm>
            <a:off x="318864" y="1844824"/>
            <a:ext cx="8435280" cy="4607843"/>
          </a:xfrm>
        </p:spPr>
        <p:txBody>
          <a:bodyPr rtlCol="0">
            <a:normAutofit/>
          </a:bodyPr>
          <a:lstStyle/>
          <a:p>
            <a:pPr marL="0" indent="0">
              <a:buNone/>
            </a:pPr>
            <a:r>
              <a:rPr lang="en-GB" sz="2800" b="1" dirty="0"/>
              <a:t>Further questions:</a:t>
            </a:r>
          </a:p>
          <a:p>
            <a:pPr marL="0" indent="0">
              <a:buNone/>
            </a:pPr>
            <a:endParaRPr lang="en-GB" b="1" dirty="0"/>
          </a:p>
          <a:p>
            <a:r>
              <a:rPr lang="en-GB" sz="1800" dirty="0"/>
              <a:t>What other arrangement may be better?</a:t>
            </a:r>
          </a:p>
          <a:p>
            <a:r>
              <a:rPr lang="en-GB" sz="1800" dirty="0"/>
              <a:t>What would be the outcome of process reversal?</a:t>
            </a:r>
          </a:p>
          <a:p>
            <a:r>
              <a:rPr lang="en-GB" sz="1800" dirty="0"/>
              <a:t>What if you turned it upside down?</a:t>
            </a:r>
          </a:p>
          <a:p>
            <a:r>
              <a:rPr lang="en-GB" sz="1800" dirty="0"/>
              <a:t>How can you reverse roles?</a:t>
            </a:r>
          </a:p>
          <a:p>
            <a:r>
              <a:rPr lang="en-GB" sz="1800" dirty="0"/>
              <a:t>Can you rearrange or reverse the concept you already have?</a:t>
            </a:r>
          </a:p>
          <a:p>
            <a:r>
              <a:rPr lang="en-GB" sz="1800" dirty="0"/>
              <a:t>What if you engaged in the exact opposite of what you originally intended?</a:t>
            </a:r>
          </a:p>
          <a:p>
            <a:r>
              <a:rPr lang="en-GB" sz="1800" dirty="0"/>
              <a:t>How could you accomplish the opposite effect?</a:t>
            </a:r>
          </a:p>
          <a:p>
            <a:pPr fontAlgn="auto">
              <a:spcAft>
                <a:spcPts val="0"/>
              </a:spcAft>
              <a:defRPr/>
            </a:pPr>
            <a:endParaRPr lang="en-GB" altLang="en-US" sz="4400" b="1" dirty="0"/>
          </a:p>
        </p:txBody>
      </p:sp>
    </p:spTree>
    <p:extLst>
      <p:ext uri="{BB962C8B-B14F-4D97-AF65-F5344CB8AC3E}">
        <p14:creationId xmlns:p14="http://schemas.microsoft.com/office/powerpoint/2010/main" val="23830123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27BF1B-A9FC-4F30-BFE8-62C81A174637}"/>
              </a:ext>
            </a:extLst>
          </p:cNvPr>
          <p:cNvSpPr>
            <a:spLocks noGrp="1"/>
          </p:cNvSpPr>
          <p:nvPr>
            <p:ph type="title"/>
          </p:nvPr>
        </p:nvSpPr>
        <p:spPr>
          <a:xfrm>
            <a:off x="-540568" y="86154"/>
            <a:ext cx="8229600" cy="445358"/>
          </a:xfrm>
        </p:spPr>
        <p:txBody>
          <a:bodyPr rtlCol="0">
            <a:normAutofit fontScale="90000"/>
          </a:bodyPr>
          <a:lstStyle/>
          <a:p>
            <a:pPr fontAlgn="auto">
              <a:spcAft>
                <a:spcPts val="0"/>
              </a:spcAft>
              <a:defRPr/>
            </a:pPr>
            <a:r>
              <a:rPr lang="en-GB" sz="3600" b="1" dirty="0"/>
              <a:t>6. Six Hats Thinking (De Bono, 1985)</a:t>
            </a:r>
          </a:p>
        </p:txBody>
      </p:sp>
      <p:pic>
        <p:nvPicPr>
          <p:cNvPr id="27651" name="Picture 6">
            <a:extLst>
              <a:ext uri="{FF2B5EF4-FFF2-40B4-BE49-F238E27FC236}">
                <a16:creationId xmlns:a16="http://schemas.microsoft.com/office/drawing/2014/main" id="{9BD02AF5-EA59-4CA0-9DA9-AC66209A475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625" y="2497138"/>
            <a:ext cx="1333500" cy="1228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652" name="Picture 2">
            <a:extLst>
              <a:ext uri="{FF2B5EF4-FFF2-40B4-BE49-F238E27FC236}">
                <a16:creationId xmlns:a16="http://schemas.microsoft.com/office/drawing/2014/main" id="{8F6F893C-10A5-4466-9912-BF2ED675C1C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5375" y="4475163"/>
            <a:ext cx="1333500" cy="1228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653" name="Picture 3">
            <a:extLst>
              <a:ext uri="{FF2B5EF4-FFF2-40B4-BE49-F238E27FC236}">
                <a16:creationId xmlns:a16="http://schemas.microsoft.com/office/drawing/2014/main" id="{9613DE70-6DC7-4328-9643-BEE3BB28512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51050" y="3860800"/>
            <a:ext cx="1333500" cy="1228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654" name="Picture 4">
            <a:extLst>
              <a:ext uri="{FF2B5EF4-FFF2-40B4-BE49-F238E27FC236}">
                <a16:creationId xmlns:a16="http://schemas.microsoft.com/office/drawing/2014/main" id="{A29CC62F-1813-44FC-9885-C263F9DF065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48263" y="4064000"/>
            <a:ext cx="1333500" cy="1228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655" name="Picture 5">
            <a:extLst>
              <a:ext uri="{FF2B5EF4-FFF2-40B4-BE49-F238E27FC236}">
                <a16:creationId xmlns:a16="http://schemas.microsoft.com/office/drawing/2014/main" id="{B5CE3BDD-676C-41F9-AF2C-0A15196694C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98850" y="1268413"/>
            <a:ext cx="1333500" cy="1228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656" name="Picture 7">
            <a:extLst>
              <a:ext uri="{FF2B5EF4-FFF2-40B4-BE49-F238E27FC236}">
                <a16:creationId xmlns:a16="http://schemas.microsoft.com/office/drawing/2014/main" id="{8207D41F-1554-4F96-A43D-D60897DE650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35150" y="2378075"/>
            <a:ext cx="1333500" cy="1228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a:extLst>
              <a:ext uri="{FF2B5EF4-FFF2-40B4-BE49-F238E27FC236}">
                <a16:creationId xmlns:a16="http://schemas.microsoft.com/office/drawing/2014/main" id="{B71093B5-93F5-48D2-A97D-2874DBD40BC7}"/>
              </a:ext>
            </a:extLst>
          </p:cNvPr>
          <p:cNvSpPr txBox="1"/>
          <p:nvPr/>
        </p:nvSpPr>
        <p:spPr>
          <a:xfrm>
            <a:off x="5148263" y="531512"/>
            <a:ext cx="4113856" cy="523220"/>
          </a:xfrm>
          <a:prstGeom prst="rect">
            <a:avLst/>
          </a:prstGeom>
          <a:noFill/>
        </p:spPr>
        <p:txBody>
          <a:bodyPr wrap="square" rtlCol="0">
            <a:spAutoFit/>
          </a:bodyPr>
          <a:lstStyle/>
          <a:p>
            <a:r>
              <a:rPr lang="en-US" sz="1400" dirty="0">
                <a:latin typeface="Calibri Light" panose="020F0302020204030204" pitchFamily="34" charset="0"/>
                <a:cs typeface="Calibri Light" panose="020F0302020204030204" pitchFamily="34" charset="0"/>
              </a:rPr>
              <a:t>Source: </a:t>
            </a:r>
            <a:r>
              <a:rPr lang="en-US" sz="1400" dirty="0" err="1">
                <a:latin typeface="Calibri Light" panose="020F0302020204030204" pitchFamily="34" charset="0"/>
                <a:cs typeface="Calibri Light" panose="020F0302020204030204" pitchFamily="34" charset="0"/>
              </a:rPr>
              <a:t>DeBono</a:t>
            </a:r>
            <a:r>
              <a:rPr lang="en-US" sz="1400" dirty="0">
                <a:latin typeface="Calibri Light" panose="020F0302020204030204" pitchFamily="34" charset="0"/>
                <a:cs typeface="Calibri Light" panose="020F0302020204030204" pitchFamily="34" charset="0"/>
              </a:rPr>
              <a:t>, E. (1985). </a:t>
            </a:r>
            <a:r>
              <a:rPr lang="en-US" sz="1400" i="1" dirty="0">
                <a:latin typeface="Calibri Light" panose="020F0302020204030204" pitchFamily="34" charset="0"/>
                <a:cs typeface="Calibri Light" panose="020F0302020204030204" pitchFamily="34" charset="0"/>
              </a:rPr>
              <a:t>Six hats thinking. Six Thinking Hats.</a:t>
            </a:r>
            <a:r>
              <a:rPr lang="en-US" sz="1400" dirty="0">
                <a:latin typeface="Calibri Light" panose="020F0302020204030204" pitchFamily="34" charset="0"/>
                <a:cs typeface="Calibri Light" panose="020F0302020204030204" pitchFamily="34" charset="0"/>
              </a:rPr>
              <a:t>(Boston, MA: Little, Brown and Co.).</a:t>
            </a:r>
            <a:endParaRPr lang="en-GB" sz="1400" dirty="0">
              <a:latin typeface="Calibri Light" panose="020F0302020204030204" pitchFamily="34" charset="0"/>
              <a:cs typeface="Calibri Light" panose="020F0302020204030204"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74" name="Group 10">
            <a:extLst>
              <a:ext uri="{FF2B5EF4-FFF2-40B4-BE49-F238E27FC236}">
                <a16:creationId xmlns:a16="http://schemas.microsoft.com/office/drawing/2014/main" id="{2610FB8C-7953-4394-B9C6-976C0B027B29}"/>
              </a:ext>
            </a:extLst>
          </p:cNvPr>
          <p:cNvGrpSpPr>
            <a:grpSpLocks/>
          </p:cNvGrpSpPr>
          <p:nvPr/>
        </p:nvGrpSpPr>
        <p:grpSpPr bwMode="auto">
          <a:xfrm>
            <a:off x="421570" y="1340768"/>
            <a:ext cx="8839933" cy="3898474"/>
            <a:chOff x="285689" y="116632"/>
            <a:chExt cx="8840001" cy="3897805"/>
          </a:xfrm>
        </p:grpSpPr>
        <p:pic>
          <p:nvPicPr>
            <p:cNvPr id="28675" name="Picture 3">
              <a:extLst>
                <a:ext uri="{FF2B5EF4-FFF2-40B4-BE49-F238E27FC236}">
                  <a16:creationId xmlns:a16="http://schemas.microsoft.com/office/drawing/2014/main" id="{49411EEF-643D-4261-A248-BE68C7B6E5F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2981" y="116632"/>
              <a:ext cx="1087358" cy="1008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76" name="Picture 4">
              <a:extLst>
                <a:ext uri="{FF2B5EF4-FFF2-40B4-BE49-F238E27FC236}">
                  <a16:creationId xmlns:a16="http://schemas.microsoft.com/office/drawing/2014/main" id="{A83FCAB6-AD6B-4BFD-B38D-5360A0D219D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0037" y="1630454"/>
              <a:ext cx="1078556" cy="9900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77" name="Picture 5">
              <a:extLst>
                <a:ext uri="{FF2B5EF4-FFF2-40B4-BE49-F238E27FC236}">
                  <a16:creationId xmlns:a16="http://schemas.microsoft.com/office/drawing/2014/main" id="{5FBBF032-2F0F-4691-BFF3-81EEBB71513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5689" y="3006325"/>
              <a:ext cx="1098215" cy="1008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681" name="TextBox 1">
              <a:extLst>
                <a:ext uri="{FF2B5EF4-FFF2-40B4-BE49-F238E27FC236}">
                  <a16:creationId xmlns:a16="http://schemas.microsoft.com/office/drawing/2014/main" id="{5FB6C58A-E25F-4229-BB6D-675059047A7D}"/>
                </a:ext>
              </a:extLst>
            </p:cNvPr>
            <p:cNvSpPr txBox="1">
              <a:spLocks noChangeArrowheads="1"/>
            </p:cNvSpPr>
            <p:nvPr/>
          </p:nvSpPr>
          <p:spPr bwMode="auto">
            <a:xfrm>
              <a:off x="1691680" y="140288"/>
              <a:ext cx="7272808"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1800" b="1" dirty="0">
                  <a:solidFill>
                    <a:srgbClr val="000000"/>
                  </a:solidFill>
                  <a:latin typeface="Corbel" panose="020B0503020204020204" pitchFamily="34" charset="0"/>
                </a:rPr>
                <a:t>White Hat</a:t>
              </a:r>
              <a:r>
                <a:rPr lang="en-GB" altLang="en-US" sz="1800" dirty="0">
                  <a:solidFill>
                    <a:srgbClr val="000000"/>
                  </a:solidFill>
                  <a:latin typeface="Corbel" panose="020B0503020204020204" pitchFamily="34" charset="0"/>
                </a:rPr>
                <a:t>: Facts. </a:t>
              </a:r>
              <a:r>
                <a:rPr lang="en-GB" altLang="en-US" sz="1600" dirty="0">
                  <a:solidFill>
                    <a:srgbClr val="000000"/>
                  </a:solidFill>
                  <a:latin typeface="Corbel" panose="020B0503020204020204" pitchFamily="34" charset="0"/>
                </a:rPr>
                <a:t>Information focuses on the data available and what you can learn from it, in particular examining the gaps in the knowledge you have and either trying to fill them or taking account of them.</a:t>
              </a:r>
            </a:p>
          </p:txBody>
        </p:sp>
        <p:sp>
          <p:nvSpPr>
            <p:cNvPr id="28682" name="TextBox 2">
              <a:extLst>
                <a:ext uri="{FF2B5EF4-FFF2-40B4-BE49-F238E27FC236}">
                  <a16:creationId xmlns:a16="http://schemas.microsoft.com/office/drawing/2014/main" id="{66D128FF-D3CD-4A45-8CD2-16501E3FAB3E}"/>
                </a:ext>
              </a:extLst>
            </p:cNvPr>
            <p:cNvSpPr txBox="1">
              <a:spLocks noChangeArrowheads="1"/>
            </p:cNvSpPr>
            <p:nvPr/>
          </p:nvSpPr>
          <p:spPr bwMode="auto">
            <a:xfrm>
              <a:off x="1852882" y="1653159"/>
              <a:ext cx="7272808" cy="1107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1800" b="1" dirty="0">
                  <a:solidFill>
                    <a:srgbClr val="000000"/>
                  </a:solidFill>
                  <a:latin typeface="Corbel" panose="020B0503020204020204" pitchFamily="34" charset="0"/>
                </a:rPr>
                <a:t>Red Hat: </a:t>
              </a:r>
              <a:r>
                <a:rPr lang="en-GB" altLang="en-US" sz="1800" dirty="0">
                  <a:solidFill>
                    <a:srgbClr val="000000"/>
                  </a:solidFill>
                  <a:latin typeface="Corbel" panose="020B0503020204020204" pitchFamily="34" charset="0"/>
                </a:rPr>
                <a:t>Creativity. </a:t>
              </a:r>
              <a:r>
                <a:rPr lang="en-GB" altLang="en-US" sz="1600" dirty="0">
                  <a:solidFill>
                    <a:srgbClr val="000000"/>
                  </a:solidFill>
                  <a:latin typeface="Corbel" panose="020B0503020204020204" pitchFamily="34" charset="0"/>
                </a:rPr>
                <a:t>Feelings looks at problems using intuition, gut reaction, and emotion as well as getting you to think about how others will react emotionally to the issue and how to understand the responses of people who may not follow your reasoning</a:t>
              </a:r>
              <a:r>
                <a:rPr lang="en-GB" altLang="en-US" sz="1400" dirty="0">
                  <a:solidFill>
                    <a:srgbClr val="000000"/>
                  </a:solidFill>
                  <a:latin typeface="Corbel" panose="020B0503020204020204" pitchFamily="34" charset="0"/>
                </a:rPr>
                <a:t>.</a:t>
              </a:r>
            </a:p>
          </p:txBody>
        </p:sp>
        <p:sp>
          <p:nvSpPr>
            <p:cNvPr id="28683" name="TextBox 3">
              <a:extLst>
                <a:ext uri="{FF2B5EF4-FFF2-40B4-BE49-F238E27FC236}">
                  <a16:creationId xmlns:a16="http://schemas.microsoft.com/office/drawing/2014/main" id="{787E0630-B91B-4279-A12B-0E428DC94748}"/>
                </a:ext>
              </a:extLst>
            </p:cNvPr>
            <p:cNvSpPr txBox="1">
              <a:spLocks noChangeArrowheads="1"/>
            </p:cNvSpPr>
            <p:nvPr/>
          </p:nvSpPr>
          <p:spPr bwMode="auto">
            <a:xfrm>
              <a:off x="1895441" y="3005367"/>
              <a:ext cx="6624736"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1800" b="1" dirty="0">
                  <a:solidFill>
                    <a:srgbClr val="000000"/>
                  </a:solidFill>
                  <a:latin typeface="Corbel" panose="020B0503020204020204" pitchFamily="34" charset="0"/>
                </a:rPr>
                <a:t>Yellow Hat: </a:t>
              </a:r>
              <a:r>
                <a:rPr lang="en-GB" altLang="en-US" sz="1600" dirty="0">
                  <a:solidFill>
                    <a:srgbClr val="000000"/>
                  </a:solidFill>
                  <a:latin typeface="Corbel" panose="020B0503020204020204" pitchFamily="34" charset="0"/>
                </a:rPr>
                <a:t>Benefits . At this stage, you begin to think positively and view all the benefits in an optimistic light, particularly in terms of the value of the decision. It is designed to keep your thinking positive.</a:t>
              </a:r>
            </a:p>
          </p:txBody>
        </p:sp>
        <p:sp>
          <p:nvSpPr>
            <p:cNvPr id="6" name="Right Arrow 5">
              <a:extLst>
                <a:ext uri="{FF2B5EF4-FFF2-40B4-BE49-F238E27FC236}">
                  <a16:creationId xmlns:a16="http://schemas.microsoft.com/office/drawing/2014/main" id="{7AFC5D9D-EA02-49CF-9A71-C043AB5E1086}"/>
                </a:ext>
              </a:extLst>
            </p:cNvPr>
            <p:cNvSpPr/>
            <p:nvPr/>
          </p:nvSpPr>
          <p:spPr>
            <a:xfrm>
              <a:off x="1305153" y="411856"/>
              <a:ext cx="360366" cy="1428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solidFill>
                  <a:prstClr val="white"/>
                </a:solidFill>
              </a:endParaRPr>
            </a:p>
          </p:txBody>
        </p:sp>
        <p:pic>
          <p:nvPicPr>
            <p:cNvPr id="28686" name="Picture 10">
              <a:extLst>
                <a:ext uri="{FF2B5EF4-FFF2-40B4-BE49-F238E27FC236}">
                  <a16:creationId xmlns:a16="http://schemas.microsoft.com/office/drawing/2014/main" id="{47F8A131-18F2-415C-B866-4DE66A5DAA4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50339" y="2084046"/>
              <a:ext cx="427037" cy="261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90" name="Picture 14">
              <a:extLst>
                <a:ext uri="{FF2B5EF4-FFF2-40B4-BE49-F238E27FC236}">
                  <a16:creationId xmlns:a16="http://schemas.microsoft.com/office/drawing/2014/main" id="{806F59EC-4BA8-459B-B758-CE91C96B09E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50339" y="3305286"/>
              <a:ext cx="427037" cy="261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 name="Rectangle 1">
            <a:extLst>
              <a:ext uri="{FF2B5EF4-FFF2-40B4-BE49-F238E27FC236}">
                <a16:creationId xmlns:a16="http://schemas.microsoft.com/office/drawing/2014/main" id="{F427A5B2-51A7-4122-A76D-FF777FFDE19C}"/>
              </a:ext>
            </a:extLst>
          </p:cNvPr>
          <p:cNvSpPr/>
          <p:nvPr/>
        </p:nvSpPr>
        <p:spPr>
          <a:xfrm>
            <a:off x="539552" y="247453"/>
            <a:ext cx="6964727" cy="523220"/>
          </a:xfrm>
          <a:prstGeom prst="rect">
            <a:avLst/>
          </a:prstGeom>
        </p:spPr>
        <p:txBody>
          <a:bodyPr wrap="none">
            <a:spAutoFit/>
          </a:bodyPr>
          <a:lstStyle/>
          <a:p>
            <a:r>
              <a:rPr lang="en-GB" sz="2800" b="1" dirty="0"/>
              <a:t>Six Hats Thinking (White, Red &amp; Yellow)</a:t>
            </a:r>
            <a:endParaRPr lang="en-GB" sz="28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74" name="Group 10">
            <a:extLst>
              <a:ext uri="{FF2B5EF4-FFF2-40B4-BE49-F238E27FC236}">
                <a16:creationId xmlns:a16="http://schemas.microsoft.com/office/drawing/2014/main" id="{2610FB8C-7953-4394-B9C6-976C0B027B29}"/>
              </a:ext>
            </a:extLst>
          </p:cNvPr>
          <p:cNvGrpSpPr>
            <a:grpSpLocks/>
          </p:cNvGrpSpPr>
          <p:nvPr/>
        </p:nvGrpSpPr>
        <p:grpSpPr bwMode="auto">
          <a:xfrm>
            <a:off x="192270" y="1171620"/>
            <a:ext cx="8618036" cy="4010617"/>
            <a:chOff x="336829" y="2717506"/>
            <a:chExt cx="8618102" cy="4009927"/>
          </a:xfrm>
        </p:grpSpPr>
        <p:pic>
          <p:nvPicPr>
            <p:cNvPr id="28678" name="Picture 6">
              <a:extLst>
                <a:ext uri="{FF2B5EF4-FFF2-40B4-BE49-F238E27FC236}">
                  <a16:creationId xmlns:a16="http://schemas.microsoft.com/office/drawing/2014/main" id="{F3A189AD-9B3A-4F9D-AD95-3C00149413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043" y="2826173"/>
              <a:ext cx="1098215" cy="1008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79" name="Picture 7">
              <a:extLst>
                <a:ext uri="{FF2B5EF4-FFF2-40B4-BE49-F238E27FC236}">
                  <a16:creationId xmlns:a16="http://schemas.microsoft.com/office/drawing/2014/main" id="{98AD05CE-BB36-473C-95BF-D4097938B9C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4640" y="4122210"/>
              <a:ext cx="1128666" cy="10464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80" name="Picture 8">
              <a:extLst>
                <a:ext uri="{FF2B5EF4-FFF2-40B4-BE49-F238E27FC236}">
                  <a16:creationId xmlns:a16="http://schemas.microsoft.com/office/drawing/2014/main" id="{C607DA22-944C-4209-AA7C-C49C5381C90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6829" y="5528706"/>
              <a:ext cx="1136477" cy="10432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684" name="TextBox 4">
              <a:extLst>
                <a:ext uri="{FF2B5EF4-FFF2-40B4-BE49-F238E27FC236}">
                  <a16:creationId xmlns:a16="http://schemas.microsoft.com/office/drawing/2014/main" id="{380B4D1E-A0AB-469B-8D46-79C66F9B8710}"/>
                </a:ext>
              </a:extLst>
            </p:cNvPr>
            <p:cNvSpPr txBox="1">
              <a:spLocks noChangeArrowheads="1"/>
            </p:cNvSpPr>
            <p:nvPr/>
          </p:nvSpPr>
          <p:spPr bwMode="auto">
            <a:xfrm>
              <a:off x="1814380" y="2717506"/>
              <a:ext cx="7128792"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1800" b="1" dirty="0">
                  <a:solidFill>
                    <a:srgbClr val="000000"/>
                  </a:solidFill>
                  <a:latin typeface="Corbel" panose="020B0503020204020204" pitchFamily="34" charset="0"/>
                </a:rPr>
                <a:t>Black Hat: </a:t>
              </a:r>
              <a:r>
                <a:rPr lang="en-GB" altLang="en-US" sz="1600" dirty="0">
                  <a:solidFill>
                    <a:srgbClr val="000000"/>
                  </a:solidFill>
                  <a:latin typeface="Corbel" panose="020B0503020204020204" pitchFamily="34" charset="0"/>
                </a:rPr>
                <a:t>Caution. Using 'Black Hat' thinking, you are encouraged to look at all the bad points of the decision both cautiously and defensively to understand why it might not work. This highlights any weak points in a plan and allows you to adjust, eliminate or prepare contingency plans to counteract them.</a:t>
              </a:r>
            </a:p>
          </p:txBody>
        </p:sp>
        <p:pic>
          <p:nvPicPr>
            <p:cNvPr id="28687" name="Picture 11">
              <a:extLst>
                <a:ext uri="{FF2B5EF4-FFF2-40B4-BE49-F238E27FC236}">
                  <a16:creationId xmlns:a16="http://schemas.microsoft.com/office/drawing/2014/main" id="{D630ADFA-79EB-4014-9360-AFBDF264D72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61352" y="4405952"/>
              <a:ext cx="427037" cy="261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88" name="Picture 12">
              <a:extLst>
                <a:ext uri="{FF2B5EF4-FFF2-40B4-BE49-F238E27FC236}">
                  <a16:creationId xmlns:a16="http://schemas.microsoft.com/office/drawing/2014/main" id="{B0E5AB6C-9B07-463D-8211-8C0C377E035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61352" y="5697806"/>
              <a:ext cx="427037" cy="261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89" name="Picture 13">
              <a:extLst>
                <a:ext uri="{FF2B5EF4-FFF2-40B4-BE49-F238E27FC236}">
                  <a16:creationId xmlns:a16="http://schemas.microsoft.com/office/drawing/2014/main" id="{9ADD85DF-9FBF-4F6C-BD10-663F8945FDB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58266" y="3114099"/>
              <a:ext cx="427037" cy="261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691" name="TextBox 8">
              <a:extLst>
                <a:ext uri="{FF2B5EF4-FFF2-40B4-BE49-F238E27FC236}">
                  <a16:creationId xmlns:a16="http://schemas.microsoft.com/office/drawing/2014/main" id="{E2FFD063-49EE-4775-AC3D-4A5DC4707ED4}"/>
                </a:ext>
              </a:extLst>
            </p:cNvPr>
            <p:cNvSpPr txBox="1">
              <a:spLocks noChangeArrowheads="1"/>
            </p:cNvSpPr>
            <p:nvPr/>
          </p:nvSpPr>
          <p:spPr bwMode="auto">
            <a:xfrm>
              <a:off x="1898147" y="4112724"/>
              <a:ext cx="7056784"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1800" b="1" dirty="0">
                  <a:solidFill>
                    <a:srgbClr val="000000"/>
                  </a:solidFill>
                  <a:latin typeface="Corbel" panose="020B0503020204020204" pitchFamily="34" charset="0"/>
                </a:rPr>
                <a:t>Green Hat: </a:t>
              </a:r>
              <a:r>
                <a:rPr lang="en-GB" altLang="en-US" sz="1600" dirty="0">
                  <a:solidFill>
                    <a:srgbClr val="000000"/>
                  </a:solidFill>
                  <a:latin typeface="Corbel" panose="020B0503020204020204" pitchFamily="34" charset="0"/>
                </a:rPr>
                <a:t>Creativity. This is where you can develop creative solutions to a problem through a unrestrictive way of thinking. This means very little criticism of ideas and is the point at which a number of creativity tools can be implemented.</a:t>
              </a:r>
            </a:p>
          </p:txBody>
        </p:sp>
        <p:sp>
          <p:nvSpPr>
            <p:cNvPr id="28692" name="TextBox 9">
              <a:extLst>
                <a:ext uri="{FF2B5EF4-FFF2-40B4-BE49-F238E27FC236}">
                  <a16:creationId xmlns:a16="http://schemas.microsoft.com/office/drawing/2014/main" id="{2D4383B3-745B-492D-BA55-A63E8FAEBA03}"/>
                </a:ext>
              </a:extLst>
            </p:cNvPr>
            <p:cNvSpPr txBox="1">
              <a:spLocks noChangeArrowheads="1"/>
            </p:cNvSpPr>
            <p:nvPr/>
          </p:nvSpPr>
          <p:spPr bwMode="auto">
            <a:xfrm>
              <a:off x="1727417" y="5373216"/>
              <a:ext cx="7215755" cy="1354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fontAlgn="base">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fontAlgn="base">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fontAlgn="base">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fontAlgn="base">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1800" b="1">
                  <a:solidFill>
                    <a:srgbClr val="000000"/>
                  </a:solidFill>
                  <a:latin typeface="Corbel" panose="020B0503020204020204" pitchFamily="34" charset="0"/>
                </a:rPr>
                <a:t>Blue Hat: </a:t>
              </a:r>
              <a:r>
                <a:rPr lang="en-GB" altLang="en-US" sz="1600">
                  <a:solidFill>
                    <a:srgbClr val="000000"/>
                  </a:solidFill>
                  <a:latin typeface="Corbel" panose="020B0503020204020204" pitchFamily="34" charset="0"/>
                </a:rPr>
                <a:t>Managing the Thinking. The final hat stands for process control and is generally worn by those chairing meetings. It comes into its own when ideas are drying up or thinking becomes stagnated in which case the 'wearer' may direct things towards 'Green Hat' thinking to generate creativity or 'Black Hat' thinking when a contingency plan is called for</a:t>
              </a:r>
            </a:p>
          </p:txBody>
        </p:sp>
      </p:grpSp>
      <p:sp>
        <p:nvSpPr>
          <p:cNvPr id="21" name="Rectangle 20">
            <a:extLst>
              <a:ext uri="{FF2B5EF4-FFF2-40B4-BE49-F238E27FC236}">
                <a16:creationId xmlns:a16="http://schemas.microsoft.com/office/drawing/2014/main" id="{40BEE2A8-61E6-4017-81F0-17A293E0DAF9}"/>
              </a:ext>
            </a:extLst>
          </p:cNvPr>
          <p:cNvSpPr/>
          <p:nvPr/>
        </p:nvSpPr>
        <p:spPr>
          <a:xfrm>
            <a:off x="539552" y="247453"/>
            <a:ext cx="6894836" cy="523220"/>
          </a:xfrm>
          <a:prstGeom prst="rect">
            <a:avLst/>
          </a:prstGeom>
        </p:spPr>
        <p:txBody>
          <a:bodyPr wrap="none">
            <a:spAutoFit/>
          </a:bodyPr>
          <a:lstStyle/>
          <a:p>
            <a:r>
              <a:rPr lang="en-GB" sz="2800" b="1" dirty="0"/>
              <a:t>Six Hats Thinking (Black, Green &amp; Blu)</a:t>
            </a:r>
            <a:endParaRPr lang="en-GB" sz="2800" dirty="0"/>
          </a:p>
        </p:txBody>
      </p:sp>
    </p:spTree>
    <p:extLst>
      <p:ext uri="{BB962C8B-B14F-4D97-AF65-F5344CB8AC3E}">
        <p14:creationId xmlns:p14="http://schemas.microsoft.com/office/powerpoint/2010/main" val="33789378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E2CC215-15B8-42B1-A5D1-64C01FF5430C}"/>
              </a:ext>
            </a:extLst>
          </p:cNvPr>
          <p:cNvSpPr>
            <a:spLocks noGrp="1"/>
          </p:cNvSpPr>
          <p:nvPr>
            <p:ph type="dt" sz="half" idx="10"/>
          </p:nvPr>
        </p:nvSpPr>
        <p:spPr/>
        <p:txBody>
          <a:bodyPr/>
          <a:lstStyle/>
          <a:p>
            <a:pPr>
              <a:defRPr/>
            </a:pPr>
            <a:fld id="{D30023C4-5528-489E-A726-D14A340FF59E}" type="datetime1">
              <a:rPr lang="en-GB" altLang="en-US" smtClean="0"/>
              <a:pPr>
                <a:defRPr/>
              </a:pPr>
              <a:t>30/05/2022</a:t>
            </a:fld>
            <a:endParaRPr lang="en-GB" altLang="en-US"/>
          </a:p>
        </p:txBody>
      </p:sp>
      <p:sp>
        <p:nvSpPr>
          <p:cNvPr id="3" name="Slide Number Placeholder 2">
            <a:extLst>
              <a:ext uri="{FF2B5EF4-FFF2-40B4-BE49-F238E27FC236}">
                <a16:creationId xmlns:a16="http://schemas.microsoft.com/office/drawing/2014/main" id="{FB4536B8-7A21-4DDF-835B-E7D98CBBA61C}"/>
              </a:ext>
            </a:extLst>
          </p:cNvPr>
          <p:cNvSpPr>
            <a:spLocks noGrp="1"/>
          </p:cNvSpPr>
          <p:nvPr>
            <p:ph type="sldNum" sz="quarter" idx="11"/>
          </p:nvPr>
        </p:nvSpPr>
        <p:spPr/>
        <p:txBody>
          <a:bodyPr/>
          <a:lstStyle/>
          <a:p>
            <a:pPr>
              <a:defRPr/>
            </a:pPr>
            <a:fld id="{AA1819AB-B9DA-41D7-8C91-5DE9528F5AA4}" type="slidenum">
              <a:rPr lang="en-GB" altLang="en-US" smtClean="0"/>
              <a:pPr>
                <a:defRPr/>
              </a:pPr>
              <a:t>22</a:t>
            </a:fld>
            <a:endParaRPr lang="en-GB" altLang="en-US"/>
          </a:p>
        </p:txBody>
      </p:sp>
      <p:pic>
        <p:nvPicPr>
          <p:cNvPr id="5" name="Picture 4" descr="A screenshot of a cell phone&#10;&#10;Description automatically generated">
            <a:extLst>
              <a:ext uri="{FF2B5EF4-FFF2-40B4-BE49-F238E27FC236}">
                <a16:creationId xmlns:a16="http://schemas.microsoft.com/office/drawing/2014/main" id="{D6608C24-5FEC-4225-A0A2-1DBED42BFE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364088" cy="5589240"/>
          </a:xfrm>
          <a:prstGeom prst="rect">
            <a:avLst/>
          </a:prstGeom>
        </p:spPr>
      </p:pic>
      <p:sp>
        <p:nvSpPr>
          <p:cNvPr id="6" name="TextBox 5">
            <a:extLst>
              <a:ext uri="{FF2B5EF4-FFF2-40B4-BE49-F238E27FC236}">
                <a16:creationId xmlns:a16="http://schemas.microsoft.com/office/drawing/2014/main" id="{B92E70F4-EE55-4C18-B068-13C542E0F5E6}"/>
              </a:ext>
            </a:extLst>
          </p:cNvPr>
          <p:cNvSpPr txBox="1"/>
          <p:nvPr/>
        </p:nvSpPr>
        <p:spPr>
          <a:xfrm>
            <a:off x="5148064" y="548680"/>
            <a:ext cx="3744416" cy="3724096"/>
          </a:xfrm>
          <a:prstGeom prst="rect">
            <a:avLst/>
          </a:prstGeom>
          <a:noFill/>
        </p:spPr>
        <p:txBody>
          <a:bodyPr wrap="square" rtlCol="0">
            <a:spAutoFit/>
          </a:bodyPr>
          <a:lstStyle/>
          <a:p>
            <a:pPr marL="0" indent="0" algn="ctr">
              <a:buNone/>
            </a:pPr>
            <a:r>
              <a:rPr lang="en-GB" altLang="en-US" sz="2800" b="1" u="sng" dirty="0">
                <a:solidFill>
                  <a:srgbClr val="FF0000"/>
                </a:solidFill>
              </a:rPr>
              <a:t>Class activity (30 mins)</a:t>
            </a:r>
          </a:p>
          <a:p>
            <a:pPr marL="0" indent="0" algn="ctr">
              <a:buNone/>
            </a:pPr>
            <a:endParaRPr lang="en-GB" altLang="en-US" dirty="0"/>
          </a:p>
          <a:p>
            <a:pPr marL="342900" indent="-342900" algn="ctr">
              <a:buFont typeface="+mj-lt"/>
              <a:buAutoNum type="arabicPeriod"/>
            </a:pPr>
            <a:r>
              <a:rPr lang="en-GB" altLang="en-US" sz="2400" dirty="0"/>
              <a:t>Which hat would like to wear? and Why?</a:t>
            </a:r>
          </a:p>
          <a:p>
            <a:pPr marL="342900" indent="-342900" algn="ctr">
              <a:buFont typeface="+mj-lt"/>
              <a:buAutoNum type="arabicPeriod"/>
            </a:pPr>
            <a:endParaRPr lang="en-GB" altLang="en-US" sz="2400" dirty="0"/>
          </a:p>
          <a:p>
            <a:pPr marL="342900" indent="-342900" algn="ctr">
              <a:buFont typeface="+mj-lt"/>
              <a:buAutoNum type="arabicPeriod"/>
            </a:pPr>
            <a:r>
              <a:rPr lang="en-GB" altLang="en-US" sz="2400" dirty="0"/>
              <a:t>What can each (colour thinking) contribute for innovation?</a:t>
            </a:r>
          </a:p>
          <a:p>
            <a:endParaRPr lang="en-GB" dirty="0"/>
          </a:p>
        </p:txBody>
      </p:sp>
    </p:spTree>
    <p:extLst>
      <p:ext uri="{BB962C8B-B14F-4D97-AF65-F5344CB8AC3E}">
        <p14:creationId xmlns:p14="http://schemas.microsoft.com/office/powerpoint/2010/main" val="35832570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text&#10;&#10;Description automatically generated">
            <a:extLst>
              <a:ext uri="{FF2B5EF4-FFF2-40B4-BE49-F238E27FC236}">
                <a16:creationId xmlns:a16="http://schemas.microsoft.com/office/drawing/2014/main" id="{D7CE1375-AAB2-4C24-A1FF-CA1554CF9E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36" y="188640"/>
            <a:ext cx="7992888" cy="5400600"/>
          </a:xfrm>
          <a:prstGeom prst="rect">
            <a:avLst/>
          </a:prstGeom>
        </p:spPr>
      </p:pic>
    </p:spTree>
    <p:extLst>
      <p:ext uri="{BB962C8B-B14F-4D97-AF65-F5344CB8AC3E}">
        <p14:creationId xmlns:p14="http://schemas.microsoft.com/office/powerpoint/2010/main" val="45941492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2627</TotalTime>
  <Words>8578</Words>
  <Application>Microsoft Office PowerPoint</Application>
  <PresentationFormat>On-screen Show (4:3)</PresentationFormat>
  <Paragraphs>568</Paragraphs>
  <Slides>23</Slides>
  <Notes>17</Notes>
  <HiddenSlides>0</HiddenSlides>
  <MMClips>1</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23</vt:i4>
      </vt:variant>
    </vt:vector>
  </HeadingPairs>
  <TitlesOfParts>
    <vt:vector size="34" baseType="lpstr">
      <vt:lpstr>Arial</vt:lpstr>
      <vt:lpstr>Calibri</vt:lpstr>
      <vt:lpstr>Calibri Light</vt:lpstr>
      <vt:lpstr>Corbel</vt:lpstr>
      <vt:lpstr>HelveticaNeue</vt:lpstr>
      <vt:lpstr>Myriad Pro</vt:lpstr>
      <vt:lpstr>ProximaNova</vt:lpstr>
      <vt:lpstr>Tahoma</vt:lpstr>
      <vt:lpstr>Verdana</vt:lpstr>
      <vt:lpstr>Wingdings 2</vt:lpstr>
      <vt:lpstr>20140311PresentationUWTSDTemplate</vt:lpstr>
      <vt:lpstr>Developing Innovation  and  Creativity for Business Advantage  Week 2 (Lecture 2) Concepts &amp; techniques of innovation &amp; creativity</vt:lpstr>
      <vt:lpstr>Objectives</vt:lpstr>
      <vt:lpstr>1. Platform for Innovation</vt:lpstr>
      <vt:lpstr>2. Open market innovation</vt:lpstr>
      <vt:lpstr>3. Innovation - Do’s &amp; Don'ts</vt:lpstr>
      <vt:lpstr>Where good ideas come from: YouTube video:</vt:lpstr>
      <vt:lpstr>4. Schumpeterian innovation</vt:lpstr>
      <vt:lpstr>PowerPoint Presentation</vt:lpstr>
      <vt:lpstr>5. SCAMPER</vt:lpstr>
      <vt:lpstr>Step 1: “S” Substitute</vt:lpstr>
      <vt:lpstr>Step 2: “C” for Combine</vt:lpstr>
      <vt:lpstr>Step 3: “A” for Adapt</vt:lpstr>
      <vt:lpstr>Step 4: “M” for Modify/Magnify</vt:lpstr>
      <vt:lpstr> Step 5: “P” for Put to another use</vt:lpstr>
      <vt:lpstr>Step 5: “P” for Put to another use (continued..)</vt:lpstr>
      <vt:lpstr>Step 6: “E” for Eliminate (or Minify)</vt:lpstr>
      <vt:lpstr>Step 7: “R” for Rearrange or Reverse</vt:lpstr>
      <vt:lpstr>Step 7: “R” for Rearrange or Reverse                                                                                           (Contd….)</vt:lpstr>
      <vt:lpstr>6. Six Hats Thinking (De Bono, 1985)</vt:lpstr>
      <vt:lpstr>PowerPoint Presentation</vt:lpstr>
      <vt:lpstr>PowerPoint Presentation</vt:lpstr>
      <vt:lpstr>PowerPoint Presentation</vt:lpstr>
      <vt:lpstr>PowerPoint Presentation</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Khaza Ahmed (PG Research)</cp:lastModifiedBy>
  <cp:revision>157</cp:revision>
  <cp:lastPrinted>2018-07-09T15:27:01Z</cp:lastPrinted>
  <dcterms:created xsi:type="dcterms:W3CDTF">2002-10-07T19:43:58Z</dcterms:created>
  <dcterms:modified xsi:type="dcterms:W3CDTF">2022-05-29T23:51:44Z</dcterms:modified>
</cp:coreProperties>
</file>