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3"/>
  </p:notesMasterIdLst>
  <p:sldIdLst>
    <p:sldId id="266" r:id="rId26"/>
    <p:sldId id="391" r:id="rId27"/>
    <p:sldId id="401" r:id="rId28"/>
    <p:sldId id="403" r:id="rId29"/>
    <p:sldId id="402" r:id="rId30"/>
    <p:sldId id="404" r:id="rId31"/>
    <p:sldId id="405" r:id="rId32"/>
    <p:sldId id="408" r:id="rId33"/>
    <p:sldId id="406" r:id="rId34"/>
    <p:sldId id="407" r:id="rId35"/>
    <p:sldId id="409" r:id="rId36"/>
    <p:sldId id="412" r:id="rId37"/>
    <p:sldId id="415" r:id="rId38"/>
    <p:sldId id="416" r:id="rId39"/>
    <p:sldId id="414" r:id="rId40"/>
    <p:sldId id="368" r:id="rId41"/>
    <p:sldId id="378" r:id="rId42"/>
    <p:sldId id="410" r:id="rId43"/>
    <p:sldId id="417" r:id="rId44"/>
    <p:sldId id="413" r:id="rId45"/>
    <p:sldId id="418" r:id="rId46"/>
    <p:sldId id="420" r:id="rId47"/>
    <p:sldId id="421" r:id="rId48"/>
    <p:sldId id="419" r:id="rId49"/>
    <p:sldId id="422" r:id="rId50"/>
    <p:sldId id="424" r:id="rId51"/>
    <p:sldId id="425" r:id="rId52"/>
    <p:sldId id="433" r:id="rId53"/>
    <p:sldId id="423" r:id="rId54"/>
    <p:sldId id="392" r:id="rId55"/>
    <p:sldId id="427" r:id="rId56"/>
    <p:sldId id="428" r:id="rId57"/>
    <p:sldId id="429" r:id="rId58"/>
    <p:sldId id="430" r:id="rId59"/>
    <p:sldId id="431" r:id="rId60"/>
    <p:sldId id="432" r:id="rId61"/>
    <p:sldId id="434" r:id="rId62"/>
    <p:sldId id="399" r:id="rId63"/>
    <p:sldId id="437" r:id="rId64"/>
    <p:sldId id="435" r:id="rId65"/>
    <p:sldId id="436" r:id="rId66"/>
    <p:sldId id="438" r:id="rId67"/>
    <p:sldId id="439" r:id="rId68"/>
    <p:sldId id="440" r:id="rId69"/>
    <p:sldId id="441" r:id="rId70"/>
    <p:sldId id="442" r:id="rId71"/>
    <p:sldId id="443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414" autoAdjust="0"/>
  </p:normalViewPr>
  <p:slideViewPr>
    <p:cSldViewPr snapToGrid="0">
      <p:cViewPr varScale="1">
        <p:scale>
          <a:sx n="92" d="100"/>
          <a:sy n="92" d="100"/>
        </p:scale>
        <p:origin x="13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30/06/2023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905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801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695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957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579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970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733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5406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87719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644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8165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7147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863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602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So let’s think about how we could deal with this data…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0284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let’s think about how we could deal with this data…</a:t>
            </a:r>
          </a:p>
          <a:p>
            <a:r>
              <a:rPr lang="en-US" b="1" dirty="0"/>
              <a:t>We could use a feed forward MLP….</a:t>
            </a:r>
          </a:p>
          <a:p>
            <a:r>
              <a:rPr lang="en-US" b="1" dirty="0"/>
              <a:t>Feed multiple inputs into a network to generate outputs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let’s think about how we could deal with this data…</a:t>
            </a:r>
          </a:p>
          <a:p>
            <a:r>
              <a:rPr lang="en-US" dirty="0"/>
              <a:t>We could use a feed forward MLP….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Feed multiple inputs into a network to generate outputs</a:t>
            </a:r>
            <a:endParaRPr lang="en-GB" b="0" dirty="0"/>
          </a:p>
          <a:p>
            <a:r>
              <a:rPr lang="en-GB" b="1" dirty="0"/>
              <a:t>But this is not time-stepped, and growing these networks to be time-stepped would be far too big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5452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423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23745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3625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5253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61272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9332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 is the cell state</a:t>
            </a:r>
          </a:p>
          <a:p>
            <a:r>
              <a:rPr lang="en-US" dirty="0" err="1"/>
              <a:t>Fw</a:t>
            </a:r>
            <a:r>
              <a:rPr lang="en-US" dirty="0"/>
              <a:t>  is function of weights</a:t>
            </a:r>
          </a:p>
          <a:p>
            <a:r>
              <a:rPr lang="en-US" dirty="0"/>
              <a:t>Xt is input</a:t>
            </a:r>
          </a:p>
          <a:p>
            <a:r>
              <a:rPr lang="en-US" dirty="0"/>
              <a:t>Ht-1 is the old state.</a:t>
            </a:r>
          </a:p>
          <a:p>
            <a:r>
              <a:rPr lang="en-US" dirty="0"/>
              <a:t>Ht, the new state is updated at every timestep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0592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 is the cell state</a:t>
            </a:r>
          </a:p>
          <a:p>
            <a:r>
              <a:rPr lang="en-US" dirty="0" err="1"/>
              <a:t>Fw</a:t>
            </a:r>
            <a:r>
              <a:rPr lang="en-US" dirty="0"/>
              <a:t>  is function of weights</a:t>
            </a:r>
          </a:p>
          <a:p>
            <a:r>
              <a:rPr lang="en-US" dirty="0"/>
              <a:t>Xt is input</a:t>
            </a:r>
          </a:p>
          <a:p>
            <a:r>
              <a:rPr lang="en-US" dirty="0"/>
              <a:t>Ht-1 is the old state.</a:t>
            </a:r>
          </a:p>
          <a:p>
            <a:r>
              <a:rPr lang="en-US" dirty="0"/>
              <a:t>Ht, the new state is updated at every timestep</a:t>
            </a:r>
          </a:p>
          <a:p>
            <a:r>
              <a:rPr lang="en-US" b="1" dirty="0"/>
              <a:t>The same set of weight matrices and function are used on every time step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387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07310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dirty="0"/>
              <a:t>For exploding gradients </a:t>
            </a:r>
            <a:r>
              <a:rPr lang="en-US" b="1" dirty="0"/>
              <a:t>Gradient Clipping </a:t>
            </a:r>
            <a:r>
              <a:rPr lang="en-US" b="0" dirty="0"/>
              <a:t>can be used</a:t>
            </a:r>
          </a:p>
          <a:p>
            <a:r>
              <a:rPr lang="en-US" b="0" dirty="0"/>
              <a:t>For vanishing gradients there are a number of tools such as </a:t>
            </a:r>
            <a:r>
              <a:rPr lang="en-US" b="1" dirty="0"/>
              <a:t>Activation Function like </a:t>
            </a:r>
            <a:r>
              <a:rPr lang="en-US" b="1" dirty="0" err="1"/>
              <a:t>ReLU</a:t>
            </a:r>
            <a:r>
              <a:rPr lang="en-US" b="1" dirty="0"/>
              <a:t> </a:t>
            </a:r>
            <a:r>
              <a:rPr lang="en-US" b="0" dirty="0"/>
              <a:t>and</a:t>
            </a:r>
            <a:r>
              <a:rPr lang="en-US" b="1" dirty="0"/>
              <a:t> Weight </a:t>
            </a:r>
            <a:r>
              <a:rPr lang="en-US" b="1" dirty="0" err="1"/>
              <a:t>Initialisation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6158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9243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924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5736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82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about </a:t>
            </a:r>
            <a:r>
              <a:rPr lang="en-US" dirty="0" err="1"/>
              <a:t>symantics</a:t>
            </a:r>
            <a:r>
              <a:rPr lang="en-US" dirty="0"/>
              <a:t> or dependencies?</a:t>
            </a:r>
          </a:p>
          <a:p>
            <a:r>
              <a:rPr lang="en-US" dirty="0"/>
              <a:t>What about sentence length?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403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Much more robust for tracking and handling long term dependencies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90599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7179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0356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143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3953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44409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891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3" Type="http://schemas.openxmlformats.org/officeDocument/2006/relationships/image" Target="../media/image45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17" Type="http://schemas.openxmlformats.org/officeDocument/2006/relationships/image" Target="../media/image60.png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59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5" Type="http://schemas.openxmlformats.org/officeDocument/2006/relationships/image" Target="../media/image5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47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47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17" Type="http://schemas.openxmlformats.org/officeDocument/2006/relationships/image" Target="../media/image74.png"/><Relationship Id="rId2" Type="http://schemas.openxmlformats.org/officeDocument/2006/relationships/notesSlide" Target="../notesSlides/notesSlide28.xml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9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Recurrent Neural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Networks -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sz="5400" b="1" dirty="0"/>
              <a:t>Sequential Data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Finish The Quotes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rose by any other name would smell as…</a:t>
            </a:r>
            <a:r>
              <a:rPr lang="en-US" sz="3200" u="sng" dirty="0"/>
              <a:t>          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All the world’s a stage, and all the men and women …..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Ask not what your country can do for you; ask what you can do for…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Go ahead, make my…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Elementary, my dear…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Houston, we have …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15380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Finish The Quotes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rose by any other name would smell as </a:t>
            </a:r>
            <a:r>
              <a:rPr lang="en-US" sz="3200" b="1" dirty="0">
                <a:solidFill>
                  <a:srgbClr val="FF0000"/>
                </a:solidFill>
              </a:rPr>
              <a:t>sweet   </a:t>
            </a:r>
            <a:r>
              <a:rPr lang="en-US" sz="3200" b="1" dirty="0"/>
              <a:t>  </a:t>
            </a:r>
            <a:r>
              <a:rPr lang="en-US" sz="3200" dirty="0"/>
              <a:t>William Shakespeare</a:t>
            </a:r>
            <a:endParaRPr lang="en-US" sz="3200" u="sng" dirty="0"/>
          </a:p>
          <a:p>
            <a:pPr>
              <a:lnSpc>
                <a:spcPct val="100000"/>
              </a:lnSpc>
            </a:pPr>
            <a:r>
              <a:rPr lang="en-US" sz="3200" dirty="0"/>
              <a:t>All the world’s a stage, and all the men and women </a:t>
            </a:r>
            <a:r>
              <a:rPr lang="en-US" sz="3200" b="1" dirty="0">
                <a:solidFill>
                  <a:srgbClr val="FF0000"/>
                </a:solidFill>
              </a:rPr>
              <a:t>merely players </a:t>
            </a:r>
          </a:p>
          <a:p>
            <a:pPr>
              <a:lnSpc>
                <a:spcPct val="100000"/>
              </a:lnSpc>
            </a:pPr>
            <a:r>
              <a:rPr lang="en-US" sz="3200" dirty="0"/>
              <a:t>Ask not what your country can do for you; ask what you can do for </a:t>
            </a:r>
            <a:r>
              <a:rPr lang="en-US" sz="3200" b="1" dirty="0">
                <a:solidFill>
                  <a:srgbClr val="FF0000"/>
                </a:solidFill>
              </a:rPr>
              <a:t>your country</a:t>
            </a:r>
            <a:r>
              <a:rPr lang="en-US" sz="3200" b="1" dirty="0"/>
              <a:t>     </a:t>
            </a:r>
            <a:r>
              <a:rPr lang="en-US" sz="3200" dirty="0"/>
              <a:t>John F </a:t>
            </a:r>
            <a:r>
              <a:rPr lang="en-US" sz="3200" dirty="0" err="1"/>
              <a:t>Kenedy</a:t>
            </a:r>
            <a:endParaRPr lang="en-US" sz="3200" dirty="0"/>
          </a:p>
          <a:p>
            <a:pPr>
              <a:lnSpc>
                <a:spcPct val="100000"/>
              </a:lnSpc>
            </a:pPr>
            <a:r>
              <a:rPr lang="en-US" sz="3200" dirty="0"/>
              <a:t>Go ahead, make my </a:t>
            </a:r>
            <a:r>
              <a:rPr lang="en-US" sz="3200" b="1" dirty="0">
                <a:solidFill>
                  <a:srgbClr val="FF0000"/>
                </a:solidFill>
              </a:rPr>
              <a:t>day    </a:t>
            </a:r>
            <a:r>
              <a:rPr lang="en-US" sz="3200" dirty="0"/>
              <a:t> Harry Callahan (Clint Eastwood, Dirty Harry)</a:t>
            </a:r>
          </a:p>
          <a:p>
            <a:pPr>
              <a:lnSpc>
                <a:spcPct val="100000"/>
              </a:lnSpc>
            </a:pPr>
            <a:r>
              <a:rPr lang="en-GB" sz="3200" dirty="0"/>
              <a:t>Elementary, my dear </a:t>
            </a:r>
            <a:r>
              <a:rPr lang="en-GB" sz="3200" b="1" dirty="0">
                <a:solidFill>
                  <a:srgbClr val="FF0000"/>
                </a:solidFill>
              </a:rPr>
              <a:t>Watson    </a:t>
            </a:r>
            <a:r>
              <a:rPr lang="en-GB" sz="3200" b="1" dirty="0"/>
              <a:t> </a:t>
            </a:r>
            <a:r>
              <a:rPr lang="en-GB" sz="3200" dirty="0"/>
              <a:t>Sherlock Holmes</a:t>
            </a:r>
            <a:endParaRPr lang="en-US" sz="3200" dirty="0"/>
          </a:p>
          <a:p>
            <a:pPr>
              <a:lnSpc>
                <a:spcPct val="100000"/>
              </a:lnSpc>
            </a:pPr>
            <a:r>
              <a:rPr lang="en-US" sz="3200" dirty="0"/>
              <a:t>Houston, we have a </a:t>
            </a:r>
            <a:r>
              <a:rPr lang="en-US" sz="3200" b="1" dirty="0">
                <a:solidFill>
                  <a:srgbClr val="FF0000"/>
                </a:solidFill>
              </a:rPr>
              <a:t>problem    </a:t>
            </a:r>
            <a:r>
              <a:rPr lang="en-US" sz="3200" b="1" dirty="0"/>
              <a:t> </a:t>
            </a:r>
            <a:r>
              <a:rPr lang="en-US" sz="3200" dirty="0"/>
              <a:t>Jim Lovell (Apollo 13)</a:t>
            </a:r>
            <a:endParaRPr lang="en-GB" sz="4400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4619664B-E837-3047-B95D-CCDB86F5435C}"/>
              </a:ext>
            </a:extLst>
          </p:cNvPr>
          <p:cNvCxnSpPr>
            <a:cxnSpLocks/>
          </p:cNvCxnSpPr>
          <p:nvPr/>
        </p:nvCxnSpPr>
        <p:spPr>
          <a:xfrm rot="10800000" flipV="1">
            <a:off x="11105148" y="2273968"/>
            <a:ext cx="385011" cy="300790"/>
          </a:xfrm>
          <a:prstGeom prst="bentConnector3">
            <a:avLst>
              <a:gd name="adj1" fmla="val 0"/>
            </a:avLst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526DB8E-0CE3-F906-635F-A8668A1BE3B1}"/>
              </a:ext>
            </a:extLst>
          </p:cNvPr>
          <p:cNvCxnSpPr>
            <a:cxnSpLocks/>
          </p:cNvCxnSpPr>
          <p:nvPr/>
        </p:nvCxnSpPr>
        <p:spPr>
          <a:xfrm flipH="1">
            <a:off x="8133347" y="2009274"/>
            <a:ext cx="33688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CCDACB3-9360-9D65-C6CE-4BBA7470AFCC}"/>
              </a:ext>
            </a:extLst>
          </p:cNvPr>
          <p:cNvCxnSpPr>
            <a:cxnSpLocks/>
          </p:cNvCxnSpPr>
          <p:nvPr/>
        </p:nvCxnSpPr>
        <p:spPr>
          <a:xfrm flipH="1">
            <a:off x="1981199" y="3593432"/>
            <a:ext cx="33688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2F0BF48-5D99-2A83-76BA-2E742B2B552F}"/>
              </a:ext>
            </a:extLst>
          </p:cNvPr>
          <p:cNvCxnSpPr>
            <a:cxnSpLocks/>
          </p:cNvCxnSpPr>
          <p:nvPr/>
        </p:nvCxnSpPr>
        <p:spPr>
          <a:xfrm flipH="1">
            <a:off x="4435642" y="4195010"/>
            <a:ext cx="33688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72751EE-0573-D31F-20F6-DFB6D6DFD736}"/>
              </a:ext>
            </a:extLst>
          </p:cNvPr>
          <p:cNvCxnSpPr>
            <a:cxnSpLocks/>
          </p:cNvCxnSpPr>
          <p:nvPr/>
        </p:nvCxnSpPr>
        <p:spPr>
          <a:xfrm flipH="1">
            <a:off x="5193631" y="4760495"/>
            <a:ext cx="33688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03B0B6C-3DB9-712F-8529-B5D1585EB857}"/>
              </a:ext>
            </a:extLst>
          </p:cNvPr>
          <p:cNvCxnSpPr>
            <a:cxnSpLocks/>
          </p:cNvCxnSpPr>
          <p:nvPr/>
        </p:nvCxnSpPr>
        <p:spPr>
          <a:xfrm flipH="1">
            <a:off x="5193631" y="5325979"/>
            <a:ext cx="33688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0667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B9DA7C4-3DA9-3AA1-71D7-F70FBB6A82A6}"/>
              </a:ext>
            </a:extLst>
          </p:cNvPr>
          <p:cNvCxnSpPr>
            <a:cxnSpLocks/>
          </p:cNvCxnSpPr>
          <p:nvPr/>
        </p:nvCxnSpPr>
        <p:spPr>
          <a:xfrm>
            <a:off x="6096000" y="3336757"/>
            <a:ext cx="133550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827DA6B-5F7D-1145-A871-489DC2D335ED}"/>
              </a:ext>
            </a:extLst>
          </p:cNvPr>
          <p:cNvCxnSpPr>
            <a:cxnSpLocks/>
          </p:cNvCxnSpPr>
          <p:nvPr/>
        </p:nvCxnSpPr>
        <p:spPr>
          <a:xfrm flipV="1">
            <a:off x="5482390" y="1564105"/>
            <a:ext cx="0" cy="11269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683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B9DA7C4-3DA9-3AA1-71D7-F70FBB6A82A6}"/>
              </a:ext>
            </a:extLst>
          </p:cNvPr>
          <p:cNvCxnSpPr>
            <a:cxnSpLocks/>
          </p:cNvCxnSpPr>
          <p:nvPr/>
        </p:nvCxnSpPr>
        <p:spPr>
          <a:xfrm>
            <a:off x="6096000" y="3324726"/>
            <a:ext cx="133550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827DA6B-5F7D-1145-A871-489DC2D335ED}"/>
              </a:ext>
            </a:extLst>
          </p:cNvPr>
          <p:cNvCxnSpPr>
            <a:cxnSpLocks/>
          </p:cNvCxnSpPr>
          <p:nvPr/>
        </p:nvCxnSpPr>
        <p:spPr>
          <a:xfrm flipH="1">
            <a:off x="3769707" y="3773737"/>
            <a:ext cx="1084754" cy="55587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89FDB51-E5ED-304C-C501-43E8B5FA4042}"/>
              </a:ext>
            </a:extLst>
          </p:cNvPr>
          <p:cNvCxnSpPr>
            <a:cxnSpLocks/>
          </p:cNvCxnSpPr>
          <p:nvPr/>
        </p:nvCxnSpPr>
        <p:spPr>
          <a:xfrm flipV="1">
            <a:off x="5438086" y="1467685"/>
            <a:ext cx="0" cy="123123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B05DF69-B2CD-9EF6-802C-FFFE5DF3DDE0}"/>
              </a:ext>
            </a:extLst>
          </p:cNvPr>
          <p:cNvCxnSpPr>
            <a:cxnSpLocks/>
          </p:cNvCxnSpPr>
          <p:nvPr/>
        </p:nvCxnSpPr>
        <p:spPr>
          <a:xfrm flipH="1">
            <a:off x="3623510" y="3316537"/>
            <a:ext cx="1104901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6A496DEB-5945-B101-56C6-1E98AF4857A4}"/>
              </a:ext>
            </a:extLst>
          </p:cNvPr>
          <p:cNvCxnSpPr>
            <a:cxnSpLocks/>
          </p:cNvCxnSpPr>
          <p:nvPr/>
        </p:nvCxnSpPr>
        <p:spPr>
          <a:xfrm>
            <a:off x="5891275" y="3663195"/>
            <a:ext cx="1207168" cy="83018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A0A87AC-8081-1559-E66F-7D3D9CE9C6B3}"/>
              </a:ext>
            </a:extLst>
          </p:cNvPr>
          <p:cNvCxnSpPr>
            <a:cxnSpLocks/>
          </p:cNvCxnSpPr>
          <p:nvPr/>
        </p:nvCxnSpPr>
        <p:spPr>
          <a:xfrm>
            <a:off x="5450117" y="3950369"/>
            <a:ext cx="0" cy="101867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6838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367265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875069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1F340F-FB68-2F46-1CE6-DCF0B3FF5749}"/>
              </a:ext>
            </a:extLst>
          </p:cNvPr>
          <p:cNvSpPr/>
          <p:nvPr/>
        </p:nvSpPr>
        <p:spPr>
          <a:xfrm>
            <a:off x="6828179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8532376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1F340F-FB68-2F46-1CE6-DCF0B3FF5749}"/>
              </a:ext>
            </a:extLst>
          </p:cNvPr>
          <p:cNvSpPr/>
          <p:nvPr/>
        </p:nvSpPr>
        <p:spPr>
          <a:xfrm>
            <a:off x="6828179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564761-5438-0683-CB77-9D9E1B8EC8CA}"/>
              </a:ext>
            </a:extLst>
          </p:cNvPr>
          <p:cNvSpPr/>
          <p:nvPr/>
        </p:nvSpPr>
        <p:spPr>
          <a:xfrm>
            <a:off x="8006990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ECFE791-E421-7BB5-33BC-B8AEC5060B12}"/>
              </a:ext>
            </a:extLst>
          </p:cNvPr>
          <p:cNvSpPr/>
          <p:nvPr/>
        </p:nvSpPr>
        <p:spPr>
          <a:xfrm>
            <a:off x="5470170" y="1817812"/>
            <a:ext cx="1965346" cy="5283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949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Which way will the dot go?</a:t>
            </a:r>
            <a:endParaRPr lang="en-GB" sz="6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01297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4B2E8E0-7A89-AEC9-C658-87B3F720A51B}"/>
              </a:ext>
            </a:extLst>
          </p:cNvPr>
          <p:cNvSpPr/>
          <p:nvPr/>
        </p:nvSpPr>
        <p:spPr>
          <a:xfrm>
            <a:off x="5807432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A1F340F-FB68-2F46-1CE6-DCF0B3FF5749}"/>
              </a:ext>
            </a:extLst>
          </p:cNvPr>
          <p:cNvSpPr/>
          <p:nvPr/>
        </p:nvSpPr>
        <p:spPr>
          <a:xfrm>
            <a:off x="6828179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E564761-5438-0683-CB77-9D9E1B8EC8CA}"/>
              </a:ext>
            </a:extLst>
          </p:cNvPr>
          <p:cNvSpPr/>
          <p:nvPr/>
        </p:nvSpPr>
        <p:spPr>
          <a:xfrm>
            <a:off x="8006990" y="2859337"/>
            <a:ext cx="914400" cy="914400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ECFE791-E421-7BB5-33BC-B8AEC5060B12}"/>
              </a:ext>
            </a:extLst>
          </p:cNvPr>
          <p:cNvSpPr/>
          <p:nvPr/>
        </p:nvSpPr>
        <p:spPr>
          <a:xfrm>
            <a:off x="5470170" y="1817812"/>
            <a:ext cx="1965346" cy="5283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255E9B4C-2B22-F7DF-255F-E50189BEA23D}"/>
              </a:ext>
            </a:extLst>
          </p:cNvPr>
          <p:cNvSpPr/>
          <p:nvPr/>
        </p:nvSpPr>
        <p:spPr>
          <a:xfrm>
            <a:off x="9326453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b="1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E7B477B-1FDB-22E6-85D6-7127E58D7700}"/>
              </a:ext>
            </a:extLst>
          </p:cNvPr>
          <p:cNvCxnSpPr>
            <a:cxnSpLocks/>
          </p:cNvCxnSpPr>
          <p:nvPr/>
        </p:nvCxnSpPr>
        <p:spPr>
          <a:xfrm>
            <a:off x="8807116" y="3970421"/>
            <a:ext cx="745958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3743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Real World Sequential Data?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FED375-20AF-2A72-9305-C510083BE3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926" y="1612734"/>
            <a:ext cx="5235073" cy="247324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919F3F9-7AC3-879F-12C1-B5106EEBCCFB}"/>
              </a:ext>
            </a:extLst>
          </p:cNvPr>
          <p:cNvSpPr txBox="1"/>
          <p:nvPr/>
        </p:nvSpPr>
        <p:spPr>
          <a:xfrm>
            <a:off x="860927" y="4567807"/>
            <a:ext cx="609399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Elementary, my dear Watson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E504EA-3AFF-1E88-E884-C256AF32AFC1}"/>
              </a:ext>
            </a:extLst>
          </p:cNvPr>
          <p:cNvSpPr txBox="1"/>
          <p:nvPr/>
        </p:nvSpPr>
        <p:spPr>
          <a:xfrm>
            <a:off x="9240253" y="2203024"/>
            <a:ext cx="1323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Audio</a:t>
            </a:r>
            <a:endParaRPr lang="en-GB" sz="3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4ACF460-8ADB-7482-BDC5-79D03432FF68}"/>
              </a:ext>
            </a:extLst>
          </p:cNvPr>
          <p:cNvSpPr txBox="1"/>
          <p:nvPr/>
        </p:nvSpPr>
        <p:spPr>
          <a:xfrm>
            <a:off x="9240253" y="4506251"/>
            <a:ext cx="12272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Text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78707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21235"/>
            <a:ext cx="11475562" cy="132556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3200" b="1" dirty="0">
                <a:solidFill>
                  <a:srgbClr val="00B050"/>
                </a:solidFill>
              </a:rPr>
              <a:t>              Win                             </a:t>
            </a:r>
            <a:r>
              <a:rPr lang="en-US" sz="3200" b="1" dirty="0"/>
              <a:t>O</a:t>
            </a:r>
            <a:r>
              <a:rPr lang="en-GB" sz="3200" b="1" dirty="0"/>
              <a:t>ne to One</a:t>
            </a:r>
            <a:r>
              <a:rPr lang="en-GB" sz="2400" b="1" dirty="0">
                <a:solidFill>
                  <a:srgbClr val="FF0000"/>
                </a:solidFill>
              </a:rPr>
              <a:t>                                       </a:t>
            </a:r>
            <a:r>
              <a:rPr lang="en-GB" sz="3200" b="1" dirty="0">
                <a:solidFill>
                  <a:srgbClr val="FF0000"/>
                </a:solidFill>
              </a:rPr>
              <a:t>Lose</a:t>
            </a:r>
            <a:endParaRPr lang="en-GB" sz="3200" b="1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Binary Classification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51A1512-E6C0-4E27-5272-201724870DBB}"/>
              </a:ext>
            </a:extLst>
          </p:cNvPr>
          <p:cNvSpPr/>
          <p:nvPr/>
        </p:nvSpPr>
        <p:spPr>
          <a:xfrm>
            <a:off x="189497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80F51A1-4BEC-2846-EE50-6B3FB8411A8A}"/>
              </a:ext>
            </a:extLst>
          </p:cNvPr>
          <p:cNvCxnSpPr>
            <a:cxnSpLocks/>
            <a:stCxn id="2" idx="0"/>
            <a:endCxn id="6" idx="4"/>
          </p:cNvCxnSpPr>
          <p:nvPr/>
        </p:nvCxnSpPr>
        <p:spPr>
          <a:xfrm flipV="1">
            <a:off x="211755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7ECD9B3-56EA-14E7-4EEB-22E9F20B3D87}"/>
                  </a:ext>
                </a:extLst>
              </p:cNvPr>
              <p:cNvSpPr txBox="1"/>
              <p:nvPr/>
            </p:nvSpPr>
            <p:spPr>
              <a:xfrm>
                <a:off x="2562725" y="1476953"/>
                <a:ext cx="445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2800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B7ECD9B3-56EA-14E7-4EEB-22E9F20B3D8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2725" y="1476953"/>
                <a:ext cx="445168" cy="523220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D453D73-845B-59E2-3EA4-6DFD6443C9C9}"/>
                  </a:ext>
                </a:extLst>
              </p:cNvPr>
              <p:cNvSpPr txBox="1"/>
              <p:nvPr/>
            </p:nvSpPr>
            <p:spPr>
              <a:xfrm>
                <a:off x="2508581" y="3913096"/>
                <a:ext cx="56548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7D453D73-845B-59E2-3EA4-6DFD6443C9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8581" y="3913096"/>
                <a:ext cx="565486" cy="523220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Rectangle 50">
            <a:extLst>
              <a:ext uri="{FF2B5EF4-FFF2-40B4-BE49-F238E27FC236}">
                <a16:creationId xmlns:a16="http://schemas.microsoft.com/office/drawing/2014/main" id="{97A8B25E-9EC4-3872-7AF8-44508058E615}"/>
              </a:ext>
            </a:extLst>
          </p:cNvPr>
          <p:cNvSpPr/>
          <p:nvPr/>
        </p:nvSpPr>
        <p:spPr>
          <a:xfrm>
            <a:off x="1467853" y="4556709"/>
            <a:ext cx="1275347" cy="631658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D9E33A5-67F7-3671-FE94-B69920BFF296}"/>
              </a:ext>
            </a:extLst>
          </p:cNvPr>
          <p:cNvSpPr/>
          <p:nvPr/>
        </p:nvSpPr>
        <p:spPr>
          <a:xfrm>
            <a:off x="9448800" y="4521235"/>
            <a:ext cx="1275347" cy="631658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84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54206"/>
            <a:ext cx="11475562" cy="1160794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00" b="1" dirty="0"/>
              <a:t>Many </a:t>
            </a:r>
            <a:r>
              <a:rPr lang="en-GB" sz="3200" b="1" dirty="0"/>
              <a:t>to One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Sentiment Classification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E9B5CE3-4CA8-C946-A230-BA1AC5663AA6}"/>
              </a:ext>
            </a:extLst>
          </p:cNvPr>
          <p:cNvSpPr/>
          <p:nvPr/>
        </p:nvSpPr>
        <p:spPr>
          <a:xfrm>
            <a:off x="9172074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FE815F1-8E1F-8744-B5FF-21611BD6C43F}"/>
              </a:ext>
            </a:extLst>
          </p:cNvPr>
          <p:cNvSpPr/>
          <p:nvPr/>
        </p:nvSpPr>
        <p:spPr>
          <a:xfrm>
            <a:off x="9851859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69E415A-E441-73BD-D201-6722D1E82837}"/>
              </a:ext>
            </a:extLst>
          </p:cNvPr>
          <p:cNvSpPr/>
          <p:nvPr/>
        </p:nvSpPr>
        <p:spPr>
          <a:xfrm>
            <a:off x="9851859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E63FD02-7FC2-46F9-DE74-F849D043C17C}"/>
              </a:ext>
            </a:extLst>
          </p:cNvPr>
          <p:cNvCxnSpPr>
            <a:cxnSpLocks/>
            <a:stCxn id="7" idx="0"/>
            <a:endCxn id="4" idx="2"/>
          </p:cNvCxnSpPr>
          <p:nvPr/>
        </p:nvCxnSpPr>
        <p:spPr>
          <a:xfrm flipV="1">
            <a:off x="10074443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B5D2AC5-A362-F68F-933B-1565D87B3D96}"/>
              </a:ext>
            </a:extLst>
          </p:cNvPr>
          <p:cNvCxnSpPr>
            <a:cxnSpLocks/>
            <a:stCxn id="4" idx="0"/>
            <a:endCxn id="9" idx="4"/>
          </p:cNvCxnSpPr>
          <p:nvPr/>
        </p:nvCxnSpPr>
        <p:spPr>
          <a:xfrm flipV="1">
            <a:off x="10074443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2C44A6-7358-9E68-5A8F-614C08B275A6}"/>
              </a:ext>
            </a:extLst>
          </p:cNvPr>
          <p:cNvSpPr/>
          <p:nvPr/>
        </p:nvSpPr>
        <p:spPr>
          <a:xfrm>
            <a:off x="651036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FC31411-9004-C836-CDDB-0B5152A387AD}"/>
              </a:ext>
            </a:extLst>
          </p:cNvPr>
          <p:cNvSpPr/>
          <p:nvPr/>
        </p:nvSpPr>
        <p:spPr>
          <a:xfrm>
            <a:off x="719015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C1C773B-196F-F691-A738-63A0D82D2A42}"/>
              </a:ext>
            </a:extLst>
          </p:cNvPr>
          <p:cNvCxnSpPr>
            <a:cxnSpLocks/>
            <a:stCxn id="14" idx="0"/>
            <a:endCxn id="13" idx="2"/>
          </p:cNvCxnSpPr>
          <p:nvPr/>
        </p:nvCxnSpPr>
        <p:spPr>
          <a:xfrm flipV="1">
            <a:off x="741273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048BE81-E01B-12E4-8C91-3B98164DD159}"/>
              </a:ext>
            </a:extLst>
          </p:cNvPr>
          <p:cNvSpPr/>
          <p:nvPr/>
        </p:nvSpPr>
        <p:spPr>
          <a:xfrm>
            <a:off x="3971704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CB30E07-5093-9F6F-9DF4-0801CBED6080}"/>
              </a:ext>
            </a:extLst>
          </p:cNvPr>
          <p:cNvSpPr/>
          <p:nvPr/>
        </p:nvSpPr>
        <p:spPr>
          <a:xfrm>
            <a:off x="4651489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756F244-FFA4-E8D3-ACC2-74D0DD32C2D8}"/>
              </a:ext>
            </a:extLst>
          </p:cNvPr>
          <p:cNvCxnSpPr>
            <a:cxnSpLocks/>
            <a:stCxn id="18" idx="0"/>
            <a:endCxn id="17" idx="2"/>
          </p:cNvCxnSpPr>
          <p:nvPr/>
        </p:nvCxnSpPr>
        <p:spPr>
          <a:xfrm flipV="1">
            <a:off x="4874073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FC1202A4-0BFD-E5BF-AB74-21BDF70BF64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000"/>
          <a:stretch/>
        </p:blipFill>
        <p:spPr>
          <a:xfrm>
            <a:off x="7736303" y="4563103"/>
            <a:ext cx="4383505" cy="1095876"/>
          </a:xfrm>
          <a:prstGeom prst="rect">
            <a:avLst/>
          </a:prstGeom>
          <a:ln w="19050">
            <a:solidFill>
              <a:srgbClr val="FF0000"/>
            </a:solidFill>
          </a:ln>
        </p:spPr>
      </p:pic>
      <p:pic>
        <p:nvPicPr>
          <p:cNvPr id="22" name="Picture 21" descr="A picture containing text, businesscard, screenshot, font&#10;&#10;Description automatically generated">
            <a:extLst>
              <a:ext uri="{FF2B5EF4-FFF2-40B4-BE49-F238E27FC236}">
                <a16:creationId xmlns:a16="http://schemas.microsoft.com/office/drawing/2014/main" id="{8656B22F-3CA2-9E72-81C2-8E611ACE0B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0240"/>
          <a:stretch/>
        </p:blipFill>
        <p:spPr>
          <a:xfrm>
            <a:off x="72193" y="4554206"/>
            <a:ext cx="4383505" cy="1090613"/>
          </a:xfrm>
          <a:prstGeom prst="rect">
            <a:avLst/>
          </a:prstGeom>
          <a:ln w="28575"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644246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>
            <a:extLst>
              <a:ext uri="{FF2B5EF4-FFF2-40B4-BE49-F238E27FC236}">
                <a16:creationId xmlns:a16="http://schemas.microsoft.com/office/drawing/2014/main" id="{728F31D2-ED47-0135-6FC1-C7D783F295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4879" t="49846"/>
          <a:stretch/>
        </p:blipFill>
        <p:spPr>
          <a:xfrm>
            <a:off x="8398041" y="3518551"/>
            <a:ext cx="2628788" cy="254363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54206"/>
            <a:ext cx="11475562" cy="1160794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00" b="1" dirty="0"/>
              <a:t>One </a:t>
            </a:r>
            <a:r>
              <a:rPr lang="en-GB" sz="3200" b="1" dirty="0"/>
              <a:t>to Many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Image Captioning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E9B5CE3-4CA8-C946-A230-BA1AC5663AA6}"/>
              </a:ext>
            </a:extLst>
          </p:cNvPr>
          <p:cNvSpPr/>
          <p:nvPr/>
        </p:nvSpPr>
        <p:spPr>
          <a:xfrm>
            <a:off x="9222093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69E415A-E441-73BD-D201-6722D1E82837}"/>
              </a:ext>
            </a:extLst>
          </p:cNvPr>
          <p:cNvSpPr/>
          <p:nvPr/>
        </p:nvSpPr>
        <p:spPr>
          <a:xfrm>
            <a:off x="9901878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B5D2AC5-A362-F68F-933B-1565D87B3D96}"/>
              </a:ext>
            </a:extLst>
          </p:cNvPr>
          <p:cNvCxnSpPr>
            <a:cxnSpLocks/>
            <a:stCxn id="4" idx="0"/>
            <a:endCxn id="9" idx="4"/>
          </p:cNvCxnSpPr>
          <p:nvPr/>
        </p:nvCxnSpPr>
        <p:spPr>
          <a:xfrm flipV="1">
            <a:off x="10124462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2C44A6-7358-9E68-5A8F-614C08B275A6}"/>
              </a:ext>
            </a:extLst>
          </p:cNvPr>
          <p:cNvSpPr/>
          <p:nvPr/>
        </p:nvSpPr>
        <p:spPr>
          <a:xfrm>
            <a:off x="654846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048BE81-E01B-12E4-8C91-3B98164DD159}"/>
              </a:ext>
            </a:extLst>
          </p:cNvPr>
          <p:cNvSpPr/>
          <p:nvPr/>
        </p:nvSpPr>
        <p:spPr>
          <a:xfrm>
            <a:off x="3873485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EF5A79F-6C53-3325-1077-DB07D18E798C}"/>
              </a:ext>
            </a:extLst>
          </p:cNvPr>
          <p:cNvSpPr/>
          <p:nvPr/>
        </p:nvSpPr>
        <p:spPr>
          <a:xfrm>
            <a:off x="7281754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7C9572A-BC64-D6C1-FE0B-BE06504C3054}"/>
              </a:ext>
            </a:extLst>
          </p:cNvPr>
          <p:cNvCxnSpPr>
            <a:cxnSpLocks/>
            <a:endCxn id="6" idx="4"/>
          </p:cNvCxnSpPr>
          <p:nvPr/>
        </p:nvCxnSpPr>
        <p:spPr>
          <a:xfrm flipV="1">
            <a:off x="7504338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BEE0B2F7-8BBB-E622-2CA3-C05D1F12A232}"/>
              </a:ext>
            </a:extLst>
          </p:cNvPr>
          <p:cNvSpPr/>
          <p:nvPr/>
        </p:nvSpPr>
        <p:spPr>
          <a:xfrm>
            <a:off x="457741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3C8AC1F-4D7C-0CAB-9329-BE27EF80C27E}"/>
              </a:ext>
            </a:extLst>
          </p:cNvPr>
          <p:cNvCxnSpPr>
            <a:cxnSpLocks/>
            <a:endCxn id="26" idx="4"/>
          </p:cNvCxnSpPr>
          <p:nvPr/>
        </p:nvCxnSpPr>
        <p:spPr>
          <a:xfrm flipV="1">
            <a:off x="479999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C0B29F54-2E68-65EF-55C9-45D7191E8D1C}"/>
              </a:ext>
            </a:extLst>
          </p:cNvPr>
          <p:cNvSpPr/>
          <p:nvPr/>
        </p:nvSpPr>
        <p:spPr>
          <a:xfrm>
            <a:off x="189497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1B54719-4BBA-C854-30B1-635ED03342D4}"/>
              </a:ext>
            </a:extLst>
          </p:cNvPr>
          <p:cNvCxnSpPr>
            <a:cxnSpLocks/>
            <a:endCxn id="28" idx="4"/>
          </p:cNvCxnSpPr>
          <p:nvPr/>
        </p:nvCxnSpPr>
        <p:spPr>
          <a:xfrm flipV="1">
            <a:off x="211755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29">
            <a:extLst>
              <a:ext uri="{FF2B5EF4-FFF2-40B4-BE49-F238E27FC236}">
                <a16:creationId xmlns:a16="http://schemas.microsoft.com/office/drawing/2014/main" id="{F9454675-DFAC-2A3C-5FA8-AC582CD4D7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9925" y="2715821"/>
            <a:ext cx="1121761" cy="48162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3CB3805-4D43-27C6-C183-99CFF20366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217" y="2715821"/>
            <a:ext cx="1121761" cy="48162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376E8B99-2774-93A4-15CA-FCA629A3A9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3205" y="2715821"/>
            <a:ext cx="1121761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70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Working With Sequential Data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DE590F6-CFDC-4F3D-1A09-DC9606B67E22}"/>
              </a:ext>
            </a:extLst>
          </p:cNvPr>
          <p:cNvSpPr/>
          <p:nvPr/>
        </p:nvSpPr>
        <p:spPr>
          <a:xfrm>
            <a:off x="1215188" y="2493419"/>
            <a:ext cx="1804737" cy="92643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DDADFF9-0A3D-83B5-DFA5-008E3093C59D}"/>
              </a:ext>
            </a:extLst>
          </p:cNvPr>
          <p:cNvSpPr/>
          <p:nvPr/>
        </p:nvSpPr>
        <p:spPr>
          <a:xfrm>
            <a:off x="1894973" y="3946107"/>
            <a:ext cx="445168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51A1512-E6C0-4E27-5272-201724870DBB}"/>
              </a:ext>
            </a:extLst>
          </p:cNvPr>
          <p:cNvSpPr/>
          <p:nvPr/>
        </p:nvSpPr>
        <p:spPr>
          <a:xfrm>
            <a:off x="1894973" y="1509963"/>
            <a:ext cx="44516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518D38-2FBC-8202-B8D8-D8F5C133C0E2}"/>
              </a:ext>
            </a:extLst>
          </p:cNvPr>
          <p:cNvCxnSpPr>
            <a:cxnSpLocks/>
            <a:stCxn id="3" idx="0"/>
            <a:endCxn id="2" idx="2"/>
          </p:cNvCxnSpPr>
          <p:nvPr/>
        </p:nvCxnSpPr>
        <p:spPr>
          <a:xfrm flipV="1">
            <a:off x="2117557" y="3419850"/>
            <a:ext cx="0" cy="52625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80F51A1-4BEC-2846-EE50-6B3FB8411A8A}"/>
              </a:ext>
            </a:extLst>
          </p:cNvPr>
          <p:cNvCxnSpPr>
            <a:cxnSpLocks/>
            <a:stCxn id="2" idx="0"/>
            <a:endCxn id="6" idx="4"/>
          </p:cNvCxnSpPr>
          <p:nvPr/>
        </p:nvCxnSpPr>
        <p:spPr>
          <a:xfrm flipV="1">
            <a:off x="2117557" y="1967163"/>
            <a:ext cx="0" cy="52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A05DA03-7EC5-4ED0-2681-40E0CFC4B2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81" y="1489327"/>
            <a:ext cx="1816765" cy="29019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EB3D67-2855-10C2-C800-4E3B37391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0574" y="1489327"/>
            <a:ext cx="1816765" cy="29019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093EA8D-3F10-3759-2574-39C513A9EF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867" y="1495343"/>
            <a:ext cx="1816765" cy="2901948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A3C3479-DEC8-894C-494F-36B0E739DA12}"/>
              </a:ext>
            </a:extLst>
          </p:cNvPr>
          <p:cNvCxnSpPr>
            <a:cxnSpLocks/>
            <a:stCxn id="2" idx="3"/>
            <a:endCxn id="9" idx="1"/>
          </p:cNvCxnSpPr>
          <p:nvPr/>
        </p:nvCxnSpPr>
        <p:spPr>
          <a:xfrm flipV="1">
            <a:off x="3019925" y="2946317"/>
            <a:ext cx="876942" cy="1031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881CF4D-DBE0-9F52-E3F7-013C9308CBD7}"/>
              </a:ext>
            </a:extLst>
          </p:cNvPr>
          <p:cNvCxnSpPr>
            <a:cxnSpLocks/>
          </p:cNvCxnSpPr>
          <p:nvPr/>
        </p:nvCxnSpPr>
        <p:spPr>
          <a:xfrm flipV="1">
            <a:off x="5713632" y="2955594"/>
            <a:ext cx="876942" cy="1031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3B98128-3327-1D66-81C2-E67DCDFB48BC}"/>
              </a:ext>
            </a:extLst>
          </p:cNvPr>
          <p:cNvCxnSpPr>
            <a:cxnSpLocks/>
          </p:cNvCxnSpPr>
          <p:nvPr/>
        </p:nvCxnSpPr>
        <p:spPr>
          <a:xfrm flipV="1">
            <a:off x="8407339" y="2927726"/>
            <a:ext cx="876942" cy="1031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18DE2D3B-71C6-CF1B-36ED-9469127E0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554206"/>
            <a:ext cx="11475562" cy="1160794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3200" b="1" dirty="0"/>
              <a:t>Many </a:t>
            </a:r>
            <a:r>
              <a:rPr lang="en-GB" sz="3200" b="1" dirty="0"/>
              <a:t>to Many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400" dirty="0"/>
              <a:t>Machine Translation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B6A5B39-A387-4C2C-9D26-6FE44EAA0A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25" t="7894" r="8069" b="5288"/>
          <a:stretch/>
        </p:blipFill>
        <p:spPr>
          <a:xfrm>
            <a:off x="8117213" y="4528390"/>
            <a:ext cx="3866239" cy="2199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6619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Perceptron - Again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4942387"/>
            <a:ext cx="11481847" cy="728161"/>
          </a:xfrm>
        </p:spPr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		             SUM /  	         ACTIVATION                 OUTPUT</a:t>
            </a:r>
          </a:p>
          <a:p>
            <a:pPr marL="1371600" lvl="3" indent="0">
              <a:buNone/>
            </a:pPr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		                 WEIGHTED SUM      FUNCTION</a:t>
            </a:r>
          </a:p>
          <a:p>
            <a:pPr marL="1371600" lvl="3" indent="0">
              <a:buNone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1744579" y="1891299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1625827" y="3009207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1744578" y="412396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m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6314595" y="2877385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8990036" y="2871892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4976875" y="2859337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2406316" y="2224005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2287564" y="3316537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2406315" y="3639826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>
            <a:off x="5891275" y="3316537"/>
            <a:ext cx="423320" cy="1804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 flipV="1">
            <a:off x="7228995" y="3329092"/>
            <a:ext cx="1761041" cy="549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566173" y="2342862"/>
            <a:ext cx="7579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0</a:t>
            </a:r>
          </a:p>
          <a:p>
            <a:r>
              <a:rPr lang="en-US" sz="4000" b="1" dirty="0"/>
              <a:t>or</a:t>
            </a:r>
          </a:p>
          <a:p>
            <a:r>
              <a:rPr lang="en-US" sz="4000" b="1" dirty="0"/>
              <a:t>1</a:t>
            </a:r>
            <a:endParaRPr lang="en-GB" sz="4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045546" y="1959591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028692" y="2821498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039022" y="3657097"/>
            <a:ext cx="723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m</a:t>
            </a:r>
            <a:endParaRPr lang="el-GR" sz="2800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622AB134-31BB-A1CF-84A6-C1B44BAC35D6}"/>
              </a:ext>
            </a:extLst>
          </p:cNvPr>
          <p:cNvSpPr/>
          <p:nvPr/>
        </p:nvSpPr>
        <p:spPr>
          <a:xfrm>
            <a:off x="3850105" y="1479884"/>
            <a:ext cx="661737" cy="665412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b</a:t>
            </a:r>
            <a:endParaRPr lang="en-GB" sz="2800" b="1" i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F54BF0B-B889-96A1-EDEF-C8626F554246}"/>
              </a:ext>
            </a:extLst>
          </p:cNvPr>
          <p:cNvCxnSpPr>
            <a:cxnSpLocks/>
            <a:stCxn id="16" idx="5"/>
          </p:cNvCxnSpPr>
          <p:nvPr/>
        </p:nvCxnSpPr>
        <p:spPr>
          <a:xfrm>
            <a:off x="4414933" y="2047849"/>
            <a:ext cx="915056" cy="82614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815205F-7852-9BC1-517F-CB03B38D75FC}"/>
              </a:ext>
            </a:extLst>
          </p:cNvPr>
          <p:cNvSpPr txBox="1"/>
          <p:nvPr/>
        </p:nvSpPr>
        <p:spPr>
          <a:xfrm>
            <a:off x="4680994" y="1980392"/>
            <a:ext cx="5917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1" dirty="0"/>
              <a:t>w</a:t>
            </a:r>
            <a:r>
              <a:rPr lang="en-GB" sz="2800" b="1" baseline="-25000" dirty="0"/>
              <a:t>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4AED854-AE6C-2912-959B-BD03FEA43EB6}"/>
              </a:ext>
            </a:extLst>
          </p:cNvPr>
          <p:cNvSpPr txBox="1"/>
          <p:nvPr/>
        </p:nvSpPr>
        <p:spPr>
          <a:xfrm>
            <a:off x="4872461" y="1436656"/>
            <a:ext cx="1484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Add Bias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6319731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94A3EC0-410B-414F-E4DA-26DE7C80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84919"/>
            <a:ext cx="6504996" cy="35237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1BD8D7-C069-7B30-4F3E-3C72FDE39E48}"/>
              </a:ext>
            </a:extLst>
          </p:cNvPr>
          <p:cNvSpPr txBox="1"/>
          <p:nvPr/>
        </p:nvSpPr>
        <p:spPr>
          <a:xfrm>
            <a:off x="6977235" y="1874728"/>
            <a:ext cx="485654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But if, for x</a:t>
            </a:r>
            <a:r>
              <a:rPr lang="en-US" sz="2800" baseline="-25000" dirty="0"/>
              <a:t>1</a:t>
            </a:r>
            <a:r>
              <a:rPr lang="en-US" sz="2800" dirty="0"/>
              <a:t> .... x</a:t>
            </a:r>
            <a:r>
              <a:rPr lang="en-US" sz="2800" baseline="-25000" dirty="0"/>
              <a:t>n</a:t>
            </a:r>
            <a:r>
              <a:rPr lang="en-US" sz="2800" dirty="0"/>
              <a:t>, n is very large and growing, this network would become way too large.</a:t>
            </a:r>
          </a:p>
          <a:p>
            <a:endParaRPr lang="en-US" sz="2800" dirty="0"/>
          </a:p>
          <a:p>
            <a:r>
              <a:rPr lang="en-US" sz="2800" dirty="0"/>
              <a:t>Instead, we can input one x</a:t>
            </a:r>
            <a:r>
              <a:rPr lang="en-US" sz="2800" baseline="-25000" dirty="0"/>
              <a:t>i</a:t>
            </a:r>
            <a:r>
              <a:rPr lang="en-US" sz="2800" dirty="0"/>
              <a:t> at a time, and re-use the same edge weights.</a:t>
            </a:r>
          </a:p>
        </p:txBody>
      </p:sp>
    </p:spTree>
    <p:extLst>
      <p:ext uri="{BB962C8B-B14F-4D97-AF65-F5344CB8AC3E}">
        <p14:creationId xmlns:p14="http://schemas.microsoft.com/office/powerpoint/2010/main" val="42510101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F543EB3-4468-769F-A291-F4BA62472118}"/>
              </a:ext>
            </a:extLst>
          </p:cNvPr>
          <p:cNvSpPr/>
          <p:nvPr/>
        </p:nvSpPr>
        <p:spPr>
          <a:xfrm>
            <a:off x="1564105" y="1484609"/>
            <a:ext cx="4066674" cy="38889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94A3EC0-410B-414F-E4DA-26DE7C80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84919"/>
            <a:ext cx="6504996" cy="35237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0584620-9550-EADA-25EE-9731EF6554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2663" y="1477473"/>
            <a:ext cx="3481118" cy="39444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260AD2-272F-F2E7-592D-59243E90F93D}"/>
              </a:ext>
            </a:extLst>
          </p:cNvPr>
          <p:cNvSpPr txBox="1"/>
          <p:nvPr/>
        </p:nvSpPr>
        <p:spPr>
          <a:xfrm>
            <a:off x="5297906" y="5160318"/>
            <a:ext cx="68940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Structure of a recurrent neural network cell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20365A4A-17BB-63D1-D22C-28616AE94EB1}"/>
              </a:ext>
            </a:extLst>
          </p:cNvPr>
          <p:cNvSpPr/>
          <p:nvPr/>
        </p:nvSpPr>
        <p:spPr>
          <a:xfrm>
            <a:off x="7344739" y="3092115"/>
            <a:ext cx="1299410" cy="67376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38D4AD7-3EE5-8370-DC76-A8D2970DA951}"/>
              </a:ext>
            </a:extLst>
          </p:cNvPr>
          <p:cNvSpPr/>
          <p:nvPr/>
        </p:nvSpPr>
        <p:spPr>
          <a:xfrm>
            <a:off x="9481269" y="4687206"/>
            <a:ext cx="577516" cy="57701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>
                <a:solidFill>
                  <a:schemeClr val="tx1"/>
                </a:solidFill>
              </a:rPr>
              <a:t>x</a:t>
            </a:r>
            <a:r>
              <a:rPr lang="en-US" sz="2400" b="1" i="1" baseline="-25000" dirty="0">
                <a:solidFill>
                  <a:schemeClr val="tx1"/>
                </a:solidFill>
              </a:rPr>
              <a:t>t</a:t>
            </a:r>
            <a:endParaRPr lang="en-GB" sz="2400" b="1" i="1" baseline="-25000" dirty="0">
              <a:solidFill>
                <a:schemeClr val="tx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0C1BBA4-E1A7-9369-9133-5F7F8CDD2209}"/>
              </a:ext>
            </a:extLst>
          </p:cNvPr>
          <p:cNvSpPr/>
          <p:nvPr/>
        </p:nvSpPr>
        <p:spPr>
          <a:xfrm>
            <a:off x="9481269" y="1586782"/>
            <a:ext cx="577516" cy="577018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1" dirty="0">
                <a:solidFill>
                  <a:schemeClr val="tx1"/>
                </a:solidFill>
              </a:rPr>
              <a:t>y</a:t>
            </a:r>
            <a:r>
              <a:rPr lang="en-US" sz="2400" b="1" i="1" baseline="-25000" dirty="0">
                <a:solidFill>
                  <a:schemeClr val="tx1"/>
                </a:solidFill>
              </a:rPr>
              <a:t>t</a:t>
            </a:r>
            <a:endParaRPr lang="en-GB" sz="2400" b="1" i="1" baseline="-25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950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C5EC642-A3E9-0982-1167-D1534C835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27" y="1456773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6A37D1-B36D-7CE0-598E-20DE2759DC3C}"/>
              </a:ext>
            </a:extLst>
          </p:cNvPr>
          <p:cNvSpPr txBox="1"/>
          <p:nvPr/>
        </p:nvSpPr>
        <p:spPr>
          <a:xfrm>
            <a:off x="2738540" y="5167313"/>
            <a:ext cx="945346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A recurrent neural network cell unrolled through time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F7911C5-CAD3-53C7-46FA-E9CB00142B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4712" y="3190518"/>
            <a:ext cx="880547" cy="4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401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46A00FFD-2C88-B670-87A2-2074A9245935}"/>
              </a:ext>
            </a:extLst>
          </p:cNvPr>
          <p:cNvSpPr/>
          <p:nvPr/>
        </p:nvSpPr>
        <p:spPr>
          <a:xfrm>
            <a:off x="6131959" y="3065906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CE4A74-8D66-C449-D465-CB613E45EFAC}"/>
              </a:ext>
            </a:extLst>
          </p:cNvPr>
          <p:cNvSpPr/>
          <p:nvPr/>
        </p:nvSpPr>
        <p:spPr>
          <a:xfrm>
            <a:off x="8478623" y="3076403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5556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218270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Rectangle 2">
            <a:extLst>
              <a:ext uri="{FF2B5EF4-FFF2-40B4-BE49-F238E27FC236}">
                <a16:creationId xmlns:a16="http://schemas.microsoft.com/office/drawing/2014/main" id="{46A00FFD-2C88-B670-87A2-2074A9245935}"/>
              </a:ext>
            </a:extLst>
          </p:cNvPr>
          <p:cNvSpPr/>
          <p:nvPr/>
        </p:nvSpPr>
        <p:spPr>
          <a:xfrm>
            <a:off x="6131959" y="3065906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CE4A74-8D66-C449-D465-CB613E45EFAC}"/>
              </a:ext>
            </a:extLst>
          </p:cNvPr>
          <p:cNvSpPr/>
          <p:nvPr/>
        </p:nvSpPr>
        <p:spPr>
          <a:xfrm>
            <a:off x="8478623" y="3076403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5556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  <a:endParaRPr lang="en-GB" sz="2800" b="1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D792F61-6DC1-B671-1B2A-60CB2D6A16C0}"/>
              </a:ext>
            </a:extLst>
          </p:cNvPr>
          <p:cNvSpPr/>
          <p:nvPr/>
        </p:nvSpPr>
        <p:spPr>
          <a:xfrm>
            <a:off x="6268453" y="5119683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09BAFB0-DF3A-E40E-1D63-8422B4F6FAF5}"/>
              </a:ext>
            </a:extLst>
          </p:cNvPr>
          <p:cNvSpPr/>
          <p:nvPr/>
        </p:nvSpPr>
        <p:spPr>
          <a:xfrm>
            <a:off x="4932948" y="1738318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504A8E-85BA-8B72-CA7A-B2C5265AF4A4}"/>
              </a:ext>
            </a:extLst>
          </p:cNvPr>
          <p:cNvSpPr/>
          <p:nvPr/>
        </p:nvSpPr>
        <p:spPr>
          <a:xfrm>
            <a:off x="7328920" y="1690686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DC370A2-25B4-B13D-02EA-EE9659B586F2}"/>
              </a:ext>
            </a:extLst>
          </p:cNvPr>
          <p:cNvSpPr/>
          <p:nvPr/>
        </p:nvSpPr>
        <p:spPr>
          <a:xfrm>
            <a:off x="9724892" y="1738318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4053ADB-6ECE-2515-ABBD-05B1C3B18597}"/>
              </a:ext>
            </a:extLst>
          </p:cNvPr>
          <p:cNvSpPr/>
          <p:nvPr/>
        </p:nvSpPr>
        <p:spPr>
          <a:xfrm>
            <a:off x="4939807" y="4439649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C6C584F-92ED-FBF0-01A2-25F3494605B6}"/>
              </a:ext>
            </a:extLst>
          </p:cNvPr>
          <p:cNvSpPr/>
          <p:nvPr/>
        </p:nvSpPr>
        <p:spPr>
          <a:xfrm>
            <a:off x="7636413" y="5119683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9E5B970-254B-D4F8-1F52-46349CBEF4A2}"/>
              </a:ext>
            </a:extLst>
          </p:cNvPr>
          <p:cNvSpPr/>
          <p:nvPr/>
        </p:nvSpPr>
        <p:spPr>
          <a:xfrm>
            <a:off x="9724892" y="4392020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A100E30-BAEB-55E9-D7FF-107E5F6E4ED4}"/>
              </a:ext>
            </a:extLst>
          </p:cNvPr>
          <p:cNvSpPr/>
          <p:nvPr/>
        </p:nvSpPr>
        <p:spPr>
          <a:xfrm>
            <a:off x="7328920" y="4392020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98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baseline="-1200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68800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</a:p>
          <a:p>
            <a:endParaRPr lang="en-US" sz="2800" b="1" dirty="0"/>
          </a:p>
          <a:p>
            <a:r>
              <a:rPr lang="en-US" sz="2800" b="1" dirty="0"/>
              <a:t>Linked by a Recurrence Relation (</a:t>
            </a:r>
            <a:r>
              <a:rPr lang="en-US" sz="2800" b="1" i="1" dirty="0"/>
              <a:t>h</a:t>
            </a:r>
            <a:r>
              <a:rPr lang="en-US" sz="2800" b="1" dirty="0"/>
              <a:t>)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077761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4E84D52-2041-0FB7-AFF5-8A886EA83F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263" y="1690686"/>
            <a:ext cx="8086521" cy="3476627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baseline="-1200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8540" y="5167313"/>
                <a:ext cx="9453460" cy="58477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607268" y="2298032"/>
            <a:ext cx="368800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Time-stepped feature inputs fed into identically copied model</a:t>
            </a:r>
          </a:p>
          <a:p>
            <a:endParaRPr lang="en-US" sz="2800" b="1" dirty="0"/>
          </a:p>
          <a:p>
            <a:r>
              <a:rPr lang="en-US" sz="2800" b="1" dirty="0"/>
              <a:t>Linked by a Recurrence Relation (</a:t>
            </a:r>
            <a:r>
              <a:rPr lang="en-US" sz="2800" b="1" i="1" dirty="0"/>
              <a:t>h</a:t>
            </a:r>
            <a:r>
              <a:rPr lang="en-US" sz="2800" b="1" dirty="0"/>
              <a:t>)</a:t>
            </a:r>
            <a:endParaRPr lang="en-GB" sz="28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62D2AE4-A1B0-8122-D07E-250A9BDBED03}"/>
              </a:ext>
            </a:extLst>
          </p:cNvPr>
          <p:cNvSpPr/>
          <p:nvPr/>
        </p:nvSpPr>
        <p:spPr>
          <a:xfrm>
            <a:off x="5751095" y="5167313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74D9899-6223-20FA-C22E-E489F4FD63E5}"/>
              </a:ext>
            </a:extLst>
          </p:cNvPr>
          <p:cNvSpPr/>
          <p:nvPr/>
        </p:nvSpPr>
        <p:spPr>
          <a:xfrm>
            <a:off x="5074999" y="1668877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37D405B-EB82-C3B9-6E60-934C328013C9}"/>
              </a:ext>
            </a:extLst>
          </p:cNvPr>
          <p:cNvSpPr/>
          <p:nvPr/>
        </p:nvSpPr>
        <p:spPr>
          <a:xfrm>
            <a:off x="7307260" y="1690686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D779616-396E-98A3-6FAE-75311FA11BE8}"/>
              </a:ext>
            </a:extLst>
          </p:cNvPr>
          <p:cNvSpPr/>
          <p:nvPr/>
        </p:nvSpPr>
        <p:spPr>
          <a:xfrm>
            <a:off x="9693442" y="1682552"/>
            <a:ext cx="806116" cy="68003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7E112D1-D593-40D5-EB77-44C602DCE025}"/>
              </a:ext>
            </a:extLst>
          </p:cNvPr>
          <p:cNvSpPr/>
          <p:nvPr/>
        </p:nvSpPr>
        <p:spPr>
          <a:xfrm>
            <a:off x="7062212" y="5167311"/>
            <a:ext cx="806116" cy="680034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36E468B-AE2B-8DD3-2198-3A8EE734DB63}"/>
              </a:ext>
            </a:extLst>
          </p:cNvPr>
          <p:cNvSpPr/>
          <p:nvPr/>
        </p:nvSpPr>
        <p:spPr>
          <a:xfrm>
            <a:off x="7171066" y="3744720"/>
            <a:ext cx="1078503" cy="1112668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8A8E8AA-5C84-3C10-B242-285A58925646}"/>
              </a:ext>
            </a:extLst>
          </p:cNvPr>
          <p:cNvSpPr/>
          <p:nvPr/>
        </p:nvSpPr>
        <p:spPr>
          <a:xfrm>
            <a:off x="7874181" y="5119683"/>
            <a:ext cx="1028869" cy="680034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488319F-A34D-23D6-A58A-0869FA9AF3F3}"/>
              </a:ext>
            </a:extLst>
          </p:cNvPr>
          <p:cNvSpPr/>
          <p:nvPr/>
        </p:nvSpPr>
        <p:spPr>
          <a:xfrm>
            <a:off x="6074105" y="3016595"/>
            <a:ext cx="966212" cy="84559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3833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ED4709A-5A25-8BB3-BE33-8B25AF3CF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3473" y="1348489"/>
            <a:ext cx="3481118" cy="394445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𝒉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𝒘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baseline="-1200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033EBBC-CA0E-429E-005C-1528396F8BAF}"/>
                  </a:ext>
                </a:extLst>
              </p:cNvPr>
              <p:cNvSpPr txBox="1"/>
              <p:nvPr/>
            </p:nvSpPr>
            <p:spPr>
              <a:xfrm>
                <a:off x="192505" y="2520434"/>
                <a:ext cx="5257799" cy="24007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TW" sz="2800" b="1" i="1" dirty="0"/>
                  <a:t>X</a:t>
                </a:r>
                <a:r>
                  <a:rPr lang="en-US" altLang="zh-TW" sz="2800" b="1" i="1" baseline="-25000" dirty="0"/>
                  <a:t>t</a:t>
                </a:r>
                <a:r>
                  <a:rPr lang="en-US" altLang="zh-TW" sz="2800" i="1" baseline="-25000" dirty="0"/>
                  <a:t> </a:t>
                </a:r>
                <a:r>
                  <a:rPr lang="en-US" altLang="zh-TW" sz="2800" dirty="0"/>
                  <a:t>is the input vector</a:t>
                </a:r>
              </a:p>
              <a:p>
                <a:r>
                  <a:rPr lang="en-US" altLang="zh-TW" sz="2800" b="1" i="1" dirty="0"/>
                  <a:t>h</a:t>
                </a:r>
                <a:r>
                  <a:rPr lang="en-US" altLang="zh-TW" sz="2800" b="1" i="1" baseline="-25000" dirty="0"/>
                  <a:t>t</a:t>
                </a:r>
                <a:r>
                  <a:rPr lang="en-US" altLang="zh-TW" sz="2800" i="1" dirty="0"/>
                  <a:t> </a:t>
                </a:r>
                <a:r>
                  <a:rPr lang="en-US" altLang="zh-TW" sz="2800" dirty="0"/>
                  <a:t>is the hidden state – Update </a:t>
                </a:r>
                <a:r>
                  <a:rPr lang="en-US" altLang="zh-TW" sz="2800" i="1" dirty="0"/>
                  <a:t>h</a:t>
                </a:r>
                <a:r>
                  <a:rPr lang="en-US" altLang="zh-TW" sz="2800" i="1" baseline="-25000" dirty="0"/>
                  <a:t>t</a:t>
                </a:r>
                <a:r>
                  <a:rPr lang="en-US" altLang="zh-TW" sz="2800" dirty="0"/>
                  <a:t>: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altLang="zh-TW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𝒉</m:t>
                          </m:r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altLang="zh-TW" sz="2800" b="1" i="1" dirty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𝒕𝒂𝒏𝒉</m:t>
                          </m:r>
                        </m:fName>
                        <m:e>
                          <m:d>
                            <m:dPr>
                              <m:ctrlPr>
                                <a:rPr lang="en-US" altLang="zh-TW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Sup>
                                <m:sSubSup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𝒘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𝒉𝒉</m:t>
                                  </m:r>
                                </m:sub>
                                <m:sup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𝑻</m:t>
                                  </m:r>
                                </m:sup>
                              </m:sSubSup>
                              <m:sSub>
                                <m:sSub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𝒉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𝒕</m:t>
                                  </m:r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US" altLang="zh-TW" sz="2800" b="1" i="1" dirty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Sup>
                                <m:sSubSup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𝒘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𝒙𝒉</m:t>
                                  </m:r>
                                </m:sub>
                                <m:sup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𝑻</m:t>
                                  </m:r>
                                </m:sup>
                              </m:sSubSup>
                              <m:sSub>
                                <m:sSubPr>
                                  <m:ctrlPr>
                                    <a:rPr lang="en-US" altLang="zh-TW" sz="28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en-US" altLang="zh-TW" sz="2800" b="1" i="1" dirty="0">
                                      <a:latin typeface="Cambria Math" panose="02040503050406030204" pitchFamily="18" charset="0"/>
                                    </a:rPr>
                                    <m:t>𝒕</m:t>
                                  </m:r>
                                </m:sub>
                              </m:sSub>
                            </m:e>
                          </m:d>
                        </m:e>
                      </m:func>
                    </m:oMath>
                  </m:oMathPara>
                </a14:m>
                <a:endParaRPr lang="en-US" altLang="zh-TW" sz="2800" b="1" i="1" dirty="0"/>
              </a:p>
              <a:p>
                <a:pPr/>
                <a14:m>
                  <m:oMath xmlns:m="http://schemas.openxmlformats.org/officeDocument/2006/math">
                    <m:sSub>
                      <m:sSubPr>
                        <m:ctrlPr>
                          <a:rPr lang="en-US" altLang="zh-TW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̂"/>
                            <m:ctrlPr>
                              <a:rPr lang="en-US" altLang="zh-TW" sz="28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altLang="zh-TW" sz="2800" b="1" i="1" dirty="0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</m:acc>
                      </m:e>
                      <m:sub>
                        <m:r>
                          <a:rPr lang="en-US" altLang="zh-TW" sz="2800" b="1" i="1" dirty="0">
                            <a:latin typeface="Cambria Math" panose="02040503050406030204" pitchFamily="18" charset="0"/>
                          </a:rPr>
                          <m:t>𝒕</m:t>
                        </m:r>
                      </m:sub>
                    </m:sSub>
                  </m:oMath>
                </a14:m>
                <a:r>
                  <a:rPr lang="en-US" altLang="zh-TW" sz="2800" b="1" i="1" dirty="0"/>
                  <a:t> </a:t>
                </a:r>
                <a:r>
                  <a:rPr lang="en-US" altLang="zh-TW" sz="2800" dirty="0"/>
                  <a:t>is the output vector: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US" altLang="zh-TW" sz="2800" b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acc>
                            <m:accPr>
                              <m:chr m:val="̂"/>
                              <m:ctrlPr>
                                <a:rPr lang="en-US" altLang="zh-TW" sz="2800" b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altLang="zh-TW" sz="28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  <m:sup/>
                      </m:sSubSup>
                      <m:sSubSup>
                        <m:sSubSupPr>
                          <m:ctrlPr>
                            <a:rPr lang="en-US" altLang="zh-TW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US" altLang="zh-TW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𝑵</m:t>
                          </m:r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  <m:sup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𝑻</m:t>
                          </m:r>
                        </m:sup>
                      </m:sSubSup>
                      <m:sSub>
                        <m:sSubPr>
                          <m:ctrlPr>
                            <a:rPr lang="en-US" altLang="zh-TW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𝒉</m:t>
                          </m:r>
                        </m:e>
                        <m:sub>
                          <m:r>
                            <a:rPr lang="en-US" altLang="zh-TW" sz="28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US" altLang="zh-TW" sz="2800" b="1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033EBBC-CA0E-429E-005C-1528396F8B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505" y="2520434"/>
                <a:ext cx="5257799" cy="2400722"/>
              </a:xfrm>
              <a:prstGeom prst="rect">
                <a:avLst/>
              </a:prstGeom>
              <a:blipFill>
                <a:blip r:embed="rId5"/>
                <a:stretch>
                  <a:fillRect l="-2436" t="-22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71201E3-C3AC-51C6-115A-FEDED1484793}"/>
              </a:ext>
            </a:extLst>
          </p:cNvPr>
          <p:cNvCxnSpPr>
            <a:cxnSpLocks/>
          </p:cNvCxnSpPr>
          <p:nvPr/>
        </p:nvCxnSpPr>
        <p:spPr>
          <a:xfrm>
            <a:off x="5245768" y="3720795"/>
            <a:ext cx="3272590" cy="55041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8317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RNN’s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/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  <m:t>𝒉</m:t>
                              </m:r>
                            </m:e>
                          </m:acc>
                        </m:e>
                        <m:sub>
                          <m:r>
                            <a:rPr lang="en-US" sz="3200" b="1" i="1" dirty="0"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  <m:r>
                        <a:rPr lang="en-US" sz="32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3200" b="1" i="1" dirty="0">
                          <a:latin typeface="Cambria Math" panose="02040503050406030204" pitchFamily="18" charset="0"/>
                        </a:rPr>
                        <m:t>𝒇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𝒘</m:t>
                      </m:r>
                      <m:d>
                        <m:dPr>
                          <m:ctrlPr>
                            <a:rPr lang="en-US" sz="32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US" sz="32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US" sz="3200" b="1" i="1" dirty="0">
                                  <a:latin typeface="Cambria Math" panose="02040503050406030204" pitchFamily="18" charset="0"/>
                                </a:rPr>
                                <m:t>𝒕</m:t>
                              </m:r>
                            </m:sub>
                          </m:sSub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𝒉𝒕</m:t>
                          </m:r>
                          <m:r>
                            <a:rPr lang="en-US" sz="3200" b="1" i="1" baseline="-1200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3200" b="1" i="1" baseline="-25000" dirty="0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en-US" sz="3200" b="1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B96A37D1-B36D-7CE0-598E-20DE2759DC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5167313"/>
                <a:ext cx="7896726" cy="611578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082232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222495" y="1376049"/>
            <a:ext cx="34811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Given the function</a:t>
            </a:r>
            <a:endParaRPr lang="en-US" sz="2800" i="1" dirty="0"/>
          </a:p>
          <a:p>
            <a:r>
              <a:rPr lang="en-US" sz="2800" b="1" i="1" dirty="0"/>
              <a:t>f</a:t>
            </a:r>
            <a:r>
              <a:rPr lang="en-US" sz="2800" b="1" dirty="0"/>
              <a:t>: </a:t>
            </a:r>
            <a:r>
              <a:rPr lang="en-US" sz="2800" b="1" i="1" dirty="0"/>
              <a:t>h</a:t>
            </a:r>
            <a:r>
              <a:rPr lang="en-US" sz="2800" b="1" i="1" baseline="-25000" dirty="0"/>
              <a:t>t </a:t>
            </a:r>
            <a:r>
              <a:rPr lang="en-US" sz="2800" b="1" i="1" dirty="0"/>
              <a:t>, y</a:t>
            </a:r>
            <a:r>
              <a:rPr lang="en-US" sz="2800" b="1" dirty="0"/>
              <a:t> = </a:t>
            </a:r>
            <a:r>
              <a:rPr lang="en-US" sz="2800" b="1" i="1" dirty="0"/>
              <a:t>f(</a:t>
            </a:r>
            <a:r>
              <a:rPr lang="en-US" sz="2800" b="1" i="1" dirty="0" err="1"/>
              <a:t>h,x</a:t>
            </a:r>
            <a:r>
              <a:rPr lang="en-US" sz="2800" b="1" i="1" dirty="0"/>
              <a:t>)</a:t>
            </a:r>
          </a:p>
          <a:p>
            <a:r>
              <a:rPr lang="en-US" altLang="zh-TW" sz="2800" i="1" dirty="0">
                <a:solidFill>
                  <a:schemeClr val="accent6"/>
                </a:solidFill>
              </a:rPr>
              <a:t>h </a:t>
            </a:r>
            <a:r>
              <a:rPr lang="en-US" altLang="zh-TW" sz="2800" dirty="0">
                <a:solidFill>
                  <a:schemeClr val="accent6"/>
                </a:solidFill>
              </a:rPr>
              <a:t>and</a:t>
            </a:r>
            <a:r>
              <a:rPr lang="en-US" altLang="zh-TW" sz="2800" i="1" dirty="0">
                <a:solidFill>
                  <a:schemeClr val="accent6"/>
                </a:solidFill>
              </a:rPr>
              <a:t> h</a:t>
            </a:r>
            <a:r>
              <a:rPr lang="en-US" altLang="zh-TW" sz="2800" i="1" baseline="-25000" dirty="0">
                <a:solidFill>
                  <a:schemeClr val="accent6"/>
                </a:solidFill>
              </a:rPr>
              <a:t>t </a:t>
            </a:r>
            <a:r>
              <a:rPr lang="en-US" altLang="zh-TW" sz="2800" dirty="0">
                <a:solidFill>
                  <a:schemeClr val="accent6"/>
                </a:solidFill>
              </a:rPr>
              <a:t>are vectors with same dimension</a:t>
            </a:r>
          </a:p>
          <a:p>
            <a:endParaRPr lang="en-US" altLang="zh-TW" sz="2400" dirty="0">
              <a:solidFill>
                <a:schemeClr val="accent6"/>
              </a:solidFill>
            </a:endParaRPr>
          </a:p>
          <a:p>
            <a:r>
              <a:rPr lang="en-US" altLang="zh-TW" dirty="0"/>
              <a:t>No matter how long the input/output sequence is, only one function </a:t>
            </a:r>
            <a:r>
              <a:rPr lang="en-US" altLang="zh-TW" i="1" dirty="0"/>
              <a:t>f </a:t>
            </a:r>
            <a:r>
              <a:rPr lang="en-US" altLang="zh-TW" dirty="0"/>
              <a:t>is needed, and weights are identical. If these are different, this is a feed forward NN.</a:t>
            </a:r>
          </a:p>
          <a:p>
            <a:r>
              <a:rPr lang="en-US" altLang="zh-TW" dirty="0"/>
              <a:t>This may be treated as another compression from fully connected network.</a:t>
            </a:r>
          </a:p>
          <a:p>
            <a:endParaRPr lang="zh-TW" altLang="en-US" sz="2800" i="1" dirty="0">
              <a:solidFill>
                <a:schemeClr val="accent6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7FF12B-0008-7D0B-C834-424E14AF67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486" y="1980449"/>
            <a:ext cx="8590008" cy="2895851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/>
              <p:nvPr/>
            </p:nvSpPr>
            <p:spPr>
              <a:xfrm>
                <a:off x="5095373" y="2526632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373" y="2526632"/>
                <a:ext cx="450380" cy="302455"/>
              </a:xfrm>
              <a:prstGeom prst="rect">
                <a:avLst/>
              </a:prstGeom>
              <a:blipFill>
                <a:blip r:embed="rId5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/>
              <p:nvPr/>
            </p:nvSpPr>
            <p:spPr>
              <a:xfrm>
                <a:off x="7386179" y="2526631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6179" y="2526631"/>
                <a:ext cx="450380" cy="302455"/>
              </a:xfrm>
              <a:prstGeom prst="rect">
                <a:avLst/>
              </a:prstGeom>
              <a:blipFill>
                <a:blip r:embed="rId6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/>
              <p:nvPr/>
            </p:nvSpPr>
            <p:spPr>
              <a:xfrm>
                <a:off x="9732518" y="2526631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2518" y="2526631"/>
                <a:ext cx="450380" cy="302455"/>
              </a:xfrm>
              <a:prstGeom prst="rect">
                <a:avLst/>
              </a:prstGeom>
              <a:blipFill>
                <a:blip r:embed="rId7"/>
                <a:stretch>
                  <a:fillRect l="-6849" r="-13699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/>
              <p:nvPr/>
            </p:nvSpPr>
            <p:spPr>
              <a:xfrm>
                <a:off x="4295274" y="3910263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3910263"/>
                <a:ext cx="564193" cy="276999"/>
              </a:xfrm>
              <a:prstGeom prst="rect">
                <a:avLst/>
              </a:prstGeom>
              <a:blipFill>
                <a:blip r:embed="rId8"/>
                <a:stretch>
                  <a:fillRect l="-5435" r="-3261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/>
              <p:nvPr/>
            </p:nvSpPr>
            <p:spPr>
              <a:xfrm>
                <a:off x="8911214" y="3904383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214" y="3904383"/>
                <a:ext cx="564193" cy="276999"/>
              </a:xfrm>
              <a:prstGeom prst="rect">
                <a:avLst/>
              </a:prstGeom>
              <a:blipFill>
                <a:blip r:embed="rId9"/>
                <a:stretch>
                  <a:fillRect l="-5435" r="-3261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/>
              <p:nvPr/>
            </p:nvSpPr>
            <p:spPr>
              <a:xfrm>
                <a:off x="6603244" y="3914272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44" y="3914272"/>
                <a:ext cx="564193" cy="276999"/>
              </a:xfrm>
              <a:prstGeom prst="rect">
                <a:avLst/>
              </a:prstGeom>
              <a:blipFill>
                <a:blip r:embed="rId10"/>
                <a:stretch>
                  <a:fillRect l="-5376" r="-3226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/>
              <p:nvPr/>
            </p:nvSpPr>
            <p:spPr>
              <a:xfrm>
                <a:off x="3967687" y="3010102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87" y="3010102"/>
                <a:ext cx="501676" cy="276999"/>
              </a:xfrm>
              <a:prstGeom prst="rect">
                <a:avLst/>
              </a:prstGeom>
              <a:blipFill>
                <a:blip r:embed="rId11"/>
                <a:stretch>
                  <a:fillRect l="-10976" r="-7317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/>
              <p:nvPr/>
            </p:nvSpPr>
            <p:spPr>
              <a:xfrm>
                <a:off x="9930358" y="301025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358" y="3010258"/>
                <a:ext cx="501676" cy="276999"/>
              </a:xfrm>
              <a:prstGeom prst="rect">
                <a:avLst/>
              </a:prstGeom>
              <a:blipFill>
                <a:blip r:embed="rId12"/>
                <a:stretch>
                  <a:fillRect l="-10976" r="-7317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/>
              <p:nvPr/>
            </p:nvSpPr>
            <p:spPr>
              <a:xfrm>
                <a:off x="5329765" y="301025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765" y="3010258"/>
                <a:ext cx="501676" cy="276999"/>
              </a:xfrm>
              <a:prstGeom prst="rect">
                <a:avLst/>
              </a:prstGeom>
              <a:blipFill>
                <a:blip r:embed="rId13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/>
              <p:nvPr/>
            </p:nvSpPr>
            <p:spPr>
              <a:xfrm>
                <a:off x="8554474" y="300037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74" y="3000374"/>
                <a:ext cx="501676" cy="276999"/>
              </a:xfrm>
              <a:prstGeom prst="rect">
                <a:avLst/>
              </a:prstGeom>
              <a:blipFill>
                <a:blip r:embed="rId14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/>
              <p:nvPr/>
            </p:nvSpPr>
            <p:spPr>
              <a:xfrm>
                <a:off x="6267983" y="3000373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983" y="3000373"/>
                <a:ext cx="501676" cy="276999"/>
              </a:xfrm>
              <a:prstGeom prst="rect">
                <a:avLst/>
              </a:prstGeom>
              <a:blipFill>
                <a:blip r:embed="rId15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/>
              <p:nvPr/>
            </p:nvSpPr>
            <p:spPr>
              <a:xfrm>
                <a:off x="7606611" y="3010101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611" y="3010101"/>
                <a:ext cx="501676" cy="276999"/>
              </a:xfrm>
              <a:prstGeom prst="rect">
                <a:avLst/>
              </a:prstGeom>
              <a:blipFill>
                <a:blip r:embed="rId16"/>
                <a:stretch>
                  <a:fillRect l="-10976" r="-7317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4A8805-BD9A-43E5-8F96-E9BB6B22D214}"/>
              </a:ext>
            </a:extLst>
          </p:cNvPr>
          <p:cNvSpPr txBox="1"/>
          <p:nvPr/>
        </p:nvSpPr>
        <p:spPr>
          <a:xfrm>
            <a:off x="11203732" y="4149531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x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/>
              <p:nvPr/>
            </p:nvSpPr>
            <p:spPr>
              <a:xfrm>
                <a:off x="11203732" y="2048124"/>
                <a:ext cx="5452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400" b="1" i="1" dirty="0"/>
              </a:p>
            </p:txBody>
          </p:sp>
        </mc:Choice>
        <mc:Fallback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3732" y="2048124"/>
                <a:ext cx="545277" cy="461665"/>
              </a:xfrm>
              <a:prstGeom prst="rect">
                <a:avLst/>
              </a:prstGeom>
              <a:blipFill>
                <a:blip r:embed="rId17"/>
                <a:stretch>
                  <a:fillRect t="-5263" r="-11236" b="-10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AA904B41-8CE6-7E4F-15AF-AA4A9FE15A0A}"/>
              </a:ext>
            </a:extLst>
          </p:cNvPr>
          <p:cNvSpPr txBox="1"/>
          <p:nvPr/>
        </p:nvSpPr>
        <p:spPr>
          <a:xfrm>
            <a:off x="11599994" y="3099597"/>
            <a:ext cx="545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h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</p:spTree>
    <p:extLst>
      <p:ext uri="{BB962C8B-B14F-4D97-AF65-F5344CB8AC3E}">
        <p14:creationId xmlns:p14="http://schemas.microsoft.com/office/powerpoint/2010/main" val="40040417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RNN’s</a:t>
            </a:r>
            <a:endParaRPr lang="en-GB" sz="6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792098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7FF12B-0008-7D0B-C834-424E14AF6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9486" y="2690315"/>
            <a:ext cx="8590008" cy="2895851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/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blipFill>
                <a:blip r:embed="rId4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/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blipFill>
                <a:blip r:embed="rId5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/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blipFill>
                <a:blip r:embed="rId6"/>
                <a:stretch>
                  <a:fillRect l="-6849" r="-13699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/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blipFill>
                <a:blip r:embed="rId7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/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blipFill>
                <a:blip r:embed="rId8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/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blipFill>
                <a:blip r:embed="rId9"/>
                <a:stretch>
                  <a:fillRect l="-5376" r="-3226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/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blipFill>
                <a:blip r:embed="rId10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/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blipFill>
                <a:blip r:embed="rId11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/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blipFill>
                <a:blip r:embed="rId12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/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blipFill>
                <a:blip r:embed="rId13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/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blipFill>
                <a:blip r:embed="rId14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/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blipFill>
                <a:blip r:embed="rId15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4A8805-BD9A-43E5-8F96-E9BB6B22D214}"/>
              </a:ext>
            </a:extLst>
          </p:cNvPr>
          <p:cNvSpPr txBox="1"/>
          <p:nvPr/>
        </p:nvSpPr>
        <p:spPr>
          <a:xfrm>
            <a:off x="11203732" y="4859397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x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/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400" b="1" i="1" dirty="0"/>
              </a:p>
            </p:txBody>
          </p:sp>
        </mc:Choice>
        <mc:Fallback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blipFill>
                <a:blip r:embed="rId16"/>
                <a:stretch>
                  <a:fillRect t="-5263" r="-11236" b="-10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AA904B41-8CE6-7E4F-15AF-AA4A9FE15A0A}"/>
              </a:ext>
            </a:extLst>
          </p:cNvPr>
          <p:cNvSpPr txBox="1"/>
          <p:nvPr/>
        </p:nvSpPr>
        <p:spPr>
          <a:xfrm>
            <a:off x="11599994" y="3809463"/>
            <a:ext cx="545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h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2201D8D-4AA3-103C-1C22-CD1ADA8077D4}"/>
              </a:ext>
            </a:extLst>
          </p:cNvPr>
          <p:cNvSpPr/>
          <p:nvPr/>
        </p:nvSpPr>
        <p:spPr>
          <a:xfrm>
            <a:off x="457737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0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A1BE0EC-FAFE-3129-2003-83A442FFBBBE}"/>
              </a:ext>
            </a:extLst>
          </p:cNvPr>
          <p:cNvSpPr/>
          <p:nvPr/>
        </p:nvSpPr>
        <p:spPr>
          <a:xfrm>
            <a:off x="4577370" y="1455821"/>
            <a:ext cx="7086179" cy="5454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endParaRPr lang="en-GB" sz="3600" b="1" i="1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3A5CB64-61B5-4CF1-C077-7F3786FF4CE5}"/>
              </a:ext>
            </a:extLst>
          </p:cNvPr>
          <p:cNvSpPr/>
          <p:nvPr/>
        </p:nvSpPr>
        <p:spPr>
          <a:xfrm>
            <a:off x="6827067" y="2127713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1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8650C92-485C-CE58-3AFC-891DD6BDA15D}"/>
              </a:ext>
            </a:extLst>
          </p:cNvPr>
          <p:cNvSpPr/>
          <p:nvPr/>
        </p:nvSpPr>
        <p:spPr>
          <a:xfrm>
            <a:off x="919331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2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733A91-3C86-AC28-F2C1-B6621AE5524C}"/>
              </a:ext>
            </a:extLst>
          </p:cNvPr>
          <p:cNvSpPr/>
          <p:nvPr/>
        </p:nvSpPr>
        <p:spPr>
          <a:xfrm>
            <a:off x="11061493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t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C02A121-829D-E57B-BD7A-51525E287BB4}"/>
              </a:ext>
            </a:extLst>
          </p:cNvPr>
          <p:cNvSpPr txBox="1"/>
          <p:nvPr/>
        </p:nvSpPr>
        <p:spPr>
          <a:xfrm>
            <a:off x="266567" y="1367552"/>
            <a:ext cx="4102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Each mode will have a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losses can be summed to give a total network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Back propagation through time (BPTT) can be performed to learn weights.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157576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RNN’s</a:t>
            </a:r>
            <a:endParaRPr lang="en-GB" sz="6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4D8E0A3-9124-3697-DBB3-461928CCB697}"/>
              </a:ext>
            </a:extLst>
          </p:cNvPr>
          <p:cNvSpPr/>
          <p:nvPr/>
        </p:nvSpPr>
        <p:spPr>
          <a:xfrm>
            <a:off x="10822732" y="3792098"/>
            <a:ext cx="762000" cy="709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7FF12B-0008-7D0B-C834-424E14AF6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9486" y="2690315"/>
            <a:ext cx="8590008" cy="2895851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/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FD6F1853-5649-FB79-D0CE-C18E021798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373" y="3236498"/>
                <a:ext cx="450380" cy="302455"/>
              </a:xfrm>
              <a:prstGeom prst="rect">
                <a:avLst/>
              </a:prstGeom>
              <a:blipFill>
                <a:blip r:embed="rId4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/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5EE9F36-4828-A22B-52C1-C17B625182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6179" y="3236497"/>
                <a:ext cx="450380" cy="302455"/>
              </a:xfrm>
              <a:prstGeom prst="rect">
                <a:avLst/>
              </a:prstGeom>
              <a:blipFill>
                <a:blip r:embed="rId5"/>
                <a:stretch>
                  <a:fillRect l="-6757" r="-12162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/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𝒉𝒚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03294AF-F0DF-5F16-4982-823818A2DE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32518" y="3236497"/>
                <a:ext cx="450380" cy="302455"/>
              </a:xfrm>
              <a:prstGeom prst="rect">
                <a:avLst/>
              </a:prstGeom>
              <a:blipFill>
                <a:blip r:embed="rId6"/>
                <a:stretch>
                  <a:fillRect l="-6849" r="-13699" b="-28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/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D8C5C359-18DF-6ADA-C1FE-271A2C6DA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5274" y="4620129"/>
                <a:ext cx="564193" cy="276999"/>
              </a:xfrm>
              <a:prstGeom prst="rect">
                <a:avLst/>
              </a:prstGeom>
              <a:blipFill>
                <a:blip r:embed="rId7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/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0F646BE-FA73-8913-1681-6A396830B4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11214" y="4614249"/>
                <a:ext cx="564193" cy="276999"/>
              </a:xfrm>
              <a:prstGeom prst="rect">
                <a:avLst/>
              </a:prstGeom>
              <a:blipFill>
                <a:blip r:embed="rId8"/>
                <a:stretch>
                  <a:fillRect l="-5435" r="-3261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/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𝒘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𝒙𝒉</m:t>
                          </m:r>
                        </m:sub>
                      </m:sSub>
                      <m:r>
                        <a:rPr lang="en-GB" b="1" i="0">
                          <a:latin typeface="Cambria Math" panose="02040503050406030204" pitchFamily="18" charset="0"/>
                        </a:rPr>
                        <m:t>⋅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D773D7-D0D9-0036-F35F-4D12A14F66D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3244" y="4624138"/>
                <a:ext cx="564193" cy="276999"/>
              </a:xfrm>
              <a:prstGeom prst="rect">
                <a:avLst/>
              </a:prstGeom>
              <a:blipFill>
                <a:blip r:embed="rId9"/>
                <a:stretch>
                  <a:fillRect l="-5376" r="-3226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/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E27E60D6-3EFE-63B6-6D92-A1CCBE61AD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7687" y="3719968"/>
                <a:ext cx="501676" cy="276999"/>
              </a:xfrm>
              <a:prstGeom prst="rect">
                <a:avLst/>
              </a:prstGeom>
              <a:blipFill>
                <a:blip r:embed="rId10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/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2808362A-C9A1-451F-999A-DC9A3937DEC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358" y="3720124"/>
                <a:ext cx="501676" cy="276999"/>
              </a:xfrm>
              <a:prstGeom prst="rect">
                <a:avLst/>
              </a:prstGeom>
              <a:blipFill>
                <a:blip r:embed="rId11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/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A7A49A82-E7C1-231C-921D-C5C01680E2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9765" y="3720124"/>
                <a:ext cx="501676" cy="276999"/>
              </a:xfrm>
              <a:prstGeom prst="rect">
                <a:avLst/>
              </a:prstGeom>
              <a:blipFill>
                <a:blip r:embed="rId12"/>
                <a:stretch>
                  <a:fillRect l="-9639" r="-6024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/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0FF587C2-C9DD-F3B8-F492-4C9643DC42F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54474" y="3710240"/>
                <a:ext cx="501676" cy="276999"/>
              </a:xfrm>
              <a:prstGeom prst="rect">
                <a:avLst/>
              </a:prstGeom>
              <a:blipFill>
                <a:blip r:embed="rId13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/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7AFCC905-D641-DEB1-36B4-0F15E67B1D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7983" y="3710239"/>
                <a:ext cx="501676" cy="276999"/>
              </a:xfrm>
              <a:prstGeom prst="rect">
                <a:avLst/>
              </a:prstGeom>
              <a:blipFill>
                <a:blip r:embed="rId14"/>
                <a:stretch>
                  <a:fillRect l="-9639" r="-6024" b="-2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/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𝑾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𝒉𝒉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04930947-1EA2-6B75-8457-1B2C99183B6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611" y="3719967"/>
                <a:ext cx="501676" cy="276999"/>
              </a:xfrm>
              <a:prstGeom prst="rect">
                <a:avLst/>
              </a:prstGeom>
              <a:blipFill>
                <a:blip r:embed="rId15"/>
                <a:stretch>
                  <a:fillRect l="-10976" r="-7317" b="-173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D74A8805-BD9A-43E5-8F96-E9BB6B22D214}"/>
              </a:ext>
            </a:extLst>
          </p:cNvPr>
          <p:cNvSpPr txBox="1"/>
          <p:nvPr/>
        </p:nvSpPr>
        <p:spPr>
          <a:xfrm>
            <a:off x="11203732" y="4859397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x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/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̂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  <m:sub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en-GB" sz="2400" b="1" i="1" dirty="0"/>
              </a:p>
            </p:txBody>
          </p:sp>
        </mc:Choice>
        <mc:Fallback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F0EDECDB-C993-0C1E-67FD-A5E494D449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3732" y="2757990"/>
                <a:ext cx="545277" cy="461665"/>
              </a:xfrm>
              <a:prstGeom prst="rect">
                <a:avLst/>
              </a:prstGeom>
              <a:blipFill>
                <a:blip r:embed="rId16"/>
                <a:stretch>
                  <a:fillRect t="-5263" r="-11236" b="-105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AA904B41-8CE6-7E4F-15AF-AA4A9FE15A0A}"/>
              </a:ext>
            </a:extLst>
          </p:cNvPr>
          <p:cNvSpPr txBox="1"/>
          <p:nvPr/>
        </p:nvSpPr>
        <p:spPr>
          <a:xfrm>
            <a:off x="11599994" y="3809463"/>
            <a:ext cx="545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h</a:t>
            </a:r>
            <a:r>
              <a:rPr lang="en-US" sz="2400" b="1" i="1" baseline="-25000" dirty="0"/>
              <a:t>t</a:t>
            </a:r>
            <a:endParaRPr lang="en-GB" sz="2400" b="1" i="1" baseline="-25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2201D8D-4AA3-103C-1C22-CD1ADA8077D4}"/>
              </a:ext>
            </a:extLst>
          </p:cNvPr>
          <p:cNvSpPr/>
          <p:nvPr/>
        </p:nvSpPr>
        <p:spPr>
          <a:xfrm>
            <a:off x="457737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0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A1BE0EC-FAFE-3129-2003-83A442FFBBBE}"/>
              </a:ext>
            </a:extLst>
          </p:cNvPr>
          <p:cNvSpPr/>
          <p:nvPr/>
        </p:nvSpPr>
        <p:spPr>
          <a:xfrm>
            <a:off x="4577370" y="1455821"/>
            <a:ext cx="7086179" cy="54545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endParaRPr lang="en-GB" sz="3600" b="1" i="1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3A5CB64-61B5-4CF1-C077-7F3786FF4CE5}"/>
              </a:ext>
            </a:extLst>
          </p:cNvPr>
          <p:cNvSpPr/>
          <p:nvPr/>
        </p:nvSpPr>
        <p:spPr>
          <a:xfrm>
            <a:off x="6827067" y="2127713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1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8650C92-485C-CE58-3AFC-891DD6BDA15D}"/>
              </a:ext>
            </a:extLst>
          </p:cNvPr>
          <p:cNvSpPr/>
          <p:nvPr/>
        </p:nvSpPr>
        <p:spPr>
          <a:xfrm>
            <a:off x="9193310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2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733A91-3C86-AC28-F2C1-B6621AE5524C}"/>
              </a:ext>
            </a:extLst>
          </p:cNvPr>
          <p:cNvSpPr/>
          <p:nvPr/>
        </p:nvSpPr>
        <p:spPr>
          <a:xfrm>
            <a:off x="11061493" y="2132224"/>
            <a:ext cx="680739" cy="54545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  <a:latin typeface="Algerian" panose="04020705040A02060702" pitchFamily="82" charset="0"/>
              </a:rPr>
              <a:t>L</a:t>
            </a:r>
            <a:r>
              <a:rPr lang="en-US" b="1" i="1" baseline="-25000" dirty="0">
                <a:solidFill>
                  <a:schemeClr val="tx1"/>
                </a:solidFill>
              </a:rPr>
              <a:t>t</a:t>
            </a:r>
            <a:endParaRPr lang="en-GB" b="1" i="1" baseline="-250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4C02A121-829D-E57B-BD7A-51525E287BB4}"/>
                  </a:ext>
                </a:extLst>
              </p:cNvPr>
              <p:cNvSpPr txBox="1"/>
              <p:nvPr/>
            </p:nvSpPr>
            <p:spPr>
              <a:xfrm>
                <a:off x="266567" y="1367552"/>
                <a:ext cx="4102768" cy="39087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/>
                  <a:t>BPTT</a:t>
                </a:r>
              </a:p>
              <a:p>
                <a:r>
                  <a:rPr lang="en-GB" sz="2400" dirty="0"/>
                  <a:t>A repeated gradient computation involving many factors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𝑾</m:t>
                        </m:r>
                      </m:e>
                      <m:sub>
                        <m:r>
                          <a:rPr lang="en-GB" sz="2400" b="1" i="1">
                            <a:latin typeface="Cambria Math" panose="02040503050406030204" pitchFamily="18" charset="0"/>
                          </a:rPr>
                          <m:t>𝒉𝒉</m:t>
                        </m:r>
                      </m:sub>
                    </m:sSub>
                  </m:oMath>
                </a14:m>
                <a:endParaRPr lang="en-GB" sz="2400" dirty="0"/>
              </a:p>
              <a:p>
                <a:endParaRPr lang="en-GB" sz="2400" dirty="0"/>
              </a:p>
              <a:p>
                <a:r>
                  <a:rPr lang="en-GB" sz="2400" b="1" dirty="0"/>
                  <a:t>Be Careful!</a:t>
                </a:r>
              </a:p>
              <a:p>
                <a:r>
                  <a:rPr lang="en-GB" sz="2400" dirty="0"/>
                  <a:t>Many values &gt; 1</a:t>
                </a:r>
              </a:p>
              <a:p>
                <a:pPr lvl="1"/>
                <a:r>
                  <a:rPr lang="en-GB" sz="2400" dirty="0"/>
                  <a:t>Exploding Gradients</a:t>
                </a:r>
              </a:p>
              <a:p>
                <a:r>
                  <a:rPr lang="en-GB" sz="2400" dirty="0"/>
                  <a:t>Many values &lt; 1</a:t>
                </a:r>
              </a:p>
              <a:p>
                <a:pPr lvl="1"/>
                <a:r>
                  <a:rPr lang="en-GB" sz="2400" dirty="0"/>
                  <a:t>Vanishing Gradients</a:t>
                </a:r>
              </a:p>
            </p:txBody>
          </p:sp>
        </mc:Choice>
        <mc:Fallback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4C02A121-829D-E57B-BD7A-51525E287B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567" y="1367552"/>
                <a:ext cx="4102768" cy="3908762"/>
              </a:xfrm>
              <a:prstGeom prst="rect">
                <a:avLst/>
              </a:prstGeom>
              <a:blipFill>
                <a:blip r:embed="rId17"/>
                <a:stretch>
                  <a:fillRect l="-3863" t="-2025" b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8E6B0C0-29C4-F37D-9D4D-2AFEF463CB9D}"/>
              </a:ext>
            </a:extLst>
          </p:cNvPr>
          <p:cNvCxnSpPr>
            <a:cxnSpLocks/>
          </p:cNvCxnSpPr>
          <p:nvPr/>
        </p:nvCxnSpPr>
        <p:spPr>
          <a:xfrm>
            <a:off x="11840066" y="2673169"/>
            <a:ext cx="0" cy="88815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D561FE2-1983-16D2-91BC-32FBE4F8ED2F}"/>
              </a:ext>
            </a:extLst>
          </p:cNvPr>
          <p:cNvCxnSpPr>
            <a:cxnSpLocks/>
          </p:cNvCxnSpPr>
          <p:nvPr/>
        </p:nvCxnSpPr>
        <p:spPr>
          <a:xfrm flipH="1" flipV="1">
            <a:off x="7976406" y="3534604"/>
            <a:ext cx="1223483" cy="434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612A3E66-9DEF-5475-B55C-3C02C0031440}"/>
              </a:ext>
            </a:extLst>
          </p:cNvPr>
          <p:cNvCxnSpPr>
            <a:cxnSpLocks/>
          </p:cNvCxnSpPr>
          <p:nvPr/>
        </p:nvCxnSpPr>
        <p:spPr>
          <a:xfrm flipH="1">
            <a:off x="10182898" y="3534604"/>
            <a:ext cx="1090214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C79BF2E4-7724-F5E7-1CF5-E333FC5B0249}"/>
              </a:ext>
            </a:extLst>
          </p:cNvPr>
          <p:cNvCxnSpPr>
            <a:cxnSpLocks/>
          </p:cNvCxnSpPr>
          <p:nvPr/>
        </p:nvCxnSpPr>
        <p:spPr>
          <a:xfrm flipH="1">
            <a:off x="5682833" y="3513823"/>
            <a:ext cx="1274210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25316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F58115B-0437-A7C6-F08E-B8EB6766E9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3870" y="1474637"/>
            <a:ext cx="6699911" cy="420692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Recurrent Neural Networks (RNN)</a:t>
            </a:r>
            <a:endParaRPr lang="en-GB" sz="6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33EBBC-CA0E-429E-005C-1528396F8BAF}"/>
              </a:ext>
            </a:extLst>
          </p:cNvPr>
          <p:cNvSpPr txBox="1"/>
          <p:nvPr/>
        </p:nvSpPr>
        <p:spPr>
          <a:xfrm>
            <a:off x="192505" y="2520434"/>
            <a:ext cx="52577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It is possible to stack RNNs to create deep layered RNNs.</a:t>
            </a:r>
          </a:p>
          <a:p>
            <a:br>
              <a:rPr lang="en-US" sz="2800" dirty="0"/>
            </a:br>
            <a:r>
              <a:rPr lang="en-US" sz="2800" dirty="0"/>
              <a:t>This allows multi-scale abstractions</a:t>
            </a:r>
            <a:endParaRPr lang="zh-TW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382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RNNs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2C626C4-C98B-36B1-0604-D747ADBC629D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B5BBC98E-FFBB-B7C1-636B-98567B9F7065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6E820ED9-454A-3A32-5531-D86DDE74D87A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EFC07765-4EBA-7876-2301-60E8BC5C2B63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65C26D8E-DD31-C41B-52D4-FC2DD123F58B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D86987-F3B6-5A61-C78B-E5A8CBC0DE7B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5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RNNs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2C626C4-C98B-36B1-0604-D747ADBC629D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B5BBC98E-FFBB-B7C1-636B-98567B9F7065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6E820ED9-454A-3A32-5531-D86DDE74D87A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EFC07765-4EBA-7876-2301-60E8BC5C2B63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65C26D8E-DD31-C41B-52D4-FC2DD123F58B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D86987-F3B6-5A61-C78B-E5A8CBC0DE7B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81982AF-1D42-8079-60FE-407F5F4D0112}"/>
              </a:ext>
            </a:extLst>
          </p:cNvPr>
          <p:cNvSpPr txBox="1">
            <a:spLocks/>
          </p:cNvSpPr>
          <p:nvPr/>
        </p:nvSpPr>
        <p:spPr>
          <a:xfrm>
            <a:off x="567391" y="4389437"/>
            <a:ext cx="5737781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600" b="1">
                <a:solidFill>
                  <a:schemeClr val="accent6"/>
                </a:solidFill>
              </a:rPr>
              <a:t>Elementary, my dear</a:t>
            </a:r>
            <a:endParaRPr lang="en-GB" sz="3600" b="1">
              <a:solidFill>
                <a:srgbClr val="FF0000"/>
              </a:solidFill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chemeClr val="accent6"/>
                </a:solidFill>
                <a:ea typeface="+mj-ea"/>
                <a:cs typeface="+mj-cs"/>
              </a:rPr>
              <a:t>Words given to the RNN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757A5C-8014-6F07-0F7F-FCB4D43ED664}"/>
              </a:ext>
            </a:extLst>
          </p:cNvPr>
          <p:cNvSpPr txBox="1"/>
          <p:nvPr/>
        </p:nvSpPr>
        <p:spPr>
          <a:xfrm>
            <a:off x="6983062" y="2286010"/>
            <a:ext cx="393432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Watson</a:t>
            </a:r>
          </a:p>
          <a:p>
            <a:r>
              <a:rPr lang="en-US" sz="2800" dirty="0">
                <a:solidFill>
                  <a:srgbClr val="FF0000"/>
                </a:solidFill>
              </a:rPr>
              <a:t>Next word to be predicted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922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600" b="1" dirty="0"/>
              <a:t>Elementary, my dear Watson 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Neural Networks need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   Numerical inputs…</a:t>
            </a:r>
          </a:p>
          <a:p>
            <a:pPr>
              <a:lnSpc>
                <a:spcPct val="100000"/>
              </a:lnSpc>
            </a:pPr>
            <a:r>
              <a:rPr lang="en-US" dirty="0">
                <a:solidFill>
                  <a:prstClr val="black"/>
                </a:solidFill>
                <a:ea typeface="+mj-ea"/>
                <a:cs typeface="+mj-cs"/>
              </a:rPr>
              <a:t>A vector of numbers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Training RNNs</a:t>
            </a:r>
            <a:endParaRPr lang="en-GB" sz="6000" b="1" dirty="0"/>
          </a:p>
        </p:txBody>
      </p:sp>
      <p:sp>
        <p:nvSpPr>
          <p:cNvPr id="2" name="矩形 34">
            <a:extLst>
              <a:ext uri="{FF2B5EF4-FFF2-40B4-BE49-F238E27FC236}">
                <a16:creationId xmlns:a16="http://schemas.microsoft.com/office/drawing/2014/main" id="{22C626C4-C98B-36B1-0604-D747ADBC629D}"/>
              </a:ext>
            </a:extLst>
          </p:cNvPr>
          <p:cNvSpPr/>
          <p:nvPr/>
        </p:nvSpPr>
        <p:spPr>
          <a:xfrm>
            <a:off x="5584069" y="3616993"/>
            <a:ext cx="930275" cy="930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6" name="矩形 37">
            <a:extLst>
              <a:ext uri="{FF2B5EF4-FFF2-40B4-BE49-F238E27FC236}">
                <a16:creationId xmlns:a16="http://schemas.microsoft.com/office/drawing/2014/main" id="{B5BBC98E-FFBB-B7C1-636B-98567B9F7065}"/>
              </a:ext>
            </a:extLst>
          </p:cNvPr>
          <p:cNvSpPr/>
          <p:nvPr/>
        </p:nvSpPr>
        <p:spPr>
          <a:xfrm>
            <a:off x="5588831" y="2726405"/>
            <a:ext cx="931863" cy="46513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y</a:t>
            </a:r>
            <a:endParaRPr lang="zh-TW" altLang="en-US" sz="2400" baseline="30000" dirty="0">
              <a:solidFill>
                <a:srgbClr val="000000"/>
              </a:solidFill>
            </a:endParaRPr>
          </a:p>
        </p:txBody>
      </p:sp>
      <p:sp>
        <p:nvSpPr>
          <p:cNvPr id="7" name="矩形 38">
            <a:extLst>
              <a:ext uri="{FF2B5EF4-FFF2-40B4-BE49-F238E27FC236}">
                <a16:creationId xmlns:a16="http://schemas.microsoft.com/office/drawing/2014/main" id="{6E820ED9-454A-3A32-5531-D86DDE74D87A}"/>
              </a:ext>
            </a:extLst>
          </p:cNvPr>
          <p:cNvSpPr/>
          <p:nvPr/>
        </p:nvSpPr>
        <p:spPr>
          <a:xfrm>
            <a:off x="5584069" y="4939380"/>
            <a:ext cx="930275" cy="46513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x</a:t>
            </a:r>
            <a:endParaRPr lang="zh-TW" altLang="en-US" sz="2800" baseline="30000" dirty="0"/>
          </a:p>
        </p:txBody>
      </p:sp>
      <p:cxnSp>
        <p:nvCxnSpPr>
          <p:cNvPr id="11" name="直線單箭頭接點 41">
            <a:extLst>
              <a:ext uri="{FF2B5EF4-FFF2-40B4-BE49-F238E27FC236}">
                <a16:creationId xmlns:a16="http://schemas.microsoft.com/office/drawing/2014/main" id="{EFC07765-4EBA-7876-2301-60E8BC5C2B63}"/>
              </a:ext>
            </a:extLst>
          </p:cNvPr>
          <p:cNvCxnSpPr>
            <a:cxnSpLocks/>
          </p:cNvCxnSpPr>
          <p:nvPr/>
        </p:nvCxnSpPr>
        <p:spPr>
          <a:xfrm rot="16200000">
            <a:off x="5872200" y="3408237"/>
            <a:ext cx="388937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42">
            <a:extLst>
              <a:ext uri="{FF2B5EF4-FFF2-40B4-BE49-F238E27FC236}">
                <a16:creationId xmlns:a16="http://schemas.microsoft.com/office/drawing/2014/main" id="{65C26D8E-DD31-C41B-52D4-FC2DD123F58B}"/>
              </a:ext>
            </a:extLst>
          </p:cNvPr>
          <p:cNvCxnSpPr>
            <a:cxnSpLocks/>
          </p:cNvCxnSpPr>
          <p:nvPr/>
        </p:nvCxnSpPr>
        <p:spPr>
          <a:xfrm rot="16200000">
            <a:off x="5871406" y="4742531"/>
            <a:ext cx="390525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5D86987-F3B6-5A61-C78B-E5A8CBC0DE7B}"/>
              </a:ext>
            </a:extLst>
          </p:cNvPr>
          <p:cNvSpPr/>
          <p:nvPr/>
        </p:nvSpPr>
        <p:spPr>
          <a:xfrm>
            <a:off x="6466879" y="2719136"/>
            <a:ext cx="45719" cy="457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81982AF-1D42-8079-60FE-407F5F4D0112}"/>
              </a:ext>
            </a:extLst>
          </p:cNvPr>
          <p:cNvSpPr txBox="1">
            <a:spLocks/>
          </p:cNvSpPr>
          <p:nvPr/>
        </p:nvSpPr>
        <p:spPr>
          <a:xfrm>
            <a:off x="567391" y="4389437"/>
            <a:ext cx="5737781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3600" b="1">
                <a:solidFill>
                  <a:schemeClr val="accent6"/>
                </a:solidFill>
              </a:rPr>
              <a:t>Elementary, my dear</a:t>
            </a:r>
            <a:endParaRPr lang="en-GB" sz="3600" b="1">
              <a:solidFill>
                <a:srgbClr val="FF0000"/>
              </a:solidFill>
            </a:endParaRP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solidFill>
                  <a:schemeClr val="accent6"/>
                </a:solidFill>
                <a:ea typeface="+mj-ea"/>
                <a:cs typeface="+mj-cs"/>
              </a:rPr>
              <a:t>Words given to the RNN</a:t>
            </a: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757A5C-8014-6F07-0F7F-FCB4D43ED664}"/>
              </a:ext>
            </a:extLst>
          </p:cNvPr>
          <p:cNvSpPr txBox="1"/>
          <p:nvPr/>
        </p:nvSpPr>
        <p:spPr>
          <a:xfrm>
            <a:off x="6983062" y="2286010"/>
            <a:ext cx="393432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Watson</a:t>
            </a:r>
          </a:p>
          <a:p>
            <a:r>
              <a:rPr lang="en-US" sz="2800" dirty="0">
                <a:solidFill>
                  <a:srgbClr val="FF0000"/>
                </a:solidFill>
              </a:rPr>
              <a:t>Next word to be predicted</a:t>
            </a:r>
            <a:endParaRPr lang="en-GB" sz="2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0E4B68C-81AD-7FB0-6E60-F86987036A1E}"/>
                  </a:ext>
                </a:extLst>
              </p:cNvPr>
              <p:cNvSpPr txBox="1"/>
              <p:nvPr/>
            </p:nvSpPr>
            <p:spPr>
              <a:xfrm>
                <a:off x="6996943" y="4286654"/>
                <a:ext cx="790961" cy="13022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smtClean="0">
                              <a:solidFill>
                                <a:schemeClr val="accent6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>
                                  <a:solidFill>
                                    <a:schemeClr val="accent6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200">
                                    <a:solidFill>
                                      <a:schemeClr val="accent6"/>
                                    </a:solidFill>
                                    <a:latin typeface="Cambria Math" panose="02040503050406030204" pitchFamily="18" charset="0"/>
                                  </a:rPr>
                                  <m:t>0.1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chemeClr val="accent6"/>
                                    </a:solidFill>
                                    <a:latin typeface="Cambria Math" panose="02040503050406030204" pitchFamily="18" charset="0"/>
                                  </a:rPr>
                                  <m:t>0.6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chemeClr val="accent6"/>
                                    </a:solidFill>
                                    <a:latin typeface="Cambria Math" panose="02040503050406030204" pitchFamily="18" charset="0"/>
                                  </a:rPr>
                                  <m:t>0.4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0E4B68C-81AD-7FB0-6E60-F86987036A1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943" y="4286654"/>
                <a:ext cx="790961" cy="1302280"/>
              </a:xfrm>
              <a:prstGeom prst="rect">
                <a:avLst/>
              </a:prstGeom>
              <a:blipFill>
                <a:blip r:embed="rId3"/>
                <a:stretch>
                  <a:fillRect r="-3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673649-2048-B39C-2F74-E9F398F5A63F}"/>
                  </a:ext>
                </a:extLst>
              </p:cNvPr>
              <p:cNvSpPr txBox="1"/>
              <p:nvPr/>
            </p:nvSpPr>
            <p:spPr>
              <a:xfrm>
                <a:off x="4272195" y="2388922"/>
                <a:ext cx="790961" cy="13022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320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plcHide m:val="on"/>
                              <m:mcs>
                                <m:mc>
                                  <m:mcPr>
                                    <m:count m:val="1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320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a:rPr lang="en-GB" sz="320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0.</m:t>
                                </m:r>
                                <m:r>
                                  <a:rPr lang="en-US" sz="3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8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0.</m:t>
                                </m:r>
                                <m:r>
                                  <a:rPr lang="en-US" sz="3200" b="0" i="1" smtClean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3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sz="3200" i="0">
                                    <a:solidFill>
                                      <a:srgbClr val="FF0000"/>
                                    </a:solidFill>
                                    <a:latin typeface="Cambria Math" panose="02040503050406030204" pitchFamily="18" charset="0"/>
                                  </a:rPr>
                                  <m:t>0.4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3673649-2048-B39C-2F74-E9F398F5A6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2195" y="2388922"/>
                <a:ext cx="790961" cy="1302280"/>
              </a:xfrm>
              <a:prstGeom prst="rect">
                <a:avLst/>
              </a:prstGeom>
              <a:blipFill>
                <a:blip r:embed="rId4"/>
                <a:stretch>
                  <a:fillRect r="-3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6267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Numerical Input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3600" b="1" dirty="0"/>
              <a:t>Elementary, my dear Watson</a:t>
            </a:r>
          </a:p>
          <a:p>
            <a:r>
              <a:rPr lang="en-US" sz="3600" dirty="0"/>
              <a:t>Transform the indexes into a fixed size vector…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Give the vocabulary i.e. a corpus of words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Index the words:</a:t>
            </a:r>
          </a:p>
          <a:p>
            <a:pPr marL="457200" lvl="1" indent="0">
              <a:buNone/>
            </a:pPr>
            <a:r>
              <a:rPr lang="en-US" dirty="0"/>
              <a:t>My        			1</a:t>
            </a:r>
          </a:p>
          <a:p>
            <a:pPr marL="457200" lvl="1" indent="0">
              <a:buNone/>
            </a:pPr>
            <a:r>
              <a:rPr lang="en-US" dirty="0"/>
              <a:t>Elementary			2</a:t>
            </a:r>
          </a:p>
          <a:p>
            <a:pPr marL="457200" lvl="1" indent="0">
              <a:buNone/>
            </a:pPr>
            <a:r>
              <a:rPr lang="en-US" dirty="0"/>
              <a:t>Dear			3</a:t>
            </a:r>
          </a:p>
          <a:p>
            <a:r>
              <a:rPr lang="en-GB" dirty="0"/>
              <a:t>Embed the index to a vector   			Dear = [0,0,1]</a:t>
            </a:r>
          </a:p>
          <a:p>
            <a:pPr marL="0" indent="0" algn="ctr">
              <a:buNone/>
            </a:pPr>
            <a:r>
              <a:rPr lang="en-GB" b="1" dirty="0"/>
              <a:t>Known as One-Hot Embedding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7FB8DC2-6CEF-212B-6779-41350E909041}"/>
              </a:ext>
            </a:extLst>
          </p:cNvPr>
          <p:cNvCxnSpPr>
            <a:cxnSpLocks/>
          </p:cNvCxnSpPr>
          <p:nvPr/>
        </p:nvCxnSpPr>
        <p:spPr>
          <a:xfrm>
            <a:off x="3054927" y="3740729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BD65F98-9698-4C05-45D7-26238612484F}"/>
              </a:ext>
            </a:extLst>
          </p:cNvPr>
          <p:cNvCxnSpPr>
            <a:cxnSpLocks/>
          </p:cNvCxnSpPr>
          <p:nvPr/>
        </p:nvCxnSpPr>
        <p:spPr>
          <a:xfrm>
            <a:off x="3054927" y="4069774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3F26DD8-0B31-E317-6D3B-58D70AC5683B}"/>
              </a:ext>
            </a:extLst>
          </p:cNvPr>
          <p:cNvCxnSpPr>
            <a:cxnSpLocks/>
          </p:cNvCxnSpPr>
          <p:nvPr/>
        </p:nvCxnSpPr>
        <p:spPr>
          <a:xfrm>
            <a:off x="3054927" y="4391892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3019EFA-0AFB-F01F-81B5-3BCD9E70CC0F}"/>
              </a:ext>
            </a:extLst>
          </p:cNvPr>
          <p:cNvCxnSpPr>
            <a:cxnSpLocks/>
          </p:cNvCxnSpPr>
          <p:nvPr/>
        </p:nvCxnSpPr>
        <p:spPr>
          <a:xfrm>
            <a:off x="5150427" y="4765963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66397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Numerical Input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dirty="0"/>
              <a:t>The weather was nice, and the walk wasn’t bad</a:t>
            </a:r>
          </a:p>
          <a:p>
            <a:pPr marL="0" indent="0" algn="ctr">
              <a:buNone/>
            </a:pPr>
            <a:endParaRPr lang="en-US" sz="4000" b="1" dirty="0"/>
          </a:p>
          <a:p>
            <a:pPr marL="0" indent="0" algn="ctr">
              <a:buNone/>
            </a:pPr>
            <a:r>
              <a:rPr lang="en-US" sz="4000" b="1" dirty="0"/>
              <a:t>Or</a:t>
            </a:r>
          </a:p>
          <a:p>
            <a:pPr marL="0" indent="0" algn="ctr">
              <a:buNone/>
            </a:pPr>
            <a:endParaRPr lang="en-US" sz="4000" b="1" dirty="0"/>
          </a:p>
          <a:p>
            <a:pPr marL="0" indent="0" algn="ctr">
              <a:buNone/>
            </a:pPr>
            <a:r>
              <a:rPr lang="en-US" sz="4000" b="1" dirty="0"/>
              <a:t>The weather was bad, and the walk wasn’t nice</a:t>
            </a:r>
          </a:p>
          <a:p>
            <a:endParaRPr lang="en-GB" dirty="0"/>
          </a:p>
        </p:txBody>
      </p:sp>
      <p:pic>
        <p:nvPicPr>
          <p:cNvPr id="5" name="Picture 4" descr="Quartet of hikers">
            <a:extLst>
              <a:ext uri="{FF2B5EF4-FFF2-40B4-BE49-F238E27FC236}">
                <a16:creationId xmlns:a16="http://schemas.microsoft.com/office/drawing/2014/main" id="{2D374EBE-E31B-7914-EA5A-B22525A7D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1208" y="2457737"/>
            <a:ext cx="2914928" cy="1942526"/>
          </a:xfrm>
          <a:prstGeom prst="rect">
            <a:avLst/>
          </a:prstGeom>
        </p:spPr>
      </p:pic>
      <p:pic>
        <p:nvPicPr>
          <p:cNvPr id="7" name="Picture 6" descr="Person holding and standing under umbrella in rain, wearing outdoor jacket">
            <a:extLst>
              <a:ext uri="{FF2B5EF4-FFF2-40B4-BE49-F238E27FC236}">
                <a16:creationId xmlns:a16="http://schemas.microsoft.com/office/drawing/2014/main" id="{8BE433DC-2A96-79ED-BD2C-9EFBE9FC05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5866" y="2457737"/>
            <a:ext cx="2932833" cy="1942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3855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Numerical Input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600" b="1" dirty="0"/>
              <a:t>Elementary, my dear Watson</a:t>
            </a:r>
          </a:p>
          <a:p>
            <a:r>
              <a:rPr lang="en-US" sz="3600" dirty="0"/>
              <a:t>Transform the indexes into a fixed size vector…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Give the vocabulary i.e. a corpus of words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Index the words:</a:t>
            </a:r>
          </a:p>
          <a:p>
            <a:pPr marL="457200" lvl="1" indent="0">
              <a:buNone/>
            </a:pPr>
            <a:r>
              <a:rPr lang="en-US" dirty="0"/>
              <a:t>My        			1</a:t>
            </a:r>
          </a:p>
          <a:p>
            <a:pPr marL="457200" lvl="1" indent="0">
              <a:buNone/>
            </a:pPr>
            <a:r>
              <a:rPr lang="en-US" dirty="0"/>
              <a:t>Elementary		2</a:t>
            </a:r>
          </a:p>
          <a:p>
            <a:pPr marL="457200" lvl="1" indent="0">
              <a:buNone/>
            </a:pPr>
            <a:r>
              <a:rPr lang="en-US" dirty="0"/>
              <a:t>Dear			3</a:t>
            </a:r>
          </a:p>
          <a:p>
            <a:r>
              <a:rPr lang="en-GB" dirty="0"/>
              <a:t>Embed the index to a vector through learned embedding using a Neural Network.</a:t>
            </a:r>
            <a:endParaRPr lang="en-GB" b="1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7FB8DC2-6CEF-212B-6779-41350E909041}"/>
              </a:ext>
            </a:extLst>
          </p:cNvPr>
          <p:cNvCxnSpPr>
            <a:cxnSpLocks/>
          </p:cNvCxnSpPr>
          <p:nvPr/>
        </p:nvCxnSpPr>
        <p:spPr>
          <a:xfrm>
            <a:off x="3054927" y="3906981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BD65F98-9698-4C05-45D7-26238612484F}"/>
              </a:ext>
            </a:extLst>
          </p:cNvPr>
          <p:cNvCxnSpPr>
            <a:cxnSpLocks/>
          </p:cNvCxnSpPr>
          <p:nvPr/>
        </p:nvCxnSpPr>
        <p:spPr>
          <a:xfrm>
            <a:off x="3054927" y="4246418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3F26DD8-0B31-E317-6D3B-58D70AC5683B}"/>
              </a:ext>
            </a:extLst>
          </p:cNvPr>
          <p:cNvCxnSpPr>
            <a:cxnSpLocks/>
          </p:cNvCxnSpPr>
          <p:nvPr/>
        </p:nvCxnSpPr>
        <p:spPr>
          <a:xfrm>
            <a:off x="3054927" y="4599709"/>
            <a:ext cx="613063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3073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Recurrent Neural Networks handle sequential processing</a:t>
            </a:r>
          </a:p>
          <a:p>
            <a:r>
              <a:rPr lang="en-US" dirty="0"/>
              <a:t>Sequences can be modelled regardless of:</a:t>
            </a:r>
          </a:p>
          <a:p>
            <a:pPr lvl="1"/>
            <a:r>
              <a:rPr lang="en-US" dirty="0"/>
              <a:t>Length</a:t>
            </a:r>
          </a:p>
          <a:p>
            <a:pPr lvl="1"/>
            <a:r>
              <a:rPr lang="en-US" dirty="0"/>
              <a:t>Order</a:t>
            </a:r>
          </a:p>
          <a:p>
            <a:r>
              <a:rPr lang="en-US" dirty="0"/>
              <a:t>Long-term dependencies can be tracked</a:t>
            </a:r>
          </a:p>
          <a:p>
            <a:r>
              <a:rPr lang="en-US" dirty="0"/>
              <a:t>Parameters can be shared across the sequence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0442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Problems with RNNs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When dealing with a time series, they forget old information.</a:t>
            </a:r>
          </a:p>
          <a:p>
            <a:r>
              <a:rPr lang="en-US" altLang="en-US" dirty="0"/>
              <a:t>Relationships separated in time may be forgotten.</a:t>
            </a:r>
          </a:p>
          <a:p>
            <a:r>
              <a:rPr lang="en-US" altLang="en-US" dirty="0"/>
              <a:t>We want to have a “memory.”  Typically a RNN can’t remember more than 10’s of steps [1].</a:t>
            </a:r>
          </a:p>
          <a:p>
            <a:endParaRPr lang="en-US" altLang="en-US" dirty="0"/>
          </a:p>
          <a:p>
            <a:r>
              <a:rPr lang="en-US" altLang="en-US" dirty="0"/>
              <a:t>AND Don’t forget the vanishing gradient problem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2068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C2249F-1990-D6C5-F001-B234527E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005" y="1769905"/>
            <a:ext cx="6873570" cy="39570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962FA0-9A51-F9B3-F97C-75E55A362FFA}"/>
              </a:ext>
            </a:extLst>
          </p:cNvPr>
          <p:cNvSpPr txBox="1"/>
          <p:nvPr/>
        </p:nvSpPr>
        <p:spPr>
          <a:xfrm>
            <a:off x="7252854" y="2234045"/>
            <a:ext cx="449926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Using GATES allows selectively adding or removing information within each recurrent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LSTMs are reliant on gated cells to track information through the time steps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524663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L</a:t>
            </a:r>
            <a:r>
              <a:rPr lang="en-GB" dirty="0"/>
              <a:t>STMS will: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Maintain a cell state (C</a:t>
            </a:r>
            <a:r>
              <a:rPr lang="en-GB" baseline="-25000" dirty="0"/>
              <a:t>t</a:t>
            </a:r>
            <a:r>
              <a:rPr lang="en-GB" dirty="0"/>
              <a:t>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Control the flow of information through gates:</a:t>
            </a:r>
          </a:p>
          <a:p>
            <a:pPr lvl="2"/>
            <a:r>
              <a:rPr lang="en-GB" dirty="0"/>
              <a:t>FORGET – This gate loses the irrelevant information</a:t>
            </a:r>
          </a:p>
          <a:p>
            <a:pPr lvl="2"/>
            <a:r>
              <a:rPr lang="en-GB" dirty="0"/>
              <a:t>STORE – This gate will keep (store) the relevant information from the current input</a:t>
            </a:r>
          </a:p>
          <a:p>
            <a:pPr lvl="2"/>
            <a:r>
              <a:rPr lang="en-GB" dirty="0"/>
              <a:t>UPDATE – This gate will update the cell state (C</a:t>
            </a:r>
            <a:r>
              <a:rPr lang="en-GB" baseline="-25000" dirty="0"/>
              <a:t>t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OUTPUT – This gate returns a filtered down version of the cell state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Back propagate through time (BPTT) with a partially uninterrupted gradient flow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9509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CB5242-CB2E-D6D5-5221-9E8681DF2A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361" y="1690688"/>
            <a:ext cx="3585283" cy="41154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C2249F-1990-D6C5-F001-B234527E13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005" y="1769905"/>
            <a:ext cx="6873570" cy="395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788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C2249F-1990-D6C5-F001-B234527E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005" y="1769905"/>
            <a:ext cx="6873570" cy="3957020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6" name="Table 5">
                <a:extLst>
                  <a:ext uri="{FF2B5EF4-FFF2-40B4-BE49-F238E27FC236}">
                    <a16:creationId xmlns:a16="http://schemas.microsoft.com/office/drawing/2014/main" id="{3AACC7A0-5521-107A-2B9A-0C338627FFC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53582556"/>
                  </p:ext>
                </p:extLst>
              </p:nvPr>
            </p:nvGraphicFramePr>
            <p:xfrm>
              <a:off x="6753317" y="2259075"/>
              <a:ext cx="5080464" cy="2339850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5080464">
                      <a:extLst>
                        <a:ext uri="{9D8B030D-6E8A-4147-A177-3AD203B41FA5}">
                          <a16:colId xmlns:a16="http://schemas.microsoft.com/office/drawing/2014/main" val="4286967014"/>
                        </a:ext>
                      </a:extLst>
                    </a:gridCol>
                  </a:tblGrid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3258792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𝒙𝒇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𝒉𝒇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13029034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𝒐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𝜎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𝒐𝒊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𝒐𝒊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𝑜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2082869412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𝑡𝑎𝑛h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𝒙𝒈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𝐱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𝐖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𝒉𝒈</m:t>
                                  </m:r>
                                </m:sub>
                              </m:sSub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∙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sSub>
                                <m:sSubPr>
                                  <m:ctrlPr>
                                    <a:rPr lang="en-GB" sz="18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𝐛</m:t>
                                  </m:r>
                                </m:e>
                                <m:sub>
                                  <m:r>
                                    <a:rPr lang="en-GB" sz="1800">
                                      <a:effectLst/>
                                      <a:latin typeface="Cambria Math" panose="02040503050406030204" pitchFamily="18" charset="0"/>
                                    </a:rPr>
                                    <m:t>𝑔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1800" dirty="0">
                              <a:effectLst/>
                            </a:rPr>
                            <a:t>)</a:t>
                          </a:r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462858896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 xmlns:m="http://schemas.openxmlformats.org/officeDocument/2006/math"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𝒄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)=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𝒇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)⊗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𝐜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−1) +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𝒊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)⊗ 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𝒈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sz="1800">
                                  <a:effectLst/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oMath>
                          </a14:m>
                          <a:r>
                            <a:rPr lang="en-GB" sz="1800">
                              <a:effectLst/>
                            </a:rPr>
                            <a:t> </a:t>
                          </a:r>
                          <a:endParaRPr lang="en-GB" sz="180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96525225"/>
                      </a:ext>
                    </a:extLst>
                  </a:tr>
                  <a:tr h="0"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5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𝒚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)=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𝒉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)=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𝒐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)⊗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𝑡𝑎𝑛h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𝐜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𝑡</m:t>
                                </m:r>
                                <m:r>
                                  <a:rPr lang="en-GB" sz="1800">
                                    <a:effectLst/>
                                    <a:latin typeface="Cambria Math" panose="02040503050406030204" pitchFamily="18" charset="0"/>
                                  </a:rPr>
                                  <m:t>))</m:t>
                                </m:r>
                              </m:oMath>
                            </m:oMathPara>
                          </a14:m>
                          <a:endParaRPr lang="en-GB" sz="1800" dirty="0">
                            <a:effectLst/>
                            <a:latin typeface="Times New Roman" panose="02020603050405020304" pitchFamily="18" charset="0"/>
                            <a:ea typeface="Helvetica" panose="020B060402020202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382880846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6" name="Table 5">
                <a:extLst>
                  <a:ext uri="{FF2B5EF4-FFF2-40B4-BE49-F238E27FC236}">
                    <a16:creationId xmlns:a16="http://schemas.microsoft.com/office/drawing/2014/main" id="{3AACC7A0-5521-107A-2B9A-0C338627FFC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53582556"/>
                  </p:ext>
                </p:extLst>
              </p:nvPr>
            </p:nvGraphicFramePr>
            <p:xfrm>
              <a:off x="6753317" y="2259075"/>
              <a:ext cx="5080464" cy="2339850"/>
            </p:xfrm>
            <a:graphic>
              <a:graphicData uri="http://schemas.openxmlformats.org/drawingml/2006/table">
                <a:tbl>
                  <a:tblPr firstRow="1" firstCol="1" bandRow="1">
                    <a:tableStyleId>{5C22544A-7EE6-4342-B048-85BDC9FD1C3A}</a:tableStyleId>
                  </a:tblPr>
                  <a:tblGrid>
                    <a:gridCol w="5080464">
                      <a:extLst>
                        <a:ext uri="{9D8B030D-6E8A-4147-A177-3AD203B41FA5}">
                          <a16:colId xmlns:a16="http://schemas.microsoft.com/office/drawing/2014/main" val="4286967014"/>
                        </a:ext>
                      </a:extLst>
                    </a:gridCol>
                  </a:tblGrid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1667" r="-479" b="-545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25879296"/>
                      </a:ext>
                    </a:extLst>
                  </a:tr>
                  <a:tr h="41294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89706" r="-479" b="-38088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130290346"/>
                      </a:ext>
                    </a:extLst>
                  </a:tr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211475" r="-479" b="-3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082869412"/>
                      </a:ext>
                    </a:extLst>
                  </a:tr>
                  <a:tr h="413004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279412" r="-479" b="-19117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462858896"/>
                      </a:ext>
                    </a:extLst>
                  </a:tr>
                  <a:tr h="3674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430000" r="-479" b="-11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796525225"/>
                      </a:ext>
                    </a:extLst>
                  </a:tr>
                  <a:tr h="41148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4"/>
                          <a:stretch>
                            <a:fillRect l="-120" t="-467647" r="-479" b="-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288084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4220539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>Long Short Term Memory Neural Networks (LSTMs)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911983-2054-39BF-252E-782CBD2B25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8764" y="2079082"/>
            <a:ext cx="7735017" cy="29017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BE2273-C905-E5F4-FA9C-E3860E9390AB}"/>
              </a:ext>
            </a:extLst>
          </p:cNvPr>
          <p:cNvSpPr txBox="1"/>
          <p:nvPr/>
        </p:nvSpPr>
        <p:spPr>
          <a:xfrm>
            <a:off x="351934" y="2079082"/>
            <a:ext cx="4459057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Note the state is now h(t) and c(t).</a:t>
            </a:r>
            <a:br>
              <a:rPr lang="en-US" sz="2400" dirty="0"/>
            </a:br>
            <a:r>
              <a:rPr lang="en-US" sz="2400" dirty="0"/>
              <a:t>The Cell state C(t) maintains memory of longer term relationships, separated over time.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980595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RNN vs LSTM</a:t>
            </a:r>
            <a:endParaRPr lang="en-GB" sz="6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1C3D1C-C331-2E6D-3E19-EADA22504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6665" y="1341740"/>
            <a:ext cx="7798670" cy="4362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24081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Variations to LSTM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428A7-656F-0C48-AA28-3E82C2C0E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512" y="2143706"/>
            <a:ext cx="7560554" cy="25705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8D0D57-19DE-B8F7-8017-67D03124018B}"/>
              </a:ext>
            </a:extLst>
          </p:cNvPr>
          <p:cNvSpPr txBox="1"/>
          <p:nvPr/>
        </p:nvSpPr>
        <p:spPr>
          <a:xfrm>
            <a:off x="351934" y="1831979"/>
            <a:ext cx="4220066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GRU:</a:t>
            </a:r>
          </a:p>
          <a:p>
            <a:r>
              <a:rPr lang="en-US" sz="2400" dirty="0"/>
              <a:t>It combines the forget and input into a single update gate.</a:t>
            </a:r>
          </a:p>
          <a:p>
            <a:r>
              <a:rPr lang="en-US" sz="2400" dirty="0"/>
              <a:t>It also merges the cell state and hidden state. This is simpler</a:t>
            </a:r>
          </a:p>
          <a:p>
            <a:r>
              <a:rPr lang="en-US" sz="2400" dirty="0"/>
              <a:t>than LSTM. There are many other variants too.</a:t>
            </a:r>
          </a:p>
          <a:p>
            <a:endParaRPr lang="en-US" sz="2400" dirty="0"/>
          </a:p>
          <a:p>
            <a:r>
              <a:rPr lang="en-US" sz="2400" dirty="0"/>
              <a:t>GRU will train faster.</a:t>
            </a:r>
          </a:p>
        </p:txBody>
      </p:sp>
    </p:spTree>
    <p:extLst>
      <p:ext uri="{BB962C8B-B14F-4D97-AF65-F5344CB8AC3E}">
        <p14:creationId xmlns:p14="http://schemas.microsoft.com/office/powerpoint/2010/main" val="24805109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Variations to LSTM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428A7-656F-0C48-AA28-3E82C2C0E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512" y="2143706"/>
            <a:ext cx="7560554" cy="25705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8D0D57-19DE-B8F7-8017-67D03124018B}"/>
              </a:ext>
            </a:extLst>
          </p:cNvPr>
          <p:cNvSpPr txBox="1"/>
          <p:nvPr/>
        </p:nvSpPr>
        <p:spPr>
          <a:xfrm>
            <a:off x="351934" y="1831979"/>
            <a:ext cx="4220066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GRU:</a:t>
            </a:r>
          </a:p>
          <a:p>
            <a:r>
              <a:rPr lang="en-US" sz="2400" dirty="0"/>
              <a:t>It combines the forget and input into a single update gate.</a:t>
            </a:r>
          </a:p>
          <a:p>
            <a:r>
              <a:rPr lang="en-US" sz="2400" dirty="0"/>
              <a:t>It also merges the cell state and hidden state. This is simpler</a:t>
            </a:r>
          </a:p>
          <a:p>
            <a:r>
              <a:rPr lang="en-US" sz="2400" dirty="0"/>
              <a:t>than LSTM. There are many other variants too.</a:t>
            </a:r>
          </a:p>
          <a:p>
            <a:endParaRPr lang="en-US" sz="2400" dirty="0"/>
          </a:p>
          <a:p>
            <a:r>
              <a:rPr lang="en-US" sz="2400" dirty="0"/>
              <a:t>GRU will train faster.</a:t>
            </a:r>
          </a:p>
        </p:txBody>
      </p:sp>
    </p:spTree>
    <p:extLst>
      <p:ext uri="{BB962C8B-B14F-4D97-AF65-F5344CB8AC3E}">
        <p14:creationId xmlns:p14="http://schemas.microsoft.com/office/powerpoint/2010/main" val="7766302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Input and output sequences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Sequence to Sequence: Takes a sequence of inputs and produces a sequence of outputs.  Can be used for forecasting, time series segmentation, etc.</a:t>
            </a:r>
          </a:p>
          <a:p>
            <a:r>
              <a:rPr lang="en-US" dirty="0"/>
              <a:t>Sequence to Vector: Feed sequence in but look at only the last output vector.  Feed in a sequence of words and output a single scalar value.  </a:t>
            </a:r>
            <a:r>
              <a:rPr lang="en-US" dirty="0" err="1"/>
              <a:t>Eg</a:t>
            </a:r>
            <a:r>
              <a:rPr lang="en-US" dirty="0"/>
              <a:t> – film review sentiment network.</a:t>
            </a:r>
          </a:p>
          <a:p>
            <a:r>
              <a:rPr lang="en-US" dirty="0"/>
              <a:t>Vector To Sequence: Feed in a vector continuously, over and over and output a sequence.  </a:t>
            </a:r>
            <a:r>
              <a:rPr lang="en-US" dirty="0" err="1"/>
              <a:t>Eg</a:t>
            </a:r>
            <a:r>
              <a:rPr lang="en-US" dirty="0"/>
              <a:t>- input image, output a caption.</a:t>
            </a:r>
          </a:p>
          <a:p>
            <a:r>
              <a:rPr lang="en-US" dirty="0"/>
              <a:t>Combine a sequence to vector (Encoder) followed by a vector to sequence (decoder). This can be used for translation. Encoder converts sequence of words in one language to a vector.  Decoder converts this vector into a sequence of words in another language.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5144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0814D-EFF9-BDC6-8CF8-5E9154AD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References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31BB2-C51F-F47D-4722-4E3B72B758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[1]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Géron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A. (2019) 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Hands-on machine learning with Scikit-Learn, </a:t>
            </a:r>
            <a:r>
              <a:rPr lang="en-US" sz="2800" i="1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Keras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 and TensorFlow: concepts, tools, and techniques to build intelligent systems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2nd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edn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O’Reilly Media.</a:t>
            </a:r>
          </a:p>
          <a:p>
            <a:pPr marL="0" indent="0"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[2]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Hochreiter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S. and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Schmidhuber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, J. (1997) ‘Long Short-Term Memory’, </a:t>
            </a:r>
            <a:r>
              <a:rPr lang="en-US" sz="2800" i="1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Neural Computation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. MIT Press Journals, 9(8), pp. 1735–1780. </a:t>
            </a:r>
            <a:r>
              <a:rPr lang="en-US" sz="2800" dirty="0" err="1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doi</a:t>
            </a:r>
            <a:r>
              <a:rPr lang="en-US" sz="2800" dirty="0">
                <a:effectLst/>
                <a:latin typeface="Times New Roman" panose="02020603050405020304" pitchFamily="18" charset="0"/>
                <a:ea typeface="Helvetica" panose="020B0604020202020204" pitchFamily="34" charset="0"/>
              </a:rPr>
              <a:t>: 10.1162/neco.1997.9.8.1735.</a:t>
            </a:r>
            <a:endParaRPr lang="en-GB" sz="2800" dirty="0">
              <a:effectLst/>
              <a:latin typeface="Times New Roman" panose="02020603050405020304" pitchFamily="18" charset="0"/>
              <a:ea typeface="Helvetica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5115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1902</Words>
  <Application>Microsoft Office PowerPoint</Application>
  <PresentationFormat>Widescreen</PresentationFormat>
  <Paragraphs>360</Paragraphs>
  <Slides>47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47</vt:i4>
      </vt:variant>
    </vt:vector>
  </HeadingPairs>
  <TitlesOfParts>
    <vt:vector size="75" baseType="lpstr">
      <vt:lpstr>Algerian</vt:lpstr>
      <vt:lpstr>Arial</vt:lpstr>
      <vt:lpstr>Calibri</vt:lpstr>
      <vt:lpstr>Calibri Light</vt:lpstr>
      <vt:lpstr>Cambria Math</vt:lpstr>
      <vt:lpstr>Times New Roman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Finish The Quotes</vt:lpstr>
      <vt:lpstr>Finish The Quotes</vt:lpstr>
      <vt:lpstr>Which way will the dot go?</vt:lpstr>
      <vt:lpstr>Which way will the dot go?</vt:lpstr>
      <vt:lpstr>Which way will the dot go?</vt:lpstr>
      <vt:lpstr>Which way will the dot go?</vt:lpstr>
      <vt:lpstr>Which way will the dot go?</vt:lpstr>
      <vt:lpstr>Which way will the dot go?</vt:lpstr>
      <vt:lpstr>Which way will the dot go?</vt:lpstr>
      <vt:lpstr>What is Real World Sequential Data?</vt:lpstr>
      <vt:lpstr>Working With Sequential Data</vt:lpstr>
      <vt:lpstr>Working With Sequential Data</vt:lpstr>
      <vt:lpstr>Working With Sequential Data</vt:lpstr>
      <vt:lpstr>Working With Sequential Data</vt:lpstr>
      <vt:lpstr>The Perceptron - Again</vt:lpstr>
      <vt:lpstr>Multi-Layer Networks</vt:lpstr>
      <vt:lpstr>Multi-Layer Networks</vt:lpstr>
      <vt:lpstr>Multi-Layer Networks</vt:lpstr>
      <vt:lpstr>Recurrent Neural Networks (RNN)</vt:lpstr>
      <vt:lpstr>Recurrent Neural Networks (RNN)</vt:lpstr>
      <vt:lpstr>Recurrent Neural Networks (RNN)</vt:lpstr>
      <vt:lpstr>Recurrent Neural Networks (RNN)</vt:lpstr>
      <vt:lpstr>Recurrent Neural Networks (RNN)</vt:lpstr>
      <vt:lpstr>Recurrent Neural Networks (RNN)</vt:lpstr>
      <vt:lpstr>Training RNN’s</vt:lpstr>
      <vt:lpstr>Training RNN’s</vt:lpstr>
      <vt:lpstr>Training RNN’s</vt:lpstr>
      <vt:lpstr>Recurrent Neural Networks (RNN)</vt:lpstr>
      <vt:lpstr>Training RNNs</vt:lpstr>
      <vt:lpstr>Training RNNs</vt:lpstr>
      <vt:lpstr>Training RNNs</vt:lpstr>
      <vt:lpstr>Numerical Input</vt:lpstr>
      <vt:lpstr>Numerical Input</vt:lpstr>
      <vt:lpstr>Numerical Input</vt:lpstr>
      <vt:lpstr>Summary</vt:lpstr>
      <vt:lpstr>Problems with RNNs</vt:lpstr>
      <vt:lpstr>Long Short Term Memory Neural Networks (LSTMs)</vt:lpstr>
      <vt:lpstr>Long Short Term Memory Neural Networks (LSTMs)</vt:lpstr>
      <vt:lpstr>Long Short Term Memory Neural Networks (LSTMs)</vt:lpstr>
      <vt:lpstr>Long Short Term Memory Neural Networks (LSTMs)</vt:lpstr>
      <vt:lpstr>Long Short Term Memory Neural Networks (LSTMs)</vt:lpstr>
      <vt:lpstr>RNN vs LSTM</vt:lpstr>
      <vt:lpstr>Variations to LSTM</vt:lpstr>
      <vt:lpstr>Variations to LSTM</vt:lpstr>
      <vt:lpstr>Input and output sequences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172</cp:revision>
  <dcterms:created xsi:type="dcterms:W3CDTF">2021-03-09T15:35:42Z</dcterms:created>
  <dcterms:modified xsi:type="dcterms:W3CDTF">2023-06-30T18:03:53Z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