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2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9144000" cy="5143500" type="screen16x9"/>
  <p:notesSz cx="6858000" cy="9144000"/>
  <p:embeddedFontLst>
    <p:embeddedFont>
      <p:font typeface="Nunito" pitchFamily="2" charset="0"/>
      <p:regular r:id="rId25"/>
      <p:bold r:id="rId26"/>
      <p:italic r:id="rId27"/>
      <p:boldItalic r:id="rId2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32" roundtripDataSignature="AMtx7mjZApz1L/6a6UWBuoUjDdokyP1rnQ=="/>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100" d="100"/>
          <a:sy n="100" d="100"/>
        </p:scale>
        <p:origin x="0" y="0"/>
      </p:cViewPr>
      <p:guideLst>
        <p:guide orient="horz" pos="162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font" Target="fonts/font2.fntdata" /><Relationship Id="rId3" Type="http://schemas.openxmlformats.org/officeDocument/2006/relationships/slide" Target="slides/slide2.xml" /><Relationship Id="rId21" Type="http://schemas.openxmlformats.org/officeDocument/2006/relationships/slide" Target="slides/slide20.xml" /><Relationship Id="rId34" Type="http://schemas.openxmlformats.org/officeDocument/2006/relationships/viewProps" Target="view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font" Target="fonts/font1.fntdata" /><Relationship Id="rId33"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notesMaster" Target="notesMasters/notesMaster1.xml" /><Relationship Id="rId32" Type="http://customschemas.google.com/relationships/presentationmetadata" Target="metadata"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font" Target="fonts/font4.fntdata" /><Relationship Id="rId36"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font" Target="fonts/font3.fntdata" /><Relationship Id="rId35"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 /><Relationship Id="rId1" Type="http://schemas.openxmlformats.org/officeDocument/2006/relationships/notesMaster" Target="../notesMasters/notesMaster1.xml" /></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 /><Relationship Id="rId1" Type="http://schemas.openxmlformats.org/officeDocument/2006/relationships/notesMaster" Target="../notesMasters/notesMaster1.xml" /></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1: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6" name="Google Shape;126;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2" name="Google Shape;132;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presentation emphasises international business communication in relevance with the context of the UK-China joint business venture. Different challenges of intercultural communication and their impacts on the business are revealed here vividly. Various communication theories along with company examples are demonstrated properly.     </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p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9" name="Google Shape;139;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Cross-cultural business communication is a very vital fact in progressing the international business environment. There are various challenges in this type of communication which are discussed below.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Anxiety issue </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Many people become anxious at the time of communicating with others belonging to different cultural backgrounds. They are very much concerned about the way of expression which is expressed by them. Their apprehension becomes an obstacle to them communicating for business purposes (Libretexts, 2022). </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p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6" name="Google Shape;146;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Ethnocentrism </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Ethnocentrism comes as a critical disease for people who feel and think their cultures are superior to others. Out of their snobbish perception, they do not feel the necessity to listen to others which leads to a vast communication gap in business. This practice gives birth to racial discrimination which impacts negatively the business environment (Oduro, 2022).   </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3" name="Google Shape;153;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Prejudices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One of the significant issues in intercultural business communications is prejudice issue. Some people in business fields are seen to conceive a strict dogma in case of their communications and cultural behaviours. They are the only judge of themselves which allows them to avoid others. It creates a significant gap in business communication (Libretexts, 2022).</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Misconception regarding languages </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In intercultural business communication, it is very common that a lack of understanding of the meaning of the languages and other cues related to it makes the business representatives bewildered. Lack of understanding of the languages from both sides misleads business communication which can not thrive the international business relationship (</a:t>
            </a:r>
            <a:r>
              <a:rPr lang="en-GB" sz="1200">
                <a:solidFill>
                  <a:srgbClr val="222222"/>
                </a:solidFill>
                <a:highlight>
                  <a:srgbClr val="FFFFFF"/>
                </a:highlight>
                <a:latin typeface="Times New Roman"/>
                <a:ea typeface="Times New Roman"/>
                <a:cs typeface="Times New Roman"/>
                <a:sym typeface="Times New Roman"/>
              </a:rPr>
              <a:t>Meng et al., 2023</a:t>
            </a:r>
            <a:r>
              <a:rPr lang="en-GB"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p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0" name="Google Shape;160;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Due to the lack of proper communication business is affected tremendously in different ways which are negotiated here.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Low level of productivity</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A business can progress due to its higher level of productivity which depends on the smooth communication and relationship in the internal and external environment of a business. When the managers and other executives of a business can not foster an environment of good communication in business, they fail to thrive in the business productivity which hampers the business immensely. Lower productivity can not provide opportunities for the business to meet its expected goal (Kinsey, 2019).  </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p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7" name="Google Shape;167;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Lack of reciprocal trust </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success of a business is based on reciprocal respect and trust among the team members which is a key factor to develop a business. Lack of communication due to biases, prejudice, ethnocentrism etc can not foster an environment where business members and international business representatives can build a bridge of trust and friendship among themselves. So, it hampers thriving businesses with its expected rhythm (Kinsey, 2019). </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p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4" name="Google Shape;174;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Debates and conflicts </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A snobbish and boastful mentality not only creates a communication gap in business but also raises different types of debates and conflicts among the team members which is very unexpected in a business environment. Different kinds of conflicts among the employees, as well as higher authorities, make the business progress stagnant for an infinite period which has a direct negative impact on the development of a business. The workplace culture is hugely impacted by it (</a:t>
            </a:r>
            <a:r>
              <a:rPr lang="en-GB" sz="1200">
                <a:solidFill>
                  <a:srgbClr val="222222"/>
                </a:solidFill>
                <a:highlight>
                  <a:srgbClr val="FFFFFF"/>
                </a:highlight>
                <a:latin typeface="Times New Roman"/>
                <a:ea typeface="Times New Roman"/>
                <a:cs typeface="Times New Roman"/>
                <a:sym typeface="Times New Roman"/>
              </a:rPr>
              <a:t>Nooh, 2023</a:t>
            </a:r>
            <a:r>
              <a:rPr lang="en-GB"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p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81" name="Google Shape;181;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A big blow to brand reputation</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In this modern digital era, both social and news media are active now. Different news, and information regarding any business across the world become available now to people in every corner of the world. A worse working environment due to lack of communication can spoil the brand reputation of a business organisation which causes decreasing numbers of customers and employees for the business (Destine, 2022).   </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p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88" name="Google Shape;188;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This discussion develops through several communication theories which should be set to promote good communication culture in a workplace. It also exhibits the importance of how the UK-China joint business venture can be developed by improving international communication practices.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Accommodation theory </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Communication accommodation theory deals with two communication preferences among people. Two ways are called divergence and convergence. The first one is involved with people of conservative ethnic backgrounds and the latter one proposes for people of weaker social and financial backgrounds (Novak, 2019).</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business representatives of UK-China business ventures can adopt different types of communication styles from others with a positive view to accept the other's attitudes to communication styles. They can observe both the verbal and non-verbal communication styles of others (Novak, 2019).  </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p1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95" name="Google Shape;195;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Hofstede’s Cultural dimension theory </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Cultural dimension theory of Hofstede presents a framework by which differences of cultural practices across different countries are understood. It also promotes different ways by which international business communications and agreements are done. Some categories of this framework include uncertainty avoidance index, power distance index, restraint and indulgence etc (Corporatefinanceinstitute, 2023 ).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power distance index of China and the UK presents the high power distance of China and low power distance of the UK. It proves that the business organization of the UK believes in the decentralization power and China enjoys power of authority. Executives in China should decentralize their power to get more customer engagement in business. In respect of attaining long-term goals, China also goes ahead of the UK (Hofstede-insights, 2022).  </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sz="1200" b="1">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p1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02" name="Google Shape;202;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Theory of face negotiation </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Face negotiation theory is one of the most effective communication theories that promote facing any problem in case of both the group and individual levels through effective communication. It promotes a more developed mutual relationship which can be achieved through the face-to-face conflict resolution process. Negotiations on conflicts between two cultures are carried out through two methods such as - other-face and self-face (Novak, 2019).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There are huge advantages which can be followed by the business members of the UK and China through adopting the Face-negotiation theory. Through the process of peaceful and fruitful negotiation, strong trust can be established between the executives of the two nations and it results in healthy solutions (</a:t>
            </a:r>
            <a:r>
              <a:rPr lang="en-GB" sz="1200">
                <a:solidFill>
                  <a:srgbClr val="222222"/>
                </a:solidFill>
                <a:highlight>
                  <a:srgbClr val="FFFFFF"/>
                </a:highlight>
                <a:latin typeface="Times New Roman"/>
                <a:ea typeface="Times New Roman"/>
                <a:cs typeface="Times New Roman"/>
                <a:sym typeface="Times New Roman"/>
              </a:rPr>
              <a:t>Yuan, 2023</a:t>
            </a:r>
            <a:r>
              <a:rPr lang="en-GB"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Google Shape;208;p1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09" name="Google Shape;209;p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Organisational information theory  </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Organisational information theory deals with the promotion of authentic and accurate information which are very necessary to reach a business to its expected goal. Different types of doubtful communication cause the equivocality and complexity of the information. This theory reduces the complexity of organisational information (</a:t>
            </a:r>
            <a:r>
              <a:rPr lang="en-GB" sz="1200">
                <a:solidFill>
                  <a:srgbClr val="222222"/>
                </a:solidFill>
                <a:highlight>
                  <a:srgbClr val="FFFFFF"/>
                </a:highlight>
                <a:latin typeface="Times New Roman"/>
                <a:ea typeface="Times New Roman"/>
                <a:cs typeface="Times New Roman"/>
                <a:sym typeface="Times New Roman"/>
              </a:rPr>
              <a:t>Mutuku, 2023</a:t>
            </a:r>
            <a:r>
              <a:rPr lang="en-GB"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UK-China business venture must follow an effective and strategic relationship to extract fresh and trustworthy business information that will help them to build up a friendly relationship by developing the area of their international business (</a:t>
            </a:r>
            <a:r>
              <a:rPr lang="en-GB" sz="1200">
                <a:solidFill>
                  <a:srgbClr val="222222"/>
                </a:solidFill>
                <a:highlight>
                  <a:srgbClr val="FFFFFF"/>
                </a:highlight>
                <a:latin typeface="Times New Roman"/>
                <a:ea typeface="Times New Roman"/>
                <a:cs typeface="Times New Roman"/>
                <a:sym typeface="Times New Roman"/>
              </a:rPr>
              <a:t>Mutuku, 2023</a:t>
            </a:r>
            <a:r>
              <a:rPr lang="en-GB" sz="1200">
                <a:solidFill>
                  <a:schemeClr val="dk1"/>
                </a:solidFill>
                <a:latin typeface="Times New Roman"/>
                <a:ea typeface="Times New Roman"/>
                <a:cs typeface="Times New Roman"/>
                <a:sym typeface="Times New Roman"/>
              </a:rPr>
              <a:t>).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4"/>
        <p:cNvGrpSpPr/>
        <p:nvPr/>
      </p:nvGrpSpPr>
      <p:grpSpPr>
        <a:xfrm>
          <a:off x="0" y="0"/>
          <a:ext cx="0" cy="0"/>
          <a:chOff x="0" y="0"/>
          <a:chExt cx="0" cy="0"/>
        </a:xfrm>
      </p:grpSpPr>
      <p:sp>
        <p:nvSpPr>
          <p:cNvPr id="215" name="Google Shape;215;g22326e017ce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16" name="Google Shape;216;g22326e017ce_0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Meeting environment of Bridgewater </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One of the biggest investment management organisations in the world is Bridgewater Associates. The company has an extraordinary environment of business communication which promotes the business progression to its full fledge. Each meeting in this company is recorded through the high technology machines and these are available to all the employees of the organisation. It causes transparency in communication by clearing doubts (Martin, 2023).   </a:t>
            </a:r>
            <a:r>
              <a:rPr lang="en-GB" sz="1200" b="1">
                <a:solidFill>
                  <a:schemeClr val="dk1"/>
                </a:solidFill>
                <a:latin typeface="Times New Roman"/>
                <a:ea typeface="Times New Roman"/>
                <a:cs typeface="Times New Roman"/>
                <a:sym typeface="Times New Roman"/>
              </a:rPr>
              <a:t> </a:t>
            </a:r>
            <a:endParaRPr sz="1200" b="1">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
        <p:cNvGrpSpPr/>
        <p:nvPr/>
      </p:nvGrpSpPr>
      <p:grpSpPr>
        <a:xfrm>
          <a:off x="0" y="0"/>
          <a:ext cx="0" cy="0"/>
          <a:chOff x="0" y="0"/>
          <a:chExt cx="0" cy="0"/>
        </a:xfrm>
      </p:grpSpPr>
      <p:sp>
        <p:nvSpPr>
          <p:cNvPr id="222" name="Google Shape;222;g22326e017ce_0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23" name="Google Shape;223;g22326e017ce_0_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Transparent email system in Buffer </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Buffer is a company which deals with digital media management. It promotes a supreme level of transparency in its business communication process. The CEO of the company Joel Gascoigne always focuses on trust building in the group that can help to accelerate the teamwork ethics of the company. The authorities of the organisation very frankly and progressively publish and share their financial information with the business members which can foster an atmosphere of a healthy relationship with the whole team of the business (Martin, 2023).   </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
        <p:cNvGrpSpPr/>
        <p:nvPr/>
      </p:nvGrpSpPr>
      <p:grpSpPr>
        <a:xfrm>
          <a:off x="0" y="0"/>
          <a:ext cx="0" cy="0"/>
          <a:chOff x="0" y="0"/>
          <a:chExt cx="0" cy="0"/>
        </a:xfrm>
      </p:grpSpPr>
      <p:sp>
        <p:nvSpPr>
          <p:cNvPr id="229" name="Google Shape;229;g22326e017ce_0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30" name="Google Shape;230;g22326e017ce_0_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The educational environment of HubSpot </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Hubspot is an American software development company which has already been awarded for its good working environment promoted by effective business communication. It presents an open questionnaire session for the discussion on the business issues by maintaining a well-connected relationship between the chief technology officer and the other employees of the company (Martin, 2023).   </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
        <p:cNvGrpSpPr/>
        <p:nvPr/>
      </p:nvGrpSpPr>
      <p:grpSpPr>
        <a:xfrm>
          <a:off x="0" y="0"/>
          <a:ext cx="0" cy="0"/>
          <a:chOff x="0" y="0"/>
          <a:chExt cx="0" cy="0"/>
        </a:xfrm>
      </p:grpSpPr>
      <p:sp>
        <p:nvSpPr>
          <p:cNvPr id="236" name="Google Shape;236;g22326e017ce_0_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37" name="Google Shape;237;g22326e017ce_0_1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By following some strategic tips the obstacles to effective intercultural communication in international business can be overcome. By being respectful of each other's culture by giving time and value to reciprocal negotiation, business executives and other employees can always drive away the challenges of cross-cultural communication in business. A frank and fear-free mind also gives solutions to intercultural business communication which can promote friendly relationships among business members. </a:t>
            </a:r>
            <a:endParaRPr>
              <a:solidFill>
                <a:schemeClr val="dk1"/>
              </a:solidFill>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
        <p:cNvGrpSpPr/>
        <p:nvPr/>
      </p:nvGrpSpPr>
      <p:grpSpPr>
        <a:xfrm>
          <a:off x="0" y="0"/>
          <a:ext cx="0" cy="0"/>
          <a:chOff x="0" y="0"/>
          <a:chExt cx="0" cy="0"/>
        </a:xfrm>
      </p:grpSpPr>
      <p:sp>
        <p:nvSpPr>
          <p:cNvPr id="243" name="Google Shape;243;g22326e017ce_0_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44" name="Google Shape;244;g22326e017ce_0_2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business representatives should pay attention to the words of the foreign business members and gather deep knowledge of the non-verbal attitudes of the other business representatives with the ability to read the body language of the executives. It will surely remove different types of challenges regarding international business communication (Waldenu, 2023).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
        <p:cNvGrpSpPr/>
        <p:nvPr/>
      </p:nvGrpSpPr>
      <p:grpSpPr>
        <a:xfrm>
          <a:off x="0" y="0"/>
          <a:ext cx="0" cy="0"/>
          <a:chOff x="0" y="0"/>
          <a:chExt cx="0" cy="0"/>
        </a:xfrm>
      </p:grpSpPr>
      <p:sp>
        <p:nvSpPr>
          <p:cNvPr id="250" name="Google Shape;250;g22326e017ce_0_2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51" name="Google Shape;251;g22326e017ce_0_2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UK-China business venture presented here can get its full acceleration in a business relationship by thriving in the atmosphere of effective international communication practices. They should pay regard to each other's culture and language by removing the biased and superstitious mentality. They should consider the perspectives of both cultures by which they can smoothly progress to the solutions of business communication. It can foster a good workplace culture and expand international business relationships (</a:t>
            </a:r>
            <a:r>
              <a:rPr lang="en-GB" sz="1200">
                <a:solidFill>
                  <a:srgbClr val="222222"/>
                </a:solidFill>
                <a:highlight>
                  <a:srgbClr val="FFFFFF"/>
                </a:highlight>
                <a:latin typeface="Times New Roman"/>
                <a:ea typeface="Times New Roman"/>
                <a:cs typeface="Times New Roman"/>
                <a:sym typeface="Times New Roman"/>
              </a:rPr>
              <a:t>Aririguzoh, 2022</a:t>
            </a:r>
            <a:r>
              <a:rPr lang="en-GB" sz="1200">
                <a:solidFill>
                  <a:schemeClr val="dk1"/>
                </a:solidFill>
                <a:latin typeface="Times New Roman"/>
                <a:ea typeface="Times New Roman"/>
                <a:cs typeface="Times New Roman"/>
                <a:sym typeface="Times New Roman"/>
              </a:rPr>
              <a:t>).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6"/>
        <p:cNvGrpSpPr/>
        <p:nvPr/>
      </p:nvGrpSpPr>
      <p:grpSpPr>
        <a:xfrm>
          <a:off x="0" y="0"/>
          <a:ext cx="0" cy="0"/>
          <a:chOff x="0" y="0"/>
          <a:chExt cx="0" cy="0"/>
        </a:xfrm>
      </p:grpSpPr>
      <p:sp>
        <p:nvSpPr>
          <p:cNvPr id="257" name="Google Shape;257;g22326e017ce_0_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58" name="Google Shape;258;g22326e017ce_0_3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UK-China business venture presented here can get its full acceleration in a business relationship by thriving in the atmosphere of effective international communication practices. They should pay regard to each other's culture and language by removing the biased and superstitious mentality. They should consider the perspectives of both cultures by which they can smoothly progress to the solutions of business communication. It can foster a good workplace culture and expand international business relationships (</a:t>
            </a:r>
            <a:r>
              <a:rPr lang="en-GB" sz="1200">
                <a:solidFill>
                  <a:srgbClr val="222222"/>
                </a:solidFill>
                <a:highlight>
                  <a:srgbClr val="FFFFFF"/>
                </a:highlight>
                <a:latin typeface="Times New Roman"/>
                <a:ea typeface="Times New Roman"/>
                <a:cs typeface="Times New Roman"/>
                <a:sym typeface="Times New Roman"/>
              </a:rPr>
              <a:t>Aririguzoh, 2022</a:t>
            </a:r>
            <a:r>
              <a:rPr lang="en-GB" sz="1200">
                <a:solidFill>
                  <a:schemeClr val="dk1"/>
                </a:solidFill>
                <a:latin typeface="Times New Roman"/>
                <a:ea typeface="Times New Roman"/>
                <a:cs typeface="Times New Roman"/>
                <a:sym typeface="Times New Roman"/>
              </a:rPr>
              <a:t>). The employees of both nations have to go through a deep study and research on the international communication approach by recognising different discriminations and challenges of cross-cultural interaction. They need to be prepared beforehand for the business meeting. When they can achieve a fruitful collaborative venture by pursuing these processes, automatically their business relationship becomes developed which can play a significant role in the prosperity of the economic condition of both nations (Glowacka, 2022). The business executives in China should modify their attitudes for behavioral change in respect of decentralization of  power to communicate with their as well as international employees. They should be respectful to the opinions of the other members which promotes a good decision making process (Corporatefinanceinstitute, 2023).   </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3"/>
        <p:cNvGrpSpPr/>
        <p:nvPr/>
      </p:nvGrpSpPr>
      <p:grpSpPr>
        <a:xfrm>
          <a:off x="0" y="0"/>
          <a:ext cx="0" cy="0"/>
          <a:chOff x="0" y="0"/>
          <a:chExt cx="0" cy="0"/>
        </a:xfrm>
      </p:grpSpPr>
      <p:sp>
        <p:nvSpPr>
          <p:cNvPr id="264" name="Google Shape;264;g22326e017ce_0_3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65" name="Google Shape;265;g22326e017ce_0_3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importance of cross-cultural business communication and the different challenges regarding communication are reflected in this presentation. Some effective communication theories are presented here with a demonstration of their importance in the UK-China intercultural business communication and approach. Some real-life examples of effective business communication are also presented here.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0"/>
        <p:cNvGrpSpPr/>
        <p:nvPr/>
      </p:nvGrpSpPr>
      <p:grpSpPr>
        <a:xfrm>
          <a:off x="0" y="0"/>
          <a:ext cx="0" cy="0"/>
          <a:chOff x="0" y="0"/>
          <a:chExt cx="0" cy="0"/>
        </a:xfrm>
      </p:grpSpPr>
      <p:sp>
        <p:nvSpPr>
          <p:cNvPr id="271" name="Google Shape;271;g22326e017ce_0_4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72" name="Google Shape;272;g22326e017ce_0_4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6"/>
        </a:solidFill>
        <a:effectLst/>
      </p:bgPr>
    </p:bg>
    <p:spTree>
      <p:nvGrpSpPr>
        <p:cNvPr id="1" name="Shape 9"/>
        <p:cNvGrpSpPr/>
        <p:nvPr/>
      </p:nvGrpSpPr>
      <p:grpSpPr>
        <a:xfrm>
          <a:off x="0" y="0"/>
          <a:ext cx="0" cy="0"/>
          <a:chOff x="0" y="0"/>
          <a:chExt cx="0" cy="0"/>
        </a:xfrm>
      </p:grpSpPr>
      <p:sp>
        <p:nvSpPr>
          <p:cNvPr id="10" name="Google Shape;10;p15"/>
          <p:cNvSpPr/>
          <p:nvPr/>
        </p:nvSpPr>
        <p:spPr>
          <a:xfrm>
            <a:off x="31" y="2824500"/>
            <a:ext cx="7370400" cy="2319000"/>
          </a:xfrm>
          <a:prstGeom prst="rtTriangle">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 name="Google Shape;11;p15"/>
          <p:cNvSpPr/>
          <p:nvPr/>
        </p:nvSpPr>
        <p:spPr>
          <a:xfrm flipH="1">
            <a:off x="3582600" y="1550700"/>
            <a:ext cx="5561400" cy="35928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 name="Google Shape;12;p15"/>
          <p:cNvSpPr/>
          <p:nvPr/>
        </p:nvSpPr>
        <p:spPr>
          <a:xfrm rot="10800000">
            <a:off x="5058905" y="0"/>
            <a:ext cx="4085100" cy="2052600"/>
          </a:xfrm>
          <a:prstGeom prst="rtTriangle">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 name="Google Shape;13;p15"/>
          <p:cNvSpPr/>
          <p:nvPr/>
        </p:nvSpPr>
        <p:spPr>
          <a:xfrm>
            <a:off x="20327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4" name="Google Shape;14;p15"/>
          <p:cNvGrpSpPr/>
          <p:nvPr/>
        </p:nvGrpSpPr>
        <p:grpSpPr>
          <a:xfrm>
            <a:off x="255200" y="592"/>
            <a:ext cx="2250363" cy="1044300"/>
            <a:chOff x="255200" y="592"/>
            <a:chExt cx="2250363" cy="1044300"/>
          </a:xfrm>
        </p:grpSpPr>
        <p:sp>
          <p:nvSpPr>
            <p:cNvPr id="15" name="Google Shape;15;p15"/>
            <p:cNvSpPr/>
            <p:nvPr/>
          </p:nvSpPr>
          <p:spPr>
            <a:xfrm>
              <a:off x="764063"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 name="Google Shape;16;p15"/>
            <p:cNvSpPr/>
            <p:nvPr/>
          </p:nvSpPr>
          <p:spPr>
            <a:xfrm>
              <a:off x="509632"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 name="Google Shape;17;p15"/>
            <p:cNvSpPr/>
            <p:nvPr/>
          </p:nvSpPr>
          <p:spPr>
            <a:xfrm>
              <a:off x="255200"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8" name="Google Shape;18;p15"/>
          <p:cNvGrpSpPr/>
          <p:nvPr/>
        </p:nvGrpSpPr>
        <p:grpSpPr>
          <a:xfrm>
            <a:off x="905395" y="592"/>
            <a:ext cx="2250363" cy="1044300"/>
            <a:chOff x="905395" y="592"/>
            <a:chExt cx="2250363" cy="1044300"/>
          </a:xfrm>
        </p:grpSpPr>
        <p:sp>
          <p:nvSpPr>
            <p:cNvPr id="19" name="Google Shape;19;p15"/>
            <p:cNvSpPr/>
            <p:nvPr/>
          </p:nvSpPr>
          <p:spPr>
            <a:xfrm>
              <a:off x="1414258"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 name="Google Shape;20;p15"/>
            <p:cNvSpPr/>
            <p:nvPr/>
          </p:nvSpPr>
          <p:spPr>
            <a:xfrm>
              <a:off x="1159826"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 name="Google Shape;21;p15"/>
            <p:cNvSpPr/>
            <p:nvPr/>
          </p:nvSpPr>
          <p:spPr>
            <a:xfrm>
              <a:off x="905395"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2" name="Google Shape;22;p15"/>
          <p:cNvGrpSpPr/>
          <p:nvPr/>
        </p:nvGrpSpPr>
        <p:grpSpPr>
          <a:xfrm>
            <a:off x="7057468" y="5088"/>
            <a:ext cx="1851281" cy="752108"/>
            <a:chOff x="6917201" y="0"/>
            <a:chExt cx="2227776" cy="863400"/>
          </a:xfrm>
        </p:grpSpPr>
        <p:sp>
          <p:nvSpPr>
            <p:cNvPr id="23" name="Google Shape;23;p15"/>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 name="Google Shape;24;p15"/>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 name="Google Shape;25;p15"/>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6" name="Google Shape;26;p15"/>
          <p:cNvGrpSpPr/>
          <p:nvPr/>
        </p:nvGrpSpPr>
        <p:grpSpPr>
          <a:xfrm>
            <a:off x="6553032" y="4217852"/>
            <a:ext cx="2389067" cy="925737"/>
            <a:chOff x="6917201" y="0"/>
            <a:chExt cx="2227776" cy="863400"/>
          </a:xfrm>
        </p:grpSpPr>
        <p:sp>
          <p:nvSpPr>
            <p:cNvPr id="27" name="Google Shape;27;p15"/>
            <p:cNvSpPr/>
            <p:nvPr/>
          </p:nvSpPr>
          <p:spPr>
            <a:xfrm>
              <a:off x="7641677"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 name="Google Shape;28;p15"/>
            <p:cNvSpPr/>
            <p:nvPr/>
          </p:nvSpPr>
          <p:spPr>
            <a:xfrm>
              <a:off x="7279439"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 name="Google Shape;29;p15"/>
            <p:cNvSpPr/>
            <p:nvPr/>
          </p:nvSpPr>
          <p:spPr>
            <a:xfrm>
              <a:off x="6917201"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30" name="Google Shape;30;p15"/>
          <p:cNvGrpSpPr/>
          <p:nvPr/>
        </p:nvGrpSpPr>
        <p:grpSpPr>
          <a:xfrm>
            <a:off x="199149" y="4055652"/>
            <a:ext cx="2795413" cy="1083308"/>
            <a:chOff x="6917201" y="0"/>
            <a:chExt cx="2227776" cy="863400"/>
          </a:xfrm>
        </p:grpSpPr>
        <p:sp>
          <p:nvSpPr>
            <p:cNvPr id="31" name="Google Shape;31;p15"/>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 name="Google Shape;32;p15"/>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 name="Google Shape;33;p15"/>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4" name="Google Shape;34;p15"/>
          <p:cNvSpPr txBox="1">
            <a:spLocks noGrp="1"/>
          </p:cNvSpPr>
          <p:nvPr>
            <p:ph type="ctrTitle"/>
          </p:nvPr>
        </p:nvSpPr>
        <p:spPr>
          <a:xfrm>
            <a:off x="1858703" y="1822833"/>
            <a:ext cx="5361300" cy="14481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800"/>
              <a:buNone/>
              <a:defRPr sz="3800"/>
            </a:lvl1pPr>
            <a:lvl2pPr lvl="1" algn="ctr">
              <a:lnSpc>
                <a:spcPct val="100000"/>
              </a:lnSpc>
              <a:spcBef>
                <a:spcPts val="0"/>
              </a:spcBef>
              <a:spcAft>
                <a:spcPts val="0"/>
              </a:spcAft>
              <a:buSzPts val="3800"/>
              <a:buNone/>
              <a:defRPr sz="3800"/>
            </a:lvl2pPr>
            <a:lvl3pPr lvl="2" algn="ctr">
              <a:lnSpc>
                <a:spcPct val="100000"/>
              </a:lnSpc>
              <a:spcBef>
                <a:spcPts val="0"/>
              </a:spcBef>
              <a:spcAft>
                <a:spcPts val="0"/>
              </a:spcAft>
              <a:buSzPts val="3800"/>
              <a:buNone/>
              <a:defRPr sz="3800"/>
            </a:lvl3pPr>
            <a:lvl4pPr lvl="3" algn="ctr">
              <a:lnSpc>
                <a:spcPct val="100000"/>
              </a:lnSpc>
              <a:spcBef>
                <a:spcPts val="0"/>
              </a:spcBef>
              <a:spcAft>
                <a:spcPts val="0"/>
              </a:spcAft>
              <a:buSzPts val="3800"/>
              <a:buNone/>
              <a:defRPr sz="3800"/>
            </a:lvl4pPr>
            <a:lvl5pPr lvl="4" algn="ctr">
              <a:lnSpc>
                <a:spcPct val="100000"/>
              </a:lnSpc>
              <a:spcBef>
                <a:spcPts val="0"/>
              </a:spcBef>
              <a:spcAft>
                <a:spcPts val="0"/>
              </a:spcAft>
              <a:buSzPts val="3800"/>
              <a:buNone/>
              <a:defRPr sz="3800"/>
            </a:lvl5pPr>
            <a:lvl6pPr lvl="5" algn="ctr">
              <a:lnSpc>
                <a:spcPct val="100000"/>
              </a:lnSpc>
              <a:spcBef>
                <a:spcPts val="0"/>
              </a:spcBef>
              <a:spcAft>
                <a:spcPts val="0"/>
              </a:spcAft>
              <a:buSzPts val="3800"/>
              <a:buNone/>
              <a:defRPr sz="3800"/>
            </a:lvl6pPr>
            <a:lvl7pPr lvl="6" algn="ctr">
              <a:lnSpc>
                <a:spcPct val="100000"/>
              </a:lnSpc>
              <a:spcBef>
                <a:spcPts val="0"/>
              </a:spcBef>
              <a:spcAft>
                <a:spcPts val="0"/>
              </a:spcAft>
              <a:buSzPts val="3800"/>
              <a:buNone/>
              <a:defRPr sz="3800"/>
            </a:lvl7pPr>
            <a:lvl8pPr lvl="7" algn="ctr">
              <a:lnSpc>
                <a:spcPct val="100000"/>
              </a:lnSpc>
              <a:spcBef>
                <a:spcPts val="0"/>
              </a:spcBef>
              <a:spcAft>
                <a:spcPts val="0"/>
              </a:spcAft>
              <a:buSzPts val="3800"/>
              <a:buNone/>
              <a:defRPr sz="3800"/>
            </a:lvl8pPr>
            <a:lvl9pPr lvl="8" algn="ctr">
              <a:lnSpc>
                <a:spcPct val="100000"/>
              </a:lnSpc>
              <a:spcBef>
                <a:spcPts val="0"/>
              </a:spcBef>
              <a:spcAft>
                <a:spcPts val="0"/>
              </a:spcAft>
              <a:buSzPts val="3800"/>
              <a:buNone/>
              <a:defRPr sz="3800"/>
            </a:lvl9pPr>
          </a:lstStyle>
          <a:p>
            <a:endParaRPr/>
          </a:p>
        </p:txBody>
      </p:sp>
      <p:sp>
        <p:nvSpPr>
          <p:cNvPr id="35" name="Google Shape;35;p15"/>
          <p:cNvSpPr txBox="1">
            <a:spLocks noGrp="1"/>
          </p:cNvSpPr>
          <p:nvPr>
            <p:ph type="subTitle" idx="1"/>
          </p:nvPr>
        </p:nvSpPr>
        <p:spPr>
          <a:xfrm>
            <a:off x="1858700" y="3413158"/>
            <a:ext cx="5361300" cy="5226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Clr>
                <a:schemeClr val="lt1"/>
              </a:buClr>
              <a:buSzPts val="1600"/>
              <a:buNone/>
              <a:defRPr sz="1600">
                <a:solidFill>
                  <a:schemeClr val="lt1"/>
                </a:solidFill>
              </a:defRPr>
            </a:lvl1pPr>
            <a:lvl2pPr lvl="1" algn="ctr">
              <a:lnSpc>
                <a:spcPct val="100000"/>
              </a:lnSpc>
              <a:spcBef>
                <a:spcPts val="0"/>
              </a:spcBef>
              <a:spcAft>
                <a:spcPts val="0"/>
              </a:spcAft>
              <a:buClr>
                <a:schemeClr val="lt1"/>
              </a:buClr>
              <a:buSzPts val="1600"/>
              <a:buNone/>
              <a:defRPr sz="1600">
                <a:solidFill>
                  <a:schemeClr val="lt1"/>
                </a:solidFill>
              </a:defRPr>
            </a:lvl2pPr>
            <a:lvl3pPr lvl="2" algn="ctr">
              <a:lnSpc>
                <a:spcPct val="100000"/>
              </a:lnSpc>
              <a:spcBef>
                <a:spcPts val="0"/>
              </a:spcBef>
              <a:spcAft>
                <a:spcPts val="0"/>
              </a:spcAft>
              <a:buClr>
                <a:schemeClr val="lt1"/>
              </a:buClr>
              <a:buSzPts val="1600"/>
              <a:buNone/>
              <a:defRPr sz="1600">
                <a:solidFill>
                  <a:schemeClr val="lt1"/>
                </a:solidFill>
              </a:defRPr>
            </a:lvl3pPr>
            <a:lvl4pPr lvl="3" algn="ctr">
              <a:lnSpc>
                <a:spcPct val="100000"/>
              </a:lnSpc>
              <a:spcBef>
                <a:spcPts val="0"/>
              </a:spcBef>
              <a:spcAft>
                <a:spcPts val="0"/>
              </a:spcAft>
              <a:buClr>
                <a:schemeClr val="lt1"/>
              </a:buClr>
              <a:buSzPts val="1600"/>
              <a:buNone/>
              <a:defRPr sz="1600">
                <a:solidFill>
                  <a:schemeClr val="lt1"/>
                </a:solidFill>
              </a:defRPr>
            </a:lvl4pPr>
            <a:lvl5pPr lvl="4" algn="ctr">
              <a:lnSpc>
                <a:spcPct val="100000"/>
              </a:lnSpc>
              <a:spcBef>
                <a:spcPts val="0"/>
              </a:spcBef>
              <a:spcAft>
                <a:spcPts val="0"/>
              </a:spcAft>
              <a:buClr>
                <a:schemeClr val="lt1"/>
              </a:buClr>
              <a:buSzPts val="1600"/>
              <a:buNone/>
              <a:defRPr sz="1600">
                <a:solidFill>
                  <a:schemeClr val="lt1"/>
                </a:solidFill>
              </a:defRPr>
            </a:lvl5pPr>
            <a:lvl6pPr lvl="5" algn="ctr">
              <a:lnSpc>
                <a:spcPct val="100000"/>
              </a:lnSpc>
              <a:spcBef>
                <a:spcPts val="0"/>
              </a:spcBef>
              <a:spcAft>
                <a:spcPts val="0"/>
              </a:spcAft>
              <a:buClr>
                <a:schemeClr val="lt1"/>
              </a:buClr>
              <a:buSzPts val="1600"/>
              <a:buNone/>
              <a:defRPr sz="1600">
                <a:solidFill>
                  <a:schemeClr val="lt1"/>
                </a:solidFill>
              </a:defRPr>
            </a:lvl6pPr>
            <a:lvl7pPr lvl="6" algn="ctr">
              <a:lnSpc>
                <a:spcPct val="100000"/>
              </a:lnSpc>
              <a:spcBef>
                <a:spcPts val="0"/>
              </a:spcBef>
              <a:spcAft>
                <a:spcPts val="0"/>
              </a:spcAft>
              <a:buClr>
                <a:schemeClr val="lt1"/>
              </a:buClr>
              <a:buSzPts val="1600"/>
              <a:buNone/>
              <a:defRPr sz="1600">
                <a:solidFill>
                  <a:schemeClr val="lt1"/>
                </a:solidFill>
              </a:defRPr>
            </a:lvl7pPr>
            <a:lvl8pPr lvl="7" algn="ctr">
              <a:lnSpc>
                <a:spcPct val="100000"/>
              </a:lnSpc>
              <a:spcBef>
                <a:spcPts val="0"/>
              </a:spcBef>
              <a:spcAft>
                <a:spcPts val="0"/>
              </a:spcAft>
              <a:buClr>
                <a:schemeClr val="lt1"/>
              </a:buClr>
              <a:buSzPts val="1600"/>
              <a:buNone/>
              <a:defRPr sz="1600">
                <a:solidFill>
                  <a:schemeClr val="lt1"/>
                </a:solidFill>
              </a:defRPr>
            </a:lvl8pPr>
            <a:lvl9pPr lvl="8" algn="ctr">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36" name="Google Shape;36;p15"/>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bg>
      <p:bgPr>
        <a:solidFill>
          <a:schemeClr val="dk2"/>
        </a:solidFill>
        <a:effectLst/>
      </p:bgPr>
    </p:bg>
    <p:spTree>
      <p:nvGrpSpPr>
        <p:cNvPr id="1" name="Shape 37"/>
        <p:cNvGrpSpPr/>
        <p:nvPr/>
      </p:nvGrpSpPr>
      <p:grpSpPr>
        <a:xfrm>
          <a:off x="0" y="0"/>
          <a:ext cx="0" cy="0"/>
          <a:chOff x="0" y="0"/>
          <a:chExt cx="0" cy="0"/>
        </a:xfrm>
      </p:grpSpPr>
      <p:sp>
        <p:nvSpPr>
          <p:cNvPr id="38" name="Google Shape;38;p16"/>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 name="Google Shape;39;p16"/>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 name="Google Shape;40;p16"/>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 name="Google Shape;41;p16"/>
          <p:cNvSpPr txBox="1">
            <a:spLocks noGrp="1"/>
          </p:cNvSpPr>
          <p:nvPr>
            <p:ph type="title"/>
          </p:nvPr>
        </p:nvSpPr>
        <p:spPr>
          <a:xfrm>
            <a:off x="819150" y="845600"/>
            <a:ext cx="7505700" cy="954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42" name="Google Shape;42;p16"/>
          <p:cNvSpPr txBox="1">
            <a:spLocks noGrp="1"/>
          </p:cNvSpPr>
          <p:nvPr>
            <p:ph type="body" idx="1"/>
          </p:nvPr>
        </p:nvSpPr>
        <p:spPr>
          <a:xfrm>
            <a:off x="819150" y="1990725"/>
            <a:ext cx="7505700" cy="24480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43" name="Google Shape;43;p16"/>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accent3"/>
        </a:solidFill>
        <a:effectLst/>
      </p:bgPr>
    </p:bg>
    <p:spTree>
      <p:nvGrpSpPr>
        <p:cNvPr id="1" name="Shape 44"/>
        <p:cNvGrpSpPr/>
        <p:nvPr/>
      </p:nvGrpSpPr>
      <p:grpSpPr>
        <a:xfrm>
          <a:off x="0" y="0"/>
          <a:ext cx="0" cy="0"/>
          <a:chOff x="0" y="0"/>
          <a:chExt cx="0" cy="0"/>
        </a:xfrm>
      </p:grpSpPr>
      <p:sp>
        <p:nvSpPr>
          <p:cNvPr id="45" name="Google Shape;45;p17"/>
          <p:cNvSpPr/>
          <p:nvPr/>
        </p:nvSpPr>
        <p:spPr>
          <a:xfrm flipH="1">
            <a:off x="4757100" y="2309400"/>
            <a:ext cx="4386900" cy="2834100"/>
          </a:xfrm>
          <a:prstGeom prst="rtTriangle">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46" name="Google Shape;46;p17"/>
          <p:cNvGrpSpPr/>
          <p:nvPr/>
        </p:nvGrpSpPr>
        <p:grpSpPr>
          <a:xfrm>
            <a:off x="5594191" y="3961115"/>
            <a:ext cx="2910144" cy="1182340"/>
            <a:chOff x="6917201" y="0"/>
            <a:chExt cx="2227776" cy="863400"/>
          </a:xfrm>
        </p:grpSpPr>
        <p:sp>
          <p:nvSpPr>
            <p:cNvPr id="47" name="Google Shape;47;p17"/>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 name="Google Shape;48;p17"/>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 name="Google Shape;49;p17"/>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50" name="Google Shape;50;p17"/>
          <p:cNvGrpSpPr/>
          <p:nvPr/>
        </p:nvGrpSpPr>
        <p:grpSpPr>
          <a:xfrm>
            <a:off x="199149" y="2"/>
            <a:ext cx="2795413" cy="1083308"/>
            <a:chOff x="6917201" y="0"/>
            <a:chExt cx="2227776" cy="863400"/>
          </a:xfrm>
        </p:grpSpPr>
        <p:sp>
          <p:nvSpPr>
            <p:cNvPr id="51" name="Google Shape;51;p17"/>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 name="Google Shape;52;p17"/>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 name="Google Shape;53;p17"/>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54" name="Google Shape;54;p17"/>
          <p:cNvSpPr txBox="1">
            <a:spLocks noGrp="1"/>
          </p:cNvSpPr>
          <p:nvPr>
            <p:ph type="title"/>
          </p:nvPr>
        </p:nvSpPr>
        <p:spPr>
          <a:xfrm>
            <a:off x="1888684" y="1746100"/>
            <a:ext cx="5377500" cy="16461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Clr>
                <a:schemeClr val="dk2"/>
              </a:buClr>
              <a:buSzPts val="3200"/>
              <a:buNone/>
              <a:defRPr sz="3200">
                <a:solidFill>
                  <a:schemeClr val="dk2"/>
                </a:solidFill>
              </a:defRPr>
            </a:lvl1pPr>
            <a:lvl2pPr lvl="1" algn="ctr">
              <a:lnSpc>
                <a:spcPct val="100000"/>
              </a:lnSpc>
              <a:spcBef>
                <a:spcPts val="0"/>
              </a:spcBef>
              <a:spcAft>
                <a:spcPts val="0"/>
              </a:spcAft>
              <a:buClr>
                <a:schemeClr val="dk2"/>
              </a:buClr>
              <a:buSzPts val="3200"/>
              <a:buNone/>
              <a:defRPr sz="3200">
                <a:solidFill>
                  <a:schemeClr val="dk2"/>
                </a:solidFill>
              </a:defRPr>
            </a:lvl2pPr>
            <a:lvl3pPr lvl="2" algn="ctr">
              <a:lnSpc>
                <a:spcPct val="100000"/>
              </a:lnSpc>
              <a:spcBef>
                <a:spcPts val="0"/>
              </a:spcBef>
              <a:spcAft>
                <a:spcPts val="0"/>
              </a:spcAft>
              <a:buClr>
                <a:schemeClr val="dk2"/>
              </a:buClr>
              <a:buSzPts val="3200"/>
              <a:buNone/>
              <a:defRPr sz="3200">
                <a:solidFill>
                  <a:schemeClr val="dk2"/>
                </a:solidFill>
              </a:defRPr>
            </a:lvl3pPr>
            <a:lvl4pPr lvl="3" algn="ctr">
              <a:lnSpc>
                <a:spcPct val="100000"/>
              </a:lnSpc>
              <a:spcBef>
                <a:spcPts val="0"/>
              </a:spcBef>
              <a:spcAft>
                <a:spcPts val="0"/>
              </a:spcAft>
              <a:buClr>
                <a:schemeClr val="dk2"/>
              </a:buClr>
              <a:buSzPts val="3200"/>
              <a:buNone/>
              <a:defRPr sz="3200">
                <a:solidFill>
                  <a:schemeClr val="dk2"/>
                </a:solidFill>
              </a:defRPr>
            </a:lvl4pPr>
            <a:lvl5pPr lvl="4" algn="ctr">
              <a:lnSpc>
                <a:spcPct val="100000"/>
              </a:lnSpc>
              <a:spcBef>
                <a:spcPts val="0"/>
              </a:spcBef>
              <a:spcAft>
                <a:spcPts val="0"/>
              </a:spcAft>
              <a:buClr>
                <a:schemeClr val="dk2"/>
              </a:buClr>
              <a:buSzPts val="3200"/>
              <a:buNone/>
              <a:defRPr sz="3200">
                <a:solidFill>
                  <a:schemeClr val="dk2"/>
                </a:solidFill>
              </a:defRPr>
            </a:lvl5pPr>
            <a:lvl6pPr lvl="5" algn="ctr">
              <a:lnSpc>
                <a:spcPct val="100000"/>
              </a:lnSpc>
              <a:spcBef>
                <a:spcPts val="0"/>
              </a:spcBef>
              <a:spcAft>
                <a:spcPts val="0"/>
              </a:spcAft>
              <a:buClr>
                <a:schemeClr val="dk2"/>
              </a:buClr>
              <a:buSzPts val="3200"/>
              <a:buNone/>
              <a:defRPr sz="3200">
                <a:solidFill>
                  <a:schemeClr val="dk2"/>
                </a:solidFill>
              </a:defRPr>
            </a:lvl6pPr>
            <a:lvl7pPr lvl="6" algn="ctr">
              <a:lnSpc>
                <a:spcPct val="100000"/>
              </a:lnSpc>
              <a:spcBef>
                <a:spcPts val="0"/>
              </a:spcBef>
              <a:spcAft>
                <a:spcPts val="0"/>
              </a:spcAft>
              <a:buClr>
                <a:schemeClr val="dk2"/>
              </a:buClr>
              <a:buSzPts val="3200"/>
              <a:buNone/>
              <a:defRPr sz="3200">
                <a:solidFill>
                  <a:schemeClr val="dk2"/>
                </a:solidFill>
              </a:defRPr>
            </a:lvl7pPr>
            <a:lvl8pPr lvl="7" algn="ctr">
              <a:lnSpc>
                <a:spcPct val="100000"/>
              </a:lnSpc>
              <a:spcBef>
                <a:spcPts val="0"/>
              </a:spcBef>
              <a:spcAft>
                <a:spcPts val="0"/>
              </a:spcAft>
              <a:buClr>
                <a:schemeClr val="dk2"/>
              </a:buClr>
              <a:buSzPts val="3200"/>
              <a:buNone/>
              <a:defRPr sz="3200">
                <a:solidFill>
                  <a:schemeClr val="dk2"/>
                </a:solidFill>
              </a:defRPr>
            </a:lvl8pPr>
            <a:lvl9pPr lvl="8" algn="ctr">
              <a:lnSpc>
                <a:spcPct val="100000"/>
              </a:lnSpc>
              <a:spcBef>
                <a:spcPts val="0"/>
              </a:spcBef>
              <a:spcAft>
                <a:spcPts val="0"/>
              </a:spcAft>
              <a:buClr>
                <a:schemeClr val="dk2"/>
              </a:buClr>
              <a:buSzPts val="3200"/>
              <a:buNone/>
              <a:defRPr sz="3200">
                <a:solidFill>
                  <a:schemeClr val="dk2"/>
                </a:solidFill>
              </a:defRPr>
            </a:lvl9pPr>
          </a:lstStyle>
          <a:p>
            <a:endParaRPr/>
          </a:p>
        </p:txBody>
      </p:sp>
      <p:sp>
        <p:nvSpPr>
          <p:cNvPr id="55" name="Google Shape;55;p17"/>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bg>
      <p:bgPr>
        <a:solidFill>
          <a:schemeClr val="dk2"/>
        </a:solidFill>
        <a:effectLst/>
      </p:bgPr>
    </p:bg>
    <p:spTree>
      <p:nvGrpSpPr>
        <p:cNvPr id="1" name="Shape 56"/>
        <p:cNvGrpSpPr/>
        <p:nvPr/>
      </p:nvGrpSpPr>
      <p:grpSpPr>
        <a:xfrm>
          <a:off x="0" y="0"/>
          <a:ext cx="0" cy="0"/>
          <a:chOff x="0" y="0"/>
          <a:chExt cx="0" cy="0"/>
        </a:xfrm>
      </p:grpSpPr>
      <p:sp>
        <p:nvSpPr>
          <p:cNvPr id="57" name="Google Shape;57;p18"/>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 name="Google Shape;58;p18"/>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 name="Google Shape;59;p18"/>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 name="Google Shape;60;p18"/>
          <p:cNvSpPr txBox="1">
            <a:spLocks noGrp="1"/>
          </p:cNvSpPr>
          <p:nvPr>
            <p:ph type="title"/>
          </p:nvPr>
        </p:nvSpPr>
        <p:spPr>
          <a:xfrm>
            <a:off x="819150" y="845600"/>
            <a:ext cx="7505700" cy="954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61" name="Google Shape;61;p18"/>
          <p:cNvSpPr txBox="1">
            <a:spLocks noGrp="1"/>
          </p:cNvSpPr>
          <p:nvPr>
            <p:ph type="body" idx="1"/>
          </p:nvPr>
        </p:nvSpPr>
        <p:spPr>
          <a:xfrm>
            <a:off x="819150" y="1990725"/>
            <a:ext cx="3686100" cy="24480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62" name="Google Shape;62;p18"/>
          <p:cNvSpPr txBox="1">
            <a:spLocks noGrp="1"/>
          </p:cNvSpPr>
          <p:nvPr>
            <p:ph type="body" idx="2"/>
          </p:nvPr>
        </p:nvSpPr>
        <p:spPr>
          <a:xfrm>
            <a:off x="4638675" y="1990725"/>
            <a:ext cx="3686100" cy="24480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63" name="Google Shape;63;p18"/>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solidFill>
          <a:schemeClr val="dk2"/>
        </a:solidFill>
        <a:effectLst/>
      </p:bgPr>
    </p:bg>
    <p:spTree>
      <p:nvGrpSpPr>
        <p:cNvPr id="1" name="Shape 64"/>
        <p:cNvGrpSpPr/>
        <p:nvPr/>
      </p:nvGrpSpPr>
      <p:grpSpPr>
        <a:xfrm>
          <a:off x="0" y="0"/>
          <a:ext cx="0" cy="0"/>
          <a:chOff x="0" y="0"/>
          <a:chExt cx="0" cy="0"/>
        </a:xfrm>
      </p:grpSpPr>
      <p:sp>
        <p:nvSpPr>
          <p:cNvPr id="65" name="Google Shape;65;p19"/>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 name="Google Shape;66;p19"/>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 name="Google Shape;67;p19"/>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 name="Google Shape;68;p19"/>
          <p:cNvSpPr txBox="1">
            <a:spLocks noGrp="1"/>
          </p:cNvSpPr>
          <p:nvPr>
            <p:ph type="title"/>
          </p:nvPr>
        </p:nvSpPr>
        <p:spPr>
          <a:xfrm>
            <a:off x="819150" y="845600"/>
            <a:ext cx="7505700" cy="954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69" name="Google Shape;69;p19"/>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bg>
      <p:bgPr>
        <a:solidFill>
          <a:schemeClr val="accent3"/>
        </a:solidFill>
        <a:effectLst/>
      </p:bgPr>
    </p:bg>
    <p:spTree>
      <p:nvGrpSpPr>
        <p:cNvPr id="1" name="Shape 70"/>
        <p:cNvGrpSpPr/>
        <p:nvPr/>
      </p:nvGrpSpPr>
      <p:grpSpPr>
        <a:xfrm>
          <a:off x="0" y="0"/>
          <a:ext cx="0" cy="0"/>
          <a:chOff x="0" y="0"/>
          <a:chExt cx="0" cy="0"/>
        </a:xfrm>
      </p:grpSpPr>
      <p:sp>
        <p:nvSpPr>
          <p:cNvPr id="71" name="Google Shape;71;p20"/>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 name="Google Shape;72;p20"/>
          <p:cNvSpPr/>
          <p:nvPr/>
        </p:nvSpPr>
        <p:spPr>
          <a:xfrm>
            <a:off x="31" y="2824500"/>
            <a:ext cx="7370400" cy="2319000"/>
          </a:xfrm>
          <a:prstGeom prst="rtTriangle">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 name="Google Shape;73;p20"/>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 name="Google Shape;74;p20"/>
          <p:cNvSpPr txBox="1">
            <a:spLocks noGrp="1"/>
          </p:cNvSpPr>
          <p:nvPr>
            <p:ph type="title"/>
          </p:nvPr>
        </p:nvSpPr>
        <p:spPr>
          <a:xfrm>
            <a:off x="819150" y="845600"/>
            <a:ext cx="3709200" cy="13830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75" name="Google Shape;75;p20"/>
          <p:cNvSpPr txBox="1">
            <a:spLocks noGrp="1"/>
          </p:cNvSpPr>
          <p:nvPr>
            <p:ph type="body" idx="1"/>
          </p:nvPr>
        </p:nvSpPr>
        <p:spPr>
          <a:xfrm>
            <a:off x="830700" y="2319050"/>
            <a:ext cx="3709200" cy="21198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76" name="Google Shape;76;p20"/>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1"/>
        </a:solidFill>
        <a:effectLst/>
      </p:bgPr>
    </p:bg>
    <p:spTree>
      <p:nvGrpSpPr>
        <p:cNvPr id="1" name="Shape 77"/>
        <p:cNvGrpSpPr/>
        <p:nvPr/>
      </p:nvGrpSpPr>
      <p:grpSpPr>
        <a:xfrm>
          <a:off x="0" y="0"/>
          <a:ext cx="0" cy="0"/>
          <a:chOff x="0" y="0"/>
          <a:chExt cx="0" cy="0"/>
        </a:xfrm>
      </p:grpSpPr>
      <p:sp>
        <p:nvSpPr>
          <p:cNvPr id="78" name="Google Shape;78;p21"/>
          <p:cNvSpPr/>
          <p:nvPr/>
        </p:nvSpPr>
        <p:spPr>
          <a:xfrm>
            <a:off x="0" y="2823144"/>
            <a:ext cx="7369200" cy="2316900"/>
          </a:xfrm>
          <a:prstGeom prst="rtTriangle">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 name="Google Shape;79;p21"/>
          <p:cNvSpPr/>
          <p:nvPr/>
        </p:nvSpPr>
        <p:spPr>
          <a:xfrm flipH="1">
            <a:off x="3583210" y="1554113"/>
            <a:ext cx="5560500" cy="35895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80" name="Google Shape;80;p21"/>
          <p:cNvGrpSpPr/>
          <p:nvPr/>
        </p:nvGrpSpPr>
        <p:grpSpPr>
          <a:xfrm>
            <a:off x="255991" y="-118"/>
            <a:ext cx="2251347" cy="1043408"/>
            <a:chOff x="3961956" y="4383950"/>
            <a:chExt cx="1160548" cy="548700"/>
          </a:xfrm>
        </p:grpSpPr>
        <p:sp>
          <p:nvSpPr>
            <p:cNvPr id="81" name="Google Shape;81;p21"/>
            <p:cNvSpPr/>
            <p:nvPr/>
          </p:nvSpPr>
          <p:spPr>
            <a:xfrm>
              <a:off x="4224904"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 name="Google Shape;82;p21"/>
            <p:cNvSpPr/>
            <p:nvPr/>
          </p:nvSpPr>
          <p:spPr>
            <a:xfrm>
              <a:off x="4093430"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 name="Google Shape;83;p21"/>
            <p:cNvSpPr/>
            <p:nvPr/>
          </p:nvSpPr>
          <p:spPr>
            <a:xfrm>
              <a:off x="3961956"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84" name="Google Shape;84;p21"/>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85" name="Google Shape;85;p21"/>
          <p:cNvGrpSpPr/>
          <p:nvPr/>
        </p:nvGrpSpPr>
        <p:grpSpPr>
          <a:xfrm>
            <a:off x="34934" y="4522125"/>
            <a:ext cx="1593305" cy="617072"/>
            <a:chOff x="6917201" y="0"/>
            <a:chExt cx="2227776" cy="863400"/>
          </a:xfrm>
        </p:grpSpPr>
        <p:sp>
          <p:nvSpPr>
            <p:cNvPr id="86" name="Google Shape;86;p21"/>
            <p:cNvSpPr/>
            <p:nvPr/>
          </p:nvSpPr>
          <p:spPr>
            <a:xfrm>
              <a:off x="7641677"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 name="Google Shape;87;p21"/>
            <p:cNvSpPr/>
            <p:nvPr/>
          </p:nvSpPr>
          <p:spPr>
            <a:xfrm>
              <a:off x="7279439"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 name="Google Shape;88;p21"/>
            <p:cNvSpPr/>
            <p:nvPr/>
          </p:nvSpPr>
          <p:spPr>
            <a:xfrm>
              <a:off x="6917201"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89" name="Google Shape;89;p21"/>
          <p:cNvGrpSpPr/>
          <p:nvPr/>
        </p:nvGrpSpPr>
        <p:grpSpPr>
          <a:xfrm>
            <a:off x="5886353" y="1243"/>
            <a:ext cx="3257454" cy="1261514"/>
            <a:chOff x="6917201" y="0"/>
            <a:chExt cx="2227776" cy="863400"/>
          </a:xfrm>
        </p:grpSpPr>
        <p:sp>
          <p:nvSpPr>
            <p:cNvPr id="90" name="Google Shape;90;p21"/>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 name="Google Shape;91;p21"/>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 name="Google Shape;92;p21"/>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93" name="Google Shape;93;p21"/>
          <p:cNvSpPr txBox="1">
            <a:spLocks noGrp="1"/>
          </p:cNvSpPr>
          <p:nvPr>
            <p:ph type="title"/>
          </p:nvPr>
        </p:nvSpPr>
        <p:spPr>
          <a:xfrm>
            <a:off x="1393929" y="1301146"/>
            <a:ext cx="6366900" cy="25392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200"/>
              <a:buNone/>
              <a:defRPr sz="3200"/>
            </a:lvl1pPr>
            <a:lvl2pPr lvl="1" algn="ctr">
              <a:lnSpc>
                <a:spcPct val="100000"/>
              </a:lnSpc>
              <a:spcBef>
                <a:spcPts val="0"/>
              </a:spcBef>
              <a:spcAft>
                <a:spcPts val="0"/>
              </a:spcAft>
              <a:buSzPts val="3200"/>
              <a:buNone/>
              <a:defRPr sz="3200"/>
            </a:lvl2pPr>
            <a:lvl3pPr lvl="2" algn="ctr">
              <a:lnSpc>
                <a:spcPct val="100000"/>
              </a:lnSpc>
              <a:spcBef>
                <a:spcPts val="0"/>
              </a:spcBef>
              <a:spcAft>
                <a:spcPts val="0"/>
              </a:spcAft>
              <a:buSzPts val="3200"/>
              <a:buNone/>
              <a:defRPr sz="3200"/>
            </a:lvl3pPr>
            <a:lvl4pPr lvl="3" algn="ctr">
              <a:lnSpc>
                <a:spcPct val="100000"/>
              </a:lnSpc>
              <a:spcBef>
                <a:spcPts val="0"/>
              </a:spcBef>
              <a:spcAft>
                <a:spcPts val="0"/>
              </a:spcAft>
              <a:buSzPts val="3200"/>
              <a:buNone/>
              <a:defRPr sz="3200"/>
            </a:lvl4pPr>
            <a:lvl5pPr lvl="4" algn="ctr">
              <a:lnSpc>
                <a:spcPct val="100000"/>
              </a:lnSpc>
              <a:spcBef>
                <a:spcPts val="0"/>
              </a:spcBef>
              <a:spcAft>
                <a:spcPts val="0"/>
              </a:spcAft>
              <a:buSzPts val="3200"/>
              <a:buNone/>
              <a:defRPr sz="3200"/>
            </a:lvl5pPr>
            <a:lvl6pPr lvl="5" algn="ctr">
              <a:lnSpc>
                <a:spcPct val="100000"/>
              </a:lnSpc>
              <a:spcBef>
                <a:spcPts val="0"/>
              </a:spcBef>
              <a:spcAft>
                <a:spcPts val="0"/>
              </a:spcAft>
              <a:buSzPts val="3200"/>
              <a:buNone/>
              <a:defRPr sz="3200"/>
            </a:lvl6pPr>
            <a:lvl7pPr lvl="6" algn="ctr">
              <a:lnSpc>
                <a:spcPct val="100000"/>
              </a:lnSpc>
              <a:spcBef>
                <a:spcPts val="0"/>
              </a:spcBef>
              <a:spcAft>
                <a:spcPts val="0"/>
              </a:spcAft>
              <a:buSzPts val="3200"/>
              <a:buNone/>
              <a:defRPr sz="3200"/>
            </a:lvl7pPr>
            <a:lvl8pPr lvl="7" algn="ctr">
              <a:lnSpc>
                <a:spcPct val="100000"/>
              </a:lnSpc>
              <a:spcBef>
                <a:spcPts val="0"/>
              </a:spcBef>
              <a:spcAft>
                <a:spcPts val="0"/>
              </a:spcAft>
              <a:buSzPts val="3200"/>
              <a:buNone/>
              <a:defRPr sz="3200"/>
            </a:lvl8pPr>
            <a:lvl9pPr lvl="8" algn="ctr">
              <a:lnSpc>
                <a:spcPct val="100000"/>
              </a:lnSpc>
              <a:spcBef>
                <a:spcPts val="0"/>
              </a:spcBef>
              <a:spcAft>
                <a:spcPts val="0"/>
              </a:spcAft>
              <a:buSzPts val="3200"/>
              <a:buNone/>
              <a:defRPr sz="3200"/>
            </a:lvl9pPr>
          </a:lstStyle>
          <a:p>
            <a:endParaRPr/>
          </a:p>
        </p:txBody>
      </p:sp>
      <p:sp>
        <p:nvSpPr>
          <p:cNvPr id="94" name="Google Shape;94;p21"/>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dk2"/>
        </a:solidFill>
        <a:effectLst/>
      </p:bgPr>
    </p:bg>
    <p:spTree>
      <p:nvGrpSpPr>
        <p:cNvPr id="1" name="Shape 95"/>
        <p:cNvGrpSpPr/>
        <p:nvPr/>
      </p:nvGrpSpPr>
      <p:grpSpPr>
        <a:xfrm>
          <a:off x="0" y="0"/>
          <a:ext cx="0" cy="0"/>
          <a:chOff x="0" y="0"/>
          <a:chExt cx="0" cy="0"/>
        </a:xfrm>
      </p:grpSpPr>
      <p:sp>
        <p:nvSpPr>
          <p:cNvPr id="96" name="Google Shape;96;p22"/>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 name="Google Shape;97;p22"/>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 name="Google Shape;98;p22"/>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 name="Google Shape;99;p22"/>
          <p:cNvSpPr txBox="1">
            <a:spLocks noGrp="1"/>
          </p:cNvSpPr>
          <p:nvPr>
            <p:ph type="title"/>
          </p:nvPr>
        </p:nvSpPr>
        <p:spPr>
          <a:xfrm>
            <a:off x="819150" y="845600"/>
            <a:ext cx="6424200" cy="7050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100" name="Google Shape;100;p22"/>
          <p:cNvSpPr txBox="1">
            <a:spLocks noGrp="1"/>
          </p:cNvSpPr>
          <p:nvPr>
            <p:ph type="subTitle" idx="1"/>
          </p:nvPr>
        </p:nvSpPr>
        <p:spPr>
          <a:xfrm>
            <a:off x="819150" y="1550700"/>
            <a:ext cx="5859900" cy="393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Clr>
                <a:schemeClr val="lt1"/>
              </a:buClr>
              <a:buSzPts val="1600"/>
              <a:buNone/>
              <a:defRPr sz="1600">
                <a:solidFill>
                  <a:schemeClr val="lt1"/>
                </a:solidFill>
              </a:defRPr>
            </a:lvl1pPr>
            <a:lvl2pPr lvl="1" algn="l">
              <a:lnSpc>
                <a:spcPct val="100000"/>
              </a:lnSpc>
              <a:spcBef>
                <a:spcPts val="0"/>
              </a:spcBef>
              <a:spcAft>
                <a:spcPts val="0"/>
              </a:spcAft>
              <a:buClr>
                <a:schemeClr val="lt1"/>
              </a:buClr>
              <a:buSzPts val="1600"/>
              <a:buNone/>
              <a:defRPr sz="1600">
                <a:solidFill>
                  <a:schemeClr val="lt1"/>
                </a:solidFill>
              </a:defRPr>
            </a:lvl2pPr>
            <a:lvl3pPr lvl="2" algn="l">
              <a:lnSpc>
                <a:spcPct val="100000"/>
              </a:lnSpc>
              <a:spcBef>
                <a:spcPts val="0"/>
              </a:spcBef>
              <a:spcAft>
                <a:spcPts val="0"/>
              </a:spcAft>
              <a:buClr>
                <a:schemeClr val="lt1"/>
              </a:buClr>
              <a:buSzPts val="1600"/>
              <a:buNone/>
              <a:defRPr sz="1600">
                <a:solidFill>
                  <a:schemeClr val="lt1"/>
                </a:solidFill>
              </a:defRPr>
            </a:lvl3pPr>
            <a:lvl4pPr lvl="3" algn="l">
              <a:lnSpc>
                <a:spcPct val="100000"/>
              </a:lnSpc>
              <a:spcBef>
                <a:spcPts val="0"/>
              </a:spcBef>
              <a:spcAft>
                <a:spcPts val="0"/>
              </a:spcAft>
              <a:buClr>
                <a:schemeClr val="lt1"/>
              </a:buClr>
              <a:buSzPts val="1600"/>
              <a:buNone/>
              <a:defRPr sz="1600">
                <a:solidFill>
                  <a:schemeClr val="lt1"/>
                </a:solidFill>
              </a:defRPr>
            </a:lvl4pPr>
            <a:lvl5pPr lvl="4" algn="l">
              <a:lnSpc>
                <a:spcPct val="100000"/>
              </a:lnSpc>
              <a:spcBef>
                <a:spcPts val="0"/>
              </a:spcBef>
              <a:spcAft>
                <a:spcPts val="0"/>
              </a:spcAft>
              <a:buClr>
                <a:schemeClr val="lt1"/>
              </a:buClr>
              <a:buSzPts val="1600"/>
              <a:buNone/>
              <a:defRPr sz="1600">
                <a:solidFill>
                  <a:schemeClr val="lt1"/>
                </a:solidFill>
              </a:defRPr>
            </a:lvl5pPr>
            <a:lvl6pPr lvl="5" algn="l">
              <a:lnSpc>
                <a:spcPct val="100000"/>
              </a:lnSpc>
              <a:spcBef>
                <a:spcPts val="0"/>
              </a:spcBef>
              <a:spcAft>
                <a:spcPts val="0"/>
              </a:spcAft>
              <a:buClr>
                <a:schemeClr val="lt1"/>
              </a:buClr>
              <a:buSzPts val="1600"/>
              <a:buNone/>
              <a:defRPr sz="1600">
                <a:solidFill>
                  <a:schemeClr val="lt1"/>
                </a:solidFill>
              </a:defRPr>
            </a:lvl6pPr>
            <a:lvl7pPr lvl="6" algn="l">
              <a:lnSpc>
                <a:spcPct val="100000"/>
              </a:lnSpc>
              <a:spcBef>
                <a:spcPts val="0"/>
              </a:spcBef>
              <a:spcAft>
                <a:spcPts val="0"/>
              </a:spcAft>
              <a:buClr>
                <a:schemeClr val="lt1"/>
              </a:buClr>
              <a:buSzPts val="1600"/>
              <a:buNone/>
              <a:defRPr sz="1600">
                <a:solidFill>
                  <a:schemeClr val="lt1"/>
                </a:solidFill>
              </a:defRPr>
            </a:lvl7pPr>
            <a:lvl8pPr lvl="7" algn="l">
              <a:lnSpc>
                <a:spcPct val="100000"/>
              </a:lnSpc>
              <a:spcBef>
                <a:spcPts val="0"/>
              </a:spcBef>
              <a:spcAft>
                <a:spcPts val="0"/>
              </a:spcAft>
              <a:buClr>
                <a:schemeClr val="lt1"/>
              </a:buClr>
              <a:buSzPts val="1600"/>
              <a:buNone/>
              <a:defRPr sz="1600">
                <a:solidFill>
                  <a:schemeClr val="lt1"/>
                </a:solidFill>
              </a:defRPr>
            </a:lvl8pPr>
            <a:lvl9pPr lvl="8" algn="l">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101" name="Google Shape;101;p22"/>
          <p:cNvSpPr txBox="1">
            <a:spLocks noGrp="1"/>
          </p:cNvSpPr>
          <p:nvPr>
            <p:ph type="body" idx="2"/>
          </p:nvPr>
        </p:nvSpPr>
        <p:spPr>
          <a:xfrm>
            <a:off x="819150" y="2467050"/>
            <a:ext cx="5859900" cy="20955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102" name="Google Shape;102;p22"/>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bg>
      <p:bgPr>
        <a:solidFill>
          <a:schemeClr val="accent1"/>
        </a:solidFill>
        <a:effectLst/>
      </p:bgPr>
    </p:bg>
    <p:spTree>
      <p:nvGrpSpPr>
        <p:cNvPr id="1" name="Shape 103"/>
        <p:cNvGrpSpPr/>
        <p:nvPr/>
      </p:nvGrpSpPr>
      <p:grpSpPr>
        <a:xfrm>
          <a:off x="0" y="0"/>
          <a:ext cx="0" cy="0"/>
          <a:chOff x="0" y="0"/>
          <a:chExt cx="0" cy="0"/>
        </a:xfrm>
      </p:grpSpPr>
      <p:sp>
        <p:nvSpPr>
          <p:cNvPr id="104" name="Google Shape;104;p23"/>
          <p:cNvSpPr/>
          <p:nvPr/>
        </p:nvSpPr>
        <p:spPr>
          <a:xfrm>
            <a:off x="31" y="2824500"/>
            <a:ext cx="7370400" cy="23190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 name="Google Shape;105;p23"/>
          <p:cNvSpPr/>
          <p:nvPr/>
        </p:nvSpPr>
        <p:spPr>
          <a:xfrm flipH="1">
            <a:off x="3582600" y="1550700"/>
            <a:ext cx="5561400" cy="3592800"/>
          </a:xfrm>
          <a:prstGeom prst="rtTriangle">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 name="Google Shape;106;p23"/>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7" name="Google Shape;107;p23"/>
          <p:cNvSpPr txBox="1">
            <a:spLocks noGrp="1"/>
          </p:cNvSpPr>
          <p:nvPr>
            <p:ph type="body" idx="1"/>
          </p:nvPr>
        </p:nvSpPr>
        <p:spPr>
          <a:xfrm>
            <a:off x="328025" y="4163500"/>
            <a:ext cx="7415100" cy="605100"/>
          </a:xfrm>
          <a:prstGeom prst="rect">
            <a:avLst/>
          </a:prstGeom>
          <a:noFill/>
          <a:ln>
            <a:noFill/>
          </a:ln>
        </p:spPr>
        <p:txBody>
          <a:bodyPr spcFirstLastPara="1" wrap="square" lIns="91425" tIns="91425" rIns="91425" bIns="91425" anchor="b" anchorCtr="0">
            <a:normAutofit/>
          </a:bodyPr>
          <a:lstStyle>
            <a:lvl1pPr marL="457200" lvl="0" indent="-228600" algn="l">
              <a:lnSpc>
                <a:spcPct val="100000"/>
              </a:lnSpc>
              <a:spcBef>
                <a:spcPts val="0"/>
              </a:spcBef>
              <a:spcAft>
                <a:spcPts val="0"/>
              </a:spcAft>
              <a:buSzPts val="1300"/>
              <a:buNone/>
              <a:defRPr/>
            </a:lvl1pPr>
          </a:lstStyle>
          <a:p>
            <a:endParaRPr/>
          </a:p>
        </p:txBody>
      </p:sp>
      <p:sp>
        <p:nvSpPr>
          <p:cNvPr id="108" name="Google Shape;108;p23"/>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3"/>
        </a:solidFill>
        <a:effectLst/>
      </p:bgPr>
    </p:bg>
    <p:spTree>
      <p:nvGrpSpPr>
        <p:cNvPr id="1" name="Shape 109"/>
        <p:cNvGrpSpPr/>
        <p:nvPr/>
      </p:nvGrpSpPr>
      <p:grpSpPr>
        <a:xfrm>
          <a:off x="0" y="0"/>
          <a:ext cx="0" cy="0"/>
          <a:chOff x="0" y="0"/>
          <a:chExt cx="0" cy="0"/>
        </a:xfrm>
      </p:grpSpPr>
      <p:sp>
        <p:nvSpPr>
          <p:cNvPr id="110" name="Google Shape;110;p24"/>
          <p:cNvSpPr/>
          <p:nvPr/>
        </p:nvSpPr>
        <p:spPr>
          <a:xfrm flipH="1">
            <a:off x="5569200" y="2834075"/>
            <a:ext cx="3574800" cy="2309400"/>
          </a:xfrm>
          <a:prstGeom prst="rtTriangle">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11" name="Google Shape;111;p24"/>
          <p:cNvGrpSpPr/>
          <p:nvPr/>
        </p:nvGrpSpPr>
        <p:grpSpPr>
          <a:xfrm>
            <a:off x="5959222" y="4119576"/>
            <a:ext cx="2520951" cy="1024165"/>
            <a:chOff x="6917201" y="0"/>
            <a:chExt cx="2227776" cy="863400"/>
          </a:xfrm>
        </p:grpSpPr>
        <p:sp>
          <p:nvSpPr>
            <p:cNvPr id="112" name="Google Shape;112;p24"/>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 name="Google Shape;113;p24"/>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 name="Google Shape;114;p24"/>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15" name="Google Shape;115;p24"/>
          <p:cNvGrpSpPr/>
          <p:nvPr/>
        </p:nvGrpSpPr>
        <p:grpSpPr>
          <a:xfrm>
            <a:off x="199149" y="2"/>
            <a:ext cx="2795413" cy="1083308"/>
            <a:chOff x="6917201" y="0"/>
            <a:chExt cx="2227776" cy="863400"/>
          </a:xfrm>
        </p:grpSpPr>
        <p:sp>
          <p:nvSpPr>
            <p:cNvPr id="116" name="Google Shape;116;p24"/>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 name="Google Shape;117;p24"/>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 name="Google Shape;118;p24"/>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19" name="Google Shape;119;p24"/>
          <p:cNvSpPr txBox="1">
            <a:spLocks noGrp="1"/>
          </p:cNvSpPr>
          <p:nvPr>
            <p:ph type="title" hasCustomPrompt="1"/>
          </p:nvPr>
        </p:nvSpPr>
        <p:spPr>
          <a:xfrm>
            <a:off x="1385850" y="1383850"/>
            <a:ext cx="6372300" cy="13797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Clr>
                <a:schemeClr val="dk2"/>
              </a:buClr>
              <a:buSzPts val="8600"/>
              <a:buNone/>
              <a:defRPr sz="8600">
                <a:solidFill>
                  <a:schemeClr val="dk2"/>
                </a:solidFill>
              </a:defRPr>
            </a:lvl1pPr>
            <a:lvl2pPr lvl="1" algn="ctr">
              <a:lnSpc>
                <a:spcPct val="100000"/>
              </a:lnSpc>
              <a:spcBef>
                <a:spcPts val="0"/>
              </a:spcBef>
              <a:spcAft>
                <a:spcPts val="0"/>
              </a:spcAft>
              <a:buClr>
                <a:schemeClr val="dk2"/>
              </a:buClr>
              <a:buSzPts val="8600"/>
              <a:buNone/>
              <a:defRPr sz="8600">
                <a:solidFill>
                  <a:schemeClr val="dk2"/>
                </a:solidFill>
              </a:defRPr>
            </a:lvl2pPr>
            <a:lvl3pPr lvl="2" algn="ctr">
              <a:lnSpc>
                <a:spcPct val="100000"/>
              </a:lnSpc>
              <a:spcBef>
                <a:spcPts val="0"/>
              </a:spcBef>
              <a:spcAft>
                <a:spcPts val="0"/>
              </a:spcAft>
              <a:buClr>
                <a:schemeClr val="dk2"/>
              </a:buClr>
              <a:buSzPts val="8600"/>
              <a:buNone/>
              <a:defRPr sz="8600">
                <a:solidFill>
                  <a:schemeClr val="dk2"/>
                </a:solidFill>
              </a:defRPr>
            </a:lvl3pPr>
            <a:lvl4pPr lvl="3" algn="ctr">
              <a:lnSpc>
                <a:spcPct val="100000"/>
              </a:lnSpc>
              <a:spcBef>
                <a:spcPts val="0"/>
              </a:spcBef>
              <a:spcAft>
                <a:spcPts val="0"/>
              </a:spcAft>
              <a:buClr>
                <a:schemeClr val="dk2"/>
              </a:buClr>
              <a:buSzPts val="8600"/>
              <a:buNone/>
              <a:defRPr sz="8600">
                <a:solidFill>
                  <a:schemeClr val="dk2"/>
                </a:solidFill>
              </a:defRPr>
            </a:lvl4pPr>
            <a:lvl5pPr lvl="4" algn="ctr">
              <a:lnSpc>
                <a:spcPct val="100000"/>
              </a:lnSpc>
              <a:spcBef>
                <a:spcPts val="0"/>
              </a:spcBef>
              <a:spcAft>
                <a:spcPts val="0"/>
              </a:spcAft>
              <a:buClr>
                <a:schemeClr val="dk2"/>
              </a:buClr>
              <a:buSzPts val="8600"/>
              <a:buNone/>
              <a:defRPr sz="8600">
                <a:solidFill>
                  <a:schemeClr val="dk2"/>
                </a:solidFill>
              </a:defRPr>
            </a:lvl5pPr>
            <a:lvl6pPr lvl="5" algn="ctr">
              <a:lnSpc>
                <a:spcPct val="100000"/>
              </a:lnSpc>
              <a:spcBef>
                <a:spcPts val="0"/>
              </a:spcBef>
              <a:spcAft>
                <a:spcPts val="0"/>
              </a:spcAft>
              <a:buClr>
                <a:schemeClr val="dk2"/>
              </a:buClr>
              <a:buSzPts val="8600"/>
              <a:buNone/>
              <a:defRPr sz="8600">
                <a:solidFill>
                  <a:schemeClr val="dk2"/>
                </a:solidFill>
              </a:defRPr>
            </a:lvl6pPr>
            <a:lvl7pPr lvl="6" algn="ctr">
              <a:lnSpc>
                <a:spcPct val="100000"/>
              </a:lnSpc>
              <a:spcBef>
                <a:spcPts val="0"/>
              </a:spcBef>
              <a:spcAft>
                <a:spcPts val="0"/>
              </a:spcAft>
              <a:buClr>
                <a:schemeClr val="dk2"/>
              </a:buClr>
              <a:buSzPts val="8600"/>
              <a:buNone/>
              <a:defRPr sz="8600">
                <a:solidFill>
                  <a:schemeClr val="dk2"/>
                </a:solidFill>
              </a:defRPr>
            </a:lvl7pPr>
            <a:lvl8pPr lvl="7" algn="ctr">
              <a:lnSpc>
                <a:spcPct val="100000"/>
              </a:lnSpc>
              <a:spcBef>
                <a:spcPts val="0"/>
              </a:spcBef>
              <a:spcAft>
                <a:spcPts val="0"/>
              </a:spcAft>
              <a:buClr>
                <a:schemeClr val="dk2"/>
              </a:buClr>
              <a:buSzPts val="8600"/>
              <a:buNone/>
              <a:defRPr sz="8600">
                <a:solidFill>
                  <a:schemeClr val="dk2"/>
                </a:solidFill>
              </a:defRPr>
            </a:lvl8pPr>
            <a:lvl9pPr lvl="8" algn="ctr">
              <a:lnSpc>
                <a:spcPct val="100000"/>
              </a:lnSpc>
              <a:spcBef>
                <a:spcPts val="0"/>
              </a:spcBef>
              <a:spcAft>
                <a:spcPts val="0"/>
              </a:spcAft>
              <a:buClr>
                <a:schemeClr val="dk2"/>
              </a:buClr>
              <a:buSzPts val="8600"/>
              <a:buNone/>
              <a:defRPr sz="8600">
                <a:solidFill>
                  <a:schemeClr val="dk2"/>
                </a:solidFill>
              </a:defRPr>
            </a:lvl9pPr>
          </a:lstStyle>
          <a:p>
            <a:r>
              <a:t>xx%</a:t>
            </a:r>
          </a:p>
        </p:txBody>
      </p:sp>
      <p:sp>
        <p:nvSpPr>
          <p:cNvPr id="120" name="Google Shape;120;p24"/>
          <p:cNvSpPr txBox="1">
            <a:spLocks noGrp="1"/>
          </p:cNvSpPr>
          <p:nvPr>
            <p:ph type="body" idx="1"/>
          </p:nvPr>
        </p:nvSpPr>
        <p:spPr>
          <a:xfrm>
            <a:off x="1385850" y="2863850"/>
            <a:ext cx="6372300" cy="641100"/>
          </a:xfrm>
          <a:prstGeom prst="rect">
            <a:avLst/>
          </a:prstGeom>
          <a:noFill/>
          <a:ln>
            <a:noFill/>
          </a:ln>
        </p:spPr>
        <p:txBody>
          <a:bodyPr spcFirstLastPara="1" wrap="square" lIns="91425" tIns="91425" rIns="91425" bIns="91425" anchor="t" anchorCtr="0">
            <a:normAutofit/>
          </a:bodyPr>
          <a:lstStyle>
            <a:lvl1pPr marL="457200" lvl="0" indent="-311150" algn="ctr">
              <a:lnSpc>
                <a:spcPct val="115000"/>
              </a:lnSpc>
              <a:spcBef>
                <a:spcPts val="0"/>
              </a:spcBef>
              <a:spcAft>
                <a:spcPts val="0"/>
              </a:spcAft>
              <a:buSzPts val="1300"/>
              <a:buChar char="●"/>
              <a:defRPr/>
            </a:lvl1pPr>
            <a:lvl2pPr marL="914400" lvl="1" indent="-298450" algn="ctr">
              <a:lnSpc>
                <a:spcPct val="115000"/>
              </a:lnSpc>
              <a:spcBef>
                <a:spcPts val="0"/>
              </a:spcBef>
              <a:spcAft>
                <a:spcPts val="0"/>
              </a:spcAft>
              <a:buSzPts val="1100"/>
              <a:buChar char="○"/>
              <a:defRPr/>
            </a:lvl2pPr>
            <a:lvl3pPr marL="1371600" lvl="2" indent="-298450" algn="ctr">
              <a:lnSpc>
                <a:spcPct val="115000"/>
              </a:lnSpc>
              <a:spcBef>
                <a:spcPts val="0"/>
              </a:spcBef>
              <a:spcAft>
                <a:spcPts val="0"/>
              </a:spcAft>
              <a:buSzPts val="1100"/>
              <a:buChar char="■"/>
              <a:defRPr/>
            </a:lvl3pPr>
            <a:lvl4pPr marL="1828800" lvl="3" indent="-298450" algn="ctr">
              <a:lnSpc>
                <a:spcPct val="115000"/>
              </a:lnSpc>
              <a:spcBef>
                <a:spcPts val="0"/>
              </a:spcBef>
              <a:spcAft>
                <a:spcPts val="0"/>
              </a:spcAft>
              <a:buSzPts val="1100"/>
              <a:buChar char="●"/>
              <a:defRPr/>
            </a:lvl4pPr>
            <a:lvl5pPr marL="2286000" lvl="4" indent="-298450" algn="ctr">
              <a:lnSpc>
                <a:spcPct val="115000"/>
              </a:lnSpc>
              <a:spcBef>
                <a:spcPts val="0"/>
              </a:spcBef>
              <a:spcAft>
                <a:spcPts val="0"/>
              </a:spcAft>
              <a:buSzPts val="1100"/>
              <a:buChar char="○"/>
              <a:defRPr/>
            </a:lvl5pPr>
            <a:lvl6pPr marL="2743200" lvl="5" indent="-298450" algn="ctr">
              <a:lnSpc>
                <a:spcPct val="115000"/>
              </a:lnSpc>
              <a:spcBef>
                <a:spcPts val="0"/>
              </a:spcBef>
              <a:spcAft>
                <a:spcPts val="0"/>
              </a:spcAft>
              <a:buSzPts val="1100"/>
              <a:buChar char="■"/>
              <a:defRPr/>
            </a:lvl6pPr>
            <a:lvl7pPr marL="3200400" lvl="6" indent="-298450" algn="ctr">
              <a:lnSpc>
                <a:spcPct val="115000"/>
              </a:lnSpc>
              <a:spcBef>
                <a:spcPts val="0"/>
              </a:spcBef>
              <a:spcAft>
                <a:spcPts val="0"/>
              </a:spcAft>
              <a:buSzPts val="1100"/>
              <a:buChar char="●"/>
              <a:defRPr/>
            </a:lvl7pPr>
            <a:lvl8pPr marL="3657600" lvl="7" indent="-298450" algn="ctr">
              <a:lnSpc>
                <a:spcPct val="115000"/>
              </a:lnSpc>
              <a:spcBef>
                <a:spcPts val="0"/>
              </a:spcBef>
              <a:spcAft>
                <a:spcPts val="0"/>
              </a:spcAft>
              <a:buSzPts val="1100"/>
              <a:buChar char="○"/>
              <a:defRPr/>
            </a:lvl8pPr>
            <a:lvl9pPr marL="4114800" lvl="8" indent="-298450" algn="ctr">
              <a:lnSpc>
                <a:spcPct val="115000"/>
              </a:lnSpc>
              <a:spcBef>
                <a:spcPts val="0"/>
              </a:spcBef>
              <a:spcAft>
                <a:spcPts val="0"/>
              </a:spcAft>
              <a:buSzPts val="1100"/>
              <a:buChar char="■"/>
              <a:defRPr/>
            </a:lvl9pPr>
          </a:lstStyle>
          <a:p>
            <a:endParaRPr/>
          </a:p>
        </p:txBody>
      </p:sp>
      <p:sp>
        <p:nvSpPr>
          <p:cNvPr id="121" name="Google Shape;121;p24"/>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2"/>
        <p:cNvGrpSpPr/>
        <p:nvPr/>
      </p:nvGrpSpPr>
      <p:grpSpPr>
        <a:xfrm>
          <a:off x="0" y="0"/>
          <a:ext cx="0" cy="0"/>
          <a:chOff x="0" y="0"/>
          <a:chExt cx="0" cy="0"/>
        </a:xfrm>
      </p:grpSpPr>
      <p:sp>
        <p:nvSpPr>
          <p:cNvPr id="123" name="Google Shape;123;p25"/>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hift">
    <p:bg>
      <p:bgPr>
        <a:solidFill>
          <a:schemeClr val="dk1"/>
        </a:solidFill>
        <a:effectLst/>
      </p:bgPr>
    </p:bg>
    <p:spTree>
      <p:nvGrpSpPr>
        <p:cNvPr id="1" name="Shape 5"/>
        <p:cNvGrpSpPr/>
        <p:nvPr/>
      </p:nvGrpSpPr>
      <p:grpSpPr>
        <a:xfrm>
          <a:off x="0" y="0"/>
          <a:ext cx="0" cy="0"/>
          <a:chOff x="0" y="0"/>
          <a:chExt cx="0" cy="0"/>
        </a:xfrm>
      </p:grpSpPr>
      <p:sp>
        <p:nvSpPr>
          <p:cNvPr id="6" name="Google Shape;6;p14"/>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1pPr>
            <a:lvl2pPr marR="0" lvl="1"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2pPr>
            <a:lvl3pPr marR="0" lvl="2"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3pPr>
            <a:lvl4pPr marR="0" lvl="3"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4pPr>
            <a:lvl5pPr marR="0" lvl="4"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5pPr>
            <a:lvl6pPr marR="0" lvl="5"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6pPr>
            <a:lvl7pPr marR="0" lvl="6"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7pPr>
            <a:lvl8pPr marR="0" lvl="7"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8pPr>
            <a:lvl9pPr marR="0" lvl="8"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9pPr>
          </a:lstStyle>
          <a:p>
            <a:endParaRPr/>
          </a:p>
        </p:txBody>
      </p:sp>
      <p:sp>
        <p:nvSpPr>
          <p:cNvPr id="7" name="Google Shape;7;p14"/>
          <p:cNvSpPr txBox="1">
            <a:spLocks noGrp="1"/>
          </p:cNvSpPr>
          <p:nvPr>
            <p:ph type="body" idx="1"/>
          </p:nvPr>
        </p:nvSpPr>
        <p:spPr>
          <a:xfrm>
            <a:off x="311700" y="1152475"/>
            <a:ext cx="8520600" cy="3391200"/>
          </a:xfrm>
          <a:prstGeom prst="rect">
            <a:avLst/>
          </a:prstGeom>
          <a:noFill/>
          <a:ln>
            <a:noFill/>
          </a:ln>
        </p:spPr>
        <p:txBody>
          <a:bodyPr spcFirstLastPara="1" wrap="square" lIns="91425" tIns="91425" rIns="91425" bIns="91425" anchor="t" anchorCtr="0">
            <a:normAutofit/>
          </a:bodyPr>
          <a:lstStyle>
            <a:lvl1pPr marL="457200" marR="0" lvl="0" indent="-311150" algn="l" rtl="0">
              <a:lnSpc>
                <a:spcPct val="115000"/>
              </a:lnSpc>
              <a:spcBef>
                <a:spcPts val="0"/>
              </a:spcBef>
              <a:spcAft>
                <a:spcPts val="0"/>
              </a:spcAft>
              <a:buClr>
                <a:schemeClr val="dk2"/>
              </a:buClr>
              <a:buSzPts val="1300"/>
              <a:buFont typeface="Calibri"/>
              <a:buChar char="●"/>
              <a:defRPr sz="1300" b="0" i="0" u="none" strike="noStrike" cap="none">
                <a:solidFill>
                  <a:schemeClr val="dk2"/>
                </a:solidFill>
                <a:latin typeface="Calibri"/>
                <a:ea typeface="Calibri"/>
                <a:cs typeface="Calibri"/>
                <a:sym typeface="Calibri"/>
              </a:defRPr>
            </a:lvl1pPr>
            <a:lvl2pPr marL="914400" marR="0" lvl="1"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2pPr>
            <a:lvl3pPr marL="1371600" marR="0" lvl="2"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3pPr>
            <a:lvl4pPr marL="1828800" marR="0" lvl="3"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4pPr>
            <a:lvl5pPr marL="2286000" marR="0" lvl="4"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5pPr>
            <a:lvl6pPr marL="2743200" marR="0" lvl="5"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6pPr>
            <a:lvl7pPr marL="3200400" marR="0" lvl="6"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7pPr>
            <a:lvl8pPr marL="3657600" marR="0" lvl="7"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8pPr>
            <a:lvl9pPr marL="4114800" marR="0" lvl="8"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9pPr>
          </a:lstStyle>
          <a:p>
            <a:endParaRPr/>
          </a:p>
        </p:txBody>
      </p:sp>
      <p:sp>
        <p:nvSpPr>
          <p:cNvPr id="8" name="Google Shape;8;p14"/>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15.xm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notesSlide" Target="../notesSlides/notesSlide16.xml"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3" Type="http://schemas.openxmlformats.org/officeDocument/2006/relationships/image" Target="../media/image16.png" /><Relationship Id="rId2" Type="http://schemas.openxmlformats.org/officeDocument/2006/relationships/notesSlide" Target="../notesSlides/notesSlide17.xml" /><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3" Type="http://schemas.openxmlformats.org/officeDocument/2006/relationships/image" Target="../media/image17.png" /><Relationship Id="rId2" Type="http://schemas.openxmlformats.org/officeDocument/2006/relationships/notesSlide" Target="../notesSlides/notesSlide18.xml" /><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3" Type="http://schemas.openxmlformats.org/officeDocument/2006/relationships/image" Target="../media/image18.png" /><Relationship Id="rId2" Type="http://schemas.openxmlformats.org/officeDocument/2006/relationships/notesSlide" Target="../notesSlides/notesSlide19.xml" /><Relationship Id="rId1" Type="http://schemas.openxmlformats.org/officeDocument/2006/relationships/slideLayout" Target="../slideLayouts/slideLayout2.xml" /></Relationships>
</file>

<file path=ppt/slides/_rels/slide20.xml.rels><?xml version="1.0" encoding="UTF-8" standalone="yes"?>
<Relationships xmlns="http://schemas.openxmlformats.org/package/2006/relationships"><Relationship Id="rId3" Type="http://schemas.openxmlformats.org/officeDocument/2006/relationships/image" Target="../media/image19.png" /><Relationship Id="rId2" Type="http://schemas.openxmlformats.org/officeDocument/2006/relationships/notesSlide" Target="../notesSlides/notesSlide20.xml" /><Relationship Id="rId1" Type="http://schemas.openxmlformats.org/officeDocument/2006/relationships/slideLayout" Target="../slideLayouts/slideLayout2.xml" /></Relationships>
</file>

<file path=ppt/slides/_rels/slide21.xml.rels><?xml version="1.0" encoding="UTF-8" standalone="yes"?>
<Relationships xmlns="http://schemas.openxmlformats.org/package/2006/relationships"><Relationship Id="rId3" Type="http://schemas.openxmlformats.org/officeDocument/2006/relationships/image" Target="../media/image20.png" /><Relationship Id="rId2" Type="http://schemas.openxmlformats.org/officeDocument/2006/relationships/notesSlide" Target="../notesSlides/notesSlide21.xml" /><Relationship Id="rId1" Type="http://schemas.openxmlformats.org/officeDocument/2006/relationships/slideLayout" Target="../slideLayouts/slideLayout2.xml" /></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1"/>
          <p:cNvSpPr txBox="1">
            <a:spLocks noGrp="1"/>
          </p:cNvSpPr>
          <p:nvPr>
            <p:ph type="ctrTitle"/>
          </p:nvPr>
        </p:nvSpPr>
        <p:spPr>
          <a:xfrm>
            <a:off x="1891353" y="394433"/>
            <a:ext cx="5361300" cy="1448100"/>
          </a:xfrm>
          <a:prstGeom prst="rect">
            <a:avLst/>
          </a:prstGeom>
          <a:noFill/>
          <a:ln>
            <a:noFill/>
          </a:ln>
        </p:spPr>
        <p:txBody>
          <a:bodyPr spcFirstLastPara="1" wrap="square" lIns="91425" tIns="91425" rIns="91425" bIns="91425" anchor="ctr" anchorCtr="0">
            <a:normAutofit/>
          </a:bodyPr>
          <a:lstStyle/>
          <a:p>
            <a:pPr marL="0" lvl="0" indent="0" algn="ctr" rtl="0">
              <a:lnSpc>
                <a:spcPct val="150000"/>
              </a:lnSpc>
              <a:spcBef>
                <a:spcPts val="0"/>
              </a:spcBef>
              <a:spcAft>
                <a:spcPts val="0"/>
              </a:spcAft>
              <a:buSzPts val="3800"/>
              <a:buNone/>
            </a:pPr>
            <a:r>
              <a:rPr lang="en-GB" sz="2400" b="1">
                <a:solidFill>
                  <a:srgbClr val="0B5394"/>
                </a:solidFill>
                <a:latin typeface="Times New Roman"/>
                <a:ea typeface="Times New Roman"/>
                <a:cs typeface="Times New Roman"/>
                <a:sym typeface="Times New Roman"/>
              </a:rPr>
              <a:t>International Business Communications</a:t>
            </a:r>
            <a:endParaRPr sz="2400">
              <a:solidFill>
                <a:srgbClr val="0B5394"/>
              </a:solidFill>
            </a:endParaRPr>
          </a:p>
        </p:txBody>
      </p:sp>
      <p:sp>
        <p:nvSpPr>
          <p:cNvPr id="129" name="Google Shape;129;p1"/>
          <p:cNvSpPr txBox="1">
            <a:spLocks noGrp="1"/>
          </p:cNvSpPr>
          <p:nvPr>
            <p:ph type="subTitle" idx="1"/>
          </p:nvPr>
        </p:nvSpPr>
        <p:spPr>
          <a:xfrm>
            <a:off x="1891350" y="1794708"/>
            <a:ext cx="5361300" cy="5226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SzPts val="1600"/>
              <a:buNone/>
            </a:pPr>
            <a:r>
              <a:rPr lang="en-GB">
                <a:solidFill>
                  <a:srgbClr val="7F6000"/>
                </a:solidFill>
                <a:highlight>
                  <a:srgbClr val="FFFFFF"/>
                </a:highlight>
                <a:latin typeface="Times New Roman"/>
                <a:ea typeface="Times New Roman"/>
                <a:cs typeface="Times New Roman"/>
                <a:sym typeface="Times New Roman"/>
              </a:rPr>
              <a:t>Anca Larisa Costache</a:t>
            </a:r>
            <a:endParaRPr>
              <a:solidFill>
                <a:srgbClr val="7F6000"/>
              </a:solidFill>
              <a:highlight>
                <a:srgbClr val="FFFFFF"/>
              </a:highlight>
              <a:latin typeface="Times New Roman"/>
              <a:ea typeface="Times New Roman"/>
              <a:cs typeface="Times New Roman"/>
              <a:sym typeface="Times New Roman"/>
            </a:endParaRPr>
          </a:p>
          <a:p>
            <a:pPr marL="0" lvl="0" indent="0" algn="ctr" rtl="0">
              <a:lnSpc>
                <a:spcPct val="150000"/>
              </a:lnSpc>
              <a:spcBef>
                <a:spcPts val="0"/>
              </a:spcBef>
              <a:spcAft>
                <a:spcPts val="0"/>
              </a:spcAft>
              <a:buSzPts val="1600"/>
              <a:buNone/>
            </a:pPr>
            <a:r>
              <a:rPr lang="en-GB">
                <a:solidFill>
                  <a:srgbClr val="7F6000"/>
                </a:solidFill>
                <a:highlight>
                  <a:srgbClr val="FFFFFF"/>
                </a:highlight>
                <a:latin typeface="Times New Roman"/>
                <a:ea typeface="Times New Roman"/>
                <a:cs typeface="Times New Roman"/>
                <a:sym typeface="Times New Roman"/>
              </a:rPr>
              <a:t>2021935</a:t>
            </a:r>
            <a:endParaRPr>
              <a:solidFill>
                <a:srgbClr val="7F6000"/>
              </a:solidFill>
              <a:highlight>
                <a:srgbClr val="FFFFFF"/>
              </a:highlight>
              <a:latin typeface="Times New Roman"/>
              <a:ea typeface="Times New Roman"/>
              <a:cs typeface="Times New Roman"/>
              <a:sym typeface="Times New Roman"/>
            </a:endParaRPr>
          </a:p>
          <a:p>
            <a:pPr marL="0" lvl="0" indent="0" algn="ctr" rtl="0">
              <a:lnSpc>
                <a:spcPct val="150000"/>
              </a:lnSpc>
              <a:spcBef>
                <a:spcPts val="0"/>
              </a:spcBef>
              <a:spcAft>
                <a:spcPts val="0"/>
              </a:spcAft>
              <a:buSzPts val="1600"/>
              <a:buNone/>
            </a:pPr>
            <a:r>
              <a:rPr lang="en-GB">
                <a:solidFill>
                  <a:srgbClr val="7F6000"/>
                </a:solidFill>
                <a:highlight>
                  <a:srgbClr val="FFFFFF"/>
                </a:highlight>
                <a:latin typeface="Times New Roman"/>
                <a:ea typeface="Times New Roman"/>
                <a:cs typeface="Times New Roman"/>
                <a:sym typeface="Times New Roman"/>
              </a:rPr>
              <a:t>Loredana Aurora Padure</a:t>
            </a:r>
            <a:endParaRPr>
              <a:solidFill>
                <a:srgbClr val="7F6000"/>
              </a:solidFill>
              <a:highlight>
                <a:srgbClr val="FFFFFF"/>
              </a:highlight>
              <a:latin typeface="Times New Roman"/>
              <a:ea typeface="Times New Roman"/>
              <a:cs typeface="Times New Roman"/>
              <a:sym typeface="Times New Roman"/>
            </a:endParaRPr>
          </a:p>
          <a:p>
            <a:pPr marL="0" lvl="0" indent="0" algn="ctr" rtl="0">
              <a:lnSpc>
                <a:spcPct val="150000"/>
              </a:lnSpc>
              <a:spcBef>
                <a:spcPts val="0"/>
              </a:spcBef>
              <a:spcAft>
                <a:spcPts val="0"/>
              </a:spcAft>
              <a:buSzPts val="1600"/>
              <a:buNone/>
            </a:pPr>
            <a:r>
              <a:rPr lang="en-GB">
                <a:solidFill>
                  <a:srgbClr val="7F6000"/>
                </a:solidFill>
                <a:highlight>
                  <a:srgbClr val="FFFFFF"/>
                </a:highlight>
                <a:latin typeface="Times New Roman"/>
                <a:ea typeface="Times New Roman"/>
                <a:cs typeface="Times New Roman"/>
                <a:sym typeface="Times New Roman"/>
              </a:rPr>
              <a:t>2019942</a:t>
            </a:r>
            <a:endParaRPr>
              <a:solidFill>
                <a:srgbClr val="7F6000"/>
              </a:solidFill>
              <a:highlight>
                <a:srgbClr val="FFFFFF"/>
              </a:highlight>
              <a:latin typeface="Times New Roman"/>
              <a:ea typeface="Times New Roman"/>
              <a:cs typeface="Times New Roman"/>
              <a:sym typeface="Times New Roman"/>
            </a:endParaRPr>
          </a:p>
          <a:p>
            <a:pPr marL="0" lvl="0" indent="0" algn="ctr" rtl="0">
              <a:lnSpc>
                <a:spcPct val="150000"/>
              </a:lnSpc>
              <a:spcBef>
                <a:spcPts val="0"/>
              </a:spcBef>
              <a:spcAft>
                <a:spcPts val="0"/>
              </a:spcAft>
              <a:buSzPts val="1600"/>
              <a:buNone/>
            </a:pPr>
            <a:r>
              <a:rPr lang="en-GB">
                <a:solidFill>
                  <a:srgbClr val="7F6000"/>
                </a:solidFill>
                <a:highlight>
                  <a:srgbClr val="FFFFFF"/>
                </a:highlight>
                <a:latin typeface="Times New Roman"/>
                <a:ea typeface="Times New Roman"/>
                <a:cs typeface="Times New Roman"/>
                <a:sym typeface="Times New Roman"/>
              </a:rPr>
              <a:t>Iuliana Olaru</a:t>
            </a:r>
            <a:endParaRPr>
              <a:solidFill>
                <a:srgbClr val="7F6000"/>
              </a:solidFill>
              <a:highlight>
                <a:srgbClr val="FFFFFF"/>
              </a:highlight>
              <a:latin typeface="Times New Roman"/>
              <a:ea typeface="Times New Roman"/>
              <a:cs typeface="Times New Roman"/>
              <a:sym typeface="Times New Roman"/>
            </a:endParaRPr>
          </a:p>
          <a:p>
            <a:pPr marL="0" lvl="0" indent="0" algn="ctr" rtl="0">
              <a:lnSpc>
                <a:spcPct val="150000"/>
              </a:lnSpc>
              <a:spcBef>
                <a:spcPts val="0"/>
              </a:spcBef>
              <a:spcAft>
                <a:spcPts val="0"/>
              </a:spcAft>
              <a:buSzPts val="1600"/>
              <a:buNone/>
            </a:pPr>
            <a:r>
              <a:rPr lang="en-GB">
                <a:solidFill>
                  <a:srgbClr val="7F6000"/>
                </a:solidFill>
                <a:highlight>
                  <a:srgbClr val="FFFFFF"/>
                </a:highlight>
                <a:latin typeface="Times New Roman"/>
                <a:ea typeface="Times New Roman"/>
                <a:cs typeface="Times New Roman"/>
                <a:sym typeface="Times New Roman"/>
              </a:rPr>
              <a:t>2019941</a:t>
            </a:r>
            <a:endParaRPr>
              <a:solidFill>
                <a:srgbClr val="7F6000"/>
              </a:solidFill>
              <a:highlight>
                <a:srgbClr val="FFFFFF"/>
              </a:highlight>
              <a:latin typeface="Times New Roman"/>
              <a:ea typeface="Times New Roman"/>
              <a:cs typeface="Times New Roman"/>
              <a:sym typeface="Times New Roman"/>
            </a:endParaRPr>
          </a:p>
          <a:p>
            <a:pPr marL="0" lvl="0" indent="0" algn="ctr" rtl="0">
              <a:lnSpc>
                <a:spcPct val="150000"/>
              </a:lnSpc>
              <a:spcBef>
                <a:spcPts val="0"/>
              </a:spcBef>
              <a:spcAft>
                <a:spcPts val="0"/>
              </a:spcAft>
              <a:buSzPts val="1600"/>
              <a:buNone/>
            </a:pPr>
            <a:r>
              <a:rPr lang="en-GB">
                <a:solidFill>
                  <a:srgbClr val="7F6000"/>
                </a:solidFill>
                <a:highlight>
                  <a:srgbClr val="FFFFFF"/>
                </a:highlight>
                <a:latin typeface="Times New Roman"/>
                <a:ea typeface="Times New Roman"/>
                <a:cs typeface="Times New Roman"/>
                <a:sym typeface="Times New Roman"/>
              </a:rPr>
              <a:t>Lachezar Nikolov</a:t>
            </a:r>
            <a:endParaRPr>
              <a:solidFill>
                <a:srgbClr val="7F6000"/>
              </a:solidFill>
              <a:highlight>
                <a:srgbClr val="FFFFFF"/>
              </a:highlight>
              <a:latin typeface="Times New Roman"/>
              <a:ea typeface="Times New Roman"/>
              <a:cs typeface="Times New Roman"/>
              <a:sym typeface="Times New Roman"/>
            </a:endParaRPr>
          </a:p>
          <a:p>
            <a:pPr marL="0" lvl="0" indent="0" algn="ctr" rtl="0">
              <a:lnSpc>
                <a:spcPct val="150000"/>
              </a:lnSpc>
              <a:spcBef>
                <a:spcPts val="0"/>
              </a:spcBef>
              <a:spcAft>
                <a:spcPts val="0"/>
              </a:spcAft>
              <a:buSzPts val="1600"/>
              <a:buNone/>
            </a:pPr>
            <a:r>
              <a:rPr lang="en-GB">
                <a:solidFill>
                  <a:srgbClr val="7F6000"/>
                </a:solidFill>
                <a:highlight>
                  <a:srgbClr val="FFFFFF"/>
                </a:highlight>
                <a:latin typeface="Times New Roman"/>
                <a:ea typeface="Times New Roman"/>
                <a:cs typeface="Times New Roman"/>
                <a:sym typeface="Times New Roman"/>
              </a:rPr>
              <a:t>1916906</a:t>
            </a:r>
            <a:endParaRPr>
              <a:solidFill>
                <a:srgbClr val="7F6000"/>
              </a:solidFill>
              <a:highlight>
                <a:srgbClr val="FFFFFF"/>
              </a:highlight>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2"/>
          <p:cNvSpPr txBox="1">
            <a:spLocks noGrp="1"/>
          </p:cNvSpPr>
          <p:nvPr>
            <p:ph type="title"/>
          </p:nvPr>
        </p:nvSpPr>
        <p:spPr>
          <a:xfrm>
            <a:off x="362200" y="611275"/>
            <a:ext cx="7505700" cy="954600"/>
          </a:xfrm>
          <a:prstGeom prst="rect">
            <a:avLst/>
          </a:prstGeom>
          <a:noFill/>
          <a:ln>
            <a:noFill/>
          </a:ln>
        </p:spPr>
        <p:txBody>
          <a:bodyPr spcFirstLastPara="1" wrap="square" lIns="91425" tIns="91425" rIns="91425" bIns="91425" anchor="t" anchorCtr="0">
            <a:normAutofit/>
          </a:bodyPr>
          <a:lstStyle/>
          <a:p>
            <a:pPr marL="0" lvl="0" indent="0" algn="l" rtl="0">
              <a:lnSpc>
                <a:spcPct val="150000"/>
              </a:lnSpc>
              <a:spcBef>
                <a:spcPts val="0"/>
              </a:spcBef>
              <a:spcAft>
                <a:spcPts val="0"/>
              </a:spcAft>
              <a:buSzPts val="3000"/>
              <a:buNone/>
            </a:pPr>
            <a:r>
              <a:rPr lang="en-GB" sz="2000" b="1">
                <a:solidFill>
                  <a:srgbClr val="0B5394"/>
                </a:solidFill>
                <a:latin typeface="Times New Roman"/>
                <a:ea typeface="Times New Roman"/>
                <a:cs typeface="Times New Roman"/>
                <a:sym typeface="Times New Roman"/>
              </a:rPr>
              <a:t>Introduction</a:t>
            </a:r>
            <a:endParaRPr sz="2000">
              <a:solidFill>
                <a:srgbClr val="0B5394"/>
              </a:solidFill>
            </a:endParaRPr>
          </a:p>
        </p:txBody>
      </p:sp>
      <p:sp>
        <p:nvSpPr>
          <p:cNvPr id="135" name="Google Shape;135;p2"/>
          <p:cNvSpPr txBox="1">
            <a:spLocks noGrp="1"/>
          </p:cNvSpPr>
          <p:nvPr>
            <p:ph type="body" idx="1"/>
          </p:nvPr>
        </p:nvSpPr>
        <p:spPr>
          <a:xfrm>
            <a:off x="362200" y="1469225"/>
            <a:ext cx="4502400" cy="2870400"/>
          </a:xfrm>
          <a:prstGeom prst="rect">
            <a:avLst/>
          </a:prstGeom>
          <a:no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rgbClr val="7F6000"/>
              </a:buClr>
              <a:buSzPts val="1400"/>
              <a:buFont typeface="Times New Roman"/>
              <a:buChar char="●"/>
            </a:pPr>
            <a:r>
              <a:rPr lang="en-GB" sz="1400">
                <a:solidFill>
                  <a:srgbClr val="7F6000"/>
                </a:solidFill>
                <a:latin typeface="Times New Roman"/>
                <a:ea typeface="Times New Roman"/>
                <a:cs typeface="Times New Roman"/>
                <a:sym typeface="Times New Roman"/>
              </a:rPr>
              <a:t>The presentation emphasises international business communication. </a:t>
            </a:r>
            <a:endParaRPr sz="1400">
              <a:solidFill>
                <a:srgbClr val="7F6000"/>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SzPts val="1300"/>
              <a:buNone/>
            </a:pPr>
            <a:endParaRPr sz="1400">
              <a:solidFill>
                <a:srgbClr val="7F6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7F6000"/>
              </a:buClr>
              <a:buSzPts val="1400"/>
              <a:buFont typeface="Times New Roman"/>
              <a:buChar char="●"/>
            </a:pPr>
            <a:r>
              <a:rPr lang="en-GB" sz="1400">
                <a:solidFill>
                  <a:srgbClr val="7F6000"/>
                </a:solidFill>
                <a:latin typeface="Times New Roman"/>
                <a:ea typeface="Times New Roman"/>
                <a:cs typeface="Times New Roman"/>
                <a:sym typeface="Times New Roman"/>
              </a:rPr>
              <a:t>Communication theories along with company examples are stated here. </a:t>
            </a:r>
            <a:endParaRPr sz="1400">
              <a:solidFill>
                <a:srgbClr val="7F6000"/>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ts val="1300"/>
              <a:buNone/>
            </a:pPr>
            <a:endParaRPr sz="1400">
              <a:solidFill>
                <a:srgbClr val="7F6000"/>
              </a:solidFill>
            </a:endParaRPr>
          </a:p>
        </p:txBody>
      </p:sp>
      <p:pic>
        <p:nvPicPr>
          <p:cNvPr id="136" name="Google Shape;136;p2"/>
          <p:cNvPicPr preferRelativeResize="0"/>
          <p:nvPr/>
        </p:nvPicPr>
        <p:blipFill rotWithShape="1">
          <a:blip r:embed="rId3">
            <a:alphaModFix/>
          </a:blip>
          <a:srcRect/>
          <a:stretch/>
        </p:blipFill>
        <p:spPr>
          <a:xfrm>
            <a:off x="5368875" y="1565875"/>
            <a:ext cx="2857500" cy="16002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3"/>
          <p:cNvSpPr txBox="1">
            <a:spLocks noGrp="1"/>
          </p:cNvSpPr>
          <p:nvPr>
            <p:ph type="title"/>
          </p:nvPr>
        </p:nvSpPr>
        <p:spPr>
          <a:xfrm>
            <a:off x="315350" y="622975"/>
            <a:ext cx="7505700" cy="954600"/>
          </a:xfrm>
          <a:prstGeom prst="rect">
            <a:avLst/>
          </a:prstGeom>
          <a:noFill/>
          <a:ln>
            <a:noFill/>
          </a:ln>
        </p:spPr>
        <p:txBody>
          <a:bodyPr spcFirstLastPara="1" wrap="square" lIns="91425" tIns="91425" rIns="91425" bIns="91425" anchor="t" anchorCtr="0">
            <a:normAutofit/>
          </a:bodyPr>
          <a:lstStyle/>
          <a:p>
            <a:pPr marL="0" lvl="0" indent="0" algn="just" rtl="0">
              <a:lnSpc>
                <a:spcPct val="150000"/>
              </a:lnSpc>
              <a:spcBef>
                <a:spcPts val="0"/>
              </a:spcBef>
              <a:spcAft>
                <a:spcPts val="0"/>
              </a:spcAft>
              <a:buSzPts val="3000"/>
              <a:buNone/>
            </a:pPr>
            <a:r>
              <a:rPr lang="en-GB" sz="2000" b="1">
                <a:solidFill>
                  <a:srgbClr val="0B5394"/>
                </a:solidFill>
                <a:latin typeface="Times New Roman"/>
                <a:ea typeface="Times New Roman"/>
                <a:cs typeface="Times New Roman"/>
                <a:sym typeface="Times New Roman"/>
              </a:rPr>
              <a:t>Identification of challenges</a:t>
            </a:r>
            <a:endParaRPr sz="2000" b="1">
              <a:solidFill>
                <a:srgbClr val="0B5394"/>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3000"/>
              <a:buNone/>
            </a:pPr>
            <a:endParaRPr sz="2000">
              <a:solidFill>
                <a:srgbClr val="0B5394"/>
              </a:solidFill>
            </a:endParaRPr>
          </a:p>
        </p:txBody>
      </p:sp>
      <p:sp>
        <p:nvSpPr>
          <p:cNvPr id="142" name="Google Shape;142;p3"/>
          <p:cNvSpPr txBox="1">
            <a:spLocks noGrp="1"/>
          </p:cNvSpPr>
          <p:nvPr>
            <p:ph type="body" idx="1"/>
          </p:nvPr>
        </p:nvSpPr>
        <p:spPr>
          <a:xfrm>
            <a:off x="315350" y="1722300"/>
            <a:ext cx="4596300" cy="3421200"/>
          </a:xfrm>
          <a:prstGeom prst="rect">
            <a:avLst/>
          </a:prstGeom>
          <a:no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rgbClr val="7F6000"/>
              </a:buClr>
              <a:buSzPts val="1400"/>
              <a:buFont typeface="Times New Roman"/>
              <a:buChar char="●"/>
            </a:pPr>
            <a:r>
              <a:rPr lang="en-GB" sz="1400">
                <a:solidFill>
                  <a:srgbClr val="7F6000"/>
                </a:solidFill>
                <a:latin typeface="Times New Roman"/>
                <a:ea typeface="Times New Roman"/>
                <a:cs typeface="Times New Roman"/>
                <a:sym typeface="Times New Roman"/>
              </a:rPr>
              <a:t>People become anxious at the time of communicating with others.</a:t>
            </a:r>
            <a:endParaRPr sz="1400">
              <a:solidFill>
                <a:srgbClr val="7F6000"/>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SzPts val="1300"/>
              <a:buNone/>
            </a:pPr>
            <a:endParaRPr sz="1400">
              <a:solidFill>
                <a:srgbClr val="7F6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7F6000"/>
              </a:buClr>
              <a:buSzPts val="1400"/>
              <a:buFont typeface="Times New Roman"/>
              <a:buChar char="●"/>
            </a:pPr>
            <a:r>
              <a:rPr lang="en-GB" sz="1400">
                <a:solidFill>
                  <a:srgbClr val="7F6000"/>
                </a:solidFill>
                <a:latin typeface="Times New Roman"/>
                <a:ea typeface="Times New Roman"/>
                <a:cs typeface="Times New Roman"/>
                <a:sym typeface="Times New Roman"/>
              </a:rPr>
              <a:t>Ethnocentrism comes as a critical disease for the people. </a:t>
            </a:r>
            <a:endParaRPr sz="1400">
              <a:solidFill>
                <a:srgbClr val="7F6000"/>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ts val="1300"/>
              <a:buNone/>
            </a:pPr>
            <a:endParaRPr sz="1400">
              <a:solidFill>
                <a:srgbClr val="7F6000"/>
              </a:solidFill>
            </a:endParaRPr>
          </a:p>
        </p:txBody>
      </p:sp>
      <p:pic>
        <p:nvPicPr>
          <p:cNvPr id="143" name="Google Shape;143;p3"/>
          <p:cNvPicPr preferRelativeResize="0"/>
          <p:nvPr/>
        </p:nvPicPr>
        <p:blipFill rotWithShape="1">
          <a:blip r:embed="rId3">
            <a:alphaModFix/>
          </a:blip>
          <a:srcRect/>
          <a:stretch/>
        </p:blipFill>
        <p:spPr>
          <a:xfrm>
            <a:off x="5155900" y="1759350"/>
            <a:ext cx="3156475" cy="16248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4"/>
          <p:cNvSpPr txBox="1">
            <a:spLocks noGrp="1"/>
          </p:cNvSpPr>
          <p:nvPr>
            <p:ph type="title"/>
          </p:nvPr>
        </p:nvSpPr>
        <p:spPr>
          <a:xfrm>
            <a:off x="338775" y="412100"/>
            <a:ext cx="7505700" cy="9546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3000"/>
              <a:buNone/>
            </a:pPr>
            <a:r>
              <a:rPr lang="en-GB" sz="2000" b="1">
                <a:solidFill>
                  <a:srgbClr val="0B5394"/>
                </a:solidFill>
                <a:latin typeface="Times New Roman"/>
                <a:ea typeface="Times New Roman"/>
                <a:cs typeface="Times New Roman"/>
                <a:sym typeface="Times New Roman"/>
              </a:rPr>
              <a:t>Identification of challenges</a:t>
            </a:r>
            <a:endParaRPr sz="2000" b="1">
              <a:solidFill>
                <a:srgbClr val="0B5394"/>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3000"/>
              <a:buNone/>
            </a:pPr>
            <a:endParaRPr sz="2000">
              <a:solidFill>
                <a:srgbClr val="0B5394"/>
              </a:solidFill>
            </a:endParaRPr>
          </a:p>
          <a:p>
            <a:pPr marL="0" lvl="0" indent="0" algn="l" rtl="0">
              <a:lnSpc>
                <a:spcPct val="100000"/>
              </a:lnSpc>
              <a:spcBef>
                <a:spcPts val="0"/>
              </a:spcBef>
              <a:spcAft>
                <a:spcPts val="0"/>
              </a:spcAft>
              <a:buSzPts val="3000"/>
              <a:buNone/>
            </a:pPr>
            <a:endParaRPr sz="2000">
              <a:solidFill>
                <a:srgbClr val="0B5394"/>
              </a:solidFill>
            </a:endParaRPr>
          </a:p>
        </p:txBody>
      </p:sp>
      <p:sp>
        <p:nvSpPr>
          <p:cNvPr id="149" name="Google Shape;149;p4"/>
          <p:cNvSpPr txBox="1">
            <a:spLocks noGrp="1"/>
          </p:cNvSpPr>
          <p:nvPr>
            <p:ph type="body" idx="1"/>
          </p:nvPr>
        </p:nvSpPr>
        <p:spPr>
          <a:xfrm>
            <a:off x="338775" y="1457525"/>
            <a:ext cx="4672200" cy="3315900"/>
          </a:xfrm>
          <a:prstGeom prst="rect">
            <a:avLst/>
          </a:prstGeom>
          <a:no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rgbClr val="7F6000"/>
              </a:buClr>
              <a:buSzPts val="1400"/>
              <a:buFont typeface="Times New Roman"/>
              <a:buChar char="●"/>
            </a:pPr>
            <a:r>
              <a:rPr lang="en-GB" sz="1400">
                <a:solidFill>
                  <a:srgbClr val="7F6000"/>
                </a:solidFill>
                <a:latin typeface="Times New Roman"/>
                <a:ea typeface="Times New Roman"/>
                <a:cs typeface="Times New Roman"/>
                <a:sym typeface="Times New Roman"/>
              </a:rPr>
              <a:t>It persuades them to feel their superiority. </a:t>
            </a:r>
            <a:endParaRPr sz="1400">
              <a:solidFill>
                <a:srgbClr val="7F6000"/>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SzPts val="1300"/>
              <a:buNone/>
            </a:pPr>
            <a:endParaRPr sz="1400">
              <a:solidFill>
                <a:srgbClr val="7F6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7F6000"/>
              </a:buClr>
              <a:buSzPts val="1400"/>
              <a:buFont typeface="Times New Roman"/>
              <a:buChar char="●"/>
            </a:pPr>
            <a:r>
              <a:rPr lang="en-GB" sz="1400">
                <a:solidFill>
                  <a:srgbClr val="7F6000"/>
                </a:solidFill>
                <a:latin typeface="Times New Roman"/>
                <a:ea typeface="Times New Roman"/>
                <a:cs typeface="Times New Roman"/>
                <a:sym typeface="Times New Roman"/>
              </a:rPr>
              <a:t>People conceive a strict dogma in case of their communications and cultural behaviours.</a:t>
            </a:r>
            <a:endParaRPr sz="1400">
              <a:solidFill>
                <a:srgbClr val="7F6000"/>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SzPts val="1300"/>
              <a:buNone/>
            </a:pPr>
            <a:endParaRPr sz="1400">
              <a:solidFill>
                <a:srgbClr val="7F6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7F6000"/>
              </a:buClr>
              <a:buSzPts val="1400"/>
              <a:buFont typeface="Times New Roman"/>
              <a:buChar char="●"/>
            </a:pPr>
            <a:r>
              <a:rPr lang="en-GB" sz="1400">
                <a:solidFill>
                  <a:srgbClr val="7F6000"/>
                </a:solidFill>
                <a:latin typeface="Times New Roman"/>
                <a:ea typeface="Times New Roman"/>
                <a:cs typeface="Times New Roman"/>
                <a:sym typeface="Times New Roman"/>
              </a:rPr>
              <a:t>International business puts the questions of prejudice issues. </a:t>
            </a:r>
            <a:endParaRPr sz="1400">
              <a:solidFill>
                <a:srgbClr val="7F6000"/>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ts val="1300"/>
              <a:buNone/>
            </a:pPr>
            <a:endParaRPr sz="1400">
              <a:solidFill>
                <a:srgbClr val="7F6000"/>
              </a:solidFill>
            </a:endParaRPr>
          </a:p>
        </p:txBody>
      </p:sp>
      <p:pic>
        <p:nvPicPr>
          <p:cNvPr id="150" name="Google Shape;150;p4"/>
          <p:cNvPicPr preferRelativeResize="0"/>
          <p:nvPr/>
        </p:nvPicPr>
        <p:blipFill rotWithShape="1">
          <a:blip r:embed="rId3">
            <a:alphaModFix/>
          </a:blip>
          <a:srcRect l="-2520" t="6228" r="2520" b="-6227"/>
          <a:stretch/>
        </p:blipFill>
        <p:spPr>
          <a:xfrm>
            <a:off x="5101250" y="1660000"/>
            <a:ext cx="3283574" cy="21733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Google Shape;155;p5"/>
          <p:cNvSpPr txBox="1">
            <a:spLocks noGrp="1"/>
          </p:cNvSpPr>
          <p:nvPr>
            <p:ph type="title"/>
          </p:nvPr>
        </p:nvSpPr>
        <p:spPr>
          <a:xfrm>
            <a:off x="327075" y="435525"/>
            <a:ext cx="7505700" cy="9546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3000"/>
              <a:buNone/>
            </a:pPr>
            <a:r>
              <a:rPr lang="en-GB" sz="2000" b="1">
                <a:solidFill>
                  <a:srgbClr val="0B5394"/>
                </a:solidFill>
                <a:latin typeface="Times New Roman"/>
                <a:ea typeface="Times New Roman"/>
                <a:cs typeface="Times New Roman"/>
                <a:sym typeface="Times New Roman"/>
              </a:rPr>
              <a:t>Identification of challenges</a:t>
            </a:r>
            <a:endParaRPr sz="2000" b="1">
              <a:solidFill>
                <a:srgbClr val="0B5394"/>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3000"/>
              <a:buNone/>
            </a:pPr>
            <a:endParaRPr sz="2000">
              <a:solidFill>
                <a:srgbClr val="0B5394"/>
              </a:solidFill>
            </a:endParaRPr>
          </a:p>
          <a:p>
            <a:pPr marL="0" lvl="0" indent="0" algn="l" rtl="0">
              <a:lnSpc>
                <a:spcPct val="100000"/>
              </a:lnSpc>
              <a:spcBef>
                <a:spcPts val="0"/>
              </a:spcBef>
              <a:spcAft>
                <a:spcPts val="0"/>
              </a:spcAft>
              <a:buSzPts val="3000"/>
              <a:buNone/>
            </a:pPr>
            <a:endParaRPr sz="2000">
              <a:solidFill>
                <a:srgbClr val="0B5394"/>
              </a:solidFill>
            </a:endParaRPr>
          </a:p>
          <a:p>
            <a:pPr marL="0" lvl="0" indent="0" algn="l" rtl="0">
              <a:lnSpc>
                <a:spcPct val="100000"/>
              </a:lnSpc>
              <a:spcBef>
                <a:spcPts val="0"/>
              </a:spcBef>
              <a:spcAft>
                <a:spcPts val="0"/>
              </a:spcAft>
              <a:buSzPts val="3000"/>
              <a:buNone/>
            </a:pPr>
            <a:endParaRPr sz="2000">
              <a:solidFill>
                <a:srgbClr val="0B5394"/>
              </a:solidFill>
            </a:endParaRPr>
          </a:p>
        </p:txBody>
      </p:sp>
      <p:sp>
        <p:nvSpPr>
          <p:cNvPr id="156" name="Google Shape;156;p5"/>
          <p:cNvSpPr txBox="1">
            <a:spLocks noGrp="1"/>
          </p:cNvSpPr>
          <p:nvPr>
            <p:ph type="body" idx="1"/>
          </p:nvPr>
        </p:nvSpPr>
        <p:spPr>
          <a:xfrm>
            <a:off x="327075" y="1627500"/>
            <a:ext cx="4245000" cy="3462000"/>
          </a:xfrm>
          <a:prstGeom prst="rect">
            <a:avLst/>
          </a:prstGeom>
          <a:no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rgbClr val="7F6000"/>
              </a:buClr>
              <a:buSzPts val="1400"/>
              <a:buFont typeface="Times New Roman"/>
              <a:buChar char="●"/>
            </a:pPr>
            <a:r>
              <a:rPr lang="en-GB" sz="1400">
                <a:solidFill>
                  <a:srgbClr val="7F6000"/>
                </a:solidFill>
                <a:latin typeface="Times New Roman"/>
                <a:ea typeface="Times New Roman"/>
                <a:cs typeface="Times New Roman"/>
                <a:sym typeface="Times New Roman"/>
              </a:rPr>
              <a:t>There is a lack of understanding of the languages and other cues.  </a:t>
            </a:r>
            <a:endParaRPr sz="1400">
              <a:solidFill>
                <a:srgbClr val="7F6000"/>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SzPts val="1300"/>
              <a:buNone/>
            </a:pPr>
            <a:endParaRPr sz="1400">
              <a:solidFill>
                <a:srgbClr val="7F6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7F6000"/>
              </a:buClr>
              <a:buSzPts val="1400"/>
              <a:buFont typeface="Times New Roman"/>
              <a:buChar char="●"/>
            </a:pPr>
            <a:r>
              <a:rPr lang="en-GB" sz="1400">
                <a:solidFill>
                  <a:srgbClr val="7F6000"/>
                </a:solidFill>
                <a:latin typeface="Times New Roman"/>
                <a:ea typeface="Times New Roman"/>
                <a:cs typeface="Times New Roman"/>
                <a:sym typeface="Times New Roman"/>
              </a:rPr>
              <a:t>Communication challenges can not thrive the international business relationship. </a:t>
            </a:r>
            <a:endParaRPr sz="1400">
              <a:solidFill>
                <a:srgbClr val="7F6000"/>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ts val="1300"/>
              <a:buNone/>
            </a:pPr>
            <a:endParaRPr sz="1400">
              <a:solidFill>
                <a:srgbClr val="7F6000"/>
              </a:solidFill>
            </a:endParaRPr>
          </a:p>
        </p:txBody>
      </p:sp>
      <p:pic>
        <p:nvPicPr>
          <p:cNvPr id="157" name="Google Shape;157;p5"/>
          <p:cNvPicPr preferRelativeResize="0"/>
          <p:nvPr/>
        </p:nvPicPr>
        <p:blipFill rotWithShape="1">
          <a:blip r:embed="rId3">
            <a:alphaModFix/>
          </a:blip>
          <a:srcRect/>
          <a:stretch/>
        </p:blipFill>
        <p:spPr>
          <a:xfrm>
            <a:off x="5146925" y="1763475"/>
            <a:ext cx="3113725" cy="17697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1"/>
        <p:cNvGrpSpPr/>
        <p:nvPr/>
      </p:nvGrpSpPr>
      <p:grpSpPr>
        <a:xfrm>
          <a:off x="0" y="0"/>
          <a:ext cx="0" cy="0"/>
          <a:chOff x="0" y="0"/>
          <a:chExt cx="0" cy="0"/>
        </a:xfrm>
      </p:grpSpPr>
      <p:sp>
        <p:nvSpPr>
          <p:cNvPr id="162" name="Google Shape;162;p6"/>
          <p:cNvSpPr txBox="1">
            <a:spLocks noGrp="1"/>
          </p:cNvSpPr>
          <p:nvPr>
            <p:ph type="title"/>
          </p:nvPr>
        </p:nvSpPr>
        <p:spPr>
          <a:xfrm>
            <a:off x="315350" y="435525"/>
            <a:ext cx="4818900" cy="9546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3000"/>
              <a:buNone/>
            </a:pPr>
            <a:r>
              <a:rPr lang="en-GB" sz="2000" b="1">
                <a:solidFill>
                  <a:srgbClr val="0B5394"/>
                </a:solidFill>
                <a:latin typeface="Times New Roman"/>
                <a:ea typeface="Times New Roman"/>
                <a:cs typeface="Times New Roman"/>
                <a:sym typeface="Times New Roman"/>
              </a:rPr>
              <a:t>Impact of challenges on business communication</a:t>
            </a:r>
            <a:endParaRPr sz="2000" b="1">
              <a:solidFill>
                <a:srgbClr val="0B5394"/>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3000"/>
              <a:buNone/>
            </a:pPr>
            <a:endParaRPr sz="2000">
              <a:solidFill>
                <a:srgbClr val="0B5394"/>
              </a:solidFill>
            </a:endParaRPr>
          </a:p>
        </p:txBody>
      </p:sp>
      <p:sp>
        <p:nvSpPr>
          <p:cNvPr id="163" name="Google Shape;163;p6"/>
          <p:cNvSpPr txBox="1">
            <a:spLocks noGrp="1"/>
          </p:cNvSpPr>
          <p:nvPr>
            <p:ph type="body" idx="1"/>
          </p:nvPr>
        </p:nvSpPr>
        <p:spPr>
          <a:xfrm>
            <a:off x="315350" y="1861875"/>
            <a:ext cx="4256700" cy="2448000"/>
          </a:xfrm>
          <a:prstGeom prst="rect">
            <a:avLst/>
          </a:prstGeom>
          <a:no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rgbClr val="7F6000"/>
              </a:buClr>
              <a:buSzPts val="1400"/>
              <a:buFont typeface="Times New Roman"/>
              <a:buChar char="●"/>
            </a:pPr>
            <a:r>
              <a:rPr lang="en-GB" sz="1400">
                <a:solidFill>
                  <a:srgbClr val="7F6000"/>
                </a:solidFill>
                <a:latin typeface="Times New Roman"/>
                <a:ea typeface="Times New Roman"/>
                <a:cs typeface="Times New Roman"/>
                <a:sym typeface="Times New Roman"/>
              </a:rPr>
              <a:t>Lack of communication results in a lower level of productivity in business. </a:t>
            </a:r>
            <a:endParaRPr sz="1400">
              <a:solidFill>
                <a:srgbClr val="7F6000"/>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SzPts val="1300"/>
              <a:buNone/>
            </a:pPr>
            <a:endParaRPr sz="1400">
              <a:solidFill>
                <a:srgbClr val="7F6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7F6000"/>
              </a:buClr>
              <a:buSzPts val="1400"/>
              <a:buFont typeface="Times New Roman"/>
              <a:buChar char="●"/>
            </a:pPr>
            <a:r>
              <a:rPr lang="en-GB" sz="1400">
                <a:solidFill>
                  <a:srgbClr val="7F6000"/>
                </a:solidFill>
                <a:latin typeface="Times New Roman"/>
                <a:ea typeface="Times New Roman"/>
                <a:cs typeface="Times New Roman"/>
                <a:sym typeface="Times New Roman"/>
              </a:rPr>
              <a:t>It can not provide opportunities for the business to meet its expected goal.</a:t>
            </a:r>
            <a:endParaRPr sz="1400">
              <a:solidFill>
                <a:srgbClr val="7F6000"/>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ts val="1300"/>
              <a:buNone/>
            </a:pPr>
            <a:endParaRPr sz="1400">
              <a:solidFill>
                <a:srgbClr val="7F6000"/>
              </a:solidFill>
            </a:endParaRPr>
          </a:p>
        </p:txBody>
      </p:sp>
      <p:pic>
        <p:nvPicPr>
          <p:cNvPr id="164" name="Google Shape;164;p6"/>
          <p:cNvPicPr preferRelativeResize="0"/>
          <p:nvPr/>
        </p:nvPicPr>
        <p:blipFill rotWithShape="1">
          <a:blip r:embed="rId3">
            <a:alphaModFix/>
          </a:blip>
          <a:srcRect/>
          <a:stretch/>
        </p:blipFill>
        <p:spPr>
          <a:xfrm>
            <a:off x="5382625" y="1934325"/>
            <a:ext cx="2909051" cy="182655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p7"/>
          <p:cNvSpPr txBox="1">
            <a:spLocks noGrp="1"/>
          </p:cNvSpPr>
          <p:nvPr>
            <p:ph type="title"/>
          </p:nvPr>
        </p:nvSpPr>
        <p:spPr>
          <a:xfrm>
            <a:off x="338775" y="494100"/>
            <a:ext cx="4858500" cy="9546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3000"/>
              <a:buNone/>
            </a:pPr>
            <a:r>
              <a:rPr lang="en-GB" sz="2000" b="1">
                <a:solidFill>
                  <a:srgbClr val="0B5394"/>
                </a:solidFill>
                <a:latin typeface="Times New Roman"/>
                <a:ea typeface="Times New Roman"/>
                <a:cs typeface="Times New Roman"/>
                <a:sym typeface="Times New Roman"/>
              </a:rPr>
              <a:t>Impact of challenges on business communication</a:t>
            </a:r>
            <a:endParaRPr sz="2000" b="1">
              <a:solidFill>
                <a:srgbClr val="0B5394"/>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3000"/>
              <a:buNone/>
            </a:pPr>
            <a:endParaRPr sz="2000">
              <a:solidFill>
                <a:srgbClr val="0B5394"/>
              </a:solidFill>
            </a:endParaRPr>
          </a:p>
          <a:p>
            <a:pPr marL="0" lvl="0" indent="0" algn="l" rtl="0">
              <a:lnSpc>
                <a:spcPct val="100000"/>
              </a:lnSpc>
              <a:spcBef>
                <a:spcPts val="0"/>
              </a:spcBef>
              <a:spcAft>
                <a:spcPts val="0"/>
              </a:spcAft>
              <a:buSzPts val="3000"/>
              <a:buNone/>
            </a:pPr>
            <a:endParaRPr sz="2000">
              <a:solidFill>
                <a:srgbClr val="0B5394"/>
              </a:solidFill>
            </a:endParaRPr>
          </a:p>
        </p:txBody>
      </p:sp>
      <p:sp>
        <p:nvSpPr>
          <p:cNvPr id="170" name="Google Shape;170;p7"/>
          <p:cNvSpPr txBox="1">
            <a:spLocks noGrp="1"/>
          </p:cNvSpPr>
          <p:nvPr>
            <p:ph type="body" idx="1"/>
          </p:nvPr>
        </p:nvSpPr>
        <p:spPr>
          <a:xfrm>
            <a:off x="338775" y="1741600"/>
            <a:ext cx="4423800" cy="3090300"/>
          </a:xfrm>
          <a:prstGeom prst="rect">
            <a:avLst/>
          </a:prstGeom>
          <a:noFill/>
          <a:ln>
            <a:noFill/>
          </a:ln>
        </p:spPr>
        <p:txBody>
          <a:bodyPr spcFirstLastPara="1" wrap="square" lIns="91425" tIns="91425" rIns="91425" bIns="91425" anchor="t" anchorCtr="0">
            <a:normAutofit lnSpcReduction="10000"/>
          </a:bodyPr>
          <a:lstStyle/>
          <a:p>
            <a:pPr marL="457200" lvl="0" indent="-317500" algn="just" rtl="0">
              <a:lnSpc>
                <a:spcPct val="150000"/>
              </a:lnSpc>
              <a:spcBef>
                <a:spcPts val="0"/>
              </a:spcBef>
              <a:spcAft>
                <a:spcPts val="0"/>
              </a:spcAft>
              <a:buClr>
                <a:srgbClr val="7F6000"/>
              </a:buClr>
              <a:buSzPts val="1400"/>
              <a:buFont typeface="Times New Roman"/>
              <a:buChar char="●"/>
            </a:pPr>
            <a:r>
              <a:rPr lang="en-GB" sz="1400">
                <a:solidFill>
                  <a:srgbClr val="7F6000"/>
                </a:solidFill>
                <a:latin typeface="Times New Roman"/>
                <a:ea typeface="Times New Roman"/>
                <a:cs typeface="Times New Roman"/>
                <a:sym typeface="Times New Roman"/>
              </a:rPr>
              <a:t>The success of a business is based on reciprocal respect and trust among the team members.</a:t>
            </a:r>
            <a:endParaRPr sz="1400">
              <a:solidFill>
                <a:srgbClr val="7F6000"/>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SzPts val="1300"/>
              <a:buNone/>
            </a:pPr>
            <a:endParaRPr sz="1400">
              <a:solidFill>
                <a:srgbClr val="7F6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7F6000"/>
              </a:buClr>
              <a:buSzPts val="1400"/>
              <a:buFont typeface="Times New Roman"/>
              <a:buChar char="●"/>
            </a:pPr>
            <a:r>
              <a:rPr lang="en-GB" sz="1400">
                <a:solidFill>
                  <a:srgbClr val="7F6000"/>
                </a:solidFill>
                <a:latin typeface="Times New Roman"/>
                <a:ea typeface="Times New Roman"/>
                <a:cs typeface="Times New Roman"/>
                <a:sym typeface="Times New Roman"/>
              </a:rPr>
              <a:t>It hampers also in thriving the business with its expected rhythm.  </a:t>
            </a:r>
            <a:endParaRPr sz="1400">
              <a:solidFill>
                <a:srgbClr val="7F6000"/>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SzPts val="1300"/>
              <a:buNone/>
            </a:pPr>
            <a:endParaRPr sz="1400">
              <a:solidFill>
                <a:srgbClr val="7F6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7F6000"/>
              </a:buClr>
              <a:buSzPts val="1400"/>
              <a:buFont typeface="Times New Roman"/>
              <a:buChar char="●"/>
            </a:pPr>
            <a:r>
              <a:rPr lang="en-GB" sz="1400">
                <a:solidFill>
                  <a:srgbClr val="7F6000"/>
                </a:solidFill>
                <a:latin typeface="Times New Roman"/>
                <a:ea typeface="Times New Roman"/>
                <a:cs typeface="Times New Roman"/>
                <a:sym typeface="Times New Roman"/>
              </a:rPr>
              <a:t>A snobbish and boastful mentality raises different types of debates and conflicts among the team members. </a:t>
            </a:r>
            <a:endParaRPr sz="1400">
              <a:solidFill>
                <a:srgbClr val="7F6000"/>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ts val="1300"/>
              <a:buNone/>
            </a:pPr>
            <a:endParaRPr sz="1400">
              <a:solidFill>
                <a:srgbClr val="7F6000"/>
              </a:solidFill>
            </a:endParaRPr>
          </a:p>
        </p:txBody>
      </p:sp>
      <p:pic>
        <p:nvPicPr>
          <p:cNvPr id="171" name="Google Shape;171;p7"/>
          <p:cNvPicPr preferRelativeResize="0"/>
          <p:nvPr/>
        </p:nvPicPr>
        <p:blipFill rotWithShape="1">
          <a:blip r:embed="rId3">
            <a:alphaModFix/>
          </a:blip>
          <a:srcRect/>
          <a:stretch/>
        </p:blipFill>
        <p:spPr>
          <a:xfrm>
            <a:off x="5083475" y="2094675"/>
            <a:ext cx="3338925" cy="173862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sp>
        <p:nvSpPr>
          <p:cNvPr id="176" name="Google Shape;176;p8"/>
          <p:cNvSpPr txBox="1">
            <a:spLocks noGrp="1"/>
          </p:cNvSpPr>
          <p:nvPr>
            <p:ph type="title"/>
          </p:nvPr>
        </p:nvSpPr>
        <p:spPr>
          <a:xfrm>
            <a:off x="303625" y="435525"/>
            <a:ext cx="5287500" cy="9546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3000"/>
              <a:buNone/>
            </a:pPr>
            <a:r>
              <a:rPr lang="en-GB" sz="2000" b="1">
                <a:solidFill>
                  <a:srgbClr val="0B5394"/>
                </a:solidFill>
                <a:latin typeface="Times New Roman"/>
                <a:ea typeface="Times New Roman"/>
                <a:cs typeface="Times New Roman"/>
                <a:sym typeface="Times New Roman"/>
              </a:rPr>
              <a:t>Impact of challenges on business communication</a:t>
            </a:r>
            <a:endParaRPr sz="2000" b="1">
              <a:solidFill>
                <a:srgbClr val="0B5394"/>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3000"/>
              <a:buNone/>
            </a:pPr>
            <a:endParaRPr sz="2000">
              <a:solidFill>
                <a:srgbClr val="0B5394"/>
              </a:solidFill>
            </a:endParaRPr>
          </a:p>
          <a:p>
            <a:pPr marL="0" lvl="0" indent="0" algn="l" rtl="0">
              <a:lnSpc>
                <a:spcPct val="100000"/>
              </a:lnSpc>
              <a:spcBef>
                <a:spcPts val="0"/>
              </a:spcBef>
              <a:spcAft>
                <a:spcPts val="0"/>
              </a:spcAft>
              <a:buSzPts val="3000"/>
              <a:buNone/>
            </a:pPr>
            <a:endParaRPr sz="2000">
              <a:solidFill>
                <a:srgbClr val="0B5394"/>
              </a:solidFill>
            </a:endParaRPr>
          </a:p>
        </p:txBody>
      </p:sp>
      <p:sp>
        <p:nvSpPr>
          <p:cNvPr id="177" name="Google Shape;177;p8"/>
          <p:cNvSpPr txBox="1">
            <a:spLocks noGrp="1"/>
          </p:cNvSpPr>
          <p:nvPr>
            <p:ph type="body" idx="1"/>
          </p:nvPr>
        </p:nvSpPr>
        <p:spPr>
          <a:xfrm>
            <a:off x="303625" y="1967275"/>
            <a:ext cx="4635000" cy="2448000"/>
          </a:xfrm>
          <a:prstGeom prst="rect">
            <a:avLst/>
          </a:prstGeom>
          <a:no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rgbClr val="7F6000"/>
              </a:buClr>
              <a:buSzPts val="1400"/>
              <a:buFont typeface="Times New Roman"/>
              <a:buChar char="●"/>
            </a:pPr>
            <a:r>
              <a:rPr lang="en-GB" sz="1400">
                <a:solidFill>
                  <a:srgbClr val="7F6000"/>
                </a:solidFill>
                <a:latin typeface="Times New Roman"/>
                <a:ea typeface="Times New Roman"/>
                <a:cs typeface="Times New Roman"/>
                <a:sym typeface="Times New Roman"/>
              </a:rPr>
              <a:t>There are debates and conflicts among the employees and higher authorities.</a:t>
            </a:r>
            <a:endParaRPr sz="1400">
              <a:solidFill>
                <a:srgbClr val="7F6000"/>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SzPts val="1300"/>
              <a:buNone/>
            </a:pPr>
            <a:endParaRPr sz="1400">
              <a:solidFill>
                <a:srgbClr val="7F6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7F6000"/>
              </a:buClr>
              <a:buSzPts val="1400"/>
              <a:buFont typeface="Times New Roman"/>
              <a:buChar char="●"/>
            </a:pPr>
            <a:r>
              <a:rPr lang="en-GB" sz="1400">
                <a:solidFill>
                  <a:srgbClr val="7F6000"/>
                </a:solidFill>
                <a:latin typeface="Times New Roman"/>
                <a:ea typeface="Times New Roman"/>
                <a:cs typeface="Times New Roman"/>
                <a:sym typeface="Times New Roman"/>
              </a:rPr>
              <a:t> The workplace culture is hugely impacted by it. </a:t>
            </a:r>
            <a:endParaRPr sz="1400">
              <a:solidFill>
                <a:srgbClr val="7F6000"/>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ts val="1300"/>
              <a:buNone/>
            </a:pPr>
            <a:endParaRPr sz="1400">
              <a:solidFill>
                <a:srgbClr val="7F6000"/>
              </a:solidFill>
            </a:endParaRPr>
          </a:p>
        </p:txBody>
      </p:sp>
      <p:pic>
        <p:nvPicPr>
          <p:cNvPr id="178" name="Google Shape;178;p8"/>
          <p:cNvPicPr preferRelativeResize="0"/>
          <p:nvPr/>
        </p:nvPicPr>
        <p:blipFill rotWithShape="1">
          <a:blip r:embed="rId3">
            <a:alphaModFix/>
          </a:blip>
          <a:srcRect/>
          <a:stretch/>
        </p:blipFill>
        <p:spPr>
          <a:xfrm>
            <a:off x="5259425" y="1967275"/>
            <a:ext cx="3208225" cy="164552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p9"/>
          <p:cNvSpPr txBox="1">
            <a:spLocks noGrp="1"/>
          </p:cNvSpPr>
          <p:nvPr>
            <p:ph type="title"/>
          </p:nvPr>
        </p:nvSpPr>
        <p:spPr>
          <a:xfrm>
            <a:off x="291925" y="447225"/>
            <a:ext cx="5229000" cy="9546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3000"/>
              <a:buNone/>
            </a:pPr>
            <a:r>
              <a:rPr lang="en-GB" sz="2000" b="1">
                <a:solidFill>
                  <a:srgbClr val="0B5394"/>
                </a:solidFill>
                <a:latin typeface="Times New Roman"/>
                <a:ea typeface="Times New Roman"/>
                <a:cs typeface="Times New Roman"/>
                <a:sym typeface="Times New Roman"/>
              </a:rPr>
              <a:t>Impact of challenges on business communication</a:t>
            </a:r>
            <a:endParaRPr sz="2000" b="1">
              <a:solidFill>
                <a:srgbClr val="0B5394"/>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3000"/>
              <a:buNone/>
            </a:pPr>
            <a:endParaRPr sz="2000">
              <a:solidFill>
                <a:srgbClr val="0B5394"/>
              </a:solidFill>
            </a:endParaRPr>
          </a:p>
          <a:p>
            <a:pPr marL="0" lvl="0" indent="0" algn="l" rtl="0">
              <a:lnSpc>
                <a:spcPct val="100000"/>
              </a:lnSpc>
              <a:spcBef>
                <a:spcPts val="0"/>
              </a:spcBef>
              <a:spcAft>
                <a:spcPts val="0"/>
              </a:spcAft>
              <a:buSzPts val="3000"/>
              <a:buNone/>
            </a:pPr>
            <a:endParaRPr sz="2000">
              <a:solidFill>
                <a:srgbClr val="0B5394"/>
              </a:solidFill>
            </a:endParaRPr>
          </a:p>
        </p:txBody>
      </p:sp>
      <p:sp>
        <p:nvSpPr>
          <p:cNvPr id="184" name="Google Shape;184;p9"/>
          <p:cNvSpPr txBox="1">
            <a:spLocks noGrp="1"/>
          </p:cNvSpPr>
          <p:nvPr>
            <p:ph type="body" idx="1"/>
          </p:nvPr>
        </p:nvSpPr>
        <p:spPr>
          <a:xfrm>
            <a:off x="291925" y="1850125"/>
            <a:ext cx="4553400" cy="2829300"/>
          </a:xfrm>
          <a:prstGeom prst="rect">
            <a:avLst/>
          </a:prstGeom>
          <a:no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rgbClr val="7F6000"/>
              </a:buClr>
              <a:buSzPts val="1400"/>
              <a:buFont typeface="Times New Roman"/>
              <a:buChar char="●"/>
            </a:pPr>
            <a:r>
              <a:rPr lang="en-GB" sz="1400">
                <a:solidFill>
                  <a:srgbClr val="7F6000"/>
                </a:solidFill>
                <a:latin typeface="Times New Roman"/>
                <a:ea typeface="Times New Roman"/>
                <a:cs typeface="Times New Roman"/>
                <a:sym typeface="Times New Roman"/>
              </a:rPr>
              <a:t>A worse working environment due to a lack of communication spoils the brand reputation of a business.</a:t>
            </a:r>
            <a:endParaRPr sz="1400">
              <a:solidFill>
                <a:srgbClr val="7F6000"/>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SzPts val="1300"/>
              <a:buNone/>
            </a:pPr>
            <a:r>
              <a:rPr lang="en-GB" sz="1400">
                <a:solidFill>
                  <a:srgbClr val="7F6000"/>
                </a:solidFill>
                <a:latin typeface="Times New Roman"/>
                <a:ea typeface="Times New Roman"/>
                <a:cs typeface="Times New Roman"/>
                <a:sym typeface="Times New Roman"/>
              </a:rPr>
              <a:t> </a:t>
            </a:r>
            <a:endParaRPr sz="1400">
              <a:solidFill>
                <a:srgbClr val="7F6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7F6000"/>
              </a:buClr>
              <a:buSzPts val="1400"/>
              <a:buFont typeface="Times New Roman"/>
              <a:buChar char="●"/>
            </a:pPr>
            <a:r>
              <a:rPr lang="en-GB" sz="1400">
                <a:solidFill>
                  <a:srgbClr val="7F6000"/>
                </a:solidFill>
                <a:latin typeface="Times New Roman"/>
                <a:ea typeface="Times New Roman"/>
                <a:cs typeface="Times New Roman"/>
                <a:sym typeface="Times New Roman"/>
              </a:rPr>
              <a:t>social and news media are active now. </a:t>
            </a:r>
            <a:endParaRPr sz="1400">
              <a:solidFill>
                <a:srgbClr val="7F6000"/>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SzPts val="1300"/>
              <a:buNone/>
            </a:pPr>
            <a:endParaRPr sz="1400">
              <a:solidFill>
                <a:srgbClr val="7F6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7F6000"/>
              </a:buClr>
              <a:buSzPts val="1400"/>
              <a:buFont typeface="Times New Roman"/>
              <a:buChar char="●"/>
            </a:pPr>
            <a:r>
              <a:rPr lang="en-GB" sz="1400">
                <a:solidFill>
                  <a:srgbClr val="7F6000"/>
                </a:solidFill>
                <a:latin typeface="Times New Roman"/>
                <a:ea typeface="Times New Roman"/>
                <a:cs typeface="Times New Roman"/>
                <a:sym typeface="Times New Roman"/>
              </a:rPr>
              <a:t>It decreases the number of customers and employees for the business.   </a:t>
            </a:r>
            <a:endParaRPr sz="1400">
              <a:solidFill>
                <a:srgbClr val="7F6000"/>
              </a:solidFill>
            </a:endParaRPr>
          </a:p>
        </p:txBody>
      </p:sp>
      <p:pic>
        <p:nvPicPr>
          <p:cNvPr id="185" name="Google Shape;185;p9"/>
          <p:cNvPicPr preferRelativeResize="0"/>
          <p:nvPr/>
        </p:nvPicPr>
        <p:blipFill rotWithShape="1">
          <a:blip r:embed="rId3">
            <a:alphaModFix/>
          </a:blip>
          <a:srcRect/>
          <a:stretch/>
        </p:blipFill>
        <p:spPr>
          <a:xfrm>
            <a:off x="5520925" y="2053250"/>
            <a:ext cx="2791476" cy="192492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Google Shape;190;p10"/>
          <p:cNvSpPr txBox="1">
            <a:spLocks noGrp="1"/>
          </p:cNvSpPr>
          <p:nvPr>
            <p:ph type="title"/>
          </p:nvPr>
        </p:nvSpPr>
        <p:spPr>
          <a:xfrm>
            <a:off x="378800" y="671600"/>
            <a:ext cx="6163800" cy="954600"/>
          </a:xfrm>
          <a:prstGeom prst="rect">
            <a:avLst/>
          </a:prstGeom>
          <a:noFill/>
          <a:ln>
            <a:noFill/>
          </a:ln>
        </p:spPr>
        <p:txBody>
          <a:bodyPr spcFirstLastPara="1" wrap="square" lIns="91425" tIns="91425" rIns="91425" bIns="91425" anchor="t" anchorCtr="0">
            <a:normAutofit/>
          </a:bodyPr>
          <a:lstStyle/>
          <a:p>
            <a:pPr marL="0" lvl="0" indent="0" algn="just" rtl="0">
              <a:lnSpc>
                <a:spcPct val="150000"/>
              </a:lnSpc>
              <a:spcBef>
                <a:spcPts val="0"/>
              </a:spcBef>
              <a:spcAft>
                <a:spcPts val="0"/>
              </a:spcAft>
              <a:buSzPts val="3000"/>
              <a:buNone/>
            </a:pPr>
            <a:r>
              <a:rPr lang="en-GB" sz="2000" b="1">
                <a:solidFill>
                  <a:srgbClr val="0B5394"/>
                </a:solidFill>
                <a:latin typeface="Times New Roman"/>
                <a:ea typeface="Times New Roman"/>
                <a:cs typeface="Times New Roman"/>
                <a:sym typeface="Times New Roman"/>
              </a:rPr>
              <a:t>Communication theories</a:t>
            </a:r>
            <a:endParaRPr sz="2000" b="1">
              <a:solidFill>
                <a:srgbClr val="0B5394"/>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3000"/>
              <a:buNone/>
            </a:pPr>
            <a:endParaRPr sz="2000">
              <a:solidFill>
                <a:srgbClr val="0B5394"/>
              </a:solidFill>
            </a:endParaRPr>
          </a:p>
        </p:txBody>
      </p:sp>
      <p:sp>
        <p:nvSpPr>
          <p:cNvPr id="191" name="Google Shape;191;p10"/>
          <p:cNvSpPr txBox="1">
            <a:spLocks noGrp="1"/>
          </p:cNvSpPr>
          <p:nvPr>
            <p:ph type="body" idx="1"/>
          </p:nvPr>
        </p:nvSpPr>
        <p:spPr>
          <a:xfrm>
            <a:off x="327075" y="1719375"/>
            <a:ext cx="4342500" cy="2448000"/>
          </a:xfrm>
          <a:prstGeom prst="rect">
            <a:avLst/>
          </a:prstGeom>
          <a:no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rgbClr val="7F6000"/>
              </a:buClr>
              <a:buSzPts val="1400"/>
              <a:buFont typeface="Times New Roman"/>
              <a:buChar char="●"/>
            </a:pPr>
            <a:r>
              <a:rPr lang="en-GB" sz="1400">
                <a:solidFill>
                  <a:srgbClr val="7F6000"/>
                </a:solidFill>
                <a:latin typeface="Times New Roman"/>
                <a:ea typeface="Times New Roman"/>
                <a:cs typeface="Times New Roman"/>
                <a:sym typeface="Times New Roman"/>
              </a:rPr>
              <a:t>This discussion develops through several communication theories.</a:t>
            </a:r>
            <a:endParaRPr sz="1400">
              <a:solidFill>
                <a:srgbClr val="7F6000"/>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SzPts val="1300"/>
              <a:buNone/>
            </a:pPr>
            <a:endParaRPr sz="1400">
              <a:solidFill>
                <a:srgbClr val="7F6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7F6000"/>
              </a:buClr>
              <a:buSzPts val="1400"/>
              <a:buFont typeface="Times New Roman"/>
              <a:buChar char="●"/>
            </a:pPr>
            <a:r>
              <a:rPr lang="en-GB" sz="1400">
                <a:solidFill>
                  <a:srgbClr val="7F6000"/>
                </a:solidFill>
                <a:latin typeface="Times New Roman"/>
                <a:ea typeface="Times New Roman"/>
                <a:cs typeface="Times New Roman"/>
                <a:sym typeface="Times New Roman"/>
              </a:rPr>
              <a:t>Communication accommodation theory presents divergence and convergence ways of communication.</a:t>
            </a:r>
            <a:endParaRPr sz="1400">
              <a:solidFill>
                <a:srgbClr val="7F6000"/>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ts val="1300"/>
              <a:buNone/>
            </a:pPr>
            <a:endParaRPr sz="1400">
              <a:solidFill>
                <a:srgbClr val="7F6000"/>
              </a:solidFill>
            </a:endParaRPr>
          </a:p>
        </p:txBody>
      </p:sp>
      <p:pic>
        <p:nvPicPr>
          <p:cNvPr id="192" name="Google Shape;192;p10"/>
          <p:cNvPicPr preferRelativeResize="0"/>
          <p:nvPr/>
        </p:nvPicPr>
        <p:blipFill rotWithShape="1">
          <a:blip r:embed="rId3">
            <a:alphaModFix/>
          </a:blip>
          <a:srcRect/>
          <a:stretch/>
        </p:blipFill>
        <p:spPr>
          <a:xfrm>
            <a:off x="5393950" y="1830350"/>
            <a:ext cx="2639025" cy="184785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96"/>
        <p:cNvGrpSpPr/>
        <p:nvPr/>
      </p:nvGrpSpPr>
      <p:grpSpPr>
        <a:xfrm>
          <a:off x="0" y="0"/>
          <a:ext cx="0" cy="0"/>
          <a:chOff x="0" y="0"/>
          <a:chExt cx="0" cy="0"/>
        </a:xfrm>
      </p:grpSpPr>
      <p:sp>
        <p:nvSpPr>
          <p:cNvPr id="197" name="Google Shape;197;p11"/>
          <p:cNvSpPr txBox="1">
            <a:spLocks noGrp="1"/>
          </p:cNvSpPr>
          <p:nvPr>
            <p:ph type="title"/>
          </p:nvPr>
        </p:nvSpPr>
        <p:spPr>
          <a:xfrm>
            <a:off x="327050" y="569975"/>
            <a:ext cx="7505700" cy="9546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3000"/>
              <a:buNone/>
            </a:pPr>
            <a:r>
              <a:rPr lang="en-GB" sz="2000" b="1">
                <a:solidFill>
                  <a:srgbClr val="0B5394"/>
                </a:solidFill>
                <a:latin typeface="Times New Roman"/>
                <a:ea typeface="Times New Roman"/>
                <a:cs typeface="Times New Roman"/>
                <a:sym typeface="Times New Roman"/>
              </a:rPr>
              <a:t>Communication theories</a:t>
            </a:r>
            <a:endParaRPr sz="2000" b="1">
              <a:solidFill>
                <a:srgbClr val="0B5394"/>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3000"/>
              <a:buNone/>
            </a:pPr>
            <a:endParaRPr sz="2000">
              <a:solidFill>
                <a:srgbClr val="0B5394"/>
              </a:solidFill>
            </a:endParaRPr>
          </a:p>
          <a:p>
            <a:pPr marL="0" lvl="0" indent="0" algn="l" rtl="0">
              <a:lnSpc>
                <a:spcPct val="100000"/>
              </a:lnSpc>
              <a:spcBef>
                <a:spcPts val="0"/>
              </a:spcBef>
              <a:spcAft>
                <a:spcPts val="0"/>
              </a:spcAft>
              <a:buSzPts val="3000"/>
              <a:buNone/>
            </a:pPr>
            <a:endParaRPr sz="2000">
              <a:solidFill>
                <a:srgbClr val="0B5394"/>
              </a:solidFill>
            </a:endParaRPr>
          </a:p>
        </p:txBody>
      </p:sp>
      <p:sp>
        <p:nvSpPr>
          <p:cNvPr id="198" name="Google Shape;198;p11"/>
          <p:cNvSpPr txBox="1">
            <a:spLocks noGrp="1"/>
          </p:cNvSpPr>
          <p:nvPr>
            <p:ph type="body" idx="1"/>
          </p:nvPr>
        </p:nvSpPr>
        <p:spPr>
          <a:xfrm>
            <a:off x="275300" y="1524575"/>
            <a:ext cx="4401900" cy="2448000"/>
          </a:xfrm>
          <a:prstGeom prst="rect">
            <a:avLst/>
          </a:prstGeom>
          <a:noFill/>
          <a:ln>
            <a:noFill/>
          </a:ln>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Clr>
                <a:srgbClr val="7F6000"/>
              </a:buClr>
              <a:buSzPts val="1400"/>
              <a:buFont typeface="Times New Roman"/>
              <a:buChar char="●"/>
            </a:pPr>
            <a:r>
              <a:rPr lang="en-GB" sz="1400">
                <a:solidFill>
                  <a:srgbClr val="7F6000"/>
                </a:solidFill>
                <a:latin typeface="Times New Roman"/>
                <a:ea typeface="Times New Roman"/>
                <a:cs typeface="Times New Roman"/>
                <a:sym typeface="Times New Roman"/>
              </a:rPr>
              <a:t>The business representatives of the UK-China adopt attitudes and communication styles. </a:t>
            </a:r>
            <a:endParaRPr sz="1400">
              <a:solidFill>
                <a:srgbClr val="7F6000"/>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SzPts val="1300"/>
              <a:buNone/>
            </a:pPr>
            <a:endParaRPr sz="1400">
              <a:solidFill>
                <a:srgbClr val="7F6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7F6000"/>
              </a:buClr>
              <a:buSzPts val="1400"/>
              <a:buFont typeface="Times New Roman"/>
              <a:buChar char="●"/>
            </a:pPr>
            <a:r>
              <a:rPr lang="en-GB" sz="1400">
                <a:solidFill>
                  <a:srgbClr val="7F6000"/>
                </a:solidFill>
                <a:latin typeface="Times New Roman"/>
                <a:ea typeface="Times New Roman"/>
                <a:cs typeface="Times New Roman"/>
                <a:sym typeface="Times New Roman"/>
              </a:rPr>
              <a:t>Cultural dimension theory of Hofstede presents a framework of cultural practices across different countries. </a:t>
            </a:r>
            <a:endParaRPr sz="1400">
              <a:solidFill>
                <a:srgbClr val="7F6000"/>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SzPts val="1300"/>
              <a:buNone/>
            </a:pPr>
            <a:endParaRPr sz="1400">
              <a:solidFill>
                <a:srgbClr val="7F6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7F6000"/>
              </a:buClr>
              <a:buSzPts val="1400"/>
              <a:buFont typeface="Times New Roman"/>
              <a:buChar char="●"/>
            </a:pPr>
            <a:r>
              <a:rPr lang="en-GB" sz="1400">
                <a:solidFill>
                  <a:srgbClr val="7F6000"/>
                </a:solidFill>
                <a:latin typeface="Times New Roman"/>
                <a:ea typeface="Times New Roman"/>
                <a:cs typeface="Times New Roman"/>
                <a:sym typeface="Times New Roman"/>
              </a:rPr>
              <a:t>The power distance index presents the high power distance of China and low power distance of the UK. </a:t>
            </a:r>
            <a:endParaRPr sz="1400">
              <a:solidFill>
                <a:srgbClr val="7F6000"/>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SzPts val="1300"/>
              <a:buNone/>
            </a:pPr>
            <a:endParaRPr sz="1400">
              <a:solidFill>
                <a:srgbClr val="7F6000"/>
              </a:solidFill>
              <a:latin typeface="Times New Roman"/>
              <a:ea typeface="Times New Roman"/>
              <a:cs typeface="Times New Roman"/>
              <a:sym typeface="Times New Roman"/>
            </a:endParaRPr>
          </a:p>
        </p:txBody>
      </p:sp>
      <p:pic>
        <p:nvPicPr>
          <p:cNvPr id="199" name="Google Shape;199;p11"/>
          <p:cNvPicPr preferRelativeResize="0"/>
          <p:nvPr/>
        </p:nvPicPr>
        <p:blipFill rotWithShape="1">
          <a:blip r:embed="rId3">
            <a:alphaModFix/>
          </a:blip>
          <a:srcRect/>
          <a:stretch/>
        </p:blipFill>
        <p:spPr>
          <a:xfrm>
            <a:off x="5145850" y="1704275"/>
            <a:ext cx="3573501" cy="226830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sp>
        <p:nvSpPr>
          <p:cNvPr id="204" name="Google Shape;204;p12"/>
          <p:cNvSpPr txBox="1">
            <a:spLocks noGrp="1"/>
          </p:cNvSpPr>
          <p:nvPr>
            <p:ph type="title"/>
          </p:nvPr>
        </p:nvSpPr>
        <p:spPr>
          <a:xfrm>
            <a:off x="402225" y="498425"/>
            <a:ext cx="5943900" cy="9546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3000"/>
              <a:buNone/>
            </a:pPr>
            <a:r>
              <a:rPr lang="en-GB" sz="2000" b="1">
                <a:solidFill>
                  <a:srgbClr val="0B5394"/>
                </a:solidFill>
                <a:latin typeface="Times New Roman"/>
                <a:ea typeface="Times New Roman"/>
                <a:cs typeface="Times New Roman"/>
                <a:sym typeface="Times New Roman"/>
              </a:rPr>
              <a:t>Communication theories</a:t>
            </a:r>
            <a:endParaRPr sz="2000" b="1">
              <a:solidFill>
                <a:srgbClr val="0B5394"/>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3000"/>
              <a:buNone/>
            </a:pPr>
            <a:endParaRPr sz="2000">
              <a:solidFill>
                <a:srgbClr val="0B5394"/>
              </a:solidFill>
            </a:endParaRPr>
          </a:p>
          <a:p>
            <a:pPr marL="0" lvl="0" indent="0" algn="l" rtl="0">
              <a:lnSpc>
                <a:spcPct val="100000"/>
              </a:lnSpc>
              <a:spcBef>
                <a:spcPts val="0"/>
              </a:spcBef>
              <a:spcAft>
                <a:spcPts val="0"/>
              </a:spcAft>
              <a:buSzPts val="3000"/>
              <a:buNone/>
            </a:pPr>
            <a:endParaRPr sz="2000">
              <a:solidFill>
                <a:srgbClr val="0B5394"/>
              </a:solidFill>
            </a:endParaRPr>
          </a:p>
        </p:txBody>
      </p:sp>
      <p:sp>
        <p:nvSpPr>
          <p:cNvPr id="205" name="Google Shape;205;p12"/>
          <p:cNvSpPr txBox="1">
            <a:spLocks noGrp="1"/>
          </p:cNvSpPr>
          <p:nvPr>
            <p:ph type="body" idx="1"/>
          </p:nvPr>
        </p:nvSpPr>
        <p:spPr>
          <a:xfrm>
            <a:off x="257400" y="1753125"/>
            <a:ext cx="4314600" cy="2662200"/>
          </a:xfrm>
          <a:prstGeom prst="rect">
            <a:avLst/>
          </a:prstGeom>
          <a:no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rgbClr val="7F6000"/>
              </a:buClr>
              <a:buSzPts val="1400"/>
              <a:buFont typeface="Times New Roman"/>
              <a:buChar char="●"/>
            </a:pPr>
            <a:r>
              <a:rPr lang="en-GB" sz="1400">
                <a:solidFill>
                  <a:srgbClr val="7F6000"/>
                </a:solidFill>
                <a:latin typeface="Times New Roman"/>
                <a:ea typeface="Times New Roman"/>
                <a:cs typeface="Times New Roman"/>
                <a:sym typeface="Times New Roman"/>
              </a:rPr>
              <a:t>Face negotiation theory promotes effective solutions facing any problem. </a:t>
            </a:r>
            <a:endParaRPr sz="1400">
              <a:solidFill>
                <a:srgbClr val="7F6000"/>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SzPts val="1300"/>
              <a:buNone/>
            </a:pPr>
            <a:endParaRPr sz="1400">
              <a:solidFill>
                <a:srgbClr val="7F6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7F6000"/>
              </a:buClr>
              <a:buSzPts val="1400"/>
              <a:buFont typeface="Times New Roman"/>
              <a:buChar char="●"/>
            </a:pPr>
            <a:r>
              <a:rPr lang="en-GB" sz="1400">
                <a:solidFill>
                  <a:srgbClr val="7F6000"/>
                </a:solidFill>
                <a:latin typeface="Times New Roman"/>
                <a:ea typeface="Times New Roman"/>
                <a:cs typeface="Times New Roman"/>
                <a:sym typeface="Times New Roman"/>
              </a:rPr>
              <a:t>Peaceful and fruitful negotiation can establish strong trust between the executives of two nations. </a:t>
            </a:r>
            <a:endParaRPr sz="1400">
              <a:solidFill>
                <a:srgbClr val="7F6000"/>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ts val="1300"/>
              <a:buNone/>
            </a:pPr>
            <a:endParaRPr sz="1400">
              <a:solidFill>
                <a:srgbClr val="7F6000"/>
              </a:solidFill>
            </a:endParaRPr>
          </a:p>
        </p:txBody>
      </p:sp>
      <p:pic>
        <p:nvPicPr>
          <p:cNvPr id="206" name="Google Shape;206;p12"/>
          <p:cNvPicPr preferRelativeResize="0"/>
          <p:nvPr/>
        </p:nvPicPr>
        <p:blipFill rotWithShape="1">
          <a:blip r:embed="rId3">
            <a:alphaModFix/>
          </a:blip>
          <a:srcRect/>
          <a:stretch/>
        </p:blipFill>
        <p:spPr>
          <a:xfrm>
            <a:off x="5207675" y="1815225"/>
            <a:ext cx="3073650" cy="186282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10"/>
        <p:cNvGrpSpPr/>
        <p:nvPr/>
      </p:nvGrpSpPr>
      <p:grpSpPr>
        <a:xfrm>
          <a:off x="0" y="0"/>
          <a:ext cx="0" cy="0"/>
          <a:chOff x="0" y="0"/>
          <a:chExt cx="0" cy="0"/>
        </a:xfrm>
      </p:grpSpPr>
      <p:sp>
        <p:nvSpPr>
          <p:cNvPr id="211" name="Google Shape;211;p13"/>
          <p:cNvSpPr txBox="1">
            <a:spLocks noGrp="1"/>
          </p:cNvSpPr>
          <p:nvPr>
            <p:ph type="title"/>
          </p:nvPr>
        </p:nvSpPr>
        <p:spPr>
          <a:xfrm>
            <a:off x="268475" y="500575"/>
            <a:ext cx="5270400" cy="9546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3000"/>
              <a:buNone/>
            </a:pPr>
            <a:r>
              <a:rPr lang="en-GB" sz="2000" b="1">
                <a:solidFill>
                  <a:srgbClr val="0B5394"/>
                </a:solidFill>
                <a:latin typeface="Times New Roman"/>
                <a:ea typeface="Times New Roman"/>
                <a:cs typeface="Times New Roman"/>
                <a:sym typeface="Times New Roman"/>
              </a:rPr>
              <a:t>Communication theories</a:t>
            </a:r>
            <a:endParaRPr sz="2000" b="1">
              <a:solidFill>
                <a:srgbClr val="0B5394"/>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3000"/>
              <a:buNone/>
            </a:pPr>
            <a:endParaRPr sz="2000">
              <a:solidFill>
                <a:srgbClr val="0B5394"/>
              </a:solidFill>
            </a:endParaRPr>
          </a:p>
          <a:p>
            <a:pPr marL="0" lvl="0" indent="0" algn="l" rtl="0">
              <a:lnSpc>
                <a:spcPct val="100000"/>
              </a:lnSpc>
              <a:spcBef>
                <a:spcPts val="0"/>
              </a:spcBef>
              <a:spcAft>
                <a:spcPts val="0"/>
              </a:spcAft>
              <a:buSzPts val="3000"/>
              <a:buNone/>
            </a:pPr>
            <a:endParaRPr sz="2000">
              <a:solidFill>
                <a:srgbClr val="0B5394"/>
              </a:solidFill>
            </a:endParaRPr>
          </a:p>
        </p:txBody>
      </p:sp>
      <p:sp>
        <p:nvSpPr>
          <p:cNvPr id="212" name="Google Shape;212;p13"/>
          <p:cNvSpPr txBox="1">
            <a:spLocks noGrp="1"/>
          </p:cNvSpPr>
          <p:nvPr>
            <p:ph type="body" idx="1"/>
          </p:nvPr>
        </p:nvSpPr>
        <p:spPr>
          <a:xfrm>
            <a:off x="268475" y="1404700"/>
            <a:ext cx="4245900" cy="2811600"/>
          </a:xfrm>
          <a:prstGeom prst="rect">
            <a:avLst/>
          </a:prstGeom>
          <a:noFill/>
          <a:ln>
            <a:noFill/>
          </a:ln>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Clr>
                <a:srgbClr val="7F6000"/>
              </a:buClr>
              <a:buSzPts val="1400"/>
              <a:buFont typeface="Times New Roman"/>
              <a:buChar char="●"/>
            </a:pPr>
            <a:r>
              <a:rPr lang="en-GB" sz="1400">
                <a:solidFill>
                  <a:srgbClr val="7F6000"/>
                </a:solidFill>
                <a:latin typeface="Times New Roman"/>
                <a:ea typeface="Times New Roman"/>
                <a:cs typeface="Times New Roman"/>
                <a:sym typeface="Times New Roman"/>
              </a:rPr>
              <a:t>Organisational information theory deals with the promotion of accurate information.  </a:t>
            </a:r>
            <a:endParaRPr sz="1400">
              <a:solidFill>
                <a:srgbClr val="7F6000"/>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SzPts val="1300"/>
              <a:buNone/>
            </a:pPr>
            <a:endParaRPr sz="1400">
              <a:solidFill>
                <a:srgbClr val="7F6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7F6000"/>
              </a:buClr>
              <a:buSzPts val="1400"/>
              <a:buFont typeface="Times New Roman"/>
              <a:buChar char="●"/>
            </a:pPr>
            <a:r>
              <a:rPr lang="en-GB" sz="1400">
                <a:solidFill>
                  <a:srgbClr val="7F6000"/>
                </a:solidFill>
                <a:latin typeface="Times New Roman"/>
                <a:ea typeface="Times New Roman"/>
                <a:cs typeface="Times New Roman"/>
                <a:sym typeface="Times New Roman"/>
              </a:rPr>
              <a:t>The UK-China business venture must follow a strategic relationship to extract trustworthy information. </a:t>
            </a:r>
            <a:endParaRPr sz="1400">
              <a:solidFill>
                <a:srgbClr val="7F6000"/>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SzPts val="1300"/>
              <a:buNone/>
            </a:pPr>
            <a:endParaRPr sz="1400">
              <a:solidFill>
                <a:srgbClr val="7F6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7F6000"/>
              </a:buClr>
              <a:buSzPts val="1400"/>
              <a:buFont typeface="Times New Roman"/>
              <a:buChar char="●"/>
            </a:pPr>
            <a:r>
              <a:rPr lang="en-GB" sz="1400">
                <a:solidFill>
                  <a:srgbClr val="7F6000"/>
                </a:solidFill>
                <a:latin typeface="Times New Roman"/>
                <a:ea typeface="Times New Roman"/>
                <a:cs typeface="Times New Roman"/>
                <a:sym typeface="Times New Roman"/>
              </a:rPr>
              <a:t>It builds up a friendly relationship by developing the area of their international business.     </a:t>
            </a:r>
            <a:endParaRPr sz="1400">
              <a:solidFill>
                <a:srgbClr val="7F6000"/>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ts val="1300"/>
              <a:buNone/>
            </a:pPr>
            <a:endParaRPr sz="1400">
              <a:solidFill>
                <a:srgbClr val="7F6000"/>
              </a:solidFill>
            </a:endParaRPr>
          </a:p>
        </p:txBody>
      </p:sp>
      <p:pic>
        <p:nvPicPr>
          <p:cNvPr id="213" name="Google Shape;213;p13"/>
          <p:cNvPicPr preferRelativeResize="0"/>
          <p:nvPr/>
        </p:nvPicPr>
        <p:blipFill rotWithShape="1">
          <a:blip r:embed="rId3">
            <a:alphaModFix/>
          </a:blip>
          <a:srcRect/>
          <a:stretch/>
        </p:blipFill>
        <p:spPr>
          <a:xfrm>
            <a:off x="5000700" y="1607575"/>
            <a:ext cx="3273475" cy="2401675"/>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17"/>
        <p:cNvGrpSpPr/>
        <p:nvPr/>
      </p:nvGrpSpPr>
      <p:grpSpPr>
        <a:xfrm>
          <a:off x="0" y="0"/>
          <a:ext cx="0" cy="0"/>
          <a:chOff x="0" y="0"/>
          <a:chExt cx="0" cy="0"/>
        </a:xfrm>
      </p:grpSpPr>
      <p:sp>
        <p:nvSpPr>
          <p:cNvPr id="218" name="Google Shape;218;g22326e017ce_0_0"/>
          <p:cNvSpPr txBox="1">
            <a:spLocks noGrp="1"/>
          </p:cNvSpPr>
          <p:nvPr>
            <p:ph type="title"/>
          </p:nvPr>
        </p:nvSpPr>
        <p:spPr>
          <a:xfrm>
            <a:off x="301700" y="400575"/>
            <a:ext cx="4502400" cy="9546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3000"/>
              <a:buNone/>
            </a:pPr>
            <a:r>
              <a:rPr lang="en-GB" sz="2000" b="1">
                <a:solidFill>
                  <a:srgbClr val="0B5394"/>
                </a:solidFill>
                <a:latin typeface="Times New Roman"/>
                <a:ea typeface="Times New Roman"/>
                <a:cs typeface="Times New Roman"/>
                <a:sym typeface="Times New Roman"/>
              </a:rPr>
              <a:t>Real-life business communication examples</a:t>
            </a:r>
            <a:endParaRPr sz="2000" b="1">
              <a:solidFill>
                <a:srgbClr val="0B5394"/>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3000"/>
              <a:buNone/>
            </a:pPr>
            <a:endParaRPr sz="2000">
              <a:solidFill>
                <a:srgbClr val="0B5394"/>
              </a:solidFill>
            </a:endParaRPr>
          </a:p>
          <a:p>
            <a:pPr marL="0" lvl="0" indent="0" algn="l" rtl="0">
              <a:lnSpc>
                <a:spcPct val="100000"/>
              </a:lnSpc>
              <a:spcBef>
                <a:spcPts val="0"/>
              </a:spcBef>
              <a:spcAft>
                <a:spcPts val="0"/>
              </a:spcAft>
              <a:buSzPts val="3000"/>
              <a:buNone/>
            </a:pPr>
            <a:endParaRPr sz="2000">
              <a:solidFill>
                <a:srgbClr val="0B5394"/>
              </a:solidFill>
            </a:endParaRPr>
          </a:p>
        </p:txBody>
      </p:sp>
      <p:sp>
        <p:nvSpPr>
          <p:cNvPr id="219" name="Google Shape;219;g22326e017ce_0_0"/>
          <p:cNvSpPr txBox="1">
            <a:spLocks noGrp="1"/>
          </p:cNvSpPr>
          <p:nvPr>
            <p:ph type="body" idx="1"/>
          </p:nvPr>
        </p:nvSpPr>
        <p:spPr>
          <a:xfrm>
            <a:off x="405200" y="1980375"/>
            <a:ext cx="4233300" cy="2448000"/>
          </a:xfrm>
          <a:prstGeom prst="rect">
            <a:avLst/>
          </a:prstGeom>
          <a:no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rgbClr val="7F6000"/>
              </a:buClr>
              <a:buSzPts val="1400"/>
              <a:buFont typeface="Times New Roman"/>
              <a:buChar char="●"/>
            </a:pPr>
            <a:r>
              <a:rPr lang="en-GB" sz="1400">
                <a:solidFill>
                  <a:srgbClr val="7F6000"/>
                </a:solidFill>
                <a:latin typeface="Times New Roman"/>
                <a:ea typeface="Times New Roman"/>
                <a:cs typeface="Times New Roman"/>
                <a:sym typeface="Times New Roman"/>
              </a:rPr>
              <a:t>Bridgewater Associates has an extraordinary environment of business communication.</a:t>
            </a:r>
            <a:endParaRPr sz="1400">
              <a:solidFill>
                <a:srgbClr val="7F6000"/>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SzPts val="1300"/>
              <a:buNone/>
            </a:pPr>
            <a:r>
              <a:rPr lang="en-GB" sz="1400">
                <a:solidFill>
                  <a:srgbClr val="7F6000"/>
                </a:solidFill>
                <a:latin typeface="Times New Roman"/>
                <a:ea typeface="Times New Roman"/>
                <a:cs typeface="Times New Roman"/>
                <a:sym typeface="Times New Roman"/>
              </a:rPr>
              <a:t> </a:t>
            </a:r>
            <a:endParaRPr sz="1400">
              <a:solidFill>
                <a:srgbClr val="7F6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7F6000"/>
              </a:buClr>
              <a:buSzPts val="1400"/>
              <a:buFont typeface="Times New Roman"/>
              <a:buChar char="●"/>
            </a:pPr>
            <a:r>
              <a:rPr lang="en-GB" sz="1400">
                <a:solidFill>
                  <a:srgbClr val="7F6000"/>
                </a:solidFill>
                <a:latin typeface="Times New Roman"/>
                <a:ea typeface="Times New Roman"/>
                <a:cs typeface="Times New Roman"/>
                <a:sym typeface="Times New Roman"/>
              </a:rPr>
              <a:t>It causes transparency in communication by clearing doubts. </a:t>
            </a:r>
            <a:endParaRPr sz="1400">
              <a:solidFill>
                <a:srgbClr val="7F6000"/>
              </a:solidFill>
              <a:latin typeface="Times New Roman"/>
              <a:ea typeface="Times New Roman"/>
              <a:cs typeface="Times New Roman"/>
              <a:sym typeface="Times New Roman"/>
            </a:endParaRPr>
          </a:p>
          <a:p>
            <a:pPr marL="0" lvl="0" indent="0" algn="l" rtl="0">
              <a:lnSpc>
                <a:spcPct val="115000"/>
              </a:lnSpc>
              <a:spcBef>
                <a:spcPts val="0"/>
              </a:spcBef>
              <a:spcAft>
                <a:spcPts val="0"/>
              </a:spcAft>
              <a:buSzPts val="1300"/>
              <a:buNone/>
            </a:pPr>
            <a:endParaRPr sz="1400">
              <a:solidFill>
                <a:srgbClr val="7F6000"/>
              </a:solidFill>
            </a:endParaRPr>
          </a:p>
        </p:txBody>
      </p:sp>
      <p:pic>
        <p:nvPicPr>
          <p:cNvPr id="220" name="Google Shape;220;g22326e017ce_0_0"/>
          <p:cNvPicPr preferRelativeResize="0"/>
          <p:nvPr/>
        </p:nvPicPr>
        <p:blipFill rotWithShape="1">
          <a:blip r:embed="rId3">
            <a:alphaModFix/>
          </a:blip>
          <a:srcRect/>
          <a:stretch/>
        </p:blipFill>
        <p:spPr>
          <a:xfrm>
            <a:off x="5073125" y="2022225"/>
            <a:ext cx="3177174" cy="1842150"/>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24"/>
        <p:cNvGrpSpPr/>
        <p:nvPr/>
      </p:nvGrpSpPr>
      <p:grpSpPr>
        <a:xfrm>
          <a:off x="0" y="0"/>
          <a:ext cx="0" cy="0"/>
          <a:chOff x="0" y="0"/>
          <a:chExt cx="0" cy="0"/>
        </a:xfrm>
      </p:grpSpPr>
      <p:sp>
        <p:nvSpPr>
          <p:cNvPr id="225" name="Google Shape;225;g22326e017ce_0_5"/>
          <p:cNvSpPr txBox="1">
            <a:spLocks noGrp="1"/>
          </p:cNvSpPr>
          <p:nvPr>
            <p:ph type="title"/>
          </p:nvPr>
        </p:nvSpPr>
        <p:spPr>
          <a:xfrm>
            <a:off x="368900" y="524775"/>
            <a:ext cx="4792200" cy="9546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3000"/>
              <a:buNone/>
            </a:pPr>
            <a:r>
              <a:rPr lang="en-GB" sz="2000" b="1">
                <a:solidFill>
                  <a:srgbClr val="0B5394"/>
                </a:solidFill>
                <a:latin typeface="Times New Roman"/>
                <a:ea typeface="Times New Roman"/>
                <a:cs typeface="Times New Roman"/>
                <a:sym typeface="Times New Roman"/>
              </a:rPr>
              <a:t>Real-life business communication examples</a:t>
            </a:r>
            <a:endParaRPr sz="2000" b="1">
              <a:solidFill>
                <a:srgbClr val="0B5394"/>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3000"/>
              <a:buNone/>
            </a:pPr>
            <a:endParaRPr sz="2000">
              <a:solidFill>
                <a:srgbClr val="0B5394"/>
              </a:solidFill>
            </a:endParaRPr>
          </a:p>
          <a:p>
            <a:pPr marL="0" lvl="0" indent="0" algn="l" rtl="0">
              <a:lnSpc>
                <a:spcPct val="100000"/>
              </a:lnSpc>
              <a:spcBef>
                <a:spcPts val="0"/>
              </a:spcBef>
              <a:spcAft>
                <a:spcPts val="0"/>
              </a:spcAft>
              <a:buSzPts val="3000"/>
              <a:buNone/>
            </a:pPr>
            <a:endParaRPr sz="2000">
              <a:solidFill>
                <a:srgbClr val="0B5394"/>
              </a:solidFill>
            </a:endParaRPr>
          </a:p>
        </p:txBody>
      </p:sp>
      <p:sp>
        <p:nvSpPr>
          <p:cNvPr id="226" name="Google Shape;226;g22326e017ce_0_5"/>
          <p:cNvSpPr txBox="1">
            <a:spLocks noGrp="1"/>
          </p:cNvSpPr>
          <p:nvPr>
            <p:ph type="body" idx="1"/>
          </p:nvPr>
        </p:nvSpPr>
        <p:spPr>
          <a:xfrm>
            <a:off x="332750" y="2083850"/>
            <a:ext cx="4864500" cy="2448000"/>
          </a:xfrm>
          <a:prstGeom prst="rect">
            <a:avLst/>
          </a:prstGeom>
          <a:no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rgbClr val="7F6000"/>
              </a:buClr>
              <a:buSzPts val="1400"/>
              <a:buFont typeface="Times New Roman"/>
              <a:buChar char="●"/>
            </a:pPr>
            <a:r>
              <a:rPr lang="en-GB" sz="1400">
                <a:solidFill>
                  <a:srgbClr val="7F6000"/>
                </a:solidFill>
                <a:latin typeface="Times New Roman"/>
                <a:ea typeface="Times New Roman"/>
                <a:cs typeface="Times New Roman"/>
                <a:sym typeface="Times New Roman"/>
              </a:rPr>
              <a:t>Buffer is a company which deals with digital media management. </a:t>
            </a:r>
            <a:endParaRPr sz="1400">
              <a:solidFill>
                <a:srgbClr val="7F6000"/>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SzPts val="1300"/>
              <a:buNone/>
            </a:pPr>
            <a:endParaRPr sz="1400">
              <a:solidFill>
                <a:srgbClr val="7F6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7F6000"/>
              </a:buClr>
              <a:buSzPts val="1400"/>
              <a:buFont typeface="Times New Roman"/>
              <a:buChar char="●"/>
            </a:pPr>
            <a:r>
              <a:rPr lang="en-GB" sz="1400">
                <a:solidFill>
                  <a:srgbClr val="7F6000"/>
                </a:solidFill>
                <a:latin typeface="Times New Roman"/>
                <a:ea typeface="Times New Roman"/>
                <a:cs typeface="Times New Roman"/>
                <a:sym typeface="Times New Roman"/>
              </a:rPr>
              <a:t>The authorities of the organisation very frankly share their financial information with the business members.  </a:t>
            </a:r>
            <a:endParaRPr sz="1400">
              <a:solidFill>
                <a:srgbClr val="7F6000"/>
              </a:solidFill>
            </a:endParaRPr>
          </a:p>
        </p:txBody>
      </p:sp>
      <p:pic>
        <p:nvPicPr>
          <p:cNvPr id="227" name="Google Shape;227;g22326e017ce_0_5"/>
          <p:cNvPicPr preferRelativeResize="0"/>
          <p:nvPr/>
        </p:nvPicPr>
        <p:blipFill rotWithShape="1">
          <a:blip r:embed="rId3">
            <a:alphaModFix/>
          </a:blip>
          <a:srcRect/>
          <a:stretch/>
        </p:blipFill>
        <p:spPr>
          <a:xfrm>
            <a:off x="5401400" y="2187800"/>
            <a:ext cx="3004125" cy="161445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31"/>
        <p:cNvGrpSpPr/>
        <p:nvPr/>
      </p:nvGrpSpPr>
      <p:grpSpPr>
        <a:xfrm>
          <a:off x="0" y="0"/>
          <a:ext cx="0" cy="0"/>
          <a:chOff x="0" y="0"/>
          <a:chExt cx="0" cy="0"/>
        </a:xfrm>
      </p:grpSpPr>
      <p:sp>
        <p:nvSpPr>
          <p:cNvPr id="232" name="Google Shape;232;g22326e017ce_0_10"/>
          <p:cNvSpPr txBox="1">
            <a:spLocks noGrp="1"/>
          </p:cNvSpPr>
          <p:nvPr>
            <p:ph type="title"/>
          </p:nvPr>
        </p:nvSpPr>
        <p:spPr>
          <a:xfrm>
            <a:off x="363800" y="576525"/>
            <a:ext cx="4574700" cy="9546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3000"/>
              <a:buNone/>
            </a:pPr>
            <a:r>
              <a:rPr lang="en-GB" sz="2000" b="1">
                <a:solidFill>
                  <a:srgbClr val="0B5394"/>
                </a:solidFill>
                <a:latin typeface="Times New Roman"/>
                <a:ea typeface="Times New Roman"/>
                <a:cs typeface="Times New Roman"/>
                <a:sym typeface="Times New Roman"/>
              </a:rPr>
              <a:t>Real-life business communication examples</a:t>
            </a:r>
            <a:endParaRPr sz="2000" b="1">
              <a:solidFill>
                <a:srgbClr val="0B5394"/>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3000"/>
              <a:buNone/>
            </a:pPr>
            <a:endParaRPr sz="2000">
              <a:solidFill>
                <a:srgbClr val="0B5394"/>
              </a:solidFill>
            </a:endParaRPr>
          </a:p>
        </p:txBody>
      </p:sp>
      <p:sp>
        <p:nvSpPr>
          <p:cNvPr id="233" name="Google Shape;233;g22326e017ce_0_10"/>
          <p:cNvSpPr txBox="1">
            <a:spLocks noGrp="1"/>
          </p:cNvSpPr>
          <p:nvPr>
            <p:ph type="body" idx="1"/>
          </p:nvPr>
        </p:nvSpPr>
        <p:spPr>
          <a:xfrm>
            <a:off x="415525" y="2187825"/>
            <a:ext cx="3819300" cy="2193900"/>
          </a:xfrm>
          <a:prstGeom prst="rect">
            <a:avLst/>
          </a:prstGeom>
          <a:no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rgbClr val="7F6000"/>
              </a:buClr>
              <a:buSzPts val="1400"/>
              <a:buFont typeface="Times New Roman"/>
              <a:buChar char="●"/>
            </a:pPr>
            <a:r>
              <a:rPr lang="en-GB" sz="1400">
                <a:solidFill>
                  <a:srgbClr val="7F6000"/>
                </a:solidFill>
                <a:latin typeface="Times New Roman"/>
                <a:ea typeface="Times New Roman"/>
                <a:cs typeface="Times New Roman"/>
                <a:sym typeface="Times New Roman"/>
              </a:rPr>
              <a:t>Hubspot is an American software development company.</a:t>
            </a:r>
            <a:endParaRPr sz="1400">
              <a:solidFill>
                <a:srgbClr val="7F6000"/>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SzPts val="1300"/>
              <a:buNone/>
            </a:pPr>
            <a:r>
              <a:rPr lang="en-GB" sz="1400">
                <a:solidFill>
                  <a:srgbClr val="7F6000"/>
                </a:solidFill>
                <a:latin typeface="Times New Roman"/>
                <a:ea typeface="Times New Roman"/>
                <a:cs typeface="Times New Roman"/>
                <a:sym typeface="Times New Roman"/>
              </a:rPr>
              <a:t> </a:t>
            </a:r>
            <a:endParaRPr sz="1400">
              <a:solidFill>
                <a:srgbClr val="7F6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7F6000"/>
              </a:buClr>
              <a:buSzPts val="1400"/>
              <a:buFont typeface="Times New Roman"/>
              <a:buChar char="●"/>
            </a:pPr>
            <a:r>
              <a:rPr lang="en-GB" sz="1400">
                <a:solidFill>
                  <a:srgbClr val="7F6000"/>
                </a:solidFill>
                <a:latin typeface="Times New Roman"/>
                <a:ea typeface="Times New Roman"/>
                <a:cs typeface="Times New Roman"/>
                <a:sym typeface="Times New Roman"/>
              </a:rPr>
              <a:t>It promotes free questionnaire sessions.  </a:t>
            </a:r>
            <a:endParaRPr sz="1400">
              <a:solidFill>
                <a:srgbClr val="7F6000"/>
              </a:solidFill>
              <a:latin typeface="Times New Roman"/>
              <a:ea typeface="Times New Roman"/>
              <a:cs typeface="Times New Roman"/>
              <a:sym typeface="Times New Roman"/>
            </a:endParaRPr>
          </a:p>
          <a:p>
            <a:pPr marL="0" lvl="0" indent="0" algn="l" rtl="0">
              <a:lnSpc>
                <a:spcPct val="115000"/>
              </a:lnSpc>
              <a:spcBef>
                <a:spcPts val="0"/>
              </a:spcBef>
              <a:spcAft>
                <a:spcPts val="0"/>
              </a:spcAft>
              <a:buSzPts val="1300"/>
              <a:buNone/>
            </a:pPr>
            <a:endParaRPr sz="1400">
              <a:solidFill>
                <a:srgbClr val="7F6000"/>
              </a:solidFill>
            </a:endParaRPr>
          </a:p>
        </p:txBody>
      </p:sp>
      <p:pic>
        <p:nvPicPr>
          <p:cNvPr id="234" name="Google Shape;234;g22326e017ce_0_10"/>
          <p:cNvPicPr preferRelativeResize="0"/>
          <p:nvPr/>
        </p:nvPicPr>
        <p:blipFill rotWithShape="1">
          <a:blip r:embed="rId3">
            <a:alphaModFix/>
          </a:blip>
          <a:srcRect/>
          <a:stretch/>
        </p:blipFill>
        <p:spPr>
          <a:xfrm>
            <a:off x="4804050" y="2042900"/>
            <a:ext cx="3228925" cy="1987025"/>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38"/>
        <p:cNvGrpSpPr/>
        <p:nvPr/>
      </p:nvGrpSpPr>
      <p:grpSpPr>
        <a:xfrm>
          <a:off x="0" y="0"/>
          <a:ext cx="0" cy="0"/>
          <a:chOff x="0" y="0"/>
          <a:chExt cx="0" cy="0"/>
        </a:xfrm>
      </p:grpSpPr>
      <p:sp>
        <p:nvSpPr>
          <p:cNvPr id="239" name="Google Shape;239;g22326e017ce_0_15"/>
          <p:cNvSpPr txBox="1">
            <a:spLocks noGrp="1"/>
          </p:cNvSpPr>
          <p:nvPr>
            <p:ph type="title"/>
          </p:nvPr>
        </p:nvSpPr>
        <p:spPr>
          <a:xfrm>
            <a:off x="384500" y="555825"/>
            <a:ext cx="3353700" cy="9546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3000"/>
              <a:buNone/>
            </a:pPr>
            <a:r>
              <a:rPr lang="en-GB" sz="2000" b="1">
                <a:solidFill>
                  <a:srgbClr val="0B5394"/>
                </a:solidFill>
                <a:latin typeface="Times New Roman"/>
                <a:ea typeface="Times New Roman"/>
                <a:cs typeface="Times New Roman"/>
                <a:sym typeface="Times New Roman"/>
              </a:rPr>
              <a:t>Recommendations </a:t>
            </a:r>
            <a:endParaRPr sz="2000" b="1">
              <a:solidFill>
                <a:srgbClr val="0B5394"/>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3000"/>
              <a:buNone/>
            </a:pPr>
            <a:endParaRPr sz="2000">
              <a:solidFill>
                <a:srgbClr val="0B5394"/>
              </a:solidFill>
            </a:endParaRPr>
          </a:p>
          <a:p>
            <a:pPr marL="0" lvl="0" indent="0" algn="l" rtl="0">
              <a:lnSpc>
                <a:spcPct val="100000"/>
              </a:lnSpc>
              <a:spcBef>
                <a:spcPts val="0"/>
              </a:spcBef>
              <a:spcAft>
                <a:spcPts val="0"/>
              </a:spcAft>
              <a:buSzPts val="3000"/>
              <a:buNone/>
            </a:pPr>
            <a:endParaRPr sz="2000">
              <a:solidFill>
                <a:srgbClr val="0B5394"/>
              </a:solidFill>
            </a:endParaRPr>
          </a:p>
        </p:txBody>
      </p:sp>
      <p:sp>
        <p:nvSpPr>
          <p:cNvPr id="240" name="Google Shape;240;g22326e017ce_0_15"/>
          <p:cNvSpPr txBox="1">
            <a:spLocks noGrp="1"/>
          </p:cNvSpPr>
          <p:nvPr>
            <p:ph type="body" idx="1"/>
          </p:nvPr>
        </p:nvSpPr>
        <p:spPr>
          <a:xfrm>
            <a:off x="260300" y="1742350"/>
            <a:ext cx="4419600" cy="2448000"/>
          </a:xfrm>
          <a:prstGeom prst="rect">
            <a:avLst/>
          </a:prstGeom>
          <a:no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rgbClr val="7F6000"/>
              </a:buClr>
              <a:buSzPts val="1400"/>
              <a:buFont typeface="Times New Roman"/>
              <a:buChar char="●"/>
            </a:pPr>
            <a:r>
              <a:rPr lang="en-GB" sz="1400">
                <a:solidFill>
                  <a:srgbClr val="7F6000"/>
                </a:solidFill>
                <a:latin typeface="Times New Roman"/>
                <a:ea typeface="Times New Roman"/>
                <a:cs typeface="Times New Roman"/>
                <a:sym typeface="Times New Roman"/>
              </a:rPr>
              <a:t>Be respectful of each other's culture by giving time and value to reciprocal negotiation.</a:t>
            </a:r>
            <a:endParaRPr sz="1400">
              <a:solidFill>
                <a:srgbClr val="7F6000"/>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SzPts val="1300"/>
              <a:buNone/>
            </a:pPr>
            <a:r>
              <a:rPr lang="en-GB" sz="1400">
                <a:solidFill>
                  <a:srgbClr val="7F6000"/>
                </a:solidFill>
                <a:latin typeface="Times New Roman"/>
                <a:ea typeface="Times New Roman"/>
                <a:cs typeface="Times New Roman"/>
                <a:sym typeface="Times New Roman"/>
              </a:rPr>
              <a:t> </a:t>
            </a:r>
            <a:endParaRPr sz="1400">
              <a:solidFill>
                <a:srgbClr val="7F6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7F6000"/>
              </a:buClr>
              <a:buSzPts val="1400"/>
              <a:buFont typeface="Times New Roman"/>
              <a:buChar char="●"/>
            </a:pPr>
            <a:r>
              <a:rPr lang="en-GB" sz="1400">
                <a:solidFill>
                  <a:srgbClr val="7F6000"/>
                </a:solidFill>
                <a:latin typeface="Times New Roman"/>
                <a:ea typeface="Times New Roman"/>
                <a:cs typeface="Times New Roman"/>
                <a:sym typeface="Times New Roman"/>
              </a:rPr>
              <a:t>Fear-free mind also gives solutions to intercultural business communication. </a:t>
            </a:r>
            <a:endParaRPr sz="1400">
              <a:solidFill>
                <a:srgbClr val="7F6000"/>
              </a:solidFill>
              <a:latin typeface="Times New Roman"/>
              <a:ea typeface="Times New Roman"/>
              <a:cs typeface="Times New Roman"/>
              <a:sym typeface="Times New Roman"/>
            </a:endParaRPr>
          </a:p>
          <a:p>
            <a:pPr marL="0" lvl="0" indent="0" algn="l" rtl="0">
              <a:lnSpc>
                <a:spcPct val="115000"/>
              </a:lnSpc>
              <a:spcBef>
                <a:spcPts val="0"/>
              </a:spcBef>
              <a:spcAft>
                <a:spcPts val="0"/>
              </a:spcAft>
              <a:buSzPts val="1300"/>
              <a:buNone/>
            </a:pPr>
            <a:endParaRPr sz="1400">
              <a:solidFill>
                <a:srgbClr val="7F6000"/>
              </a:solidFill>
            </a:endParaRPr>
          </a:p>
        </p:txBody>
      </p:sp>
      <p:pic>
        <p:nvPicPr>
          <p:cNvPr id="241" name="Google Shape;241;g22326e017ce_0_15"/>
          <p:cNvPicPr preferRelativeResize="0"/>
          <p:nvPr/>
        </p:nvPicPr>
        <p:blipFill rotWithShape="1">
          <a:blip r:embed="rId3">
            <a:alphaModFix/>
          </a:blip>
          <a:srcRect/>
          <a:stretch/>
        </p:blipFill>
        <p:spPr>
          <a:xfrm>
            <a:off x="5122050" y="1949775"/>
            <a:ext cx="2941950" cy="1741175"/>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45"/>
        <p:cNvGrpSpPr/>
        <p:nvPr/>
      </p:nvGrpSpPr>
      <p:grpSpPr>
        <a:xfrm>
          <a:off x="0" y="0"/>
          <a:ext cx="0" cy="0"/>
          <a:chOff x="0" y="0"/>
          <a:chExt cx="0" cy="0"/>
        </a:xfrm>
      </p:grpSpPr>
      <p:sp>
        <p:nvSpPr>
          <p:cNvPr id="246" name="Google Shape;246;g22326e017ce_0_20"/>
          <p:cNvSpPr txBox="1">
            <a:spLocks noGrp="1"/>
          </p:cNvSpPr>
          <p:nvPr>
            <p:ph type="title"/>
          </p:nvPr>
        </p:nvSpPr>
        <p:spPr>
          <a:xfrm>
            <a:off x="446600" y="617900"/>
            <a:ext cx="7505700" cy="954600"/>
          </a:xfrm>
          <a:prstGeom prst="rect">
            <a:avLst/>
          </a:prstGeom>
          <a:noFill/>
          <a:ln>
            <a:noFill/>
          </a:ln>
        </p:spPr>
        <p:txBody>
          <a:bodyPr spcFirstLastPara="1" wrap="square" lIns="91425" tIns="91425" rIns="91425" bIns="91425" anchor="t" anchorCtr="0">
            <a:normAutofit/>
          </a:bodyPr>
          <a:lstStyle/>
          <a:p>
            <a:pPr marL="0" lvl="0" indent="0" algn="just" rtl="0">
              <a:lnSpc>
                <a:spcPct val="150000"/>
              </a:lnSpc>
              <a:spcBef>
                <a:spcPts val="0"/>
              </a:spcBef>
              <a:spcAft>
                <a:spcPts val="0"/>
              </a:spcAft>
              <a:buSzPts val="3000"/>
              <a:buNone/>
            </a:pPr>
            <a:r>
              <a:rPr lang="en-GB" sz="2000" b="1">
                <a:solidFill>
                  <a:srgbClr val="0B5394"/>
                </a:solidFill>
                <a:latin typeface="Times New Roman"/>
                <a:ea typeface="Times New Roman"/>
                <a:cs typeface="Times New Roman"/>
                <a:sym typeface="Times New Roman"/>
              </a:rPr>
              <a:t>Recommendations </a:t>
            </a:r>
            <a:endParaRPr sz="2000" b="1">
              <a:solidFill>
                <a:srgbClr val="0B5394"/>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3000"/>
              <a:buNone/>
            </a:pPr>
            <a:endParaRPr sz="2000">
              <a:solidFill>
                <a:srgbClr val="0B5394"/>
              </a:solidFill>
            </a:endParaRPr>
          </a:p>
        </p:txBody>
      </p:sp>
      <p:sp>
        <p:nvSpPr>
          <p:cNvPr id="247" name="Google Shape;247;g22326e017ce_0_20"/>
          <p:cNvSpPr txBox="1">
            <a:spLocks noGrp="1"/>
          </p:cNvSpPr>
          <p:nvPr>
            <p:ph type="body" idx="1"/>
          </p:nvPr>
        </p:nvSpPr>
        <p:spPr>
          <a:xfrm>
            <a:off x="312050" y="1814800"/>
            <a:ext cx="4202100" cy="2448000"/>
          </a:xfrm>
          <a:prstGeom prst="rect">
            <a:avLst/>
          </a:prstGeom>
          <a:no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rgbClr val="7F6000"/>
              </a:buClr>
              <a:buSzPts val="1400"/>
              <a:buFont typeface="Times New Roman"/>
              <a:buChar char="●"/>
            </a:pPr>
            <a:r>
              <a:rPr lang="en-GB" sz="1400">
                <a:solidFill>
                  <a:srgbClr val="7F6000"/>
                </a:solidFill>
                <a:latin typeface="Times New Roman"/>
                <a:ea typeface="Times New Roman"/>
                <a:cs typeface="Times New Roman"/>
                <a:sym typeface="Times New Roman"/>
              </a:rPr>
              <a:t>Special attention to the words of the foreign business members. </a:t>
            </a:r>
            <a:endParaRPr sz="1400">
              <a:solidFill>
                <a:srgbClr val="7F6000"/>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SzPts val="1300"/>
              <a:buNone/>
            </a:pPr>
            <a:r>
              <a:rPr lang="en-GB" sz="1400">
                <a:solidFill>
                  <a:srgbClr val="7F6000"/>
                </a:solidFill>
                <a:latin typeface="Times New Roman"/>
                <a:ea typeface="Times New Roman"/>
                <a:cs typeface="Times New Roman"/>
                <a:sym typeface="Times New Roman"/>
              </a:rPr>
              <a:t> </a:t>
            </a:r>
            <a:endParaRPr sz="1400">
              <a:solidFill>
                <a:srgbClr val="7F6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7F6000"/>
              </a:buClr>
              <a:buSzPts val="1400"/>
              <a:buFont typeface="Times New Roman"/>
              <a:buChar char="●"/>
            </a:pPr>
            <a:r>
              <a:rPr lang="en-GB" sz="1400">
                <a:solidFill>
                  <a:srgbClr val="7F6000"/>
                </a:solidFill>
                <a:latin typeface="Times New Roman"/>
                <a:ea typeface="Times New Roman"/>
                <a:cs typeface="Times New Roman"/>
                <a:sym typeface="Times New Roman"/>
              </a:rPr>
              <a:t>Should have deep knowledge of non-verbal attitudes.  </a:t>
            </a:r>
            <a:endParaRPr sz="1400">
              <a:solidFill>
                <a:srgbClr val="7F6000"/>
              </a:solidFill>
              <a:latin typeface="Times New Roman"/>
              <a:ea typeface="Times New Roman"/>
              <a:cs typeface="Times New Roman"/>
              <a:sym typeface="Times New Roman"/>
            </a:endParaRPr>
          </a:p>
          <a:p>
            <a:pPr marL="0" lvl="0" indent="0" algn="l" rtl="0">
              <a:lnSpc>
                <a:spcPct val="115000"/>
              </a:lnSpc>
              <a:spcBef>
                <a:spcPts val="0"/>
              </a:spcBef>
              <a:spcAft>
                <a:spcPts val="0"/>
              </a:spcAft>
              <a:buSzPts val="1300"/>
              <a:buNone/>
            </a:pPr>
            <a:endParaRPr sz="1400">
              <a:solidFill>
                <a:srgbClr val="7F6000"/>
              </a:solidFill>
            </a:endParaRPr>
          </a:p>
        </p:txBody>
      </p:sp>
      <p:pic>
        <p:nvPicPr>
          <p:cNvPr id="248" name="Google Shape;248;g22326e017ce_0_20"/>
          <p:cNvPicPr preferRelativeResize="0"/>
          <p:nvPr/>
        </p:nvPicPr>
        <p:blipFill rotWithShape="1">
          <a:blip r:embed="rId3">
            <a:alphaModFix/>
          </a:blip>
          <a:srcRect/>
          <a:stretch/>
        </p:blipFill>
        <p:spPr>
          <a:xfrm>
            <a:off x="4866125" y="1814800"/>
            <a:ext cx="3560100" cy="2121575"/>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52"/>
        <p:cNvGrpSpPr/>
        <p:nvPr/>
      </p:nvGrpSpPr>
      <p:grpSpPr>
        <a:xfrm>
          <a:off x="0" y="0"/>
          <a:ext cx="0" cy="0"/>
          <a:chOff x="0" y="0"/>
          <a:chExt cx="0" cy="0"/>
        </a:xfrm>
      </p:grpSpPr>
      <p:sp>
        <p:nvSpPr>
          <p:cNvPr id="253" name="Google Shape;253;g22326e017ce_0_25"/>
          <p:cNvSpPr txBox="1">
            <a:spLocks noGrp="1"/>
          </p:cNvSpPr>
          <p:nvPr>
            <p:ph type="title"/>
          </p:nvPr>
        </p:nvSpPr>
        <p:spPr>
          <a:xfrm>
            <a:off x="353450" y="638625"/>
            <a:ext cx="4450500" cy="9546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3000"/>
              <a:buNone/>
            </a:pPr>
            <a:r>
              <a:rPr lang="en-GB" sz="2000" b="1">
                <a:solidFill>
                  <a:srgbClr val="0B5394"/>
                </a:solidFill>
                <a:latin typeface="Times New Roman"/>
                <a:ea typeface="Times New Roman"/>
                <a:cs typeface="Times New Roman"/>
                <a:sym typeface="Times New Roman"/>
              </a:rPr>
              <a:t>Communication Solutions</a:t>
            </a:r>
            <a:endParaRPr sz="2000" b="1">
              <a:solidFill>
                <a:srgbClr val="0B5394"/>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3000"/>
              <a:buNone/>
            </a:pPr>
            <a:endParaRPr sz="2000">
              <a:solidFill>
                <a:srgbClr val="0B5394"/>
              </a:solidFill>
            </a:endParaRPr>
          </a:p>
          <a:p>
            <a:pPr marL="0" lvl="0" indent="0" algn="l" rtl="0">
              <a:lnSpc>
                <a:spcPct val="100000"/>
              </a:lnSpc>
              <a:spcBef>
                <a:spcPts val="0"/>
              </a:spcBef>
              <a:spcAft>
                <a:spcPts val="0"/>
              </a:spcAft>
              <a:buSzPts val="3000"/>
              <a:buNone/>
            </a:pPr>
            <a:endParaRPr sz="2000">
              <a:solidFill>
                <a:srgbClr val="0B5394"/>
              </a:solidFill>
            </a:endParaRPr>
          </a:p>
        </p:txBody>
      </p:sp>
      <p:sp>
        <p:nvSpPr>
          <p:cNvPr id="254" name="Google Shape;254;g22326e017ce_0_25"/>
          <p:cNvSpPr txBox="1">
            <a:spLocks noGrp="1"/>
          </p:cNvSpPr>
          <p:nvPr>
            <p:ph type="body" idx="1"/>
          </p:nvPr>
        </p:nvSpPr>
        <p:spPr>
          <a:xfrm>
            <a:off x="394850" y="1773375"/>
            <a:ext cx="3912600" cy="2448000"/>
          </a:xfrm>
          <a:prstGeom prst="rect">
            <a:avLst/>
          </a:prstGeom>
          <a:no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rgbClr val="7F6000"/>
              </a:buClr>
              <a:buSzPts val="1400"/>
              <a:buFont typeface="Times New Roman"/>
              <a:buChar char="●"/>
            </a:pPr>
            <a:r>
              <a:rPr lang="en-GB" sz="1400">
                <a:solidFill>
                  <a:srgbClr val="7F6000"/>
                </a:solidFill>
                <a:latin typeface="Times New Roman"/>
                <a:ea typeface="Times New Roman"/>
                <a:cs typeface="Times New Roman"/>
                <a:sym typeface="Times New Roman"/>
              </a:rPr>
              <a:t>The UK-China business members should consider the perspectives of both cultures. </a:t>
            </a:r>
            <a:endParaRPr sz="1400">
              <a:solidFill>
                <a:srgbClr val="7F6000"/>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SzPts val="1300"/>
              <a:buNone/>
            </a:pPr>
            <a:endParaRPr sz="1400">
              <a:solidFill>
                <a:srgbClr val="7F6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7F6000"/>
              </a:buClr>
              <a:buSzPts val="1400"/>
              <a:buFont typeface="Times New Roman"/>
              <a:buChar char="●"/>
            </a:pPr>
            <a:r>
              <a:rPr lang="en-GB" sz="1400">
                <a:solidFill>
                  <a:srgbClr val="7F6000"/>
                </a:solidFill>
                <a:latin typeface="Times New Roman"/>
                <a:ea typeface="Times New Roman"/>
                <a:cs typeface="Times New Roman"/>
                <a:sym typeface="Times New Roman"/>
              </a:rPr>
              <a:t>It can smoothly progress to the solutions of business communication. </a:t>
            </a:r>
            <a:endParaRPr sz="1400">
              <a:solidFill>
                <a:srgbClr val="7F6000"/>
              </a:solidFill>
              <a:latin typeface="Times New Roman"/>
              <a:ea typeface="Times New Roman"/>
              <a:cs typeface="Times New Roman"/>
              <a:sym typeface="Times New Roman"/>
            </a:endParaRPr>
          </a:p>
          <a:p>
            <a:pPr marL="0" lvl="0" indent="0" algn="l" rtl="0">
              <a:lnSpc>
                <a:spcPct val="115000"/>
              </a:lnSpc>
              <a:spcBef>
                <a:spcPts val="0"/>
              </a:spcBef>
              <a:spcAft>
                <a:spcPts val="0"/>
              </a:spcAft>
              <a:buSzPts val="1300"/>
              <a:buNone/>
            </a:pPr>
            <a:endParaRPr sz="1400">
              <a:solidFill>
                <a:srgbClr val="7F6000"/>
              </a:solidFill>
            </a:endParaRPr>
          </a:p>
        </p:txBody>
      </p:sp>
      <p:pic>
        <p:nvPicPr>
          <p:cNvPr id="255" name="Google Shape;255;g22326e017ce_0_25"/>
          <p:cNvPicPr preferRelativeResize="0"/>
          <p:nvPr/>
        </p:nvPicPr>
        <p:blipFill rotWithShape="1">
          <a:blip r:embed="rId3">
            <a:alphaModFix/>
          </a:blip>
          <a:srcRect/>
          <a:stretch/>
        </p:blipFill>
        <p:spPr>
          <a:xfrm>
            <a:off x="4648825" y="1845825"/>
            <a:ext cx="3591101" cy="1888225"/>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59"/>
        <p:cNvGrpSpPr/>
        <p:nvPr/>
      </p:nvGrpSpPr>
      <p:grpSpPr>
        <a:xfrm>
          <a:off x="0" y="0"/>
          <a:ext cx="0" cy="0"/>
          <a:chOff x="0" y="0"/>
          <a:chExt cx="0" cy="0"/>
        </a:xfrm>
      </p:grpSpPr>
      <p:sp>
        <p:nvSpPr>
          <p:cNvPr id="260" name="Google Shape;260;g22326e017ce_0_30"/>
          <p:cNvSpPr txBox="1">
            <a:spLocks noGrp="1"/>
          </p:cNvSpPr>
          <p:nvPr>
            <p:ph type="title"/>
          </p:nvPr>
        </p:nvSpPr>
        <p:spPr>
          <a:xfrm>
            <a:off x="374100" y="648950"/>
            <a:ext cx="7505700" cy="954600"/>
          </a:xfrm>
          <a:prstGeom prst="rect">
            <a:avLst/>
          </a:prstGeom>
          <a:noFill/>
          <a:ln>
            <a:noFill/>
          </a:ln>
        </p:spPr>
        <p:txBody>
          <a:bodyPr spcFirstLastPara="1" wrap="square" lIns="91425" tIns="91425" rIns="91425" bIns="91425" anchor="t" anchorCtr="0">
            <a:normAutofit/>
          </a:bodyPr>
          <a:lstStyle/>
          <a:p>
            <a:pPr marL="0" lvl="0" indent="0" algn="just" rtl="0">
              <a:lnSpc>
                <a:spcPct val="150000"/>
              </a:lnSpc>
              <a:spcBef>
                <a:spcPts val="0"/>
              </a:spcBef>
              <a:spcAft>
                <a:spcPts val="0"/>
              </a:spcAft>
              <a:buSzPts val="3000"/>
              <a:buNone/>
            </a:pPr>
            <a:r>
              <a:rPr lang="en-GB" sz="2000" b="1">
                <a:solidFill>
                  <a:srgbClr val="0B5394"/>
                </a:solidFill>
                <a:latin typeface="Times New Roman"/>
                <a:ea typeface="Times New Roman"/>
                <a:cs typeface="Times New Roman"/>
                <a:sym typeface="Times New Roman"/>
              </a:rPr>
              <a:t>Communication Solutions</a:t>
            </a:r>
            <a:endParaRPr sz="2000" b="1">
              <a:solidFill>
                <a:srgbClr val="0B5394"/>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3000"/>
              <a:buNone/>
            </a:pPr>
            <a:endParaRPr sz="2000">
              <a:solidFill>
                <a:srgbClr val="0B5394"/>
              </a:solidFill>
            </a:endParaRPr>
          </a:p>
        </p:txBody>
      </p:sp>
      <p:sp>
        <p:nvSpPr>
          <p:cNvPr id="261" name="Google Shape;261;g22326e017ce_0_30"/>
          <p:cNvSpPr txBox="1">
            <a:spLocks noGrp="1"/>
          </p:cNvSpPr>
          <p:nvPr>
            <p:ph type="body" idx="1"/>
          </p:nvPr>
        </p:nvSpPr>
        <p:spPr>
          <a:xfrm>
            <a:off x="374100" y="1721650"/>
            <a:ext cx="3850500" cy="2448000"/>
          </a:xfrm>
          <a:prstGeom prst="rect">
            <a:avLst/>
          </a:prstGeom>
          <a:noFill/>
          <a:ln>
            <a:noFill/>
          </a:ln>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Clr>
                <a:srgbClr val="7F6000"/>
              </a:buClr>
              <a:buSzPts val="1400"/>
              <a:buFont typeface="Times New Roman"/>
              <a:buChar char="●"/>
            </a:pPr>
            <a:r>
              <a:rPr lang="en-GB" sz="1400">
                <a:solidFill>
                  <a:srgbClr val="7F6000"/>
                </a:solidFill>
                <a:latin typeface="Times New Roman"/>
                <a:ea typeface="Times New Roman"/>
                <a:cs typeface="Times New Roman"/>
                <a:sym typeface="Times New Roman"/>
              </a:rPr>
              <a:t>The employees have to go through a deep study and research on international communication. </a:t>
            </a:r>
            <a:endParaRPr sz="1400">
              <a:solidFill>
                <a:srgbClr val="7F6000"/>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SzPts val="1300"/>
              <a:buNone/>
            </a:pPr>
            <a:endParaRPr sz="1400">
              <a:solidFill>
                <a:srgbClr val="7F6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7F6000"/>
              </a:buClr>
              <a:buSzPts val="1400"/>
              <a:buFont typeface="Times New Roman"/>
              <a:buChar char="●"/>
            </a:pPr>
            <a:r>
              <a:rPr lang="en-GB" sz="1400">
                <a:solidFill>
                  <a:srgbClr val="7F6000"/>
                </a:solidFill>
                <a:latin typeface="Times New Roman"/>
                <a:ea typeface="Times New Roman"/>
                <a:cs typeface="Times New Roman"/>
                <a:sym typeface="Times New Roman"/>
              </a:rPr>
              <a:t>They need to be prepared beforehand for the business meeting. </a:t>
            </a:r>
            <a:endParaRPr sz="1400">
              <a:solidFill>
                <a:srgbClr val="7F6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7F6000"/>
              </a:buClr>
              <a:buSzPts val="1400"/>
              <a:buFont typeface="Times New Roman"/>
              <a:buChar char="●"/>
            </a:pPr>
            <a:r>
              <a:rPr lang="en-GB" sz="1400">
                <a:solidFill>
                  <a:srgbClr val="7F6000"/>
                </a:solidFill>
                <a:latin typeface="Times New Roman"/>
                <a:ea typeface="Times New Roman"/>
                <a:cs typeface="Times New Roman"/>
                <a:sym typeface="Times New Roman"/>
              </a:rPr>
              <a:t>The business executives in China should accept decentralization of  power. </a:t>
            </a:r>
            <a:endParaRPr sz="1400">
              <a:solidFill>
                <a:srgbClr val="7F6000"/>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SzPts val="1300"/>
              <a:buNone/>
            </a:pPr>
            <a:endParaRPr sz="1400">
              <a:solidFill>
                <a:srgbClr val="7F6000"/>
              </a:solidFill>
              <a:latin typeface="Times New Roman"/>
              <a:ea typeface="Times New Roman"/>
              <a:cs typeface="Times New Roman"/>
              <a:sym typeface="Times New Roman"/>
            </a:endParaRPr>
          </a:p>
          <a:p>
            <a:pPr marL="0" lvl="0" indent="0" algn="l" rtl="0">
              <a:lnSpc>
                <a:spcPct val="115000"/>
              </a:lnSpc>
              <a:spcBef>
                <a:spcPts val="0"/>
              </a:spcBef>
              <a:spcAft>
                <a:spcPts val="0"/>
              </a:spcAft>
              <a:buSzPts val="1300"/>
              <a:buNone/>
            </a:pPr>
            <a:endParaRPr sz="1400">
              <a:solidFill>
                <a:srgbClr val="7F6000"/>
              </a:solidFill>
            </a:endParaRPr>
          </a:p>
        </p:txBody>
      </p:sp>
      <p:pic>
        <p:nvPicPr>
          <p:cNvPr id="262" name="Google Shape;262;g22326e017ce_0_30"/>
          <p:cNvPicPr preferRelativeResize="0"/>
          <p:nvPr/>
        </p:nvPicPr>
        <p:blipFill rotWithShape="1">
          <a:blip r:embed="rId3">
            <a:alphaModFix/>
          </a:blip>
          <a:srcRect/>
          <a:stretch/>
        </p:blipFill>
        <p:spPr>
          <a:xfrm>
            <a:off x="4635725" y="1849075"/>
            <a:ext cx="3407601" cy="1922750"/>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66"/>
        <p:cNvGrpSpPr/>
        <p:nvPr/>
      </p:nvGrpSpPr>
      <p:grpSpPr>
        <a:xfrm>
          <a:off x="0" y="0"/>
          <a:ext cx="0" cy="0"/>
          <a:chOff x="0" y="0"/>
          <a:chExt cx="0" cy="0"/>
        </a:xfrm>
      </p:grpSpPr>
      <p:sp>
        <p:nvSpPr>
          <p:cNvPr id="267" name="Google Shape;267;g22326e017ce_0_35"/>
          <p:cNvSpPr txBox="1">
            <a:spLocks noGrp="1"/>
          </p:cNvSpPr>
          <p:nvPr>
            <p:ph type="title"/>
          </p:nvPr>
        </p:nvSpPr>
        <p:spPr>
          <a:xfrm>
            <a:off x="332725" y="607575"/>
            <a:ext cx="3819300" cy="954600"/>
          </a:xfrm>
          <a:prstGeom prst="rect">
            <a:avLst/>
          </a:prstGeom>
          <a:noFill/>
          <a:ln>
            <a:noFill/>
          </a:ln>
        </p:spPr>
        <p:txBody>
          <a:bodyPr spcFirstLastPara="1" wrap="square" lIns="91425" tIns="91425" rIns="91425" bIns="91425" anchor="t" anchorCtr="0">
            <a:normAutofit/>
          </a:bodyPr>
          <a:lstStyle/>
          <a:p>
            <a:pPr marL="0" lvl="0" indent="0" algn="just" rtl="0">
              <a:lnSpc>
                <a:spcPct val="150000"/>
              </a:lnSpc>
              <a:spcBef>
                <a:spcPts val="0"/>
              </a:spcBef>
              <a:spcAft>
                <a:spcPts val="0"/>
              </a:spcAft>
              <a:buSzPts val="3000"/>
              <a:buNone/>
            </a:pPr>
            <a:r>
              <a:rPr lang="en-GB" sz="2000" b="1">
                <a:solidFill>
                  <a:srgbClr val="0B5394"/>
                </a:solidFill>
                <a:latin typeface="Times New Roman"/>
                <a:ea typeface="Times New Roman"/>
                <a:cs typeface="Times New Roman"/>
                <a:sym typeface="Times New Roman"/>
              </a:rPr>
              <a:t> Conclusion</a:t>
            </a:r>
            <a:endParaRPr sz="2000">
              <a:solidFill>
                <a:srgbClr val="0B5394"/>
              </a:solidFill>
            </a:endParaRPr>
          </a:p>
        </p:txBody>
      </p:sp>
      <p:sp>
        <p:nvSpPr>
          <p:cNvPr id="268" name="Google Shape;268;g22326e017ce_0_35"/>
          <p:cNvSpPr txBox="1">
            <a:spLocks noGrp="1"/>
          </p:cNvSpPr>
          <p:nvPr>
            <p:ph type="body" idx="1"/>
          </p:nvPr>
        </p:nvSpPr>
        <p:spPr>
          <a:xfrm>
            <a:off x="280975" y="1690575"/>
            <a:ext cx="4347300" cy="2448000"/>
          </a:xfrm>
          <a:prstGeom prst="rect">
            <a:avLst/>
          </a:prstGeom>
          <a:no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rgbClr val="7F6000"/>
              </a:buClr>
              <a:buSzPts val="1400"/>
              <a:buFont typeface="Times New Roman"/>
              <a:buChar char="●"/>
            </a:pPr>
            <a:r>
              <a:rPr lang="en-GB" sz="1400">
                <a:solidFill>
                  <a:srgbClr val="7F6000"/>
                </a:solidFill>
                <a:latin typeface="Times New Roman"/>
                <a:ea typeface="Times New Roman"/>
                <a:cs typeface="Times New Roman"/>
                <a:sym typeface="Times New Roman"/>
              </a:rPr>
              <a:t>Presentation of the Importance of cross-cultural business communication.  </a:t>
            </a:r>
            <a:endParaRPr sz="1400">
              <a:solidFill>
                <a:srgbClr val="7F6000"/>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SzPts val="1300"/>
              <a:buNone/>
            </a:pPr>
            <a:endParaRPr sz="1400">
              <a:solidFill>
                <a:srgbClr val="7F6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7F6000"/>
              </a:buClr>
              <a:buSzPts val="1400"/>
              <a:buFont typeface="Times New Roman"/>
              <a:buChar char="●"/>
            </a:pPr>
            <a:r>
              <a:rPr lang="en-GB" sz="1400">
                <a:solidFill>
                  <a:srgbClr val="7F6000"/>
                </a:solidFill>
                <a:latin typeface="Times New Roman"/>
                <a:ea typeface="Times New Roman"/>
                <a:cs typeface="Times New Roman"/>
                <a:sym typeface="Times New Roman"/>
              </a:rPr>
              <a:t>UK-China intercultural business communication is demonstrated</a:t>
            </a:r>
            <a:endParaRPr sz="1400">
              <a:solidFill>
                <a:srgbClr val="7F6000"/>
              </a:solidFill>
            </a:endParaRPr>
          </a:p>
        </p:txBody>
      </p:sp>
      <p:pic>
        <p:nvPicPr>
          <p:cNvPr id="269" name="Google Shape;269;g22326e017ce_0_35"/>
          <p:cNvPicPr preferRelativeResize="0"/>
          <p:nvPr/>
        </p:nvPicPr>
        <p:blipFill rotWithShape="1">
          <a:blip r:embed="rId3">
            <a:alphaModFix/>
          </a:blip>
          <a:srcRect/>
          <a:stretch/>
        </p:blipFill>
        <p:spPr>
          <a:xfrm>
            <a:off x="4959275" y="1690575"/>
            <a:ext cx="3591150" cy="1987026"/>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73"/>
        <p:cNvGrpSpPr/>
        <p:nvPr/>
      </p:nvGrpSpPr>
      <p:grpSpPr>
        <a:xfrm>
          <a:off x="0" y="0"/>
          <a:ext cx="0" cy="0"/>
          <a:chOff x="0" y="0"/>
          <a:chExt cx="0" cy="0"/>
        </a:xfrm>
      </p:grpSpPr>
      <p:sp>
        <p:nvSpPr>
          <p:cNvPr id="274" name="Google Shape;274;g22326e017ce_0_40"/>
          <p:cNvSpPr txBox="1">
            <a:spLocks noGrp="1"/>
          </p:cNvSpPr>
          <p:nvPr>
            <p:ph type="title"/>
          </p:nvPr>
        </p:nvSpPr>
        <p:spPr>
          <a:xfrm>
            <a:off x="332750" y="452325"/>
            <a:ext cx="7505700" cy="954600"/>
          </a:xfrm>
          <a:prstGeom prst="rect">
            <a:avLst/>
          </a:prstGeom>
          <a:noFill/>
          <a:ln>
            <a:noFill/>
          </a:ln>
        </p:spPr>
        <p:txBody>
          <a:bodyPr spcFirstLastPara="1" wrap="square" lIns="91425" tIns="91425" rIns="91425" bIns="91425" anchor="t" anchorCtr="0">
            <a:normAutofit/>
          </a:bodyPr>
          <a:lstStyle/>
          <a:p>
            <a:pPr marL="0" lvl="0" indent="0" algn="just" rtl="0">
              <a:lnSpc>
                <a:spcPct val="150000"/>
              </a:lnSpc>
              <a:spcBef>
                <a:spcPts val="0"/>
              </a:spcBef>
              <a:spcAft>
                <a:spcPts val="0"/>
              </a:spcAft>
              <a:buSzPts val="3000"/>
              <a:buNone/>
            </a:pPr>
            <a:r>
              <a:rPr lang="en-GB" sz="1800" b="1">
                <a:solidFill>
                  <a:srgbClr val="0B5394"/>
                </a:solidFill>
                <a:latin typeface="Times New Roman"/>
                <a:ea typeface="Times New Roman"/>
                <a:cs typeface="Times New Roman"/>
                <a:sym typeface="Times New Roman"/>
              </a:rPr>
              <a:t>References</a:t>
            </a:r>
            <a:endParaRPr sz="1800" b="1">
              <a:solidFill>
                <a:srgbClr val="0B5394"/>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3000"/>
              <a:buNone/>
            </a:pPr>
            <a:endParaRPr sz="1800">
              <a:solidFill>
                <a:srgbClr val="0B5394"/>
              </a:solidFill>
            </a:endParaRPr>
          </a:p>
        </p:txBody>
      </p:sp>
      <p:sp>
        <p:nvSpPr>
          <p:cNvPr id="275" name="Google Shape;275;g22326e017ce_0_40"/>
          <p:cNvSpPr txBox="1">
            <a:spLocks noGrp="1"/>
          </p:cNvSpPr>
          <p:nvPr>
            <p:ph type="body" idx="1"/>
          </p:nvPr>
        </p:nvSpPr>
        <p:spPr>
          <a:xfrm>
            <a:off x="332750" y="997175"/>
            <a:ext cx="5495700" cy="24480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SzPts val="1300"/>
              <a:buNone/>
            </a:pPr>
            <a:r>
              <a:rPr lang="en-GB" sz="300">
                <a:solidFill>
                  <a:srgbClr val="7F6000"/>
                </a:solidFill>
                <a:latin typeface="Times New Roman"/>
                <a:ea typeface="Times New Roman"/>
                <a:cs typeface="Times New Roman"/>
                <a:sym typeface="Times New Roman"/>
              </a:rPr>
              <a:t>Oduro, P.B. (2022) </a:t>
            </a:r>
            <a:r>
              <a:rPr lang="en-GB" sz="300" i="1">
                <a:solidFill>
                  <a:srgbClr val="7F6000"/>
                </a:solidFill>
                <a:latin typeface="Times New Roman"/>
                <a:ea typeface="Times New Roman"/>
                <a:cs typeface="Times New Roman"/>
                <a:sym typeface="Times New Roman"/>
              </a:rPr>
              <a:t>5 obstacles in Intercultural Communication</a:t>
            </a:r>
            <a:r>
              <a:rPr lang="en-GB" sz="300">
                <a:solidFill>
                  <a:srgbClr val="7F6000"/>
                </a:solidFill>
                <a:latin typeface="Times New Roman"/>
                <a:ea typeface="Times New Roman"/>
                <a:cs typeface="Times New Roman"/>
                <a:sym typeface="Times New Roman"/>
              </a:rPr>
              <a:t>, </a:t>
            </a:r>
            <a:r>
              <a:rPr lang="en-GB" sz="300" i="1">
                <a:solidFill>
                  <a:srgbClr val="7F6000"/>
                </a:solidFill>
                <a:latin typeface="Times New Roman"/>
                <a:ea typeface="Times New Roman"/>
                <a:cs typeface="Times New Roman"/>
                <a:sym typeface="Times New Roman"/>
              </a:rPr>
              <a:t>Youth Time Magazine</a:t>
            </a:r>
            <a:r>
              <a:rPr lang="en-GB" sz="300">
                <a:solidFill>
                  <a:srgbClr val="7F6000"/>
                </a:solidFill>
                <a:latin typeface="Times New Roman"/>
                <a:ea typeface="Times New Roman"/>
                <a:cs typeface="Times New Roman"/>
                <a:sym typeface="Times New Roman"/>
              </a:rPr>
              <a:t>. Available at: https://youthtimemag.com/5-obstacles-in-intercultural-communication/ (Accessed: March 22, 2023). </a:t>
            </a:r>
            <a:endParaRPr sz="300">
              <a:solidFill>
                <a:srgbClr val="7F6000"/>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SzPts val="1300"/>
              <a:buNone/>
            </a:pPr>
            <a:r>
              <a:rPr lang="en-GB" sz="300">
                <a:solidFill>
                  <a:srgbClr val="7F6000"/>
                </a:solidFill>
                <a:highlight>
                  <a:srgbClr val="FFFFFF"/>
                </a:highlight>
                <a:latin typeface="Times New Roman"/>
                <a:ea typeface="Times New Roman"/>
                <a:cs typeface="Times New Roman"/>
                <a:sym typeface="Times New Roman"/>
              </a:rPr>
              <a:t>Meng, Q., Zhao, W., Sun, Y. and Liu, H., (2023). Research on the Design of Cross-cultural Business Communication Virtual Simulation Experiment Teaching Platform Based on SPSS Data Analysis.</a:t>
            </a:r>
            <a:endParaRPr sz="300">
              <a:solidFill>
                <a:srgbClr val="7F6000"/>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SzPts val="1300"/>
              <a:buNone/>
            </a:pPr>
            <a:r>
              <a:rPr lang="en-GB" sz="300">
                <a:solidFill>
                  <a:srgbClr val="7F6000"/>
                </a:solidFill>
                <a:latin typeface="Times New Roman"/>
                <a:ea typeface="Times New Roman"/>
                <a:cs typeface="Times New Roman"/>
                <a:sym typeface="Times New Roman"/>
              </a:rPr>
              <a:t>Libretexts (2022) </a:t>
            </a:r>
            <a:r>
              <a:rPr lang="en-GB" sz="300" i="1">
                <a:solidFill>
                  <a:srgbClr val="7F6000"/>
                </a:solidFill>
                <a:latin typeface="Times New Roman"/>
                <a:ea typeface="Times New Roman"/>
                <a:cs typeface="Times New Roman"/>
                <a:sym typeface="Times New Roman"/>
              </a:rPr>
              <a:t>2.3: Barriers to intercultural communication</a:t>
            </a:r>
            <a:r>
              <a:rPr lang="en-GB" sz="300">
                <a:solidFill>
                  <a:srgbClr val="7F6000"/>
                </a:solidFill>
                <a:latin typeface="Times New Roman"/>
                <a:ea typeface="Times New Roman"/>
                <a:cs typeface="Times New Roman"/>
                <a:sym typeface="Times New Roman"/>
              </a:rPr>
              <a:t>, </a:t>
            </a:r>
            <a:r>
              <a:rPr lang="en-GB" sz="300" i="1">
                <a:solidFill>
                  <a:srgbClr val="7F6000"/>
                </a:solidFill>
                <a:latin typeface="Times New Roman"/>
                <a:ea typeface="Times New Roman"/>
                <a:cs typeface="Times New Roman"/>
                <a:sym typeface="Times New Roman"/>
              </a:rPr>
              <a:t>Social Sci LibreTexts</a:t>
            </a:r>
            <a:r>
              <a:rPr lang="en-GB" sz="300">
                <a:solidFill>
                  <a:srgbClr val="7F6000"/>
                </a:solidFill>
                <a:latin typeface="Times New Roman"/>
                <a:ea typeface="Times New Roman"/>
                <a:cs typeface="Times New Roman"/>
                <a:sym typeface="Times New Roman"/>
              </a:rPr>
              <a:t>. Libretexts. Available at: https://socialsci.libretexts.org/Courses/Southwest_Tennessee_Community_College/Competent_Communication/02%3A_Culture_and_Communication/2.03%3A_Barriers_to_Intercultural_Communication (Accessed: March 22, 2023). </a:t>
            </a:r>
            <a:endParaRPr sz="300">
              <a:solidFill>
                <a:srgbClr val="7F6000"/>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SzPts val="1300"/>
              <a:buNone/>
            </a:pPr>
            <a:r>
              <a:rPr lang="en-GB" sz="300">
                <a:solidFill>
                  <a:srgbClr val="7F6000"/>
                </a:solidFill>
                <a:latin typeface="Times New Roman"/>
                <a:ea typeface="Times New Roman"/>
                <a:cs typeface="Times New Roman"/>
                <a:sym typeface="Times New Roman"/>
              </a:rPr>
              <a:t>Kinsey, A. (2019) </a:t>
            </a:r>
            <a:r>
              <a:rPr lang="en-GB" sz="300" i="1">
                <a:solidFill>
                  <a:srgbClr val="7F6000"/>
                </a:solidFill>
                <a:latin typeface="Times New Roman"/>
                <a:ea typeface="Times New Roman"/>
                <a:cs typeface="Times New Roman"/>
                <a:sym typeface="Times New Roman"/>
              </a:rPr>
              <a:t>The effects of poor communication in business</a:t>
            </a:r>
            <a:r>
              <a:rPr lang="en-GB" sz="300">
                <a:solidFill>
                  <a:srgbClr val="7F6000"/>
                </a:solidFill>
                <a:latin typeface="Times New Roman"/>
                <a:ea typeface="Times New Roman"/>
                <a:cs typeface="Times New Roman"/>
                <a:sym typeface="Times New Roman"/>
              </a:rPr>
              <a:t>, </a:t>
            </a:r>
            <a:r>
              <a:rPr lang="en-GB" sz="300" i="1">
                <a:solidFill>
                  <a:srgbClr val="7F6000"/>
                </a:solidFill>
                <a:latin typeface="Times New Roman"/>
                <a:ea typeface="Times New Roman"/>
                <a:cs typeface="Times New Roman"/>
                <a:sym typeface="Times New Roman"/>
              </a:rPr>
              <a:t>Small Business - Chron.com</a:t>
            </a:r>
            <a:r>
              <a:rPr lang="en-GB" sz="300">
                <a:solidFill>
                  <a:srgbClr val="7F6000"/>
                </a:solidFill>
                <a:latin typeface="Times New Roman"/>
                <a:ea typeface="Times New Roman"/>
                <a:cs typeface="Times New Roman"/>
                <a:sym typeface="Times New Roman"/>
              </a:rPr>
              <a:t>. Chron.com. Available at: https://smallbusiness.chron.com/effects-poor-communication-business-345.html (Accessed: March 22, 2023). </a:t>
            </a:r>
            <a:endParaRPr sz="300">
              <a:solidFill>
                <a:srgbClr val="7F6000"/>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SzPts val="1300"/>
              <a:buNone/>
            </a:pPr>
            <a:r>
              <a:rPr lang="en-GB" sz="300">
                <a:solidFill>
                  <a:srgbClr val="7F6000"/>
                </a:solidFill>
                <a:highlight>
                  <a:srgbClr val="FFFFFF"/>
                </a:highlight>
                <a:latin typeface="Times New Roman"/>
                <a:ea typeface="Times New Roman"/>
                <a:cs typeface="Times New Roman"/>
                <a:sym typeface="Times New Roman"/>
              </a:rPr>
              <a:t>Nooh, M.N., (2023). A Review of the Literature on the Relationships between Cultural Intelligence and Cross-cultural Adjustment in International Business. </a:t>
            </a:r>
            <a:r>
              <a:rPr lang="en-GB" sz="300" i="1">
                <a:solidFill>
                  <a:srgbClr val="7F6000"/>
                </a:solidFill>
                <a:highlight>
                  <a:srgbClr val="FFFFFF"/>
                </a:highlight>
                <a:latin typeface="Times New Roman"/>
                <a:ea typeface="Times New Roman"/>
                <a:cs typeface="Times New Roman"/>
                <a:sym typeface="Times New Roman"/>
              </a:rPr>
              <a:t>Malaysian Journal of Business, Economics and Management</a:t>
            </a:r>
            <a:r>
              <a:rPr lang="en-GB" sz="300">
                <a:solidFill>
                  <a:srgbClr val="7F6000"/>
                </a:solidFill>
                <a:highlight>
                  <a:srgbClr val="FFFFFF"/>
                </a:highlight>
                <a:latin typeface="Times New Roman"/>
                <a:ea typeface="Times New Roman"/>
                <a:cs typeface="Times New Roman"/>
                <a:sym typeface="Times New Roman"/>
              </a:rPr>
              <a:t>, pp.18-26.</a:t>
            </a:r>
            <a:r>
              <a:rPr lang="en-GB" sz="300">
                <a:solidFill>
                  <a:srgbClr val="7F6000"/>
                </a:solidFill>
                <a:latin typeface="Times New Roman"/>
                <a:ea typeface="Times New Roman"/>
                <a:cs typeface="Times New Roman"/>
                <a:sym typeface="Times New Roman"/>
              </a:rPr>
              <a:t>  </a:t>
            </a:r>
            <a:endParaRPr sz="300">
              <a:solidFill>
                <a:srgbClr val="7F6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SzPts val="1300"/>
              <a:buNone/>
            </a:pPr>
            <a:endParaRPr sz="300">
              <a:solidFill>
                <a:srgbClr val="7F6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SzPts val="1300"/>
              <a:buNone/>
            </a:pPr>
            <a:r>
              <a:rPr lang="en-GB" sz="300">
                <a:solidFill>
                  <a:srgbClr val="7F6000"/>
                </a:solidFill>
                <a:latin typeface="Times New Roman"/>
                <a:ea typeface="Times New Roman"/>
                <a:cs typeface="Times New Roman"/>
                <a:sym typeface="Times New Roman"/>
              </a:rPr>
              <a:t>Destine, F. (2022) </a:t>
            </a:r>
            <a:r>
              <a:rPr lang="en-GB" sz="300" i="1">
                <a:solidFill>
                  <a:srgbClr val="7F6000"/>
                </a:solidFill>
                <a:latin typeface="Times New Roman"/>
                <a:ea typeface="Times New Roman"/>
                <a:cs typeface="Times New Roman"/>
                <a:sym typeface="Times New Roman"/>
              </a:rPr>
              <a:t>Facing challenges in the workplace? learn how to communicate</a:t>
            </a:r>
            <a:r>
              <a:rPr lang="en-GB" sz="300">
                <a:solidFill>
                  <a:srgbClr val="7F6000"/>
                </a:solidFill>
                <a:latin typeface="Times New Roman"/>
                <a:ea typeface="Times New Roman"/>
                <a:cs typeface="Times New Roman"/>
                <a:sym typeface="Times New Roman"/>
              </a:rPr>
              <a:t>, </a:t>
            </a:r>
            <a:r>
              <a:rPr lang="en-GB" sz="300" i="1">
                <a:solidFill>
                  <a:srgbClr val="7F6000"/>
                </a:solidFill>
                <a:latin typeface="Times New Roman"/>
                <a:ea typeface="Times New Roman"/>
                <a:cs typeface="Times New Roman"/>
                <a:sym typeface="Times New Roman"/>
              </a:rPr>
              <a:t>Entrepreneur</a:t>
            </a:r>
            <a:r>
              <a:rPr lang="en-GB" sz="300">
                <a:solidFill>
                  <a:srgbClr val="7F6000"/>
                </a:solidFill>
                <a:latin typeface="Times New Roman"/>
                <a:ea typeface="Times New Roman"/>
                <a:cs typeface="Times New Roman"/>
                <a:sym typeface="Times New Roman"/>
              </a:rPr>
              <a:t>. Entrepreneur. Available at: https://www.entrepreneur.com/leadership/facing-challenges-in-the-workplace-learn-how-to-communicate/435202 (Accessed: March 22, 2023). </a:t>
            </a:r>
            <a:endParaRPr sz="300">
              <a:solidFill>
                <a:srgbClr val="7F6000"/>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SzPts val="1300"/>
              <a:buNone/>
            </a:pPr>
            <a:r>
              <a:rPr lang="en-GB" sz="300">
                <a:solidFill>
                  <a:srgbClr val="7F6000"/>
                </a:solidFill>
                <a:latin typeface="Times New Roman"/>
                <a:ea typeface="Times New Roman"/>
                <a:cs typeface="Times New Roman"/>
                <a:sym typeface="Times New Roman"/>
              </a:rPr>
              <a:t>Novak, M.C. (2019) </a:t>
            </a:r>
            <a:r>
              <a:rPr lang="en-GB" sz="300" i="1">
                <a:solidFill>
                  <a:srgbClr val="7F6000"/>
                </a:solidFill>
                <a:latin typeface="Times New Roman"/>
                <a:ea typeface="Times New Roman"/>
                <a:cs typeface="Times New Roman"/>
                <a:sym typeface="Times New Roman"/>
              </a:rPr>
              <a:t>Everything you need to know about communication theory - G2</a:t>
            </a:r>
            <a:r>
              <a:rPr lang="en-GB" sz="300">
                <a:solidFill>
                  <a:srgbClr val="7F6000"/>
                </a:solidFill>
                <a:latin typeface="Times New Roman"/>
                <a:ea typeface="Times New Roman"/>
                <a:cs typeface="Times New Roman"/>
                <a:sym typeface="Times New Roman"/>
              </a:rPr>
              <a:t>. Available at: https://www.g2.com/articles/communication-theory (Accessed: March 22, 2023). </a:t>
            </a:r>
            <a:endParaRPr sz="300">
              <a:solidFill>
                <a:srgbClr val="7F6000"/>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SzPts val="1300"/>
              <a:buNone/>
            </a:pPr>
            <a:r>
              <a:rPr lang="en-GB" sz="300">
                <a:solidFill>
                  <a:srgbClr val="7F6000"/>
                </a:solidFill>
                <a:latin typeface="Times New Roman"/>
                <a:ea typeface="Times New Roman"/>
                <a:cs typeface="Times New Roman"/>
                <a:sym typeface="Times New Roman"/>
              </a:rPr>
              <a:t>Daniels, R. (2021) </a:t>
            </a:r>
            <a:r>
              <a:rPr lang="en-GB" sz="300" i="1">
                <a:solidFill>
                  <a:srgbClr val="7F6000"/>
                </a:solidFill>
                <a:latin typeface="Times New Roman"/>
                <a:ea typeface="Times New Roman"/>
                <a:cs typeface="Times New Roman"/>
                <a:sym typeface="Times New Roman"/>
              </a:rPr>
              <a:t>Business communication theories: Different types</a:t>
            </a:r>
            <a:r>
              <a:rPr lang="en-GB" sz="300">
                <a:solidFill>
                  <a:srgbClr val="7F6000"/>
                </a:solidFill>
                <a:latin typeface="Times New Roman"/>
                <a:ea typeface="Times New Roman"/>
                <a:cs typeface="Times New Roman"/>
                <a:sym typeface="Times New Roman"/>
              </a:rPr>
              <a:t>, </a:t>
            </a:r>
            <a:r>
              <a:rPr lang="en-GB" sz="300" i="1">
                <a:solidFill>
                  <a:srgbClr val="7F6000"/>
                </a:solidFill>
                <a:latin typeface="Times New Roman"/>
                <a:ea typeface="Times New Roman"/>
                <a:cs typeface="Times New Roman"/>
                <a:sym typeface="Times New Roman"/>
              </a:rPr>
              <a:t>Business Study Notes</a:t>
            </a:r>
            <a:r>
              <a:rPr lang="en-GB" sz="300">
                <a:solidFill>
                  <a:srgbClr val="7F6000"/>
                </a:solidFill>
                <a:latin typeface="Times New Roman"/>
                <a:ea typeface="Times New Roman"/>
                <a:cs typeface="Times New Roman"/>
                <a:sym typeface="Times New Roman"/>
              </a:rPr>
              <a:t>. Available at: https://www.businessstudynotes.com/others/business-communication/business-communication-theories/ (Accessed: March 22, 2023). </a:t>
            </a:r>
            <a:endParaRPr sz="300">
              <a:solidFill>
                <a:srgbClr val="7F6000"/>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SzPts val="1300"/>
              <a:buNone/>
            </a:pPr>
            <a:r>
              <a:rPr lang="en-GB" sz="300">
                <a:solidFill>
                  <a:srgbClr val="7F6000"/>
                </a:solidFill>
                <a:highlight>
                  <a:srgbClr val="FFFFFF"/>
                </a:highlight>
                <a:latin typeface="Times New Roman"/>
                <a:ea typeface="Times New Roman"/>
                <a:cs typeface="Times New Roman"/>
                <a:sym typeface="Times New Roman"/>
              </a:rPr>
              <a:t>Yuan, X., (2023). The adaptability of Chinese Translation of Luxury Advertisements from the Perspective of Cross-Cultural Communication. </a:t>
            </a:r>
            <a:r>
              <a:rPr lang="en-GB" sz="300" i="1">
                <a:solidFill>
                  <a:srgbClr val="7F6000"/>
                </a:solidFill>
                <a:highlight>
                  <a:srgbClr val="FFFFFF"/>
                </a:highlight>
                <a:latin typeface="Times New Roman"/>
                <a:ea typeface="Times New Roman"/>
                <a:cs typeface="Times New Roman"/>
                <a:sym typeface="Times New Roman"/>
              </a:rPr>
              <a:t>Frontiers in Business, Economics and Management</a:t>
            </a:r>
            <a:r>
              <a:rPr lang="en-GB" sz="300">
                <a:solidFill>
                  <a:srgbClr val="7F6000"/>
                </a:solidFill>
                <a:highlight>
                  <a:srgbClr val="FFFFFF"/>
                </a:highlight>
                <a:latin typeface="Times New Roman"/>
                <a:ea typeface="Times New Roman"/>
                <a:cs typeface="Times New Roman"/>
                <a:sym typeface="Times New Roman"/>
              </a:rPr>
              <a:t>, </a:t>
            </a:r>
            <a:r>
              <a:rPr lang="en-GB" sz="300" i="1">
                <a:solidFill>
                  <a:srgbClr val="7F6000"/>
                </a:solidFill>
                <a:highlight>
                  <a:srgbClr val="FFFFFF"/>
                </a:highlight>
                <a:latin typeface="Times New Roman"/>
                <a:ea typeface="Times New Roman"/>
                <a:cs typeface="Times New Roman"/>
                <a:sym typeface="Times New Roman"/>
              </a:rPr>
              <a:t>7</a:t>
            </a:r>
            <a:r>
              <a:rPr lang="en-GB" sz="300">
                <a:solidFill>
                  <a:srgbClr val="7F6000"/>
                </a:solidFill>
                <a:highlight>
                  <a:srgbClr val="FFFFFF"/>
                </a:highlight>
                <a:latin typeface="Times New Roman"/>
                <a:ea typeface="Times New Roman"/>
                <a:cs typeface="Times New Roman"/>
                <a:sym typeface="Times New Roman"/>
              </a:rPr>
              <a:t>(1), pp.182-185.</a:t>
            </a:r>
            <a:r>
              <a:rPr lang="en-GB" sz="300">
                <a:solidFill>
                  <a:srgbClr val="7F6000"/>
                </a:solidFill>
                <a:latin typeface="Times New Roman"/>
                <a:ea typeface="Times New Roman"/>
                <a:cs typeface="Times New Roman"/>
                <a:sym typeface="Times New Roman"/>
              </a:rPr>
              <a:t> </a:t>
            </a:r>
            <a:endParaRPr sz="300">
              <a:solidFill>
                <a:srgbClr val="7F6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SzPts val="1300"/>
              <a:buNone/>
            </a:pPr>
            <a:endParaRPr sz="300">
              <a:solidFill>
                <a:srgbClr val="7F6000"/>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SzPts val="1300"/>
              <a:buNone/>
            </a:pPr>
            <a:r>
              <a:rPr lang="en-GB" sz="300">
                <a:solidFill>
                  <a:srgbClr val="7F6000"/>
                </a:solidFill>
                <a:highlight>
                  <a:srgbClr val="FFFFFF"/>
                </a:highlight>
                <a:latin typeface="Times New Roman"/>
                <a:ea typeface="Times New Roman"/>
                <a:cs typeface="Times New Roman"/>
                <a:sym typeface="Times New Roman"/>
              </a:rPr>
              <a:t>Mutuku, G., (2023). </a:t>
            </a:r>
            <a:r>
              <a:rPr lang="en-GB" sz="300" i="1">
                <a:solidFill>
                  <a:srgbClr val="7F6000"/>
                </a:solidFill>
                <a:highlight>
                  <a:srgbClr val="FFFFFF"/>
                </a:highlight>
                <a:latin typeface="Times New Roman"/>
                <a:ea typeface="Times New Roman"/>
                <a:cs typeface="Times New Roman"/>
                <a:sym typeface="Times New Roman"/>
              </a:rPr>
              <a:t>A Cross-Cultural Conceptual Study of the Emotion of קצף in the Hebrew Bible and the Folk Theory of the Emotion of Ngoò in the Kĩkamba Language</a:t>
            </a:r>
            <a:r>
              <a:rPr lang="en-GB" sz="300">
                <a:solidFill>
                  <a:srgbClr val="7F6000"/>
                </a:solidFill>
                <a:highlight>
                  <a:srgbClr val="FFFFFF"/>
                </a:highlight>
                <a:latin typeface="Times New Roman"/>
                <a:ea typeface="Times New Roman"/>
                <a:cs typeface="Times New Roman"/>
                <a:sym typeface="Times New Roman"/>
              </a:rPr>
              <a:t>. Langham Publishing. </a:t>
            </a:r>
            <a:endParaRPr sz="300">
              <a:solidFill>
                <a:srgbClr val="7F6000"/>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SzPts val="1300"/>
              <a:buNone/>
            </a:pPr>
            <a:endParaRPr sz="300">
              <a:solidFill>
                <a:srgbClr val="7F6000"/>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SzPts val="1300"/>
              <a:buNone/>
            </a:pPr>
            <a:r>
              <a:rPr lang="en-GB" sz="300">
                <a:solidFill>
                  <a:srgbClr val="7F6000"/>
                </a:solidFill>
                <a:latin typeface="Times New Roman"/>
                <a:ea typeface="Times New Roman"/>
                <a:cs typeface="Times New Roman"/>
                <a:sym typeface="Times New Roman"/>
              </a:rPr>
              <a:t>Martin, C. (2023) </a:t>
            </a:r>
            <a:r>
              <a:rPr lang="en-GB" sz="300" i="1">
                <a:solidFill>
                  <a:srgbClr val="7F6000"/>
                </a:solidFill>
                <a:latin typeface="Times New Roman"/>
                <a:ea typeface="Times New Roman"/>
                <a:cs typeface="Times New Roman"/>
                <a:sym typeface="Times New Roman"/>
              </a:rPr>
              <a:t>4 real-life examples of effective communication in the workplace</a:t>
            </a:r>
            <a:r>
              <a:rPr lang="en-GB" sz="300">
                <a:solidFill>
                  <a:srgbClr val="7F6000"/>
                </a:solidFill>
                <a:latin typeface="Times New Roman"/>
                <a:ea typeface="Times New Roman"/>
                <a:cs typeface="Times New Roman"/>
                <a:sym typeface="Times New Roman"/>
              </a:rPr>
              <a:t>, </a:t>
            </a:r>
            <a:r>
              <a:rPr lang="en-GB" sz="300" i="1">
                <a:solidFill>
                  <a:srgbClr val="7F6000"/>
                </a:solidFill>
                <a:latin typeface="Times New Roman"/>
                <a:ea typeface="Times New Roman"/>
                <a:cs typeface="Times New Roman"/>
                <a:sym typeface="Times New Roman"/>
              </a:rPr>
              <a:t>Blog, News and Updates from Understanding Modern Gov</a:t>
            </a:r>
            <a:r>
              <a:rPr lang="en-GB" sz="300">
                <a:solidFill>
                  <a:srgbClr val="7F6000"/>
                </a:solidFill>
                <a:latin typeface="Times New Roman"/>
                <a:ea typeface="Times New Roman"/>
                <a:cs typeface="Times New Roman"/>
                <a:sym typeface="Times New Roman"/>
              </a:rPr>
              <a:t>. Partnership Media Group Ltd. Available at: https://blog.moderngov.com/examples-of-effective-communication-in-the-workplace (Accessed: March 22, 2023). </a:t>
            </a:r>
            <a:endParaRPr sz="300">
              <a:solidFill>
                <a:srgbClr val="7F6000"/>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SzPts val="1300"/>
              <a:buNone/>
            </a:pPr>
            <a:r>
              <a:rPr lang="en-GB" sz="300">
                <a:solidFill>
                  <a:srgbClr val="7F6000"/>
                </a:solidFill>
                <a:latin typeface="Times New Roman"/>
                <a:ea typeface="Times New Roman"/>
                <a:cs typeface="Times New Roman"/>
                <a:sym typeface="Times New Roman"/>
              </a:rPr>
              <a:t>Waldenu (2023) </a:t>
            </a:r>
            <a:r>
              <a:rPr lang="en-GB" sz="300" i="1">
                <a:solidFill>
                  <a:srgbClr val="7F6000"/>
                </a:solidFill>
                <a:latin typeface="Times New Roman"/>
                <a:ea typeface="Times New Roman"/>
                <a:cs typeface="Times New Roman"/>
                <a:sym typeface="Times New Roman"/>
              </a:rPr>
              <a:t>Four-tips-for-effective-intercultural-business-communication</a:t>
            </a:r>
            <a:r>
              <a:rPr lang="en-GB" sz="300">
                <a:solidFill>
                  <a:srgbClr val="7F6000"/>
                </a:solidFill>
                <a:latin typeface="Times New Roman"/>
                <a:ea typeface="Times New Roman"/>
                <a:cs typeface="Times New Roman"/>
                <a:sym typeface="Times New Roman"/>
              </a:rPr>
              <a:t>, </a:t>
            </a:r>
            <a:r>
              <a:rPr lang="en-GB" sz="300" i="1">
                <a:solidFill>
                  <a:srgbClr val="7F6000"/>
                </a:solidFill>
                <a:latin typeface="Times New Roman"/>
                <a:ea typeface="Times New Roman"/>
                <a:cs typeface="Times New Roman"/>
                <a:sym typeface="Times New Roman"/>
              </a:rPr>
              <a:t>Walden University</a:t>
            </a:r>
            <a:r>
              <a:rPr lang="en-GB" sz="300">
                <a:solidFill>
                  <a:srgbClr val="7F6000"/>
                </a:solidFill>
                <a:latin typeface="Times New Roman"/>
                <a:ea typeface="Times New Roman"/>
                <a:cs typeface="Times New Roman"/>
                <a:sym typeface="Times New Roman"/>
              </a:rPr>
              <a:t>. Available at: https://www.waldenu.edu/programs/communication/resource/four-tips-for-effective-intercultural-business-communication (Accessed: March 22, 2023). </a:t>
            </a:r>
            <a:endParaRPr sz="300">
              <a:solidFill>
                <a:srgbClr val="7F6000"/>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SzPts val="1300"/>
              <a:buNone/>
            </a:pPr>
            <a:r>
              <a:rPr lang="en-GB" sz="300">
                <a:solidFill>
                  <a:srgbClr val="7F6000"/>
                </a:solidFill>
                <a:latin typeface="Times New Roman"/>
                <a:ea typeface="Times New Roman"/>
                <a:cs typeface="Times New Roman"/>
                <a:sym typeface="Times New Roman"/>
              </a:rPr>
              <a:t>Glowacka , M.G. (2022) </a:t>
            </a:r>
            <a:r>
              <a:rPr lang="en-GB" sz="300" i="1">
                <a:solidFill>
                  <a:srgbClr val="7F6000"/>
                </a:solidFill>
                <a:latin typeface="Times New Roman"/>
                <a:ea typeface="Times New Roman"/>
                <a:cs typeface="Times New Roman"/>
                <a:sym typeface="Times New Roman"/>
              </a:rPr>
              <a:t>Develop intercultural communication competence in the workplace - preply business</a:t>
            </a:r>
            <a:r>
              <a:rPr lang="en-GB" sz="300">
                <a:solidFill>
                  <a:srgbClr val="7F6000"/>
                </a:solidFill>
                <a:latin typeface="Times New Roman"/>
                <a:ea typeface="Times New Roman"/>
                <a:cs typeface="Times New Roman"/>
                <a:sym typeface="Times New Roman"/>
              </a:rPr>
              <a:t>, </a:t>
            </a:r>
            <a:r>
              <a:rPr lang="en-GB" sz="300" i="1">
                <a:solidFill>
                  <a:srgbClr val="7F6000"/>
                </a:solidFill>
                <a:latin typeface="Times New Roman"/>
                <a:ea typeface="Times New Roman"/>
                <a:cs typeface="Times New Roman"/>
                <a:sym typeface="Times New Roman"/>
              </a:rPr>
              <a:t>Language learning with Preply Blog</a:t>
            </a:r>
            <a:r>
              <a:rPr lang="en-GB" sz="300">
                <a:solidFill>
                  <a:srgbClr val="7F6000"/>
                </a:solidFill>
                <a:latin typeface="Times New Roman"/>
                <a:ea typeface="Times New Roman"/>
                <a:cs typeface="Times New Roman"/>
                <a:sym typeface="Times New Roman"/>
              </a:rPr>
              <a:t>. Available at: https://preply.com/en/blog/b2b-intercultural-communication-competencies/ (Accessed: March 22, 2023). </a:t>
            </a:r>
            <a:endParaRPr sz="300">
              <a:solidFill>
                <a:srgbClr val="7F6000"/>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SzPts val="1300"/>
              <a:buNone/>
            </a:pPr>
            <a:r>
              <a:rPr lang="en-GB" sz="300">
                <a:solidFill>
                  <a:srgbClr val="7F6000"/>
                </a:solidFill>
                <a:highlight>
                  <a:srgbClr val="FFFFFF"/>
                </a:highlight>
                <a:latin typeface="Times New Roman"/>
                <a:ea typeface="Times New Roman"/>
                <a:cs typeface="Times New Roman"/>
                <a:sym typeface="Times New Roman"/>
              </a:rPr>
              <a:t>Aririguzoh, S., (2022). Communication competencies, culture and SDGs: effective processes to cross-cultural communication. </a:t>
            </a:r>
            <a:r>
              <a:rPr lang="en-GB" sz="300" i="1">
                <a:solidFill>
                  <a:srgbClr val="7F6000"/>
                </a:solidFill>
                <a:highlight>
                  <a:srgbClr val="FFFFFF"/>
                </a:highlight>
                <a:latin typeface="Times New Roman"/>
                <a:ea typeface="Times New Roman"/>
                <a:cs typeface="Times New Roman"/>
                <a:sym typeface="Times New Roman"/>
              </a:rPr>
              <a:t>Humanities and Social Sciences Communications</a:t>
            </a:r>
            <a:r>
              <a:rPr lang="en-GB" sz="300">
                <a:solidFill>
                  <a:srgbClr val="7F6000"/>
                </a:solidFill>
                <a:highlight>
                  <a:srgbClr val="FFFFFF"/>
                </a:highlight>
                <a:latin typeface="Times New Roman"/>
                <a:ea typeface="Times New Roman"/>
                <a:cs typeface="Times New Roman"/>
                <a:sym typeface="Times New Roman"/>
              </a:rPr>
              <a:t>, </a:t>
            </a:r>
            <a:r>
              <a:rPr lang="en-GB" sz="300" i="1">
                <a:solidFill>
                  <a:srgbClr val="7F6000"/>
                </a:solidFill>
                <a:highlight>
                  <a:srgbClr val="FFFFFF"/>
                </a:highlight>
                <a:latin typeface="Times New Roman"/>
                <a:ea typeface="Times New Roman"/>
                <a:cs typeface="Times New Roman"/>
                <a:sym typeface="Times New Roman"/>
              </a:rPr>
              <a:t>9</a:t>
            </a:r>
            <a:r>
              <a:rPr lang="en-GB" sz="300">
                <a:solidFill>
                  <a:srgbClr val="7F6000"/>
                </a:solidFill>
                <a:highlight>
                  <a:srgbClr val="FFFFFF"/>
                </a:highlight>
                <a:latin typeface="Times New Roman"/>
                <a:ea typeface="Times New Roman"/>
                <a:cs typeface="Times New Roman"/>
                <a:sym typeface="Times New Roman"/>
              </a:rPr>
              <a:t>(1), pp.1-11. </a:t>
            </a:r>
            <a:endParaRPr sz="300">
              <a:solidFill>
                <a:srgbClr val="7F6000"/>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SzPts val="1300"/>
              <a:buNone/>
            </a:pPr>
            <a:r>
              <a:rPr lang="en-GB" sz="300">
                <a:solidFill>
                  <a:srgbClr val="7F6000"/>
                </a:solidFill>
                <a:latin typeface="Times New Roman"/>
                <a:ea typeface="Times New Roman"/>
                <a:cs typeface="Times New Roman"/>
                <a:sym typeface="Times New Roman"/>
              </a:rPr>
              <a:t>Google (2023) </a:t>
            </a:r>
            <a:r>
              <a:rPr lang="en-GB" sz="300" i="1">
                <a:solidFill>
                  <a:srgbClr val="7F6000"/>
                </a:solidFill>
                <a:latin typeface="Times New Roman"/>
                <a:ea typeface="Times New Roman"/>
                <a:cs typeface="Times New Roman"/>
                <a:sym typeface="Times New Roman"/>
              </a:rPr>
              <a:t>Google search</a:t>
            </a:r>
            <a:r>
              <a:rPr lang="en-GB" sz="300">
                <a:solidFill>
                  <a:srgbClr val="7F6000"/>
                </a:solidFill>
                <a:latin typeface="Times New Roman"/>
                <a:ea typeface="Times New Roman"/>
                <a:cs typeface="Times New Roman"/>
                <a:sym typeface="Times New Roman"/>
              </a:rPr>
              <a:t>. Google. Available at: https://www.google.com/search?q=question%2Bfriendly%2Benvironment%2Bin%2Bbusiness%2B&amp;tbm=isch&amp;ved=2ahUKEwjaxrngu_H9AhVy1HMBHd14DEsQ2-cCegQIABAA&amp;oq=question%2Bfriendly%2Benvironment%2Bin%2Bbusiness%2B&amp;gs_lcp=CgNpbWcQA1AAWLsSYM4WaABwAHgAgAGEAogBrxCSAQYwLjEyLjGYAQCgAQGqAQtnd3Mtd2l6LWltZ8ABAQ&amp;sclient=img&amp;ei=a_cbZJrlB_Koz7sP3fGx2AQ&amp;bih=778&amp;biw=764&amp;rlz=1C1SQJL_enIN1003IN1003 (Accessed: March 23, 2023). </a:t>
            </a:r>
            <a:endParaRPr sz="300">
              <a:solidFill>
                <a:srgbClr val="7F6000"/>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SzPts val="1300"/>
              <a:buNone/>
            </a:pPr>
            <a:r>
              <a:rPr lang="en-GB" sz="300">
                <a:solidFill>
                  <a:srgbClr val="7F6000"/>
                </a:solidFill>
                <a:latin typeface="Times New Roman"/>
                <a:ea typeface="Times New Roman"/>
                <a:cs typeface="Times New Roman"/>
                <a:sym typeface="Times New Roman"/>
              </a:rPr>
              <a:t>Corporatefinanceinstitute (2023) </a:t>
            </a:r>
            <a:r>
              <a:rPr lang="en-GB" sz="300" i="1">
                <a:solidFill>
                  <a:srgbClr val="7F6000"/>
                </a:solidFill>
                <a:latin typeface="Times New Roman"/>
                <a:ea typeface="Times New Roman"/>
                <a:cs typeface="Times New Roman"/>
                <a:sym typeface="Times New Roman"/>
              </a:rPr>
              <a:t>Hofstede's cultural dimensions theory</a:t>
            </a:r>
            <a:r>
              <a:rPr lang="en-GB" sz="300">
                <a:solidFill>
                  <a:srgbClr val="7F6000"/>
                </a:solidFill>
                <a:latin typeface="Times New Roman"/>
                <a:ea typeface="Times New Roman"/>
                <a:cs typeface="Times New Roman"/>
                <a:sym typeface="Times New Roman"/>
              </a:rPr>
              <a:t>, </a:t>
            </a:r>
            <a:r>
              <a:rPr lang="en-GB" sz="300" i="1">
                <a:solidFill>
                  <a:srgbClr val="7F6000"/>
                </a:solidFill>
                <a:latin typeface="Times New Roman"/>
                <a:ea typeface="Times New Roman"/>
                <a:cs typeface="Times New Roman"/>
                <a:sym typeface="Times New Roman"/>
              </a:rPr>
              <a:t>Corporate Finance Institute</a:t>
            </a:r>
            <a:r>
              <a:rPr lang="en-GB" sz="300">
                <a:solidFill>
                  <a:srgbClr val="7F6000"/>
                </a:solidFill>
                <a:latin typeface="Times New Roman"/>
                <a:ea typeface="Times New Roman"/>
                <a:cs typeface="Times New Roman"/>
                <a:sym typeface="Times New Roman"/>
              </a:rPr>
              <a:t>. Available at: https://corporatefinanceinstitute.com/resources/management/hofstedes-cultural-dimensions-theory/ (Accessed: March 23, 2023). </a:t>
            </a:r>
            <a:endParaRPr sz="300">
              <a:solidFill>
                <a:srgbClr val="7F6000"/>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SzPts val="1300"/>
              <a:buNone/>
            </a:pPr>
            <a:r>
              <a:rPr lang="en-GB" sz="300">
                <a:solidFill>
                  <a:srgbClr val="7F6000"/>
                </a:solidFill>
                <a:latin typeface="Times New Roman"/>
                <a:ea typeface="Times New Roman"/>
                <a:cs typeface="Times New Roman"/>
                <a:sym typeface="Times New Roman"/>
              </a:rPr>
              <a:t>Hofstede-insights (2022) </a:t>
            </a:r>
            <a:r>
              <a:rPr lang="en-GB" sz="300" i="1">
                <a:solidFill>
                  <a:srgbClr val="7F6000"/>
                </a:solidFill>
                <a:latin typeface="Times New Roman"/>
                <a:ea typeface="Times New Roman"/>
                <a:cs typeface="Times New Roman"/>
                <a:sym typeface="Times New Roman"/>
              </a:rPr>
              <a:t>Country comparison</a:t>
            </a:r>
            <a:r>
              <a:rPr lang="en-GB" sz="300">
                <a:solidFill>
                  <a:srgbClr val="7F6000"/>
                </a:solidFill>
                <a:latin typeface="Times New Roman"/>
                <a:ea typeface="Times New Roman"/>
                <a:cs typeface="Times New Roman"/>
                <a:sym typeface="Times New Roman"/>
              </a:rPr>
              <a:t>, </a:t>
            </a:r>
            <a:r>
              <a:rPr lang="en-GB" sz="300" i="1">
                <a:solidFill>
                  <a:srgbClr val="7F6000"/>
                </a:solidFill>
                <a:latin typeface="Times New Roman"/>
                <a:ea typeface="Times New Roman"/>
                <a:cs typeface="Times New Roman"/>
                <a:sym typeface="Times New Roman"/>
              </a:rPr>
              <a:t>Hofstede Insights</a:t>
            </a:r>
            <a:r>
              <a:rPr lang="en-GB" sz="300">
                <a:solidFill>
                  <a:srgbClr val="7F6000"/>
                </a:solidFill>
                <a:latin typeface="Times New Roman"/>
                <a:ea typeface="Times New Roman"/>
                <a:cs typeface="Times New Roman"/>
                <a:sym typeface="Times New Roman"/>
              </a:rPr>
              <a:t>. Available at: https://www.hofstede-insights.com/country-comparison/china,the-uk/ (Accessed: March 23, 2023). </a:t>
            </a:r>
            <a:endParaRPr sz="300">
              <a:solidFill>
                <a:srgbClr val="7F6000"/>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SzPts val="1300"/>
              <a:buNone/>
            </a:pPr>
            <a:r>
              <a:rPr lang="en-GB" sz="300">
                <a:solidFill>
                  <a:srgbClr val="7F6000"/>
                </a:solidFill>
                <a:latin typeface="Times New Roman"/>
                <a:ea typeface="Times New Roman"/>
                <a:cs typeface="Times New Roman"/>
                <a:sym typeface="Times New Roman"/>
              </a:rPr>
              <a:t> </a:t>
            </a:r>
            <a:endParaRPr sz="300">
              <a:solidFill>
                <a:srgbClr val="7F6000"/>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SzPts val="1300"/>
              <a:buNone/>
            </a:pPr>
            <a:endParaRPr sz="300">
              <a:solidFill>
                <a:srgbClr val="7F6000"/>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SzPts val="1300"/>
              <a:buNone/>
            </a:pPr>
            <a:endParaRPr sz="300">
              <a:solidFill>
                <a:srgbClr val="7F6000"/>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SzPts val="1300"/>
              <a:buNone/>
            </a:pPr>
            <a:endParaRPr sz="300">
              <a:solidFill>
                <a:srgbClr val="7F6000"/>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Shift">
  <a:themeElements>
    <a:clrScheme name="Shift">
      <a:dk1>
        <a:srgbClr val="FFFFFF"/>
      </a:dk1>
      <a:lt1>
        <a:srgbClr val="AF7B51"/>
      </a:lt1>
      <a:dk2>
        <a:srgbClr val="233A44"/>
      </a:dk2>
      <a:lt2>
        <a:srgbClr val="D9D9D9"/>
      </a:lt2>
      <a:accent1>
        <a:srgbClr val="00796B"/>
      </a:accent1>
      <a:accent2>
        <a:srgbClr val="D9563F"/>
      </a:accent2>
      <a:accent3>
        <a:srgbClr val="C4A15A"/>
      </a:accent3>
      <a:accent4>
        <a:srgbClr val="14F597"/>
      </a:accent4>
      <a:accent5>
        <a:srgbClr val="3D4594"/>
      </a:accent5>
      <a:accent6>
        <a:srgbClr val="163EF5"/>
      </a:accent6>
      <a:hlink>
        <a:srgbClr val="3D4594"/>
      </a:hlink>
      <a:folHlink>
        <a:srgbClr val="3D459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22</Slides>
  <Notes>22</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Shift</vt:lpstr>
      <vt:lpstr>International Business Communications</vt:lpstr>
      <vt:lpstr>Introduction</vt:lpstr>
      <vt:lpstr>Identification of challenges </vt:lpstr>
      <vt:lpstr>Identification of challenges  </vt:lpstr>
      <vt:lpstr>Identification of challenges   </vt:lpstr>
      <vt:lpstr>Impact of challenges on business communication </vt:lpstr>
      <vt:lpstr>Impact of challenges on business communication  </vt:lpstr>
      <vt:lpstr>Impact of challenges on business communication  </vt:lpstr>
      <vt:lpstr>Impact of challenges on business communication  </vt:lpstr>
      <vt:lpstr>Communication theories </vt:lpstr>
      <vt:lpstr>Communication theories  </vt:lpstr>
      <vt:lpstr>Communication theories  </vt:lpstr>
      <vt:lpstr>Communication theories  </vt:lpstr>
      <vt:lpstr>Real-life business communication examples  </vt:lpstr>
      <vt:lpstr>Real-life business communication examples  </vt:lpstr>
      <vt:lpstr>Real-life business communication examples </vt:lpstr>
      <vt:lpstr>Recommendations   </vt:lpstr>
      <vt:lpstr>Recommendations  </vt:lpstr>
      <vt:lpstr>Communication Solutions  </vt:lpstr>
      <vt:lpstr>Communication Solutions </vt:lpstr>
      <vt:lpstr> 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Business Communications</dc:title>
  <cp:lastModifiedBy>Loredana Aurora Padure</cp:lastModifiedBy>
  <cp:revision>1</cp:revision>
  <dcterms:modified xsi:type="dcterms:W3CDTF">2023-03-28T20:49:13Z</dcterms:modified>
</cp:coreProperties>
</file>