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48"/>
  </p:notesMasterIdLst>
  <p:sldIdLst>
    <p:sldId id="257" r:id="rId2"/>
    <p:sldId id="345" r:id="rId3"/>
    <p:sldId id="298" r:id="rId4"/>
    <p:sldId id="300" r:id="rId5"/>
    <p:sldId id="301" r:id="rId6"/>
    <p:sldId id="302" r:id="rId7"/>
    <p:sldId id="303" r:id="rId8"/>
    <p:sldId id="306" r:id="rId9"/>
    <p:sldId id="428" r:id="rId10"/>
    <p:sldId id="449" r:id="rId11"/>
    <p:sldId id="452" r:id="rId12"/>
    <p:sldId id="450" r:id="rId13"/>
    <p:sldId id="436" r:id="rId14"/>
    <p:sldId id="453" r:id="rId15"/>
    <p:sldId id="451" r:id="rId16"/>
    <p:sldId id="433" r:id="rId17"/>
    <p:sldId id="442" r:id="rId18"/>
    <p:sldId id="435" r:id="rId19"/>
    <p:sldId id="429" r:id="rId20"/>
    <p:sldId id="454" r:id="rId21"/>
    <p:sldId id="455" r:id="rId22"/>
    <p:sldId id="279" r:id="rId23"/>
    <p:sldId id="456" r:id="rId24"/>
    <p:sldId id="281" r:id="rId25"/>
    <p:sldId id="282" r:id="rId26"/>
    <p:sldId id="285" r:id="rId27"/>
    <p:sldId id="286" r:id="rId28"/>
    <p:sldId id="287" r:id="rId29"/>
    <p:sldId id="457" r:id="rId30"/>
    <p:sldId id="517" r:id="rId31"/>
    <p:sldId id="277" r:id="rId32"/>
    <p:sldId id="278" r:id="rId33"/>
    <p:sldId id="518" r:id="rId34"/>
    <p:sldId id="280" r:id="rId35"/>
    <p:sldId id="519" r:id="rId36"/>
    <p:sldId id="520" r:id="rId37"/>
    <p:sldId id="283" r:id="rId38"/>
    <p:sldId id="521" r:id="rId39"/>
    <p:sldId id="522" r:id="rId40"/>
    <p:sldId id="523" r:id="rId41"/>
    <p:sldId id="595" r:id="rId42"/>
    <p:sldId id="596" r:id="rId43"/>
    <p:sldId id="597" r:id="rId44"/>
    <p:sldId id="625" r:id="rId45"/>
    <p:sldId id="623" r:id="rId46"/>
    <p:sldId id="624"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2B3EF7-DFFE-F282-BD11-2F243916C85C}" v="83" dt="2026-09-25T09:31:25.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56" autoAdjust="0"/>
    <p:restoredTop sz="95994" autoAdjust="0"/>
  </p:normalViewPr>
  <p:slideViewPr>
    <p:cSldViewPr>
      <p:cViewPr varScale="1">
        <p:scale>
          <a:sx n="87" d="100"/>
          <a:sy n="87" d="100"/>
        </p:scale>
        <p:origin x="990" y="36"/>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FD2B3EF7-DFFE-F282-BD11-2F243916C85C}"/>
    <pc:docChg chg="addSld modSld">
      <pc:chgData name="Mark Napieralla" userId="S::mark.napieralla@uwtsd.ac.uk::adf11754-427d-4f24-8c3e-391028db4a77" providerId="AD" clId="Web-{FD2B3EF7-DFFE-F282-BD11-2F243916C85C}" dt="2026-09-25T09:31:25.921" v="80" actId="1076"/>
      <pc:docMkLst>
        <pc:docMk/>
      </pc:docMkLst>
      <pc:sldChg chg="modSp">
        <pc:chgData name="Mark Napieralla" userId="S::mark.napieralla@uwtsd.ac.uk::adf11754-427d-4f24-8c3e-391028db4a77" providerId="AD" clId="Web-{FD2B3EF7-DFFE-F282-BD11-2F243916C85C}" dt="2026-09-25T09:22:24.356" v="9" actId="20577"/>
        <pc:sldMkLst>
          <pc:docMk/>
          <pc:sldMk cId="115076086" sldId="281"/>
        </pc:sldMkLst>
        <pc:spChg chg="mod">
          <ac:chgData name="Mark Napieralla" userId="S::mark.napieralla@uwtsd.ac.uk::adf11754-427d-4f24-8c3e-391028db4a77" providerId="AD" clId="Web-{FD2B3EF7-DFFE-F282-BD11-2F243916C85C}" dt="2026-09-25T09:22:24.356" v="9" actId="20577"/>
          <ac:spMkLst>
            <pc:docMk/>
            <pc:sldMk cId="115076086" sldId="281"/>
            <ac:spMk id="2" creationId="{00000000-0000-0000-0000-000000000000}"/>
          </ac:spMkLst>
        </pc:spChg>
      </pc:sldChg>
      <pc:sldChg chg="modSp">
        <pc:chgData name="Mark Napieralla" userId="S::mark.napieralla@uwtsd.ac.uk::adf11754-427d-4f24-8c3e-391028db4a77" providerId="AD" clId="Web-{FD2B3EF7-DFFE-F282-BD11-2F243916C85C}" dt="2026-09-25T09:17:45.503" v="2" actId="20577"/>
        <pc:sldMkLst>
          <pc:docMk/>
          <pc:sldMk cId="2673769876" sldId="449"/>
        </pc:sldMkLst>
        <pc:spChg chg="mod">
          <ac:chgData name="Mark Napieralla" userId="S::mark.napieralla@uwtsd.ac.uk::adf11754-427d-4f24-8c3e-391028db4a77" providerId="AD" clId="Web-{FD2B3EF7-DFFE-F282-BD11-2F243916C85C}" dt="2026-09-25T09:17:45.503" v="2" actId="20577"/>
          <ac:spMkLst>
            <pc:docMk/>
            <pc:sldMk cId="2673769876" sldId="449"/>
            <ac:spMk id="3" creationId="{00000000-0000-0000-0000-000000000000}"/>
          </ac:spMkLst>
        </pc:spChg>
      </pc:sldChg>
      <pc:sldChg chg="modSp">
        <pc:chgData name="Mark Napieralla" userId="S::mark.napieralla@uwtsd.ac.uk::adf11754-427d-4f24-8c3e-391028db4a77" providerId="AD" clId="Web-{FD2B3EF7-DFFE-F282-BD11-2F243916C85C}" dt="2026-09-25T09:21:00.353" v="7" actId="20577"/>
        <pc:sldMkLst>
          <pc:docMk/>
          <pc:sldMk cId="2317231107" sldId="454"/>
        </pc:sldMkLst>
        <pc:spChg chg="mod">
          <ac:chgData name="Mark Napieralla" userId="S::mark.napieralla@uwtsd.ac.uk::adf11754-427d-4f24-8c3e-391028db4a77" providerId="AD" clId="Web-{FD2B3EF7-DFFE-F282-BD11-2F243916C85C}" dt="2026-09-25T09:21:00.353" v="7" actId="20577"/>
          <ac:spMkLst>
            <pc:docMk/>
            <pc:sldMk cId="2317231107" sldId="454"/>
            <ac:spMk id="2" creationId="{F787CB33-B4BE-089C-183B-0222D87B13FD}"/>
          </ac:spMkLst>
        </pc:spChg>
      </pc:sldChg>
      <pc:sldChg chg="modSp">
        <pc:chgData name="Mark Napieralla" userId="S::mark.napieralla@uwtsd.ac.uk::adf11754-427d-4f24-8c3e-391028db4a77" providerId="AD" clId="Web-{FD2B3EF7-DFFE-F282-BD11-2F243916C85C}" dt="2026-09-25T09:21:31.026" v="8" actId="14100"/>
        <pc:sldMkLst>
          <pc:docMk/>
          <pc:sldMk cId="3420749882" sldId="455"/>
        </pc:sldMkLst>
        <pc:spChg chg="mod">
          <ac:chgData name="Mark Napieralla" userId="S::mark.napieralla@uwtsd.ac.uk::adf11754-427d-4f24-8c3e-391028db4a77" providerId="AD" clId="Web-{FD2B3EF7-DFFE-F282-BD11-2F243916C85C}" dt="2026-09-25T09:21:31.026" v="8" actId="14100"/>
          <ac:spMkLst>
            <pc:docMk/>
            <pc:sldMk cId="3420749882" sldId="455"/>
            <ac:spMk id="3" creationId="{4B791FA8-ACE9-152E-3342-A2F59AC9E7F4}"/>
          </ac:spMkLst>
        </pc:spChg>
      </pc:sldChg>
      <pc:sldChg chg="modSp">
        <pc:chgData name="Mark Napieralla" userId="S::mark.napieralla@uwtsd.ac.uk::adf11754-427d-4f24-8c3e-391028db4a77" providerId="AD" clId="Web-{FD2B3EF7-DFFE-F282-BD11-2F243916C85C}" dt="2026-09-25T09:23:38.014" v="16" actId="1076"/>
        <pc:sldMkLst>
          <pc:docMk/>
          <pc:sldMk cId="1818841420" sldId="457"/>
        </pc:sldMkLst>
        <pc:spChg chg="mod">
          <ac:chgData name="Mark Napieralla" userId="S::mark.napieralla@uwtsd.ac.uk::adf11754-427d-4f24-8c3e-391028db4a77" providerId="AD" clId="Web-{FD2B3EF7-DFFE-F282-BD11-2F243916C85C}" dt="2026-09-25T09:23:38.014" v="16" actId="1076"/>
          <ac:spMkLst>
            <pc:docMk/>
            <pc:sldMk cId="1818841420" sldId="457"/>
            <ac:spMk id="3" creationId="{A2265765-D52A-DD6C-A6E2-51D635FE2979}"/>
          </ac:spMkLst>
        </pc:spChg>
        <pc:spChg chg="mod">
          <ac:chgData name="Mark Napieralla" userId="S::mark.napieralla@uwtsd.ac.uk::adf11754-427d-4f24-8c3e-391028db4a77" providerId="AD" clId="Web-{FD2B3EF7-DFFE-F282-BD11-2F243916C85C}" dt="2026-09-25T09:23:29.420" v="14" actId="1076"/>
          <ac:spMkLst>
            <pc:docMk/>
            <pc:sldMk cId="1818841420" sldId="457"/>
            <ac:spMk id="5" creationId="{93B231D0-B51B-3E07-4396-A0D5501895E6}"/>
          </ac:spMkLst>
        </pc:spChg>
      </pc:sldChg>
      <pc:sldChg chg="addSp delSp modSp new">
        <pc:chgData name="Mark Napieralla" userId="S::mark.napieralla@uwtsd.ac.uk::adf11754-427d-4f24-8c3e-391028db4a77" providerId="AD" clId="Web-{FD2B3EF7-DFFE-F282-BD11-2F243916C85C}" dt="2026-09-25T09:31:25.921" v="80" actId="1076"/>
        <pc:sldMkLst>
          <pc:docMk/>
          <pc:sldMk cId="3975436957" sldId="625"/>
        </pc:sldMkLst>
        <pc:spChg chg="del mod">
          <ac:chgData name="Mark Napieralla" userId="S::mark.napieralla@uwtsd.ac.uk::adf11754-427d-4f24-8c3e-391028db4a77" providerId="AD" clId="Web-{FD2B3EF7-DFFE-F282-BD11-2F243916C85C}" dt="2026-09-25T09:29:18.760" v="64"/>
          <ac:spMkLst>
            <pc:docMk/>
            <pc:sldMk cId="3975436957" sldId="625"/>
            <ac:spMk id="2" creationId="{325518F5-40E1-A3E2-E12E-D0AB888382D7}"/>
          </ac:spMkLst>
        </pc:spChg>
        <pc:spChg chg="mod">
          <ac:chgData name="Mark Napieralla" userId="S::mark.napieralla@uwtsd.ac.uk::adf11754-427d-4f24-8c3e-391028db4a77" providerId="AD" clId="Web-{FD2B3EF7-DFFE-F282-BD11-2F243916C85C}" dt="2026-09-25T09:30:01.934" v="70" actId="1076"/>
          <ac:spMkLst>
            <pc:docMk/>
            <pc:sldMk cId="3975436957" sldId="625"/>
            <ac:spMk id="3" creationId="{C04886A0-D022-B90B-C869-DD9411871AB3}"/>
          </ac:spMkLst>
        </pc:spChg>
        <pc:spChg chg="add del mod">
          <ac:chgData name="Mark Napieralla" userId="S::mark.napieralla@uwtsd.ac.uk::adf11754-427d-4f24-8c3e-391028db4a77" providerId="AD" clId="Web-{FD2B3EF7-DFFE-F282-BD11-2F243916C85C}" dt="2026-09-25T09:29:26.167" v="65"/>
          <ac:spMkLst>
            <pc:docMk/>
            <pc:sldMk cId="3975436957" sldId="625"/>
            <ac:spMk id="6" creationId="{6C68DF99-07ED-2952-3E21-21505EEC71EE}"/>
          </ac:spMkLst>
        </pc:spChg>
        <pc:picChg chg="add mod">
          <ac:chgData name="Mark Napieralla" userId="S::mark.napieralla@uwtsd.ac.uk::adf11754-427d-4f24-8c3e-391028db4a77" providerId="AD" clId="Web-{FD2B3EF7-DFFE-F282-BD11-2F243916C85C}" dt="2026-09-25T09:30:04.543" v="71" actId="14100"/>
          <ac:picMkLst>
            <pc:docMk/>
            <pc:sldMk cId="3975436957" sldId="625"/>
            <ac:picMk id="4" creationId="{4322C870-2C39-092F-702B-B0C9CD52AB24}"/>
          </ac:picMkLst>
        </pc:picChg>
        <pc:picChg chg="add mod">
          <ac:chgData name="Mark Napieralla" userId="S::mark.napieralla@uwtsd.ac.uk::adf11754-427d-4f24-8c3e-391028db4a77" providerId="AD" clId="Web-{FD2B3EF7-DFFE-F282-BD11-2F243916C85C}" dt="2026-09-25T09:31:25.921" v="80" actId="1076"/>
          <ac:picMkLst>
            <pc:docMk/>
            <pc:sldMk cId="3975436957" sldId="625"/>
            <ac:picMk id="7" creationId="{2A017026-66BE-D3E4-11E1-DD5E849CA7C5}"/>
          </ac:picMkLst>
        </pc:picChg>
        <pc:picChg chg="add mod">
          <ac:chgData name="Mark Napieralla" userId="S::mark.napieralla@uwtsd.ac.uk::adf11754-427d-4f24-8c3e-391028db4a77" providerId="AD" clId="Web-{FD2B3EF7-DFFE-F282-BD11-2F243916C85C}" dt="2026-09-25T09:31:23.171" v="79" actId="1076"/>
          <ac:picMkLst>
            <pc:docMk/>
            <pc:sldMk cId="3975436957" sldId="625"/>
            <ac:picMk id="8" creationId="{2422D5AA-FE4D-65E8-25E2-BCDFA9F0B84D}"/>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 Id="rId5" Type="http://schemas.openxmlformats.org/officeDocument/2006/relationships/image" Target="../media/image60.svg"/><Relationship Id="rId4" Type="http://schemas.openxmlformats.org/officeDocument/2006/relationships/image" Target="../media/image59.svg"/></Relationships>
</file>

<file path=ppt/diagrams/_rels/data3.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svg"/><Relationship Id="rId1" Type="http://schemas.openxmlformats.org/officeDocument/2006/relationships/image" Target="../media/image61.svg"/><Relationship Id="rId6" Type="http://schemas.openxmlformats.org/officeDocument/2006/relationships/image" Target="../media/image66.svg"/><Relationship Id="rId5" Type="http://schemas.openxmlformats.org/officeDocument/2006/relationships/image" Target="../media/image65.svg"/><Relationship Id="rId4" Type="http://schemas.openxmlformats.org/officeDocument/2006/relationships/image" Target="../media/image6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 Id="rId5" Type="http://schemas.openxmlformats.org/officeDocument/2006/relationships/image" Target="../media/image60.svg"/><Relationship Id="rId4" Type="http://schemas.openxmlformats.org/officeDocument/2006/relationships/image" Target="../media/image5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svg"/><Relationship Id="rId1" Type="http://schemas.openxmlformats.org/officeDocument/2006/relationships/image" Target="../media/image61.svg"/><Relationship Id="rId6" Type="http://schemas.openxmlformats.org/officeDocument/2006/relationships/image" Target="../media/image66.svg"/><Relationship Id="rId5" Type="http://schemas.openxmlformats.org/officeDocument/2006/relationships/image" Target="../media/image65.svg"/><Relationship Id="rId4" Type="http://schemas.openxmlformats.org/officeDocument/2006/relationships/image" Target="../media/image6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85B286-7131-4C9B-9120-E125E132E499}" type="doc">
      <dgm:prSet loTypeId="urn:microsoft.com/office/officeart/2005/8/layout/radial6" loCatId="cycle" qsTypeId="urn:microsoft.com/office/officeart/2005/8/quickstyle/simple1" qsCatId="simple" csTypeId="urn:microsoft.com/office/officeart/2005/8/colors/accent1_2" csCatId="accent1" phldr="1"/>
      <dgm:spPr/>
    </dgm:pt>
    <dgm:pt modelId="{133808C1-04C0-418E-B1F7-4A26CCA03046}">
      <dgm:prSet phldrT="[Text]"/>
      <dgm:spPr/>
      <dgm:t>
        <a:bodyPr/>
        <a:lstStyle/>
        <a:p>
          <a:r>
            <a:rPr lang="en-GB" dirty="0"/>
            <a:t>Demographic</a:t>
          </a:r>
        </a:p>
      </dgm:t>
    </dgm:pt>
    <dgm:pt modelId="{BEC7B0D9-A488-4955-B382-F724E6E6E904}" type="parTrans" cxnId="{CE45CB41-EE9E-4D34-A584-08E8987008E6}">
      <dgm:prSet/>
      <dgm:spPr/>
      <dgm:t>
        <a:bodyPr/>
        <a:lstStyle/>
        <a:p>
          <a:endParaRPr lang="en-GB"/>
        </a:p>
      </dgm:t>
    </dgm:pt>
    <dgm:pt modelId="{75490119-9122-453C-B67F-02E9DF2D5781}" type="sibTrans" cxnId="{CE45CB41-EE9E-4D34-A584-08E8987008E6}">
      <dgm:prSet/>
      <dgm:spPr/>
      <dgm:t>
        <a:bodyPr/>
        <a:lstStyle/>
        <a:p>
          <a:endParaRPr lang="en-GB"/>
        </a:p>
      </dgm:t>
    </dgm:pt>
    <dgm:pt modelId="{1CD565F9-8936-4AA9-8D47-E64F8FF2F9B4}">
      <dgm:prSet phldrT="[Text]" phldr="1"/>
      <dgm:spPr/>
      <dgm:t>
        <a:bodyPr/>
        <a:lstStyle/>
        <a:p>
          <a:endParaRPr lang="en-GB"/>
        </a:p>
      </dgm:t>
    </dgm:pt>
    <dgm:pt modelId="{D2356D6C-394E-40AA-8241-136BBF730B6D}" type="parTrans" cxnId="{D0B6443A-CE97-499B-A1DA-0E314BF022E7}">
      <dgm:prSet/>
      <dgm:spPr/>
      <dgm:t>
        <a:bodyPr/>
        <a:lstStyle/>
        <a:p>
          <a:endParaRPr lang="en-GB"/>
        </a:p>
      </dgm:t>
    </dgm:pt>
    <dgm:pt modelId="{90D640CC-0884-4274-B818-F18947408697}" type="sibTrans" cxnId="{D0B6443A-CE97-499B-A1DA-0E314BF022E7}">
      <dgm:prSet/>
      <dgm:spPr/>
      <dgm:t>
        <a:bodyPr/>
        <a:lstStyle/>
        <a:p>
          <a:endParaRPr lang="en-GB"/>
        </a:p>
      </dgm:t>
    </dgm:pt>
    <dgm:pt modelId="{CCD8099C-D0D9-4271-BEF7-6218766050B6}">
      <dgm:prSet phldrT="[Text]" phldr="1"/>
      <dgm:spPr/>
      <dgm:t>
        <a:bodyPr/>
        <a:lstStyle/>
        <a:p>
          <a:endParaRPr lang="en-GB"/>
        </a:p>
      </dgm:t>
    </dgm:pt>
    <dgm:pt modelId="{EBFEDA36-1E7E-4477-A206-CA7F85F92B65}" type="parTrans" cxnId="{092C4E75-D12E-4802-84C3-D7C4098F2C34}">
      <dgm:prSet/>
      <dgm:spPr/>
      <dgm:t>
        <a:bodyPr/>
        <a:lstStyle/>
        <a:p>
          <a:endParaRPr lang="en-GB"/>
        </a:p>
      </dgm:t>
    </dgm:pt>
    <dgm:pt modelId="{DCC45F9F-82B7-41BB-9578-DFEEC67445B4}" type="sibTrans" cxnId="{092C4E75-D12E-4802-84C3-D7C4098F2C34}">
      <dgm:prSet/>
      <dgm:spPr/>
      <dgm:t>
        <a:bodyPr/>
        <a:lstStyle/>
        <a:p>
          <a:endParaRPr lang="en-GB"/>
        </a:p>
      </dgm:t>
    </dgm:pt>
    <dgm:pt modelId="{F6917A53-0787-40C9-9EA5-392A53684F76}">
      <dgm:prSet/>
      <dgm:spPr/>
      <dgm:t>
        <a:bodyPr/>
        <a:lstStyle/>
        <a:p>
          <a:endParaRPr lang="en-GB"/>
        </a:p>
      </dgm:t>
    </dgm:pt>
    <dgm:pt modelId="{318756ED-0563-412F-BC4F-AB6386A82C32}" type="parTrans" cxnId="{9744CEBC-419E-4B56-8207-C0959D10284A}">
      <dgm:prSet/>
      <dgm:spPr/>
      <dgm:t>
        <a:bodyPr/>
        <a:lstStyle/>
        <a:p>
          <a:endParaRPr lang="en-GB"/>
        </a:p>
      </dgm:t>
    </dgm:pt>
    <dgm:pt modelId="{DF4E5F6A-31D4-4A5C-8CA7-07A38A353473}" type="sibTrans" cxnId="{9744CEBC-419E-4B56-8207-C0959D10284A}">
      <dgm:prSet/>
      <dgm:spPr/>
      <dgm:t>
        <a:bodyPr/>
        <a:lstStyle/>
        <a:p>
          <a:endParaRPr lang="en-GB"/>
        </a:p>
      </dgm:t>
    </dgm:pt>
    <dgm:pt modelId="{49D9D6E8-5D48-41E2-A22E-B2B4AA3C1086}">
      <dgm:prSet custT="1"/>
      <dgm:spPr/>
      <dgm:t>
        <a:bodyPr/>
        <a:lstStyle/>
        <a:p>
          <a:r>
            <a:rPr lang="en-GB" sz="2400" dirty="0"/>
            <a:t>Segmentation variables / approaches</a:t>
          </a:r>
        </a:p>
      </dgm:t>
    </dgm:pt>
    <dgm:pt modelId="{B8EC0548-93B1-439E-B0F0-7492E7C04916}" type="parTrans" cxnId="{6763E776-7A53-4823-8584-9352D90C1860}">
      <dgm:prSet/>
      <dgm:spPr/>
      <dgm:t>
        <a:bodyPr/>
        <a:lstStyle/>
        <a:p>
          <a:endParaRPr lang="en-GB"/>
        </a:p>
      </dgm:t>
    </dgm:pt>
    <dgm:pt modelId="{5F512405-8713-4B28-A883-FF61A0C771C4}" type="sibTrans" cxnId="{6763E776-7A53-4823-8584-9352D90C1860}">
      <dgm:prSet/>
      <dgm:spPr/>
      <dgm:t>
        <a:bodyPr/>
        <a:lstStyle/>
        <a:p>
          <a:endParaRPr lang="en-GB"/>
        </a:p>
      </dgm:t>
    </dgm:pt>
    <dgm:pt modelId="{EE8B09DB-9562-4B16-8762-F830F004BE30}">
      <dgm:prSet/>
      <dgm:spPr/>
      <dgm:t>
        <a:bodyPr/>
        <a:lstStyle/>
        <a:p>
          <a:r>
            <a:rPr lang="en-GB" dirty="0"/>
            <a:t>Geographic</a:t>
          </a:r>
        </a:p>
      </dgm:t>
    </dgm:pt>
    <dgm:pt modelId="{03528892-3894-4F9C-B723-12E4E36C7067}" type="parTrans" cxnId="{A71B9A0D-3DB3-406D-A3B4-A09710983D20}">
      <dgm:prSet/>
      <dgm:spPr/>
      <dgm:t>
        <a:bodyPr/>
        <a:lstStyle/>
        <a:p>
          <a:endParaRPr lang="en-GB"/>
        </a:p>
      </dgm:t>
    </dgm:pt>
    <dgm:pt modelId="{8136D7CE-155F-4B25-8B02-5A72BF905210}" type="sibTrans" cxnId="{A71B9A0D-3DB3-406D-A3B4-A09710983D20}">
      <dgm:prSet/>
      <dgm:spPr/>
      <dgm:t>
        <a:bodyPr/>
        <a:lstStyle/>
        <a:p>
          <a:endParaRPr lang="en-GB"/>
        </a:p>
      </dgm:t>
    </dgm:pt>
    <dgm:pt modelId="{F8949A51-AD5A-4827-9E95-A7096F448294}">
      <dgm:prSet/>
      <dgm:spPr/>
      <dgm:t>
        <a:bodyPr/>
        <a:lstStyle/>
        <a:p>
          <a:r>
            <a:rPr lang="en-GB" dirty="0"/>
            <a:t>Psychographic</a:t>
          </a:r>
        </a:p>
      </dgm:t>
    </dgm:pt>
    <dgm:pt modelId="{42523AF5-66FC-4EF4-B199-94BB4E113070}" type="parTrans" cxnId="{6D7B61A3-F0EF-4B60-B022-9140F771C929}">
      <dgm:prSet/>
      <dgm:spPr/>
      <dgm:t>
        <a:bodyPr/>
        <a:lstStyle/>
        <a:p>
          <a:endParaRPr lang="en-GB"/>
        </a:p>
      </dgm:t>
    </dgm:pt>
    <dgm:pt modelId="{A9B8B1A5-575F-48E5-BD68-45316A984D26}" type="sibTrans" cxnId="{6D7B61A3-F0EF-4B60-B022-9140F771C929}">
      <dgm:prSet/>
      <dgm:spPr/>
      <dgm:t>
        <a:bodyPr/>
        <a:lstStyle/>
        <a:p>
          <a:endParaRPr lang="en-GB"/>
        </a:p>
      </dgm:t>
    </dgm:pt>
    <dgm:pt modelId="{4FC7BC5D-3DE9-45F0-90D0-FA08E20A161D}">
      <dgm:prSet/>
      <dgm:spPr/>
      <dgm:t>
        <a:bodyPr/>
        <a:lstStyle/>
        <a:p>
          <a:r>
            <a:rPr lang="en-GB" dirty="0"/>
            <a:t>Behavioural</a:t>
          </a:r>
        </a:p>
      </dgm:t>
    </dgm:pt>
    <dgm:pt modelId="{64FCE8C6-1D1F-4DAD-81BA-91D9770758EE}" type="parTrans" cxnId="{1323216C-C6DF-4A43-A565-68885C37FC3A}">
      <dgm:prSet/>
      <dgm:spPr/>
      <dgm:t>
        <a:bodyPr/>
        <a:lstStyle/>
        <a:p>
          <a:endParaRPr lang="en-GB"/>
        </a:p>
      </dgm:t>
    </dgm:pt>
    <dgm:pt modelId="{309BB751-1F95-48E5-9E9C-7DA3421A3304}" type="sibTrans" cxnId="{1323216C-C6DF-4A43-A565-68885C37FC3A}">
      <dgm:prSet/>
      <dgm:spPr/>
      <dgm:t>
        <a:bodyPr/>
        <a:lstStyle/>
        <a:p>
          <a:endParaRPr lang="en-GB"/>
        </a:p>
      </dgm:t>
    </dgm:pt>
    <dgm:pt modelId="{4F8AD4BC-4A39-476F-8CED-7808F48E928F}" type="pres">
      <dgm:prSet presAssocID="{2085B286-7131-4C9B-9120-E125E132E499}" presName="Name0" presStyleCnt="0">
        <dgm:presLayoutVars>
          <dgm:chMax val="1"/>
          <dgm:dir/>
          <dgm:animLvl val="ctr"/>
          <dgm:resizeHandles val="exact"/>
        </dgm:presLayoutVars>
      </dgm:prSet>
      <dgm:spPr/>
    </dgm:pt>
    <dgm:pt modelId="{F57DEE94-30EC-4C23-B9A3-AE2902E0B9B6}" type="pres">
      <dgm:prSet presAssocID="{49D9D6E8-5D48-41E2-A22E-B2B4AA3C1086}" presName="centerShape" presStyleLbl="node0" presStyleIdx="0" presStyleCnt="1" custScaleX="164164" custScaleY="124731"/>
      <dgm:spPr/>
    </dgm:pt>
    <dgm:pt modelId="{62E99E1A-41F5-47F6-A7D0-9DCBC3B5D875}" type="pres">
      <dgm:prSet presAssocID="{133808C1-04C0-418E-B1F7-4A26CCA03046}" presName="node" presStyleLbl="node1" presStyleIdx="0" presStyleCnt="4">
        <dgm:presLayoutVars>
          <dgm:bulletEnabled val="1"/>
        </dgm:presLayoutVars>
      </dgm:prSet>
      <dgm:spPr/>
    </dgm:pt>
    <dgm:pt modelId="{B5454A68-50F0-42C5-A60C-614B79EB3256}" type="pres">
      <dgm:prSet presAssocID="{133808C1-04C0-418E-B1F7-4A26CCA03046}" presName="dummy" presStyleCnt="0"/>
      <dgm:spPr/>
    </dgm:pt>
    <dgm:pt modelId="{AE984445-0B7C-4563-806E-233B15C86A9F}" type="pres">
      <dgm:prSet presAssocID="{75490119-9122-453C-B67F-02E9DF2D5781}" presName="sibTrans" presStyleLbl="sibTrans2D1" presStyleIdx="0" presStyleCnt="4"/>
      <dgm:spPr/>
    </dgm:pt>
    <dgm:pt modelId="{86D03149-743E-40CE-BF39-362D3AF741EC}" type="pres">
      <dgm:prSet presAssocID="{EE8B09DB-9562-4B16-8762-F830F004BE30}" presName="node" presStyleLbl="node1" presStyleIdx="1" presStyleCnt="4">
        <dgm:presLayoutVars>
          <dgm:bulletEnabled val="1"/>
        </dgm:presLayoutVars>
      </dgm:prSet>
      <dgm:spPr/>
    </dgm:pt>
    <dgm:pt modelId="{A7101AEA-51C2-4BE6-A909-B9146E9BE994}" type="pres">
      <dgm:prSet presAssocID="{EE8B09DB-9562-4B16-8762-F830F004BE30}" presName="dummy" presStyleCnt="0"/>
      <dgm:spPr/>
    </dgm:pt>
    <dgm:pt modelId="{0EFD90D4-2AB6-4752-89AD-EE24632222B1}" type="pres">
      <dgm:prSet presAssocID="{8136D7CE-155F-4B25-8B02-5A72BF905210}" presName="sibTrans" presStyleLbl="sibTrans2D1" presStyleIdx="1" presStyleCnt="4"/>
      <dgm:spPr/>
    </dgm:pt>
    <dgm:pt modelId="{D5CB9187-644E-4607-A933-EED2D2077679}" type="pres">
      <dgm:prSet presAssocID="{4FC7BC5D-3DE9-45F0-90D0-FA08E20A161D}" presName="node" presStyleLbl="node1" presStyleIdx="2" presStyleCnt="4">
        <dgm:presLayoutVars>
          <dgm:bulletEnabled val="1"/>
        </dgm:presLayoutVars>
      </dgm:prSet>
      <dgm:spPr/>
    </dgm:pt>
    <dgm:pt modelId="{3E5F0880-C839-4DCB-9ED9-C1438BE71BCE}" type="pres">
      <dgm:prSet presAssocID="{4FC7BC5D-3DE9-45F0-90D0-FA08E20A161D}" presName="dummy" presStyleCnt="0"/>
      <dgm:spPr/>
    </dgm:pt>
    <dgm:pt modelId="{981F4E8A-BE44-4F8C-B89D-14D306F78D5E}" type="pres">
      <dgm:prSet presAssocID="{309BB751-1F95-48E5-9E9C-7DA3421A3304}" presName="sibTrans" presStyleLbl="sibTrans2D1" presStyleIdx="2" presStyleCnt="4"/>
      <dgm:spPr/>
    </dgm:pt>
    <dgm:pt modelId="{A66746CA-900F-4BBD-859A-44568D574CAE}" type="pres">
      <dgm:prSet presAssocID="{F8949A51-AD5A-4827-9E95-A7096F448294}" presName="node" presStyleLbl="node1" presStyleIdx="3" presStyleCnt="4" custRadScaleRad="98406" custRadScaleInc="3305">
        <dgm:presLayoutVars>
          <dgm:bulletEnabled val="1"/>
        </dgm:presLayoutVars>
      </dgm:prSet>
      <dgm:spPr/>
    </dgm:pt>
    <dgm:pt modelId="{B3C88189-204C-413E-91AA-7D06682A867B}" type="pres">
      <dgm:prSet presAssocID="{F8949A51-AD5A-4827-9E95-A7096F448294}" presName="dummy" presStyleCnt="0"/>
      <dgm:spPr/>
    </dgm:pt>
    <dgm:pt modelId="{393BB650-AB0D-43F7-89C5-CCE893E21B0A}" type="pres">
      <dgm:prSet presAssocID="{A9B8B1A5-575F-48E5-BD68-45316A984D26}" presName="sibTrans" presStyleLbl="sibTrans2D1" presStyleIdx="3" presStyleCnt="4"/>
      <dgm:spPr/>
    </dgm:pt>
  </dgm:ptLst>
  <dgm:cxnLst>
    <dgm:cxn modelId="{A71B9A0D-3DB3-406D-A3B4-A09710983D20}" srcId="{49D9D6E8-5D48-41E2-A22E-B2B4AA3C1086}" destId="{EE8B09DB-9562-4B16-8762-F830F004BE30}" srcOrd="1" destOrd="0" parTransId="{03528892-3894-4F9C-B723-12E4E36C7067}" sibTransId="{8136D7CE-155F-4B25-8B02-5A72BF905210}"/>
    <dgm:cxn modelId="{D0B6443A-CE97-499B-A1DA-0E314BF022E7}" srcId="{2085B286-7131-4C9B-9120-E125E132E499}" destId="{1CD565F9-8936-4AA9-8D47-E64F8FF2F9B4}" srcOrd="1" destOrd="0" parTransId="{D2356D6C-394E-40AA-8241-136BBF730B6D}" sibTransId="{90D640CC-0884-4274-B818-F18947408697}"/>
    <dgm:cxn modelId="{DE8FF83C-E526-439D-900B-84D360F12342}" type="presOf" srcId="{75490119-9122-453C-B67F-02E9DF2D5781}" destId="{AE984445-0B7C-4563-806E-233B15C86A9F}" srcOrd="0" destOrd="0" presId="urn:microsoft.com/office/officeart/2005/8/layout/radial6"/>
    <dgm:cxn modelId="{CE45CB41-EE9E-4D34-A584-08E8987008E6}" srcId="{49D9D6E8-5D48-41E2-A22E-B2B4AA3C1086}" destId="{133808C1-04C0-418E-B1F7-4A26CCA03046}" srcOrd="0" destOrd="0" parTransId="{BEC7B0D9-A488-4955-B382-F724E6E6E904}" sibTransId="{75490119-9122-453C-B67F-02E9DF2D5781}"/>
    <dgm:cxn modelId="{1323216C-C6DF-4A43-A565-68885C37FC3A}" srcId="{49D9D6E8-5D48-41E2-A22E-B2B4AA3C1086}" destId="{4FC7BC5D-3DE9-45F0-90D0-FA08E20A161D}" srcOrd="2" destOrd="0" parTransId="{64FCE8C6-1D1F-4DAD-81BA-91D9770758EE}" sibTransId="{309BB751-1F95-48E5-9E9C-7DA3421A3304}"/>
    <dgm:cxn modelId="{092C4E75-D12E-4802-84C3-D7C4098F2C34}" srcId="{2085B286-7131-4C9B-9120-E125E132E499}" destId="{CCD8099C-D0D9-4271-BEF7-6218766050B6}" srcOrd="3" destOrd="0" parTransId="{EBFEDA36-1E7E-4477-A206-CA7F85F92B65}" sibTransId="{DCC45F9F-82B7-41BB-9578-DFEEC67445B4}"/>
    <dgm:cxn modelId="{6763E776-7A53-4823-8584-9352D90C1860}" srcId="{2085B286-7131-4C9B-9120-E125E132E499}" destId="{49D9D6E8-5D48-41E2-A22E-B2B4AA3C1086}" srcOrd="0" destOrd="0" parTransId="{B8EC0548-93B1-439E-B0F0-7492E7C04916}" sibTransId="{5F512405-8713-4B28-A883-FF61A0C771C4}"/>
    <dgm:cxn modelId="{C5D72B89-FD72-427C-9E7E-130CC094E4EF}" type="presOf" srcId="{EE8B09DB-9562-4B16-8762-F830F004BE30}" destId="{86D03149-743E-40CE-BF39-362D3AF741EC}" srcOrd="0" destOrd="0" presId="urn:microsoft.com/office/officeart/2005/8/layout/radial6"/>
    <dgm:cxn modelId="{6D7B61A3-F0EF-4B60-B022-9140F771C929}" srcId="{49D9D6E8-5D48-41E2-A22E-B2B4AA3C1086}" destId="{F8949A51-AD5A-4827-9E95-A7096F448294}" srcOrd="3" destOrd="0" parTransId="{42523AF5-66FC-4EF4-B199-94BB4E113070}" sibTransId="{A9B8B1A5-575F-48E5-BD68-45316A984D26}"/>
    <dgm:cxn modelId="{79655EA7-B0A3-45E5-9B88-B23A1AF50606}" type="presOf" srcId="{A9B8B1A5-575F-48E5-BD68-45316A984D26}" destId="{393BB650-AB0D-43F7-89C5-CCE893E21B0A}" srcOrd="0" destOrd="0" presId="urn:microsoft.com/office/officeart/2005/8/layout/radial6"/>
    <dgm:cxn modelId="{EAD52BB5-A1A5-44E4-99A1-2056D6786A25}" type="presOf" srcId="{4FC7BC5D-3DE9-45F0-90D0-FA08E20A161D}" destId="{D5CB9187-644E-4607-A933-EED2D2077679}" srcOrd="0" destOrd="0" presId="urn:microsoft.com/office/officeart/2005/8/layout/radial6"/>
    <dgm:cxn modelId="{9744CEBC-419E-4B56-8207-C0959D10284A}" srcId="{2085B286-7131-4C9B-9120-E125E132E499}" destId="{F6917A53-0787-40C9-9EA5-392A53684F76}" srcOrd="2" destOrd="0" parTransId="{318756ED-0563-412F-BC4F-AB6386A82C32}" sibTransId="{DF4E5F6A-31D4-4A5C-8CA7-07A38A353473}"/>
    <dgm:cxn modelId="{107CE5BF-BF10-4E92-92B1-71C658CF7E92}" type="presOf" srcId="{309BB751-1F95-48E5-9E9C-7DA3421A3304}" destId="{981F4E8A-BE44-4F8C-B89D-14D306F78D5E}" srcOrd="0" destOrd="0" presId="urn:microsoft.com/office/officeart/2005/8/layout/radial6"/>
    <dgm:cxn modelId="{11572FC1-B3D8-41FA-9291-032CD11AF32F}" type="presOf" srcId="{49D9D6E8-5D48-41E2-A22E-B2B4AA3C1086}" destId="{F57DEE94-30EC-4C23-B9A3-AE2902E0B9B6}" srcOrd="0" destOrd="0" presId="urn:microsoft.com/office/officeart/2005/8/layout/radial6"/>
    <dgm:cxn modelId="{A0D89AE3-8E11-48BB-BF8B-23D1EE7CF78F}" type="presOf" srcId="{8136D7CE-155F-4B25-8B02-5A72BF905210}" destId="{0EFD90D4-2AB6-4752-89AD-EE24632222B1}" srcOrd="0" destOrd="0" presId="urn:microsoft.com/office/officeart/2005/8/layout/radial6"/>
    <dgm:cxn modelId="{9BC89BE7-F602-41BC-9B1D-796B20D74814}" type="presOf" srcId="{F8949A51-AD5A-4827-9E95-A7096F448294}" destId="{A66746CA-900F-4BBD-859A-44568D574CAE}" srcOrd="0" destOrd="0" presId="urn:microsoft.com/office/officeart/2005/8/layout/radial6"/>
    <dgm:cxn modelId="{1B18B9F1-FD42-47EB-B1CC-F20194009F45}" type="presOf" srcId="{2085B286-7131-4C9B-9120-E125E132E499}" destId="{4F8AD4BC-4A39-476F-8CED-7808F48E928F}" srcOrd="0" destOrd="0" presId="urn:microsoft.com/office/officeart/2005/8/layout/radial6"/>
    <dgm:cxn modelId="{24E3FDFC-29F5-4BC4-B19D-9FCE601C5276}" type="presOf" srcId="{133808C1-04C0-418E-B1F7-4A26CCA03046}" destId="{62E99E1A-41F5-47F6-A7D0-9DCBC3B5D875}" srcOrd="0" destOrd="0" presId="urn:microsoft.com/office/officeart/2005/8/layout/radial6"/>
    <dgm:cxn modelId="{43BA412D-D578-4DC4-8FC0-11F8ABDF15E6}" type="presParOf" srcId="{4F8AD4BC-4A39-476F-8CED-7808F48E928F}" destId="{F57DEE94-30EC-4C23-B9A3-AE2902E0B9B6}" srcOrd="0" destOrd="0" presId="urn:microsoft.com/office/officeart/2005/8/layout/radial6"/>
    <dgm:cxn modelId="{F5569B2F-20E5-47FE-B7BD-BEAD0D774FB6}" type="presParOf" srcId="{4F8AD4BC-4A39-476F-8CED-7808F48E928F}" destId="{62E99E1A-41F5-47F6-A7D0-9DCBC3B5D875}" srcOrd="1" destOrd="0" presId="urn:microsoft.com/office/officeart/2005/8/layout/radial6"/>
    <dgm:cxn modelId="{BEBF0DB9-5A94-44EE-85B9-4EBB0DFBBB87}" type="presParOf" srcId="{4F8AD4BC-4A39-476F-8CED-7808F48E928F}" destId="{B5454A68-50F0-42C5-A60C-614B79EB3256}" srcOrd="2" destOrd="0" presId="urn:microsoft.com/office/officeart/2005/8/layout/radial6"/>
    <dgm:cxn modelId="{52BBCB1B-8B64-4204-A02F-10190461A1C2}" type="presParOf" srcId="{4F8AD4BC-4A39-476F-8CED-7808F48E928F}" destId="{AE984445-0B7C-4563-806E-233B15C86A9F}" srcOrd="3" destOrd="0" presId="urn:microsoft.com/office/officeart/2005/8/layout/radial6"/>
    <dgm:cxn modelId="{0F4A47B4-811A-4B76-BC08-6B5F05F79577}" type="presParOf" srcId="{4F8AD4BC-4A39-476F-8CED-7808F48E928F}" destId="{86D03149-743E-40CE-BF39-362D3AF741EC}" srcOrd="4" destOrd="0" presId="urn:microsoft.com/office/officeart/2005/8/layout/radial6"/>
    <dgm:cxn modelId="{87227C08-F4C3-4473-8B7E-F661FC69D35D}" type="presParOf" srcId="{4F8AD4BC-4A39-476F-8CED-7808F48E928F}" destId="{A7101AEA-51C2-4BE6-A909-B9146E9BE994}" srcOrd="5" destOrd="0" presId="urn:microsoft.com/office/officeart/2005/8/layout/radial6"/>
    <dgm:cxn modelId="{0BB1E407-55E5-46A2-9487-044FD09611D1}" type="presParOf" srcId="{4F8AD4BC-4A39-476F-8CED-7808F48E928F}" destId="{0EFD90D4-2AB6-4752-89AD-EE24632222B1}" srcOrd="6" destOrd="0" presId="urn:microsoft.com/office/officeart/2005/8/layout/radial6"/>
    <dgm:cxn modelId="{747A4BE3-CD5A-43F2-A3B9-7D1105FF731C}" type="presParOf" srcId="{4F8AD4BC-4A39-476F-8CED-7808F48E928F}" destId="{D5CB9187-644E-4607-A933-EED2D2077679}" srcOrd="7" destOrd="0" presId="urn:microsoft.com/office/officeart/2005/8/layout/radial6"/>
    <dgm:cxn modelId="{61237C23-88B3-46B6-8B87-657D62864BF6}" type="presParOf" srcId="{4F8AD4BC-4A39-476F-8CED-7808F48E928F}" destId="{3E5F0880-C839-4DCB-9ED9-C1438BE71BCE}" srcOrd="8" destOrd="0" presId="urn:microsoft.com/office/officeart/2005/8/layout/radial6"/>
    <dgm:cxn modelId="{F35E0D8C-983F-4B6C-9481-D789C2EDBFC6}" type="presParOf" srcId="{4F8AD4BC-4A39-476F-8CED-7808F48E928F}" destId="{981F4E8A-BE44-4F8C-B89D-14D306F78D5E}" srcOrd="9" destOrd="0" presId="urn:microsoft.com/office/officeart/2005/8/layout/radial6"/>
    <dgm:cxn modelId="{92F7427B-A677-4AE9-A0FA-E16BC53D1067}" type="presParOf" srcId="{4F8AD4BC-4A39-476F-8CED-7808F48E928F}" destId="{A66746CA-900F-4BBD-859A-44568D574CAE}" srcOrd="10" destOrd="0" presId="urn:microsoft.com/office/officeart/2005/8/layout/radial6"/>
    <dgm:cxn modelId="{ED601380-CC51-4B8D-8B45-9EE0E2DCF455}" type="presParOf" srcId="{4F8AD4BC-4A39-476F-8CED-7808F48E928F}" destId="{B3C88189-204C-413E-91AA-7D06682A867B}" srcOrd="11" destOrd="0" presId="urn:microsoft.com/office/officeart/2005/8/layout/radial6"/>
    <dgm:cxn modelId="{D5163480-B610-4D25-BC5C-D405BDFD3CA0}" type="presParOf" srcId="{4F8AD4BC-4A39-476F-8CED-7808F48E928F}" destId="{393BB650-AB0D-43F7-89C5-CCE893E21B0A}"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59251B-29F2-4D1E-BACF-A9EEF2C6FC2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7632BBC-4EE0-424D-9BE3-FB9B99097ED3}">
      <dgm:prSet/>
      <dgm:spPr/>
      <dgm:t>
        <a:bodyPr/>
        <a:lstStyle/>
        <a:p>
          <a:pPr>
            <a:lnSpc>
              <a:spcPct val="100000"/>
            </a:lnSpc>
          </a:pPr>
          <a:r>
            <a:rPr lang="en-GB"/>
            <a:t>Message:</a:t>
          </a:r>
          <a:endParaRPr lang="en-US"/>
        </a:p>
      </dgm:t>
    </dgm:pt>
    <dgm:pt modelId="{1EDAECA8-7871-428F-B2BC-FF08105E17EB}" type="parTrans" cxnId="{3FDC89EF-E087-41EA-B727-8B1BBBB52491}">
      <dgm:prSet/>
      <dgm:spPr/>
      <dgm:t>
        <a:bodyPr/>
        <a:lstStyle/>
        <a:p>
          <a:endParaRPr lang="en-US"/>
        </a:p>
      </dgm:t>
    </dgm:pt>
    <dgm:pt modelId="{5E46E5D8-D266-497C-97E4-5C8541E0521B}" type="sibTrans" cxnId="{3FDC89EF-E087-41EA-B727-8B1BBBB52491}">
      <dgm:prSet/>
      <dgm:spPr/>
      <dgm:t>
        <a:bodyPr/>
        <a:lstStyle/>
        <a:p>
          <a:endParaRPr lang="en-US"/>
        </a:p>
      </dgm:t>
    </dgm:pt>
    <dgm:pt modelId="{85D88F8C-F2F2-4717-9D9A-D26D30EEC42F}">
      <dgm:prSet/>
      <dgm:spPr/>
      <dgm:t>
        <a:bodyPr/>
        <a:lstStyle/>
        <a:p>
          <a:pPr>
            <a:lnSpc>
              <a:spcPct val="100000"/>
            </a:lnSpc>
          </a:pPr>
          <a:r>
            <a:rPr lang="en-GB"/>
            <a:t>Link to objectives</a:t>
          </a:r>
          <a:endParaRPr lang="en-US"/>
        </a:p>
      </dgm:t>
    </dgm:pt>
    <dgm:pt modelId="{0AA6AA93-EA7D-458C-A73B-281A6A625293}" type="parTrans" cxnId="{4FF60FF7-393C-4115-8F61-9F8477FCE539}">
      <dgm:prSet/>
      <dgm:spPr/>
      <dgm:t>
        <a:bodyPr/>
        <a:lstStyle/>
        <a:p>
          <a:endParaRPr lang="en-US"/>
        </a:p>
      </dgm:t>
    </dgm:pt>
    <dgm:pt modelId="{294D365D-C1CE-46D7-A3D6-33C3AA44A0EE}" type="sibTrans" cxnId="{4FF60FF7-393C-4115-8F61-9F8477FCE539}">
      <dgm:prSet/>
      <dgm:spPr/>
      <dgm:t>
        <a:bodyPr/>
        <a:lstStyle/>
        <a:p>
          <a:endParaRPr lang="en-US"/>
        </a:p>
      </dgm:t>
    </dgm:pt>
    <dgm:pt modelId="{C5A9985F-0631-4A4C-BE12-F63A2BC20F8C}">
      <dgm:prSet/>
      <dgm:spPr/>
      <dgm:t>
        <a:bodyPr/>
        <a:lstStyle/>
        <a:p>
          <a:pPr>
            <a:lnSpc>
              <a:spcPct val="100000"/>
            </a:lnSpc>
          </a:pPr>
          <a:r>
            <a:rPr lang="en-GB"/>
            <a:t>Relevant to target audience</a:t>
          </a:r>
          <a:endParaRPr lang="en-US"/>
        </a:p>
      </dgm:t>
    </dgm:pt>
    <dgm:pt modelId="{282A611D-0AC9-4A2B-99E6-DB254231BC35}" type="parTrans" cxnId="{56E5EA01-1C22-4794-AF5D-EDBB3D530BAA}">
      <dgm:prSet/>
      <dgm:spPr/>
      <dgm:t>
        <a:bodyPr/>
        <a:lstStyle/>
        <a:p>
          <a:endParaRPr lang="en-US"/>
        </a:p>
      </dgm:t>
    </dgm:pt>
    <dgm:pt modelId="{6AB778FF-FDD5-4240-8CEA-F1D5FCA5AB50}" type="sibTrans" cxnId="{56E5EA01-1C22-4794-AF5D-EDBB3D530BAA}">
      <dgm:prSet/>
      <dgm:spPr/>
      <dgm:t>
        <a:bodyPr/>
        <a:lstStyle/>
        <a:p>
          <a:endParaRPr lang="en-US"/>
        </a:p>
      </dgm:t>
    </dgm:pt>
    <dgm:pt modelId="{4B31002B-1D01-4431-B706-C32B6F2E6AD6}">
      <dgm:prSet/>
      <dgm:spPr/>
      <dgm:t>
        <a:bodyPr/>
        <a:lstStyle/>
        <a:p>
          <a:pPr>
            <a:lnSpc>
              <a:spcPct val="100000"/>
            </a:lnSpc>
          </a:pPr>
          <a:r>
            <a:rPr lang="en-GB"/>
            <a:t>Fitting with brand</a:t>
          </a:r>
          <a:endParaRPr lang="en-US"/>
        </a:p>
      </dgm:t>
    </dgm:pt>
    <dgm:pt modelId="{D7CE1BCC-7DFF-4462-93F7-A5334079345A}" type="parTrans" cxnId="{D7245946-882C-4DBF-BD1A-A6E88B88FB31}">
      <dgm:prSet/>
      <dgm:spPr/>
      <dgm:t>
        <a:bodyPr/>
        <a:lstStyle/>
        <a:p>
          <a:endParaRPr lang="en-US"/>
        </a:p>
      </dgm:t>
    </dgm:pt>
    <dgm:pt modelId="{41D81A6D-F0CA-45A9-90DB-5FB3BDB6CA0B}" type="sibTrans" cxnId="{D7245946-882C-4DBF-BD1A-A6E88B88FB31}">
      <dgm:prSet/>
      <dgm:spPr/>
      <dgm:t>
        <a:bodyPr/>
        <a:lstStyle/>
        <a:p>
          <a:endParaRPr lang="en-US"/>
        </a:p>
      </dgm:t>
    </dgm:pt>
    <dgm:pt modelId="{FEC0C61D-6344-42C4-A7CF-EAE83926ED35}">
      <dgm:prSet/>
      <dgm:spPr/>
      <dgm:t>
        <a:bodyPr/>
        <a:lstStyle/>
        <a:p>
          <a:pPr>
            <a:lnSpc>
              <a:spcPct val="100000"/>
            </a:lnSpc>
          </a:pPr>
          <a:r>
            <a:rPr lang="en-GB"/>
            <a:t>Frame it within the context of the team/media</a:t>
          </a:r>
          <a:endParaRPr lang="en-US"/>
        </a:p>
      </dgm:t>
    </dgm:pt>
    <dgm:pt modelId="{52EA79FA-F761-49C0-BBC7-F895647989FD}" type="parTrans" cxnId="{061B79C4-5E47-4FAD-A034-E3438320069F}">
      <dgm:prSet/>
      <dgm:spPr/>
      <dgm:t>
        <a:bodyPr/>
        <a:lstStyle/>
        <a:p>
          <a:endParaRPr lang="en-US"/>
        </a:p>
      </dgm:t>
    </dgm:pt>
    <dgm:pt modelId="{2517FD18-ED2E-4BF4-A04B-47D7C10F152A}" type="sibTrans" cxnId="{061B79C4-5E47-4FAD-A034-E3438320069F}">
      <dgm:prSet/>
      <dgm:spPr/>
      <dgm:t>
        <a:bodyPr/>
        <a:lstStyle/>
        <a:p>
          <a:endParaRPr lang="en-US"/>
        </a:p>
      </dgm:t>
    </dgm:pt>
    <dgm:pt modelId="{00B07E8F-CB3A-4D23-8DCE-253A2E853591}" type="pres">
      <dgm:prSet presAssocID="{DE59251B-29F2-4D1E-BACF-A9EEF2C6FC2C}" presName="root" presStyleCnt="0">
        <dgm:presLayoutVars>
          <dgm:dir/>
          <dgm:resizeHandles val="exact"/>
        </dgm:presLayoutVars>
      </dgm:prSet>
      <dgm:spPr/>
    </dgm:pt>
    <dgm:pt modelId="{CE1C94E2-1395-4C99-9C44-EA9433EC6688}" type="pres">
      <dgm:prSet presAssocID="{E7632BBC-4EE0-424D-9BE3-FB9B99097ED3}" presName="compNode" presStyleCnt="0"/>
      <dgm:spPr/>
    </dgm:pt>
    <dgm:pt modelId="{B5F8748E-3CCE-41A0-A2A5-0E79F9810A48}" type="pres">
      <dgm:prSet presAssocID="{E7632BBC-4EE0-424D-9BE3-FB9B99097ED3}" presName="bgRect" presStyleLbl="bgShp" presStyleIdx="0" presStyleCnt="5"/>
      <dgm:spPr/>
    </dgm:pt>
    <dgm:pt modelId="{AFE83E3C-F7FB-4A79-ACB1-605FBA401D32}" type="pres">
      <dgm:prSet presAssocID="{E7632BBC-4EE0-424D-9BE3-FB9B99097ED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at"/>
        </a:ext>
      </dgm:extLst>
    </dgm:pt>
    <dgm:pt modelId="{8698B78E-12DA-4F11-9F70-6C5EECFDA641}" type="pres">
      <dgm:prSet presAssocID="{E7632BBC-4EE0-424D-9BE3-FB9B99097ED3}" presName="spaceRect" presStyleCnt="0"/>
      <dgm:spPr/>
    </dgm:pt>
    <dgm:pt modelId="{DDD32F2F-8D35-4C8D-B726-A768204262F8}" type="pres">
      <dgm:prSet presAssocID="{E7632BBC-4EE0-424D-9BE3-FB9B99097ED3}" presName="parTx" presStyleLbl="revTx" presStyleIdx="0" presStyleCnt="5">
        <dgm:presLayoutVars>
          <dgm:chMax val="0"/>
          <dgm:chPref val="0"/>
        </dgm:presLayoutVars>
      </dgm:prSet>
      <dgm:spPr/>
    </dgm:pt>
    <dgm:pt modelId="{F1BADEE0-1B1D-42C6-B1AC-BCC0F2714A23}" type="pres">
      <dgm:prSet presAssocID="{5E46E5D8-D266-497C-97E4-5C8541E0521B}" presName="sibTrans" presStyleCnt="0"/>
      <dgm:spPr/>
    </dgm:pt>
    <dgm:pt modelId="{B19B684A-412E-4B8C-AA05-E842983956D8}" type="pres">
      <dgm:prSet presAssocID="{85D88F8C-F2F2-4717-9D9A-D26D30EEC42F}" presName="compNode" presStyleCnt="0"/>
      <dgm:spPr/>
    </dgm:pt>
    <dgm:pt modelId="{B3CEA279-8157-4A3D-A3FD-94AD097890B9}" type="pres">
      <dgm:prSet presAssocID="{85D88F8C-F2F2-4717-9D9A-D26D30EEC42F}" presName="bgRect" presStyleLbl="bgShp" presStyleIdx="1" presStyleCnt="5"/>
      <dgm:spPr/>
    </dgm:pt>
    <dgm:pt modelId="{285B4CFE-F6C9-48ED-9641-B8446DD87E64}" type="pres">
      <dgm:prSet presAssocID="{85D88F8C-F2F2-4717-9D9A-D26D30EEC42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nk"/>
        </a:ext>
      </dgm:extLst>
    </dgm:pt>
    <dgm:pt modelId="{1FCA412C-212D-45E3-A78A-E54E7B7DF155}" type="pres">
      <dgm:prSet presAssocID="{85D88F8C-F2F2-4717-9D9A-D26D30EEC42F}" presName="spaceRect" presStyleCnt="0"/>
      <dgm:spPr/>
    </dgm:pt>
    <dgm:pt modelId="{2FE1D92B-A8FB-4456-89A4-D34C2AF3BD41}" type="pres">
      <dgm:prSet presAssocID="{85D88F8C-F2F2-4717-9D9A-D26D30EEC42F}" presName="parTx" presStyleLbl="revTx" presStyleIdx="1" presStyleCnt="5">
        <dgm:presLayoutVars>
          <dgm:chMax val="0"/>
          <dgm:chPref val="0"/>
        </dgm:presLayoutVars>
      </dgm:prSet>
      <dgm:spPr/>
    </dgm:pt>
    <dgm:pt modelId="{2BD100A9-0939-47C7-9B2E-483002F80A1A}" type="pres">
      <dgm:prSet presAssocID="{294D365D-C1CE-46D7-A3D6-33C3AA44A0EE}" presName="sibTrans" presStyleCnt="0"/>
      <dgm:spPr/>
    </dgm:pt>
    <dgm:pt modelId="{E3FB2F7D-370A-4A3D-895B-8BB277547D49}" type="pres">
      <dgm:prSet presAssocID="{C5A9985F-0631-4A4C-BE12-F63A2BC20F8C}" presName="compNode" presStyleCnt="0"/>
      <dgm:spPr/>
    </dgm:pt>
    <dgm:pt modelId="{CA300654-D892-4748-8E6C-6C92B78672E0}" type="pres">
      <dgm:prSet presAssocID="{C5A9985F-0631-4A4C-BE12-F63A2BC20F8C}" presName="bgRect" presStyleLbl="bgShp" presStyleIdx="2" presStyleCnt="5"/>
      <dgm:spPr/>
    </dgm:pt>
    <dgm:pt modelId="{F5B7B0CC-ACC4-45E9-A1E3-77BCB892CBB9}" type="pres">
      <dgm:prSet presAssocID="{C5A9985F-0631-4A4C-BE12-F63A2BC20F8C}"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roup"/>
        </a:ext>
      </dgm:extLst>
    </dgm:pt>
    <dgm:pt modelId="{4D34D907-98BA-4059-8D8D-EC567DBBF144}" type="pres">
      <dgm:prSet presAssocID="{C5A9985F-0631-4A4C-BE12-F63A2BC20F8C}" presName="spaceRect" presStyleCnt="0"/>
      <dgm:spPr/>
    </dgm:pt>
    <dgm:pt modelId="{89655173-66A7-47F8-9FD7-286801F8AC65}" type="pres">
      <dgm:prSet presAssocID="{C5A9985F-0631-4A4C-BE12-F63A2BC20F8C}" presName="parTx" presStyleLbl="revTx" presStyleIdx="2" presStyleCnt="5">
        <dgm:presLayoutVars>
          <dgm:chMax val="0"/>
          <dgm:chPref val="0"/>
        </dgm:presLayoutVars>
      </dgm:prSet>
      <dgm:spPr/>
    </dgm:pt>
    <dgm:pt modelId="{937BA8B9-397F-45CE-8152-DF99B3F0D805}" type="pres">
      <dgm:prSet presAssocID="{6AB778FF-FDD5-4240-8CEA-F1D5FCA5AB50}" presName="sibTrans" presStyleCnt="0"/>
      <dgm:spPr/>
    </dgm:pt>
    <dgm:pt modelId="{609F7967-407D-4E9A-9A39-5ECBD57A24F8}" type="pres">
      <dgm:prSet presAssocID="{4B31002B-1D01-4431-B706-C32B6F2E6AD6}" presName="compNode" presStyleCnt="0"/>
      <dgm:spPr/>
    </dgm:pt>
    <dgm:pt modelId="{EF174A0F-0D59-4104-81E7-236E36E897A8}" type="pres">
      <dgm:prSet presAssocID="{4B31002B-1D01-4431-B706-C32B6F2E6AD6}" presName="bgRect" presStyleLbl="bgShp" presStyleIdx="3" presStyleCnt="5"/>
      <dgm:spPr/>
    </dgm:pt>
    <dgm:pt modelId="{669EF3BF-CFBB-4F34-A10E-13B4F1EB34DC}" type="pres">
      <dgm:prSet presAssocID="{4B31002B-1D01-4431-B706-C32B6F2E6AD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thes hanger"/>
        </a:ext>
      </dgm:extLst>
    </dgm:pt>
    <dgm:pt modelId="{F98BA819-D338-4A4C-B06E-AA873D30C490}" type="pres">
      <dgm:prSet presAssocID="{4B31002B-1D01-4431-B706-C32B6F2E6AD6}" presName="spaceRect" presStyleCnt="0"/>
      <dgm:spPr/>
    </dgm:pt>
    <dgm:pt modelId="{D664D765-E1D5-44A2-BA2E-3C9FFA2D22CC}" type="pres">
      <dgm:prSet presAssocID="{4B31002B-1D01-4431-B706-C32B6F2E6AD6}" presName="parTx" presStyleLbl="revTx" presStyleIdx="3" presStyleCnt="5">
        <dgm:presLayoutVars>
          <dgm:chMax val="0"/>
          <dgm:chPref val="0"/>
        </dgm:presLayoutVars>
      </dgm:prSet>
      <dgm:spPr/>
    </dgm:pt>
    <dgm:pt modelId="{18DF1248-0989-455F-AE54-E67DAE3936C3}" type="pres">
      <dgm:prSet presAssocID="{41D81A6D-F0CA-45A9-90DB-5FB3BDB6CA0B}" presName="sibTrans" presStyleCnt="0"/>
      <dgm:spPr/>
    </dgm:pt>
    <dgm:pt modelId="{39F6C643-8AF2-4250-8447-5AE298F76749}" type="pres">
      <dgm:prSet presAssocID="{FEC0C61D-6344-42C4-A7CF-EAE83926ED35}" presName="compNode" presStyleCnt="0"/>
      <dgm:spPr/>
    </dgm:pt>
    <dgm:pt modelId="{9E18B6CB-A61C-4EFB-91B8-96333F7BC8DC}" type="pres">
      <dgm:prSet presAssocID="{FEC0C61D-6344-42C4-A7CF-EAE83926ED35}" presName="bgRect" presStyleLbl="bgShp" presStyleIdx="4" presStyleCnt="5"/>
      <dgm:spPr/>
    </dgm:pt>
    <dgm:pt modelId="{B2D70B4B-1EC7-45DF-8A8B-9C50702304B4}" type="pres">
      <dgm:prSet presAssocID="{FEC0C61D-6344-42C4-A7CF-EAE83926ED3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Target Audience"/>
        </a:ext>
      </dgm:extLst>
    </dgm:pt>
    <dgm:pt modelId="{D9081E38-A88D-4C96-B110-EFDD97799916}" type="pres">
      <dgm:prSet presAssocID="{FEC0C61D-6344-42C4-A7CF-EAE83926ED35}" presName="spaceRect" presStyleCnt="0"/>
      <dgm:spPr/>
    </dgm:pt>
    <dgm:pt modelId="{868F45C8-E7FC-4DA5-AB20-9E555D190E3B}" type="pres">
      <dgm:prSet presAssocID="{FEC0C61D-6344-42C4-A7CF-EAE83926ED35}" presName="parTx" presStyleLbl="revTx" presStyleIdx="4" presStyleCnt="5">
        <dgm:presLayoutVars>
          <dgm:chMax val="0"/>
          <dgm:chPref val="0"/>
        </dgm:presLayoutVars>
      </dgm:prSet>
      <dgm:spPr/>
    </dgm:pt>
  </dgm:ptLst>
  <dgm:cxnLst>
    <dgm:cxn modelId="{56E5EA01-1C22-4794-AF5D-EDBB3D530BAA}" srcId="{DE59251B-29F2-4D1E-BACF-A9EEF2C6FC2C}" destId="{C5A9985F-0631-4A4C-BE12-F63A2BC20F8C}" srcOrd="2" destOrd="0" parTransId="{282A611D-0AC9-4A2B-99E6-DB254231BC35}" sibTransId="{6AB778FF-FDD5-4240-8CEA-F1D5FCA5AB50}"/>
    <dgm:cxn modelId="{8873E810-59FA-4F8F-9FDD-EDE0472F0DAA}" type="presOf" srcId="{85D88F8C-F2F2-4717-9D9A-D26D30EEC42F}" destId="{2FE1D92B-A8FB-4456-89A4-D34C2AF3BD41}" srcOrd="0" destOrd="0" presId="urn:microsoft.com/office/officeart/2018/2/layout/IconVerticalSolidList"/>
    <dgm:cxn modelId="{D7245946-882C-4DBF-BD1A-A6E88B88FB31}" srcId="{DE59251B-29F2-4D1E-BACF-A9EEF2C6FC2C}" destId="{4B31002B-1D01-4431-B706-C32B6F2E6AD6}" srcOrd="3" destOrd="0" parTransId="{D7CE1BCC-7DFF-4462-93F7-A5334079345A}" sibTransId="{41D81A6D-F0CA-45A9-90DB-5FB3BDB6CA0B}"/>
    <dgm:cxn modelId="{BE76E56C-884F-4BF2-817A-ABF4CB60D597}" type="presOf" srcId="{FEC0C61D-6344-42C4-A7CF-EAE83926ED35}" destId="{868F45C8-E7FC-4DA5-AB20-9E555D190E3B}" srcOrd="0" destOrd="0" presId="urn:microsoft.com/office/officeart/2018/2/layout/IconVerticalSolidList"/>
    <dgm:cxn modelId="{0AC15F59-B98C-44E4-9DBD-33EA5FF2ED14}" type="presOf" srcId="{C5A9985F-0631-4A4C-BE12-F63A2BC20F8C}" destId="{89655173-66A7-47F8-9FD7-286801F8AC65}" srcOrd="0" destOrd="0" presId="urn:microsoft.com/office/officeart/2018/2/layout/IconVerticalSolidList"/>
    <dgm:cxn modelId="{D832628F-822F-4378-89E8-1F0A4615E417}" type="presOf" srcId="{DE59251B-29F2-4D1E-BACF-A9EEF2C6FC2C}" destId="{00B07E8F-CB3A-4D23-8DCE-253A2E853591}" srcOrd="0" destOrd="0" presId="urn:microsoft.com/office/officeart/2018/2/layout/IconVerticalSolidList"/>
    <dgm:cxn modelId="{2F3ECAA0-F0D6-47A0-A846-743812F031FC}" type="presOf" srcId="{4B31002B-1D01-4431-B706-C32B6F2E6AD6}" destId="{D664D765-E1D5-44A2-BA2E-3C9FFA2D22CC}" srcOrd="0" destOrd="0" presId="urn:microsoft.com/office/officeart/2018/2/layout/IconVerticalSolidList"/>
    <dgm:cxn modelId="{061B79C4-5E47-4FAD-A034-E3438320069F}" srcId="{DE59251B-29F2-4D1E-BACF-A9EEF2C6FC2C}" destId="{FEC0C61D-6344-42C4-A7CF-EAE83926ED35}" srcOrd="4" destOrd="0" parTransId="{52EA79FA-F761-49C0-BBC7-F895647989FD}" sibTransId="{2517FD18-ED2E-4BF4-A04B-47D7C10F152A}"/>
    <dgm:cxn modelId="{3FDC89EF-E087-41EA-B727-8B1BBBB52491}" srcId="{DE59251B-29F2-4D1E-BACF-A9EEF2C6FC2C}" destId="{E7632BBC-4EE0-424D-9BE3-FB9B99097ED3}" srcOrd="0" destOrd="0" parTransId="{1EDAECA8-7871-428F-B2BC-FF08105E17EB}" sibTransId="{5E46E5D8-D266-497C-97E4-5C8541E0521B}"/>
    <dgm:cxn modelId="{4FF60FF7-393C-4115-8F61-9F8477FCE539}" srcId="{DE59251B-29F2-4D1E-BACF-A9EEF2C6FC2C}" destId="{85D88F8C-F2F2-4717-9D9A-D26D30EEC42F}" srcOrd="1" destOrd="0" parTransId="{0AA6AA93-EA7D-458C-A73B-281A6A625293}" sibTransId="{294D365D-C1CE-46D7-A3D6-33C3AA44A0EE}"/>
    <dgm:cxn modelId="{BA51E4F8-6261-419B-95E1-8BB36683B6FB}" type="presOf" srcId="{E7632BBC-4EE0-424D-9BE3-FB9B99097ED3}" destId="{DDD32F2F-8D35-4C8D-B726-A768204262F8}" srcOrd="0" destOrd="0" presId="urn:microsoft.com/office/officeart/2018/2/layout/IconVerticalSolidList"/>
    <dgm:cxn modelId="{E8BB9D29-3D76-4F5D-893F-52ECED7C31C3}" type="presParOf" srcId="{00B07E8F-CB3A-4D23-8DCE-253A2E853591}" destId="{CE1C94E2-1395-4C99-9C44-EA9433EC6688}" srcOrd="0" destOrd="0" presId="urn:microsoft.com/office/officeart/2018/2/layout/IconVerticalSolidList"/>
    <dgm:cxn modelId="{F8E309AC-7E1F-4DBA-87F8-A2FC8B0035C5}" type="presParOf" srcId="{CE1C94E2-1395-4C99-9C44-EA9433EC6688}" destId="{B5F8748E-3CCE-41A0-A2A5-0E79F9810A48}" srcOrd="0" destOrd="0" presId="urn:microsoft.com/office/officeart/2018/2/layout/IconVerticalSolidList"/>
    <dgm:cxn modelId="{D1DE1A96-A100-4132-8328-C27B0FFD01B5}" type="presParOf" srcId="{CE1C94E2-1395-4C99-9C44-EA9433EC6688}" destId="{AFE83E3C-F7FB-4A79-ACB1-605FBA401D32}" srcOrd="1" destOrd="0" presId="urn:microsoft.com/office/officeart/2018/2/layout/IconVerticalSolidList"/>
    <dgm:cxn modelId="{C2ADB4BD-7313-4963-9FDB-35E450A76849}" type="presParOf" srcId="{CE1C94E2-1395-4C99-9C44-EA9433EC6688}" destId="{8698B78E-12DA-4F11-9F70-6C5EECFDA641}" srcOrd="2" destOrd="0" presId="urn:microsoft.com/office/officeart/2018/2/layout/IconVerticalSolidList"/>
    <dgm:cxn modelId="{3067D4EB-1597-491B-BD0B-95775F4055AB}" type="presParOf" srcId="{CE1C94E2-1395-4C99-9C44-EA9433EC6688}" destId="{DDD32F2F-8D35-4C8D-B726-A768204262F8}" srcOrd="3" destOrd="0" presId="urn:microsoft.com/office/officeart/2018/2/layout/IconVerticalSolidList"/>
    <dgm:cxn modelId="{4A532750-DE1A-4EB8-8DE5-65D77EE998AF}" type="presParOf" srcId="{00B07E8F-CB3A-4D23-8DCE-253A2E853591}" destId="{F1BADEE0-1B1D-42C6-B1AC-BCC0F2714A23}" srcOrd="1" destOrd="0" presId="urn:microsoft.com/office/officeart/2018/2/layout/IconVerticalSolidList"/>
    <dgm:cxn modelId="{F7D88EE8-F7E3-43D0-A389-80D0F27E3FB2}" type="presParOf" srcId="{00B07E8F-CB3A-4D23-8DCE-253A2E853591}" destId="{B19B684A-412E-4B8C-AA05-E842983956D8}" srcOrd="2" destOrd="0" presId="urn:microsoft.com/office/officeart/2018/2/layout/IconVerticalSolidList"/>
    <dgm:cxn modelId="{29985DB2-486C-4DD6-9705-B4AADBE60B7F}" type="presParOf" srcId="{B19B684A-412E-4B8C-AA05-E842983956D8}" destId="{B3CEA279-8157-4A3D-A3FD-94AD097890B9}" srcOrd="0" destOrd="0" presId="urn:microsoft.com/office/officeart/2018/2/layout/IconVerticalSolidList"/>
    <dgm:cxn modelId="{9C8E871C-939E-4050-A62F-F291F2A80E8F}" type="presParOf" srcId="{B19B684A-412E-4B8C-AA05-E842983956D8}" destId="{285B4CFE-F6C9-48ED-9641-B8446DD87E64}" srcOrd="1" destOrd="0" presId="urn:microsoft.com/office/officeart/2018/2/layout/IconVerticalSolidList"/>
    <dgm:cxn modelId="{7EE9300C-66DE-43D3-8A62-671B684BEC3A}" type="presParOf" srcId="{B19B684A-412E-4B8C-AA05-E842983956D8}" destId="{1FCA412C-212D-45E3-A78A-E54E7B7DF155}" srcOrd="2" destOrd="0" presId="urn:microsoft.com/office/officeart/2018/2/layout/IconVerticalSolidList"/>
    <dgm:cxn modelId="{32B9EF8D-2E85-4E6D-8944-E93C61170EC7}" type="presParOf" srcId="{B19B684A-412E-4B8C-AA05-E842983956D8}" destId="{2FE1D92B-A8FB-4456-89A4-D34C2AF3BD41}" srcOrd="3" destOrd="0" presId="urn:microsoft.com/office/officeart/2018/2/layout/IconVerticalSolidList"/>
    <dgm:cxn modelId="{0936278E-3E92-4C44-B314-CBA38054C4B8}" type="presParOf" srcId="{00B07E8F-CB3A-4D23-8DCE-253A2E853591}" destId="{2BD100A9-0939-47C7-9B2E-483002F80A1A}" srcOrd="3" destOrd="0" presId="urn:microsoft.com/office/officeart/2018/2/layout/IconVerticalSolidList"/>
    <dgm:cxn modelId="{8C1D4022-DADE-478E-B466-B64DEA576502}" type="presParOf" srcId="{00B07E8F-CB3A-4D23-8DCE-253A2E853591}" destId="{E3FB2F7D-370A-4A3D-895B-8BB277547D49}" srcOrd="4" destOrd="0" presId="urn:microsoft.com/office/officeart/2018/2/layout/IconVerticalSolidList"/>
    <dgm:cxn modelId="{231E2198-011D-4EEB-A83C-84A05690DB60}" type="presParOf" srcId="{E3FB2F7D-370A-4A3D-895B-8BB277547D49}" destId="{CA300654-D892-4748-8E6C-6C92B78672E0}" srcOrd="0" destOrd="0" presId="urn:microsoft.com/office/officeart/2018/2/layout/IconVerticalSolidList"/>
    <dgm:cxn modelId="{B0D3C17D-5312-4141-B8E7-393B3569947B}" type="presParOf" srcId="{E3FB2F7D-370A-4A3D-895B-8BB277547D49}" destId="{F5B7B0CC-ACC4-45E9-A1E3-77BCB892CBB9}" srcOrd="1" destOrd="0" presId="urn:microsoft.com/office/officeart/2018/2/layout/IconVerticalSolidList"/>
    <dgm:cxn modelId="{F6A96F4F-2B75-4905-9597-4629F11AEC1D}" type="presParOf" srcId="{E3FB2F7D-370A-4A3D-895B-8BB277547D49}" destId="{4D34D907-98BA-4059-8D8D-EC567DBBF144}" srcOrd="2" destOrd="0" presId="urn:microsoft.com/office/officeart/2018/2/layout/IconVerticalSolidList"/>
    <dgm:cxn modelId="{F9CEB65A-F4F9-4659-A48D-0A7D762BF56F}" type="presParOf" srcId="{E3FB2F7D-370A-4A3D-895B-8BB277547D49}" destId="{89655173-66A7-47F8-9FD7-286801F8AC65}" srcOrd="3" destOrd="0" presId="urn:microsoft.com/office/officeart/2018/2/layout/IconVerticalSolidList"/>
    <dgm:cxn modelId="{DF00878B-B453-48B2-A80D-0682F4744214}" type="presParOf" srcId="{00B07E8F-CB3A-4D23-8DCE-253A2E853591}" destId="{937BA8B9-397F-45CE-8152-DF99B3F0D805}" srcOrd="5" destOrd="0" presId="urn:microsoft.com/office/officeart/2018/2/layout/IconVerticalSolidList"/>
    <dgm:cxn modelId="{15869766-427E-4C29-AFC2-26F8375C9587}" type="presParOf" srcId="{00B07E8F-CB3A-4D23-8DCE-253A2E853591}" destId="{609F7967-407D-4E9A-9A39-5ECBD57A24F8}" srcOrd="6" destOrd="0" presId="urn:microsoft.com/office/officeart/2018/2/layout/IconVerticalSolidList"/>
    <dgm:cxn modelId="{0BF68072-E516-4796-BDCE-D59801DAA29C}" type="presParOf" srcId="{609F7967-407D-4E9A-9A39-5ECBD57A24F8}" destId="{EF174A0F-0D59-4104-81E7-236E36E897A8}" srcOrd="0" destOrd="0" presId="urn:microsoft.com/office/officeart/2018/2/layout/IconVerticalSolidList"/>
    <dgm:cxn modelId="{4DA1A0A4-18C4-4991-B9D8-31947775EDC0}" type="presParOf" srcId="{609F7967-407D-4E9A-9A39-5ECBD57A24F8}" destId="{669EF3BF-CFBB-4F34-A10E-13B4F1EB34DC}" srcOrd="1" destOrd="0" presId="urn:microsoft.com/office/officeart/2018/2/layout/IconVerticalSolidList"/>
    <dgm:cxn modelId="{9E55E71E-61B8-48A7-AA48-8717B4A4D320}" type="presParOf" srcId="{609F7967-407D-4E9A-9A39-5ECBD57A24F8}" destId="{F98BA819-D338-4A4C-B06E-AA873D30C490}" srcOrd="2" destOrd="0" presId="urn:microsoft.com/office/officeart/2018/2/layout/IconVerticalSolidList"/>
    <dgm:cxn modelId="{837D0BDE-9B6B-4B4D-89CC-2512B8D43E44}" type="presParOf" srcId="{609F7967-407D-4E9A-9A39-5ECBD57A24F8}" destId="{D664D765-E1D5-44A2-BA2E-3C9FFA2D22CC}" srcOrd="3" destOrd="0" presId="urn:microsoft.com/office/officeart/2018/2/layout/IconVerticalSolidList"/>
    <dgm:cxn modelId="{D7C0F25C-2F61-4605-9585-3297894966C4}" type="presParOf" srcId="{00B07E8F-CB3A-4D23-8DCE-253A2E853591}" destId="{18DF1248-0989-455F-AE54-E67DAE3936C3}" srcOrd="7" destOrd="0" presId="urn:microsoft.com/office/officeart/2018/2/layout/IconVerticalSolidList"/>
    <dgm:cxn modelId="{31497349-2287-4666-AF8A-FDEC35BEF82C}" type="presParOf" srcId="{00B07E8F-CB3A-4D23-8DCE-253A2E853591}" destId="{39F6C643-8AF2-4250-8447-5AE298F76749}" srcOrd="8" destOrd="0" presId="urn:microsoft.com/office/officeart/2018/2/layout/IconVerticalSolidList"/>
    <dgm:cxn modelId="{8383F4FA-835A-4EE3-8EB4-7C2BDD6BBF50}" type="presParOf" srcId="{39F6C643-8AF2-4250-8447-5AE298F76749}" destId="{9E18B6CB-A61C-4EFB-91B8-96333F7BC8DC}" srcOrd="0" destOrd="0" presId="urn:microsoft.com/office/officeart/2018/2/layout/IconVerticalSolidList"/>
    <dgm:cxn modelId="{30E6F965-15F4-42BC-BCCF-17E0C0B3C1CD}" type="presParOf" srcId="{39F6C643-8AF2-4250-8447-5AE298F76749}" destId="{B2D70B4B-1EC7-45DF-8A8B-9C50702304B4}" srcOrd="1" destOrd="0" presId="urn:microsoft.com/office/officeart/2018/2/layout/IconVerticalSolidList"/>
    <dgm:cxn modelId="{7851946A-F10B-4479-811B-1BF9220744F7}" type="presParOf" srcId="{39F6C643-8AF2-4250-8447-5AE298F76749}" destId="{D9081E38-A88D-4C96-B110-EFDD97799916}" srcOrd="2" destOrd="0" presId="urn:microsoft.com/office/officeart/2018/2/layout/IconVerticalSolidList"/>
    <dgm:cxn modelId="{5E68A23D-BA08-4952-BA43-375A0629C759}" type="presParOf" srcId="{39F6C643-8AF2-4250-8447-5AE298F76749}" destId="{868F45C8-E7FC-4DA5-AB20-9E555D190E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84167D-B3F6-42A7-8F01-15CB9D27459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AABDE3-20FC-4F74-9742-EC833CA9435A}">
      <dgm:prSet/>
      <dgm:spPr/>
      <dgm:t>
        <a:bodyPr/>
        <a:lstStyle/>
        <a:p>
          <a:r>
            <a:rPr lang="en-US"/>
            <a:t>In a future role</a:t>
          </a:r>
        </a:p>
      </dgm:t>
    </dgm:pt>
    <dgm:pt modelId="{2F25D421-C17D-4E66-8FB9-14AA50F12C1E}" type="parTrans" cxnId="{C4A7856D-8DB5-474E-BF2C-4503ED31CB89}">
      <dgm:prSet/>
      <dgm:spPr/>
      <dgm:t>
        <a:bodyPr/>
        <a:lstStyle/>
        <a:p>
          <a:endParaRPr lang="en-US"/>
        </a:p>
      </dgm:t>
    </dgm:pt>
    <dgm:pt modelId="{9AD93FA9-6582-411B-BABA-A26F15BF11B4}" type="sibTrans" cxnId="{C4A7856D-8DB5-474E-BF2C-4503ED31CB89}">
      <dgm:prSet/>
      <dgm:spPr/>
      <dgm:t>
        <a:bodyPr/>
        <a:lstStyle/>
        <a:p>
          <a:endParaRPr lang="en-US"/>
        </a:p>
      </dgm:t>
    </dgm:pt>
    <dgm:pt modelId="{5929A6D7-6FFF-44AC-A853-60C00F8F1464}">
      <dgm:prSet/>
      <dgm:spPr/>
      <dgm:t>
        <a:bodyPr/>
        <a:lstStyle/>
        <a:p>
          <a:r>
            <a:rPr lang="en-US"/>
            <a:t>Creating your own idea / business </a:t>
          </a:r>
        </a:p>
      </dgm:t>
    </dgm:pt>
    <dgm:pt modelId="{FC6492A0-E74A-4840-ADC7-2413C02401F6}" type="parTrans" cxnId="{319F145F-069E-4794-984F-F59D1AFF012E}">
      <dgm:prSet/>
      <dgm:spPr/>
      <dgm:t>
        <a:bodyPr/>
        <a:lstStyle/>
        <a:p>
          <a:endParaRPr lang="en-US"/>
        </a:p>
      </dgm:t>
    </dgm:pt>
    <dgm:pt modelId="{22ED6DE9-23A7-4757-96E0-2A8E6CF06B6B}" type="sibTrans" cxnId="{319F145F-069E-4794-984F-F59D1AFF012E}">
      <dgm:prSet/>
      <dgm:spPr/>
      <dgm:t>
        <a:bodyPr/>
        <a:lstStyle/>
        <a:p>
          <a:endParaRPr lang="en-US"/>
        </a:p>
      </dgm:t>
    </dgm:pt>
    <dgm:pt modelId="{C93812A4-1E04-49E0-BE2D-E21D5302359F}">
      <dgm:prSet/>
      <dgm:spPr/>
      <dgm:t>
        <a:bodyPr/>
        <a:lstStyle/>
        <a:p>
          <a:r>
            <a:rPr lang="en-US"/>
            <a:t>For a local club</a:t>
          </a:r>
        </a:p>
      </dgm:t>
    </dgm:pt>
    <dgm:pt modelId="{267844E3-30E8-4686-B494-4EBFACED01EC}" type="parTrans" cxnId="{69452847-0BA0-4418-B9F1-1B2EE160C312}">
      <dgm:prSet/>
      <dgm:spPr/>
      <dgm:t>
        <a:bodyPr/>
        <a:lstStyle/>
        <a:p>
          <a:endParaRPr lang="en-US"/>
        </a:p>
      </dgm:t>
    </dgm:pt>
    <dgm:pt modelId="{35B8384A-7B0C-409C-8084-6D70C5CF5D4E}" type="sibTrans" cxnId="{69452847-0BA0-4418-B9F1-1B2EE160C312}">
      <dgm:prSet/>
      <dgm:spPr/>
      <dgm:t>
        <a:bodyPr/>
        <a:lstStyle/>
        <a:p>
          <a:endParaRPr lang="en-US"/>
        </a:p>
      </dgm:t>
    </dgm:pt>
    <dgm:pt modelId="{0A7755F2-B597-42F2-91CB-56ADF3B0DF47}">
      <dgm:prSet/>
      <dgm:spPr/>
      <dgm:t>
        <a:bodyPr/>
        <a:lstStyle/>
        <a:p>
          <a:r>
            <a:rPr lang="en-US"/>
            <a:t>To promote you / what you are doing </a:t>
          </a:r>
        </a:p>
      </dgm:t>
    </dgm:pt>
    <dgm:pt modelId="{72F60E3B-2B9A-4484-AA33-BB34D1A2807D}" type="parTrans" cxnId="{932E0B10-6E0B-4936-8A37-AB21FDA3833E}">
      <dgm:prSet/>
      <dgm:spPr/>
      <dgm:t>
        <a:bodyPr/>
        <a:lstStyle/>
        <a:p>
          <a:endParaRPr lang="en-US"/>
        </a:p>
      </dgm:t>
    </dgm:pt>
    <dgm:pt modelId="{F6780021-2125-46C6-889D-9A07E6A9FB15}" type="sibTrans" cxnId="{932E0B10-6E0B-4936-8A37-AB21FDA3833E}">
      <dgm:prSet/>
      <dgm:spPr/>
      <dgm:t>
        <a:bodyPr/>
        <a:lstStyle/>
        <a:p>
          <a:endParaRPr lang="en-US"/>
        </a:p>
      </dgm:t>
    </dgm:pt>
    <dgm:pt modelId="{C5478B2A-D2C7-485D-899F-AF85DCB97D6D}">
      <dgm:prSet/>
      <dgm:spPr/>
      <dgm:t>
        <a:bodyPr/>
        <a:lstStyle/>
        <a:p>
          <a:r>
            <a:rPr lang="en-US"/>
            <a:t>Consider what techniques are being used</a:t>
          </a:r>
        </a:p>
      </dgm:t>
    </dgm:pt>
    <dgm:pt modelId="{67EA020F-4DB1-4BB2-804D-695B574109E6}" type="parTrans" cxnId="{B97C09FF-C0CD-4F95-B590-AC70DA29F673}">
      <dgm:prSet/>
      <dgm:spPr/>
      <dgm:t>
        <a:bodyPr/>
        <a:lstStyle/>
        <a:p>
          <a:endParaRPr lang="en-US"/>
        </a:p>
      </dgm:t>
    </dgm:pt>
    <dgm:pt modelId="{2C9BA5D1-2516-42B8-8D9B-14070D9219BB}" type="sibTrans" cxnId="{B97C09FF-C0CD-4F95-B590-AC70DA29F673}">
      <dgm:prSet/>
      <dgm:spPr/>
      <dgm:t>
        <a:bodyPr/>
        <a:lstStyle/>
        <a:p>
          <a:endParaRPr lang="en-US"/>
        </a:p>
      </dgm:t>
    </dgm:pt>
    <dgm:pt modelId="{14A15E49-278E-465D-9684-C569FB7C6F40}">
      <dgm:prSet/>
      <dgm:spPr/>
      <dgm:t>
        <a:bodyPr/>
        <a:lstStyle/>
        <a:p>
          <a:r>
            <a:rPr lang="en-US"/>
            <a:t>Can you spot early trends / new tools (influencer marketing) </a:t>
          </a:r>
        </a:p>
      </dgm:t>
    </dgm:pt>
    <dgm:pt modelId="{BD9BB8BE-1EB7-4D87-A1D3-0ABD18647B51}" type="parTrans" cxnId="{F620363B-21C3-4A7E-986C-716F5E21D278}">
      <dgm:prSet/>
      <dgm:spPr/>
      <dgm:t>
        <a:bodyPr/>
        <a:lstStyle/>
        <a:p>
          <a:endParaRPr lang="en-US"/>
        </a:p>
      </dgm:t>
    </dgm:pt>
    <dgm:pt modelId="{A2703542-65A5-4C91-9A5F-78CDE1B60FEC}" type="sibTrans" cxnId="{F620363B-21C3-4A7E-986C-716F5E21D278}">
      <dgm:prSet/>
      <dgm:spPr/>
      <dgm:t>
        <a:bodyPr/>
        <a:lstStyle/>
        <a:p>
          <a:endParaRPr lang="en-US"/>
        </a:p>
      </dgm:t>
    </dgm:pt>
    <dgm:pt modelId="{D237C0D4-E6DD-4AE7-B3EC-471B1EB89C1C}" type="pres">
      <dgm:prSet presAssocID="{4184167D-B3F6-42A7-8F01-15CB9D274592}" presName="root" presStyleCnt="0">
        <dgm:presLayoutVars>
          <dgm:dir/>
          <dgm:resizeHandles val="exact"/>
        </dgm:presLayoutVars>
      </dgm:prSet>
      <dgm:spPr/>
    </dgm:pt>
    <dgm:pt modelId="{849D7A0A-D9F7-4CD7-87B9-32B587D59016}" type="pres">
      <dgm:prSet presAssocID="{00AABDE3-20FC-4F74-9742-EC833CA9435A}" presName="compNode" presStyleCnt="0"/>
      <dgm:spPr/>
    </dgm:pt>
    <dgm:pt modelId="{0D489B42-74E3-468B-A3B6-A7AEB57EB40E}" type="pres">
      <dgm:prSet presAssocID="{00AABDE3-20FC-4F74-9742-EC833CA9435A}" presName="bgRect" presStyleLbl="bgShp" presStyleIdx="0" presStyleCnt="6"/>
      <dgm:spPr/>
    </dgm:pt>
    <dgm:pt modelId="{64EA213E-16DC-4AEB-933C-829686E4C295}" type="pres">
      <dgm:prSet presAssocID="{00AABDE3-20FC-4F74-9742-EC833CA9435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C33A583C-D27A-410E-B74B-E387E883E454}" type="pres">
      <dgm:prSet presAssocID="{00AABDE3-20FC-4F74-9742-EC833CA9435A}" presName="spaceRect" presStyleCnt="0"/>
      <dgm:spPr/>
    </dgm:pt>
    <dgm:pt modelId="{59FB851D-F20D-48A8-B34A-6C25477E5F8B}" type="pres">
      <dgm:prSet presAssocID="{00AABDE3-20FC-4F74-9742-EC833CA9435A}" presName="parTx" presStyleLbl="revTx" presStyleIdx="0" presStyleCnt="6">
        <dgm:presLayoutVars>
          <dgm:chMax val="0"/>
          <dgm:chPref val="0"/>
        </dgm:presLayoutVars>
      </dgm:prSet>
      <dgm:spPr/>
    </dgm:pt>
    <dgm:pt modelId="{91D0816B-BBFE-4AD2-A1D4-BE051A660E3A}" type="pres">
      <dgm:prSet presAssocID="{9AD93FA9-6582-411B-BABA-A26F15BF11B4}" presName="sibTrans" presStyleCnt="0"/>
      <dgm:spPr/>
    </dgm:pt>
    <dgm:pt modelId="{2E7EACF6-2C31-4EE7-95A8-ABAC90469E1B}" type="pres">
      <dgm:prSet presAssocID="{5929A6D7-6FFF-44AC-A853-60C00F8F1464}" presName="compNode" presStyleCnt="0"/>
      <dgm:spPr/>
    </dgm:pt>
    <dgm:pt modelId="{5F5AB21E-EA19-404C-B994-D1D9F3DF5433}" type="pres">
      <dgm:prSet presAssocID="{5929A6D7-6FFF-44AC-A853-60C00F8F1464}" presName="bgRect" presStyleLbl="bgShp" presStyleIdx="1" presStyleCnt="6"/>
      <dgm:spPr/>
    </dgm:pt>
    <dgm:pt modelId="{0C6B4B30-113F-43D4-A0E6-84C310039DCF}" type="pres">
      <dgm:prSet presAssocID="{5929A6D7-6FFF-44AC-A853-60C00F8F146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CE153F7F-49FC-403E-A2FA-DFC03EFD1729}" type="pres">
      <dgm:prSet presAssocID="{5929A6D7-6FFF-44AC-A853-60C00F8F1464}" presName="spaceRect" presStyleCnt="0"/>
      <dgm:spPr/>
    </dgm:pt>
    <dgm:pt modelId="{00B8DC9C-1B75-4B9D-A47C-9EBF680E040A}" type="pres">
      <dgm:prSet presAssocID="{5929A6D7-6FFF-44AC-A853-60C00F8F1464}" presName="parTx" presStyleLbl="revTx" presStyleIdx="1" presStyleCnt="6">
        <dgm:presLayoutVars>
          <dgm:chMax val="0"/>
          <dgm:chPref val="0"/>
        </dgm:presLayoutVars>
      </dgm:prSet>
      <dgm:spPr/>
    </dgm:pt>
    <dgm:pt modelId="{D0454C31-E90D-4D87-A768-8E234DDA8271}" type="pres">
      <dgm:prSet presAssocID="{22ED6DE9-23A7-4757-96E0-2A8E6CF06B6B}" presName="sibTrans" presStyleCnt="0"/>
      <dgm:spPr/>
    </dgm:pt>
    <dgm:pt modelId="{0ABD453F-4BF3-42A2-88CE-EE2E36B29761}" type="pres">
      <dgm:prSet presAssocID="{C93812A4-1E04-49E0-BE2D-E21D5302359F}" presName="compNode" presStyleCnt="0"/>
      <dgm:spPr/>
    </dgm:pt>
    <dgm:pt modelId="{47892DBE-AEBA-4D5B-BC0C-E73BB0D705C3}" type="pres">
      <dgm:prSet presAssocID="{C93812A4-1E04-49E0-BE2D-E21D5302359F}" presName="bgRect" presStyleLbl="bgShp" presStyleIdx="2" presStyleCnt="6"/>
      <dgm:spPr/>
    </dgm:pt>
    <dgm:pt modelId="{F35BB84B-5E97-42A4-B6FF-0F61034D46EA}" type="pres">
      <dgm:prSet presAssocID="{C93812A4-1E04-49E0-BE2D-E21D5302359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ootball"/>
        </a:ext>
      </dgm:extLst>
    </dgm:pt>
    <dgm:pt modelId="{94275E29-3EFE-4BF8-B67C-C8BC986EEF63}" type="pres">
      <dgm:prSet presAssocID="{C93812A4-1E04-49E0-BE2D-E21D5302359F}" presName="spaceRect" presStyleCnt="0"/>
      <dgm:spPr/>
    </dgm:pt>
    <dgm:pt modelId="{747FFE02-FCD9-47A9-9FF8-24A16B932809}" type="pres">
      <dgm:prSet presAssocID="{C93812A4-1E04-49E0-BE2D-E21D5302359F}" presName="parTx" presStyleLbl="revTx" presStyleIdx="2" presStyleCnt="6">
        <dgm:presLayoutVars>
          <dgm:chMax val="0"/>
          <dgm:chPref val="0"/>
        </dgm:presLayoutVars>
      </dgm:prSet>
      <dgm:spPr/>
    </dgm:pt>
    <dgm:pt modelId="{9D639E1C-0403-4AE9-AA08-4A4E726A91F6}" type="pres">
      <dgm:prSet presAssocID="{35B8384A-7B0C-409C-8084-6D70C5CF5D4E}" presName="sibTrans" presStyleCnt="0"/>
      <dgm:spPr/>
    </dgm:pt>
    <dgm:pt modelId="{58D6D505-1434-46BB-BE2C-63565AA7D3AC}" type="pres">
      <dgm:prSet presAssocID="{0A7755F2-B597-42F2-91CB-56ADF3B0DF47}" presName="compNode" presStyleCnt="0"/>
      <dgm:spPr/>
    </dgm:pt>
    <dgm:pt modelId="{A5FDFA00-A33E-45E8-8DB9-93A20041F03C}" type="pres">
      <dgm:prSet presAssocID="{0A7755F2-B597-42F2-91CB-56ADF3B0DF47}" presName="bgRect" presStyleLbl="bgShp" presStyleIdx="3" presStyleCnt="6"/>
      <dgm:spPr/>
    </dgm:pt>
    <dgm:pt modelId="{4309088D-09BD-4097-A5AC-E2EEC9ABD708}" type="pres">
      <dgm:prSet presAssocID="{0A7755F2-B597-42F2-91CB-56ADF3B0DF4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6F875397-211D-454E-B773-0C0E71657F19}" type="pres">
      <dgm:prSet presAssocID="{0A7755F2-B597-42F2-91CB-56ADF3B0DF47}" presName="spaceRect" presStyleCnt="0"/>
      <dgm:spPr/>
    </dgm:pt>
    <dgm:pt modelId="{E3AA9F94-A8AC-4A61-A9C7-ABE2614D67A6}" type="pres">
      <dgm:prSet presAssocID="{0A7755F2-B597-42F2-91CB-56ADF3B0DF47}" presName="parTx" presStyleLbl="revTx" presStyleIdx="3" presStyleCnt="6">
        <dgm:presLayoutVars>
          <dgm:chMax val="0"/>
          <dgm:chPref val="0"/>
        </dgm:presLayoutVars>
      </dgm:prSet>
      <dgm:spPr/>
    </dgm:pt>
    <dgm:pt modelId="{8A38D80D-F383-4460-92DE-B05390A86D57}" type="pres">
      <dgm:prSet presAssocID="{F6780021-2125-46C6-889D-9A07E6A9FB15}" presName="sibTrans" presStyleCnt="0"/>
      <dgm:spPr/>
    </dgm:pt>
    <dgm:pt modelId="{DE93AD4F-95F9-4DFA-9BAE-63CC4B31AEC2}" type="pres">
      <dgm:prSet presAssocID="{C5478B2A-D2C7-485D-899F-AF85DCB97D6D}" presName="compNode" presStyleCnt="0"/>
      <dgm:spPr/>
    </dgm:pt>
    <dgm:pt modelId="{1D2AF1C7-91D6-4127-B6F1-EB434038A72D}" type="pres">
      <dgm:prSet presAssocID="{C5478B2A-D2C7-485D-899F-AF85DCB97D6D}" presName="bgRect" presStyleLbl="bgShp" presStyleIdx="4" presStyleCnt="6"/>
      <dgm:spPr/>
    </dgm:pt>
    <dgm:pt modelId="{8DFE2283-976B-4742-B8B5-AF1E6959F58D}" type="pres">
      <dgm:prSet presAssocID="{C5478B2A-D2C7-485D-899F-AF85DCB97D6D}"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rain in head"/>
        </a:ext>
      </dgm:extLst>
    </dgm:pt>
    <dgm:pt modelId="{B331ACB2-54E0-4F76-88BA-6D044C60C6E4}" type="pres">
      <dgm:prSet presAssocID="{C5478B2A-D2C7-485D-899F-AF85DCB97D6D}" presName="spaceRect" presStyleCnt="0"/>
      <dgm:spPr/>
    </dgm:pt>
    <dgm:pt modelId="{4A3C83AA-6719-4999-BFE7-04F6C4BF0922}" type="pres">
      <dgm:prSet presAssocID="{C5478B2A-D2C7-485D-899F-AF85DCB97D6D}" presName="parTx" presStyleLbl="revTx" presStyleIdx="4" presStyleCnt="6">
        <dgm:presLayoutVars>
          <dgm:chMax val="0"/>
          <dgm:chPref val="0"/>
        </dgm:presLayoutVars>
      </dgm:prSet>
      <dgm:spPr/>
    </dgm:pt>
    <dgm:pt modelId="{B573F56A-8944-4AD8-B0E4-AE624AA50323}" type="pres">
      <dgm:prSet presAssocID="{2C9BA5D1-2516-42B8-8D9B-14070D9219BB}" presName="sibTrans" presStyleCnt="0"/>
      <dgm:spPr/>
    </dgm:pt>
    <dgm:pt modelId="{0ED4427E-262B-450E-8452-7D0CEA66481F}" type="pres">
      <dgm:prSet presAssocID="{14A15E49-278E-465D-9684-C569FB7C6F40}" presName="compNode" presStyleCnt="0"/>
      <dgm:spPr/>
    </dgm:pt>
    <dgm:pt modelId="{394E241D-D29D-462B-98AC-9E4845838051}" type="pres">
      <dgm:prSet presAssocID="{14A15E49-278E-465D-9684-C569FB7C6F40}" presName="bgRect" presStyleLbl="bgShp" presStyleIdx="5" presStyleCnt="6"/>
      <dgm:spPr/>
    </dgm:pt>
    <dgm:pt modelId="{08D25B6C-AC8A-477E-A3C8-7F9664F9DDCC}" type="pres">
      <dgm:prSet presAssocID="{14A15E49-278E-465D-9684-C569FB7C6F40}"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5B6C0505-CD79-4459-8E55-199763A8D3CB}" type="pres">
      <dgm:prSet presAssocID="{14A15E49-278E-465D-9684-C569FB7C6F40}" presName="spaceRect" presStyleCnt="0"/>
      <dgm:spPr/>
    </dgm:pt>
    <dgm:pt modelId="{3A505874-A711-4A59-9D3C-0988E750E8D1}" type="pres">
      <dgm:prSet presAssocID="{14A15E49-278E-465D-9684-C569FB7C6F40}" presName="parTx" presStyleLbl="revTx" presStyleIdx="5" presStyleCnt="6">
        <dgm:presLayoutVars>
          <dgm:chMax val="0"/>
          <dgm:chPref val="0"/>
        </dgm:presLayoutVars>
      </dgm:prSet>
      <dgm:spPr/>
    </dgm:pt>
  </dgm:ptLst>
  <dgm:cxnLst>
    <dgm:cxn modelId="{45BBC001-7E16-40DC-8C30-C20C1764A1C6}" type="presOf" srcId="{14A15E49-278E-465D-9684-C569FB7C6F40}" destId="{3A505874-A711-4A59-9D3C-0988E750E8D1}" srcOrd="0" destOrd="0" presId="urn:microsoft.com/office/officeart/2018/2/layout/IconVerticalSolidList"/>
    <dgm:cxn modelId="{4935B80E-4399-47FD-98BD-2F37C7C327C1}" type="presOf" srcId="{00AABDE3-20FC-4F74-9742-EC833CA9435A}" destId="{59FB851D-F20D-48A8-B34A-6C25477E5F8B}" srcOrd="0" destOrd="0" presId="urn:microsoft.com/office/officeart/2018/2/layout/IconVerticalSolidList"/>
    <dgm:cxn modelId="{932E0B10-6E0B-4936-8A37-AB21FDA3833E}" srcId="{4184167D-B3F6-42A7-8F01-15CB9D274592}" destId="{0A7755F2-B597-42F2-91CB-56ADF3B0DF47}" srcOrd="3" destOrd="0" parTransId="{72F60E3B-2B9A-4484-AA33-BB34D1A2807D}" sibTransId="{F6780021-2125-46C6-889D-9A07E6A9FB15}"/>
    <dgm:cxn modelId="{CE741F22-7E3E-4F59-9F19-3B5699B0EDF0}" type="presOf" srcId="{0A7755F2-B597-42F2-91CB-56ADF3B0DF47}" destId="{E3AA9F94-A8AC-4A61-A9C7-ABE2614D67A6}" srcOrd="0" destOrd="0" presId="urn:microsoft.com/office/officeart/2018/2/layout/IconVerticalSolidList"/>
    <dgm:cxn modelId="{F620363B-21C3-4A7E-986C-716F5E21D278}" srcId="{4184167D-B3F6-42A7-8F01-15CB9D274592}" destId="{14A15E49-278E-465D-9684-C569FB7C6F40}" srcOrd="5" destOrd="0" parTransId="{BD9BB8BE-1EB7-4D87-A1D3-0ABD18647B51}" sibTransId="{A2703542-65A5-4C91-9A5F-78CDE1B60FEC}"/>
    <dgm:cxn modelId="{319F145F-069E-4794-984F-F59D1AFF012E}" srcId="{4184167D-B3F6-42A7-8F01-15CB9D274592}" destId="{5929A6D7-6FFF-44AC-A853-60C00F8F1464}" srcOrd="1" destOrd="0" parTransId="{FC6492A0-E74A-4840-ADC7-2413C02401F6}" sibTransId="{22ED6DE9-23A7-4757-96E0-2A8E6CF06B6B}"/>
    <dgm:cxn modelId="{5B06A261-985B-41AE-A1EA-EB8675DFFAC2}" type="presOf" srcId="{5929A6D7-6FFF-44AC-A853-60C00F8F1464}" destId="{00B8DC9C-1B75-4B9D-A47C-9EBF680E040A}" srcOrd="0" destOrd="0" presId="urn:microsoft.com/office/officeart/2018/2/layout/IconVerticalSolidList"/>
    <dgm:cxn modelId="{69452847-0BA0-4418-B9F1-1B2EE160C312}" srcId="{4184167D-B3F6-42A7-8F01-15CB9D274592}" destId="{C93812A4-1E04-49E0-BE2D-E21D5302359F}" srcOrd="2" destOrd="0" parTransId="{267844E3-30E8-4686-B494-4EBFACED01EC}" sibTransId="{35B8384A-7B0C-409C-8084-6D70C5CF5D4E}"/>
    <dgm:cxn modelId="{C4A7856D-8DB5-474E-BF2C-4503ED31CB89}" srcId="{4184167D-B3F6-42A7-8F01-15CB9D274592}" destId="{00AABDE3-20FC-4F74-9742-EC833CA9435A}" srcOrd="0" destOrd="0" parTransId="{2F25D421-C17D-4E66-8FB9-14AA50F12C1E}" sibTransId="{9AD93FA9-6582-411B-BABA-A26F15BF11B4}"/>
    <dgm:cxn modelId="{EAB96F8D-D105-46E6-827C-C39442A25EFB}" type="presOf" srcId="{C5478B2A-D2C7-485D-899F-AF85DCB97D6D}" destId="{4A3C83AA-6719-4999-BFE7-04F6C4BF0922}" srcOrd="0" destOrd="0" presId="urn:microsoft.com/office/officeart/2018/2/layout/IconVerticalSolidList"/>
    <dgm:cxn modelId="{6989A8A9-C07B-445D-BEF4-8648E30A82CD}" type="presOf" srcId="{4184167D-B3F6-42A7-8F01-15CB9D274592}" destId="{D237C0D4-E6DD-4AE7-B3EC-471B1EB89C1C}" srcOrd="0" destOrd="0" presId="urn:microsoft.com/office/officeart/2018/2/layout/IconVerticalSolidList"/>
    <dgm:cxn modelId="{1A3622F7-305B-46CD-A14D-57F34F2DA9FF}" type="presOf" srcId="{C93812A4-1E04-49E0-BE2D-E21D5302359F}" destId="{747FFE02-FCD9-47A9-9FF8-24A16B932809}" srcOrd="0" destOrd="0" presId="urn:microsoft.com/office/officeart/2018/2/layout/IconVerticalSolidList"/>
    <dgm:cxn modelId="{B97C09FF-C0CD-4F95-B590-AC70DA29F673}" srcId="{4184167D-B3F6-42A7-8F01-15CB9D274592}" destId="{C5478B2A-D2C7-485D-899F-AF85DCB97D6D}" srcOrd="4" destOrd="0" parTransId="{67EA020F-4DB1-4BB2-804D-695B574109E6}" sibTransId="{2C9BA5D1-2516-42B8-8D9B-14070D9219BB}"/>
    <dgm:cxn modelId="{3E72AE9A-96F6-4785-BD0F-D8B8369E53BF}" type="presParOf" srcId="{D237C0D4-E6DD-4AE7-B3EC-471B1EB89C1C}" destId="{849D7A0A-D9F7-4CD7-87B9-32B587D59016}" srcOrd="0" destOrd="0" presId="urn:microsoft.com/office/officeart/2018/2/layout/IconVerticalSolidList"/>
    <dgm:cxn modelId="{653C694E-6D68-439E-8306-CB33D9D49E2F}" type="presParOf" srcId="{849D7A0A-D9F7-4CD7-87B9-32B587D59016}" destId="{0D489B42-74E3-468B-A3B6-A7AEB57EB40E}" srcOrd="0" destOrd="0" presId="urn:microsoft.com/office/officeart/2018/2/layout/IconVerticalSolidList"/>
    <dgm:cxn modelId="{8D682BD9-2E22-46D0-BDE5-E7CC18B622AC}" type="presParOf" srcId="{849D7A0A-D9F7-4CD7-87B9-32B587D59016}" destId="{64EA213E-16DC-4AEB-933C-829686E4C295}" srcOrd="1" destOrd="0" presId="urn:microsoft.com/office/officeart/2018/2/layout/IconVerticalSolidList"/>
    <dgm:cxn modelId="{956BB822-8309-490C-B55D-6F1AA4F99A0B}" type="presParOf" srcId="{849D7A0A-D9F7-4CD7-87B9-32B587D59016}" destId="{C33A583C-D27A-410E-B74B-E387E883E454}" srcOrd="2" destOrd="0" presId="urn:microsoft.com/office/officeart/2018/2/layout/IconVerticalSolidList"/>
    <dgm:cxn modelId="{249AD6F6-8603-478A-83AE-63A404A70E8E}" type="presParOf" srcId="{849D7A0A-D9F7-4CD7-87B9-32B587D59016}" destId="{59FB851D-F20D-48A8-B34A-6C25477E5F8B}" srcOrd="3" destOrd="0" presId="urn:microsoft.com/office/officeart/2018/2/layout/IconVerticalSolidList"/>
    <dgm:cxn modelId="{3B62626E-30EC-4C3D-A2E1-0231753AC504}" type="presParOf" srcId="{D237C0D4-E6DD-4AE7-B3EC-471B1EB89C1C}" destId="{91D0816B-BBFE-4AD2-A1D4-BE051A660E3A}" srcOrd="1" destOrd="0" presId="urn:microsoft.com/office/officeart/2018/2/layout/IconVerticalSolidList"/>
    <dgm:cxn modelId="{71560A81-3FB3-45D2-9E53-44AB63E6AAD4}" type="presParOf" srcId="{D237C0D4-E6DD-4AE7-B3EC-471B1EB89C1C}" destId="{2E7EACF6-2C31-4EE7-95A8-ABAC90469E1B}" srcOrd="2" destOrd="0" presId="urn:microsoft.com/office/officeart/2018/2/layout/IconVerticalSolidList"/>
    <dgm:cxn modelId="{219C75B2-A0F4-420E-A847-EC1D85251A86}" type="presParOf" srcId="{2E7EACF6-2C31-4EE7-95A8-ABAC90469E1B}" destId="{5F5AB21E-EA19-404C-B994-D1D9F3DF5433}" srcOrd="0" destOrd="0" presId="urn:microsoft.com/office/officeart/2018/2/layout/IconVerticalSolidList"/>
    <dgm:cxn modelId="{46A99973-EFDE-498C-932E-B27477BABE9C}" type="presParOf" srcId="{2E7EACF6-2C31-4EE7-95A8-ABAC90469E1B}" destId="{0C6B4B30-113F-43D4-A0E6-84C310039DCF}" srcOrd="1" destOrd="0" presId="urn:microsoft.com/office/officeart/2018/2/layout/IconVerticalSolidList"/>
    <dgm:cxn modelId="{5E33301B-6E32-42D9-8FF8-9FA70A15CD7B}" type="presParOf" srcId="{2E7EACF6-2C31-4EE7-95A8-ABAC90469E1B}" destId="{CE153F7F-49FC-403E-A2FA-DFC03EFD1729}" srcOrd="2" destOrd="0" presId="urn:microsoft.com/office/officeart/2018/2/layout/IconVerticalSolidList"/>
    <dgm:cxn modelId="{6E52EEC7-8FF0-4154-92B1-AC5B4F8D9225}" type="presParOf" srcId="{2E7EACF6-2C31-4EE7-95A8-ABAC90469E1B}" destId="{00B8DC9C-1B75-4B9D-A47C-9EBF680E040A}" srcOrd="3" destOrd="0" presId="urn:microsoft.com/office/officeart/2018/2/layout/IconVerticalSolidList"/>
    <dgm:cxn modelId="{F6CE8782-65DB-4CA2-8AAE-7A930A23A6D8}" type="presParOf" srcId="{D237C0D4-E6DD-4AE7-B3EC-471B1EB89C1C}" destId="{D0454C31-E90D-4D87-A768-8E234DDA8271}" srcOrd="3" destOrd="0" presId="urn:microsoft.com/office/officeart/2018/2/layout/IconVerticalSolidList"/>
    <dgm:cxn modelId="{3C400D5A-4ED0-4820-8379-F20BBF4E368B}" type="presParOf" srcId="{D237C0D4-E6DD-4AE7-B3EC-471B1EB89C1C}" destId="{0ABD453F-4BF3-42A2-88CE-EE2E36B29761}" srcOrd="4" destOrd="0" presId="urn:microsoft.com/office/officeart/2018/2/layout/IconVerticalSolidList"/>
    <dgm:cxn modelId="{2D97DC25-8ADC-4156-B217-4B76F847E748}" type="presParOf" srcId="{0ABD453F-4BF3-42A2-88CE-EE2E36B29761}" destId="{47892DBE-AEBA-4D5B-BC0C-E73BB0D705C3}" srcOrd="0" destOrd="0" presId="urn:microsoft.com/office/officeart/2018/2/layout/IconVerticalSolidList"/>
    <dgm:cxn modelId="{C086665A-1170-4887-806B-CE98A4DB846D}" type="presParOf" srcId="{0ABD453F-4BF3-42A2-88CE-EE2E36B29761}" destId="{F35BB84B-5E97-42A4-B6FF-0F61034D46EA}" srcOrd="1" destOrd="0" presId="urn:microsoft.com/office/officeart/2018/2/layout/IconVerticalSolidList"/>
    <dgm:cxn modelId="{5A6683FA-9488-4446-AC03-4AD3C40E3C16}" type="presParOf" srcId="{0ABD453F-4BF3-42A2-88CE-EE2E36B29761}" destId="{94275E29-3EFE-4BF8-B67C-C8BC986EEF63}" srcOrd="2" destOrd="0" presId="urn:microsoft.com/office/officeart/2018/2/layout/IconVerticalSolidList"/>
    <dgm:cxn modelId="{54F2F879-CBD5-46BB-89BD-A1C5B3953243}" type="presParOf" srcId="{0ABD453F-4BF3-42A2-88CE-EE2E36B29761}" destId="{747FFE02-FCD9-47A9-9FF8-24A16B932809}" srcOrd="3" destOrd="0" presId="urn:microsoft.com/office/officeart/2018/2/layout/IconVerticalSolidList"/>
    <dgm:cxn modelId="{2EAFB8B3-5EA3-42DE-B542-98004F4B8566}" type="presParOf" srcId="{D237C0D4-E6DD-4AE7-B3EC-471B1EB89C1C}" destId="{9D639E1C-0403-4AE9-AA08-4A4E726A91F6}" srcOrd="5" destOrd="0" presId="urn:microsoft.com/office/officeart/2018/2/layout/IconVerticalSolidList"/>
    <dgm:cxn modelId="{04D49ECE-6A41-4942-8BB4-BDC5BE7B8BCC}" type="presParOf" srcId="{D237C0D4-E6DD-4AE7-B3EC-471B1EB89C1C}" destId="{58D6D505-1434-46BB-BE2C-63565AA7D3AC}" srcOrd="6" destOrd="0" presId="urn:microsoft.com/office/officeart/2018/2/layout/IconVerticalSolidList"/>
    <dgm:cxn modelId="{A7C07B67-6928-4271-97F6-12FF3AE0E29F}" type="presParOf" srcId="{58D6D505-1434-46BB-BE2C-63565AA7D3AC}" destId="{A5FDFA00-A33E-45E8-8DB9-93A20041F03C}" srcOrd="0" destOrd="0" presId="urn:microsoft.com/office/officeart/2018/2/layout/IconVerticalSolidList"/>
    <dgm:cxn modelId="{9232D9DA-C420-46F2-B154-8B38B4C1C826}" type="presParOf" srcId="{58D6D505-1434-46BB-BE2C-63565AA7D3AC}" destId="{4309088D-09BD-4097-A5AC-E2EEC9ABD708}" srcOrd="1" destOrd="0" presId="urn:microsoft.com/office/officeart/2018/2/layout/IconVerticalSolidList"/>
    <dgm:cxn modelId="{1FC08DBF-00AD-4A66-97D9-D2728CE02320}" type="presParOf" srcId="{58D6D505-1434-46BB-BE2C-63565AA7D3AC}" destId="{6F875397-211D-454E-B773-0C0E71657F19}" srcOrd="2" destOrd="0" presId="urn:microsoft.com/office/officeart/2018/2/layout/IconVerticalSolidList"/>
    <dgm:cxn modelId="{E4B74748-B15A-4DB1-946A-FB1D20F33D1D}" type="presParOf" srcId="{58D6D505-1434-46BB-BE2C-63565AA7D3AC}" destId="{E3AA9F94-A8AC-4A61-A9C7-ABE2614D67A6}" srcOrd="3" destOrd="0" presId="urn:microsoft.com/office/officeart/2018/2/layout/IconVerticalSolidList"/>
    <dgm:cxn modelId="{4A29C0CB-63A2-4FAD-B05A-08000740AFA7}" type="presParOf" srcId="{D237C0D4-E6DD-4AE7-B3EC-471B1EB89C1C}" destId="{8A38D80D-F383-4460-92DE-B05390A86D57}" srcOrd="7" destOrd="0" presId="urn:microsoft.com/office/officeart/2018/2/layout/IconVerticalSolidList"/>
    <dgm:cxn modelId="{DA0F9C89-2F96-4193-8911-BB53887ABE8B}" type="presParOf" srcId="{D237C0D4-E6DD-4AE7-B3EC-471B1EB89C1C}" destId="{DE93AD4F-95F9-4DFA-9BAE-63CC4B31AEC2}" srcOrd="8" destOrd="0" presId="urn:microsoft.com/office/officeart/2018/2/layout/IconVerticalSolidList"/>
    <dgm:cxn modelId="{DA208139-3176-47BB-9512-4B12C9AC270B}" type="presParOf" srcId="{DE93AD4F-95F9-4DFA-9BAE-63CC4B31AEC2}" destId="{1D2AF1C7-91D6-4127-B6F1-EB434038A72D}" srcOrd="0" destOrd="0" presId="urn:microsoft.com/office/officeart/2018/2/layout/IconVerticalSolidList"/>
    <dgm:cxn modelId="{C011E85A-FEA5-46F5-B0EB-0524D2F395A9}" type="presParOf" srcId="{DE93AD4F-95F9-4DFA-9BAE-63CC4B31AEC2}" destId="{8DFE2283-976B-4742-B8B5-AF1E6959F58D}" srcOrd="1" destOrd="0" presId="urn:microsoft.com/office/officeart/2018/2/layout/IconVerticalSolidList"/>
    <dgm:cxn modelId="{3F590C57-C72D-446F-9FDA-99569418641B}" type="presParOf" srcId="{DE93AD4F-95F9-4DFA-9BAE-63CC4B31AEC2}" destId="{B331ACB2-54E0-4F76-88BA-6D044C60C6E4}" srcOrd="2" destOrd="0" presId="urn:microsoft.com/office/officeart/2018/2/layout/IconVerticalSolidList"/>
    <dgm:cxn modelId="{E0113C4B-A4F2-4632-83BE-3718C871EB8A}" type="presParOf" srcId="{DE93AD4F-95F9-4DFA-9BAE-63CC4B31AEC2}" destId="{4A3C83AA-6719-4999-BFE7-04F6C4BF0922}" srcOrd="3" destOrd="0" presId="urn:microsoft.com/office/officeart/2018/2/layout/IconVerticalSolidList"/>
    <dgm:cxn modelId="{D28DC963-A7D2-4D10-A874-148F8F587E4E}" type="presParOf" srcId="{D237C0D4-E6DD-4AE7-B3EC-471B1EB89C1C}" destId="{B573F56A-8944-4AD8-B0E4-AE624AA50323}" srcOrd="9" destOrd="0" presId="urn:microsoft.com/office/officeart/2018/2/layout/IconVerticalSolidList"/>
    <dgm:cxn modelId="{70204E96-5E7B-4F8B-B118-32F4F519F3F3}" type="presParOf" srcId="{D237C0D4-E6DD-4AE7-B3EC-471B1EB89C1C}" destId="{0ED4427E-262B-450E-8452-7D0CEA66481F}" srcOrd="10" destOrd="0" presId="urn:microsoft.com/office/officeart/2018/2/layout/IconVerticalSolidList"/>
    <dgm:cxn modelId="{6FBC7A14-DD5F-4223-B21F-5BC614CC7830}" type="presParOf" srcId="{0ED4427E-262B-450E-8452-7D0CEA66481F}" destId="{394E241D-D29D-462B-98AC-9E4845838051}" srcOrd="0" destOrd="0" presId="urn:microsoft.com/office/officeart/2018/2/layout/IconVerticalSolidList"/>
    <dgm:cxn modelId="{66EB8F82-3202-40B1-B700-09D2F2E630E4}" type="presParOf" srcId="{0ED4427E-262B-450E-8452-7D0CEA66481F}" destId="{08D25B6C-AC8A-477E-A3C8-7F9664F9DDCC}" srcOrd="1" destOrd="0" presId="urn:microsoft.com/office/officeart/2018/2/layout/IconVerticalSolidList"/>
    <dgm:cxn modelId="{777325F8-4A45-4520-96B7-6982896331FB}" type="presParOf" srcId="{0ED4427E-262B-450E-8452-7D0CEA66481F}" destId="{5B6C0505-CD79-4459-8E55-199763A8D3CB}" srcOrd="2" destOrd="0" presId="urn:microsoft.com/office/officeart/2018/2/layout/IconVerticalSolidList"/>
    <dgm:cxn modelId="{E1D98F12-C4F9-42D9-852B-5647538390BE}" type="presParOf" srcId="{0ED4427E-262B-450E-8452-7D0CEA66481F}" destId="{3A505874-A711-4A59-9D3C-0988E750E8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BB650-AB0D-43F7-89C5-CCE893E21B0A}">
      <dsp:nvSpPr>
        <dsp:cNvPr id="0" name=""/>
        <dsp:cNvSpPr/>
      </dsp:nvSpPr>
      <dsp:spPr>
        <a:xfrm>
          <a:off x="1281471" y="572509"/>
          <a:ext cx="3823059" cy="3823059"/>
        </a:xfrm>
        <a:prstGeom prst="blockArc">
          <a:avLst>
            <a:gd name="adj1" fmla="val 10858105"/>
            <a:gd name="adj2" fmla="val 16145185"/>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1F4E8A-BE44-4F8C-B89D-14D306F78D5E}">
      <dsp:nvSpPr>
        <dsp:cNvPr id="0" name=""/>
        <dsp:cNvSpPr/>
      </dsp:nvSpPr>
      <dsp:spPr>
        <a:xfrm>
          <a:off x="1281463" y="572983"/>
          <a:ext cx="3823059" cy="3823059"/>
        </a:xfrm>
        <a:prstGeom prst="blockArc">
          <a:avLst>
            <a:gd name="adj1" fmla="val 5454801"/>
            <a:gd name="adj2" fmla="val 10858978"/>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FD90D4-2AB6-4752-89AD-EE24632222B1}">
      <dsp:nvSpPr>
        <dsp:cNvPr id="0" name=""/>
        <dsp:cNvSpPr/>
      </dsp:nvSpPr>
      <dsp:spPr>
        <a:xfrm>
          <a:off x="1251700" y="572746"/>
          <a:ext cx="3823059" cy="3823059"/>
        </a:xfrm>
        <a:prstGeom prst="blockArc">
          <a:avLst>
            <a:gd name="adj1" fmla="val 0"/>
            <a:gd name="adj2" fmla="val 540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E984445-0B7C-4563-806E-233B15C86A9F}">
      <dsp:nvSpPr>
        <dsp:cNvPr id="0" name=""/>
        <dsp:cNvSpPr/>
      </dsp:nvSpPr>
      <dsp:spPr>
        <a:xfrm>
          <a:off x="1251700" y="572746"/>
          <a:ext cx="3823059" cy="3823059"/>
        </a:xfrm>
        <a:prstGeom prst="blockArc">
          <a:avLst>
            <a:gd name="adj1" fmla="val 16200000"/>
            <a:gd name="adj2" fmla="val 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7DEE94-30EC-4C23-B9A3-AE2902E0B9B6}">
      <dsp:nvSpPr>
        <dsp:cNvPr id="0" name=""/>
        <dsp:cNvSpPr/>
      </dsp:nvSpPr>
      <dsp:spPr>
        <a:xfrm>
          <a:off x="1717944" y="1386155"/>
          <a:ext cx="2890570" cy="21962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Segmentation variables / approaches</a:t>
          </a:r>
        </a:p>
      </dsp:txBody>
      <dsp:txXfrm>
        <a:off x="2141258" y="1707787"/>
        <a:ext cx="2043942" cy="1552977"/>
      </dsp:txXfrm>
    </dsp:sp>
    <dsp:sp modelId="{62E99E1A-41F5-47F6-A7D0-9DCBC3B5D875}">
      <dsp:nvSpPr>
        <dsp:cNvPr id="0" name=""/>
        <dsp:cNvSpPr/>
      </dsp:nvSpPr>
      <dsp:spPr>
        <a:xfrm>
          <a:off x="2546956" y="844"/>
          <a:ext cx="1232547" cy="12325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Demographic</a:t>
          </a:r>
        </a:p>
      </dsp:txBody>
      <dsp:txXfrm>
        <a:off x="2727458" y="181346"/>
        <a:ext cx="871543" cy="871543"/>
      </dsp:txXfrm>
    </dsp:sp>
    <dsp:sp modelId="{86D03149-743E-40CE-BF39-362D3AF741EC}">
      <dsp:nvSpPr>
        <dsp:cNvPr id="0" name=""/>
        <dsp:cNvSpPr/>
      </dsp:nvSpPr>
      <dsp:spPr>
        <a:xfrm>
          <a:off x="4414114" y="1868002"/>
          <a:ext cx="1232547" cy="12325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Geographic</a:t>
          </a:r>
        </a:p>
      </dsp:txBody>
      <dsp:txXfrm>
        <a:off x="4594616" y="2048504"/>
        <a:ext cx="871543" cy="871543"/>
      </dsp:txXfrm>
    </dsp:sp>
    <dsp:sp modelId="{D5CB9187-644E-4607-A933-EED2D2077679}">
      <dsp:nvSpPr>
        <dsp:cNvPr id="0" name=""/>
        <dsp:cNvSpPr/>
      </dsp:nvSpPr>
      <dsp:spPr>
        <a:xfrm>
          <a:off x="2546956" y="3735160"/>
          <a:ext cx="1232547" cy="12325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Behavioural</a:t>
          </a:r>
        </a:p>
      </dsp:txBody>
      <dsp:txXfrm>
        <a:off x="2727458" y="3915662"/>
        <a:ext cx="871543" cy="871543"/>
      </dsp:txXfrm>
    </dsp:sp>
    <dsp:sp modelId="{A66746CA-900F-4BBD-859A-44568D574CAE}">
      <dsp:nvSpPr>
        <dsp:cNvPr id="0" name=""/>
        <dsp:cNvSpPr/>
      </dsp:nvSpPr>
      <dsp:spPr>
        <a:xfrm>
          <a:off x="709835" y="1836207"/>
          <a:ext cx="1232547" cy="12325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Psychographic</a:t>
          </a:r>
        </a:p>
      </dsp:txBody>
      <dsp:txXfrm>
        <a:off x="890337" y="2016709"/>
        <a:ext cx="871543" cy="8715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8748E-3CCE-41A0-A2A5-0E79F9810A48}">
      <dsp:nvSpPr>
        <dsp:cNvPr id="0" name=""/>
        <dsp:cNvSpPr/>
      </dsp:nvSpPr>
      <dsp:spPr>
        <a:xfrm>
          <a:off x="0" y="3893"/>
          <a:ext cx="8229600" cy="8292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E83E3C-F7FB-4A79-ACB1-605FBA401D32}">
      <dsp:nvSpPr>
        <dsp:cNvPr id="0" name=""/>
        <dsp:cNvSpPr/>
      </dsp:nvSpPr>
      <dsp:spPr>
        <a:xfrm>
          <a:off x="250841" y="190469"/>
          <a:ext cx="456076" cy="456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D32F2F-8D35-4C8D-B726-A768204262F8}">
      <dsp:nvSpPr>
        <dsp:cNvPr id="0" name=""/>
        <dsp:cNvSpPr/>
      </dsp:nvSpPr>
      <dsp:spPr>
        <a:xfrm>
          <a:off x="957759" y="3893"/>
          <a:ext cx="7271840" cy="829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60" tIns="87760" rIns="87760" bIns="87760" numCol="1" spcCol="1270" anchor="ctr" anchorCtr="0">
          <a:noAutofit/>
        </a:bodyPr>
        <a:lstStyle/>
        <a:p>
          <a:pPr marL="0" lvl="0" indent="0" algn="l" defTabSz="844550">
            <a:lnSpc>
              <a:spcPct val="100000"/>
            </a:lnSpc>
            <a:spcBef>
              <a:spcPct val="0"/>
            </a:spcBef>
            <a:spcAft>
              <a:spcPct val="35000"/>
            </a:spcAft>
            <a:buNone/>
          </a:pPr>
          <a:r>
            <a:rPr lang="en-GB" sz="1900" kern="1200"/>
            <a:t>Message:</a:t>
          </a:r>
          <a:endParaRPr lang="en-US" sz="1900" kern="1200"/>
        </a:p>
      </dsp:txBody>
      <dsp:txXfrm>
        <a:off x="957759" y="3893"/>
        <a:ext cx="7271840" cy="829229"/>
      </dsp:txXfrm>
    </dsp:sp>
    <dsp:sp modelId="{B3CEA279-8157-4A3D-A3FD-94AD097890B9}">
      <dsp:nvSpPr>
        <dsp:cNvPr id="0" name=""/>
        <dsp:cNvSpPr/>
      </dsp:nvSpPr>
      <dsp:spPr>
        <a:xfrm>
          <a:off x="0" y="1040429"/>
          <a:ext cx="8229600" cy="8292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5B4CFE-F6C9-48ED-9641-B8446DD87E64}">
      <dsp:nvSpPr>
        <dsp:cNvPr id="0" name=""/>
        <dsp:cNvSpPr/>
      </dsp:nvSpPr>
      <dsp:spPr>
        <a:xfrm>
          <a:off x="250841" y="1227006"/>
          <a:ext cx="456076" cy="456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E1D92B-A8FB-4456-89A4-D34C2AF3BD41}">
      <dsp:nvSpPr>
        <dsp:cNvPr id="0" name=""/>
        <dsp:cNvSpPr/>
      </dsp:nvSpPr>
      <dsp:spPr>
        <a:xfrm>
          <a:off x="957759" y="1040429"/>
          <a:ext cx="7271840" cy="829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60" tIns="87760" rIns="87760" bIns="87760" numCol="1" spcCol="1270" anchor="ctr" anchorCtr="0">
          <a:noAutofit/>
        </a:bodyPr>
        <a:lstStyle/>
        <a:p>
          <a:pPr marL="0" lvl="0" indent="0" algn="l" defTabSz="844550">
            <a:lnSpc>
              <a:spcPct val="100000"/>
            </a:lnSpc>
            <a:spcBef>
              <a:spcPct val="0"/>
            </a:spcBef>
            <a:spcAft>
              <a:spcPct val="35000"/>
            </a:spcAft>
            <a:buNone/>
          </a:pPr>
          <a:r>
            <a:rPr lang="en-GB" sz="1900" kern="1200"/>
            <a:t>Link to objectives</a:t>
          </a:r>
          <a:endParaRPr lang="en-US" sz="1900" kern="1200"/>
        </a:p>
      </dsp:txBody>
      <dsp:txXfrm>
        <a:off x="957759" y="1040429"/>
        <a:ext cx="7271840" cy="829229"/>
      </dsp:txXfrm>
    </dsp:sp>
    <dsp:sp modelId="{CA300654-D892-4748-8E6C-6C92B78672E0}">
      <dsp:nvSpPr>
        <dsp:cNvPr id="0" name=""/>
        <dsp:cNvSpPr/>
      </dsp:nvSpPr>
      <dsp:spPr>
        <a:xfrm>
          <a:off x="0" y="2076966"/>
          <a:ext cx="8229600" cy="8292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7B0CC-ACC4-45E9-A1E3-77BCB892CBB9}">
      <dsp:nvSpPr>
        <dsp:cNvPr id="0" name=""/>
        <dsp:cNvSpPr/>
      </dsp:nvSpPr>
      <dsp:spPr>
        <a:xfrm>
          <a:off x="250841" y="2263542"/>
          <a:ext cx="456076" cy="456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55173-66A7-47F8-9FD7-286801F8AC65}">
      <dsp:nvSpPr>
        <dsp:cNvPr id="0" name=""/>
        <dsp:cNvSpPr/>
      </dsp:nvSpPr>
      <dsp:spPr>
        <a:xfrm>
          <a:off x="957759" y="2076966"/>
          <a:ext cx="7271840" cy="829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60" tIns="87760" rIns="87760" bIns="87760" numCol="1" spcCol="1270" anchor="ctr" anchorCtr="0">
          <a:noAutofit/>
        </a:bodyPr>
        <a:lstStyle/>
        <a:p>
          <a:pPr marL="0" lvl="0" indent="0" algn="l" defTabSz="844550">
            <a:lnSpc>
              <a:spcPct val="100000"/>
            </a:lnSpc>
            <a:spcBef>
              <a:spcPct val="0"/>
            </a:spcBef>
            <a:spcAft>
              <a:spcPct val="35000"/>
            </a:spcAft>
            <a:buNone/>
          </a:pPr>
          <a:r>
            <a:rPr lang="en-GB" sz="1900" kern="1200"/>
            <a:t>Relevant to target audience</a:t>
          </a:r>
          <a:endParaRPr lang="en-US" sz="1900" kern="1200"/>
        </a:p>
      </dsp:txBody>
      <dsp:txXfrm>
        <a:off x="957759" y="2076966"/>
        <a:ext cx="7271840" cy="829229"/>
      </dsp:txXfrm>
    </dsp:sp>
    <dsp:sp modelId="{EF174A0F-0D59-4104-81E7-236E36E897A8}">
      <dsp:nvSpPr>
        <dsp:cNvPr id="0" name=""/>
        <dsp:cNvSpPr/>
      </dsp:nvSpPr>
      <dsp:spPr>
        <a:xfrm>
          <a:off x="0" y="3113502"/>
          <a:ext cx="8229600" cy="8292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EF3BF-CFBB-4F34-A10E-13B4F1EB34DC}">
      <dsp:nvSpPr>
        <dsp:cNvPr id="0" name=""/>
        <dsp:cNvSpPr/>
      </dsp:nvSpPr>
      <dsp:spPr>
        <a:xfrm>
          <a:off x="250841" y="3300079"/>
          <a:ext cx="456076" cy="456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64D765-E1D5-44A2-BA2E-3C9FFA2D22CC}">
      <dsp:nvSpPr>
        <dsp:cNvPr id="0" name=""/>
        <dsp:cNvSpPr/>
      </dsp:nvSpPr>
      <dsp:spPr>
        <a:xfrm>
          <a:off x="957759" y="3113502"/>
          <a:ext cx="7271840" cy="829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60" tIns="87760" rIns="87760" bIns="87760" numCol="1" spcCol="1270" anchor="ctr" anchorCtr="0">
          <a:noAutofit/>
        </a:bodyPr>
        <a:lstStyle/>
        <a:p>
          <a:pPr marL="0" lvl="0" indent="0" algn="l" defTabSz="844550">
            <a:lnSpc>
              <a:spcPct val="100000"/>
            </a:lnSpc>
            <a:spcBef>
              <a:spcPct val="0"/>
            </a:spcBef>
            <a:spcAft>
              <a:spcPct val="35000"/>
            </a:spcAft>
            <a:buNone/>
          </a:pPr>
          <a:r>
            <a:rPr lang="en-GB" sz="1900" kern="1200"/>
            <a:t>Fitting with brand</a:t>
          </a:r>
          <a:endParaRPr lang="en-US" sz="1900" kern="1200"/>
        </a:p>
      </dsp:txBody>
      <dsp:txXfrm>
        <a:off x="957759" y="3113502"/>
        <a:ext cx="7271840" cy="829229"/>
      </dsp:txXfrm>
    </dsp:sp>
    <dsp:sp modelId="{9E18B6CB-A61C-4EFB-91B8-96333F7BC8DC}">
      <dsp:nvSpPr>
        <dsp:cNvPr id="0" name=""/>
        <dsp:cNvSpPr/>
      </dsp:nvSpPr>
      <dsp:spPr>
        <a:xfrm>
          <a:off x="0" y="4150039"/>
          <a:ext cx="8229600" cy="8292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D70B4B-1EC7-45DF-8A8B-9C50702304B4}">
      <dsp:nvSpPr>
        <dsp:cNvPr id="0" name=""/>
        <dsp:cNvSpPr/>
      </dsp:nvSpPr>
      <dsp:spPr>
        <a:xfrm>
          <a:off x="250841" y="4336616"/>
          <a:ext cx="456076" cy="456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8F45C8-E7FC-4DA5-AB20-9E555D190E3B}">
      <dsp:nvSpPr>
        <dsp:cNvPr id="0" name=""/>
        <dsp:cNvSpPr/>
      </dsp:nvSpPr>
      <dsp:spPr>
        <a:xfrm>
          <a:off x="957759" y="4150039"/>
          <a:ext cx="7271840" cy="829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60" tIns="87760" rIns="87760" bIns="87760" numCol="1" spcCol="1270" anchor="ctr" anchorCtr="0">
          <a:noAutofit/>
        </a:bodyPr>
        <a:lstStyle/>
        <a:p>
          <a:pPr marL="0" lvl="0" indent="0" algn="l" defTabSz="844550">
            <a:lnSpc>
              <a:spcPct val="100000"/>
            </a:lnSpc>
            <a:spcBef>
              <a:spcPct val="0"/>
            </a:spcBef>
            <a:spcAft>
              <a:spcPct val="35000"/>
            </a:spcAft>
            <a:buNone/>
          </a:pPr>
          <a:r>
            <a:rPr lang="en-GB" sz="1900" kern="1200"/>
            <a:t>Frame it within the context of the team/media</a:t>
          </a:r>
          <a:endParaRPr lang="en-US" sz="1900" kern="1200"/>
        </a:p>
      </dsp:txBody>
      <dsp:txXfrm>
        <a:off x="957759" y="4150039"/>
        <a:ext cx="7271840" cy="8292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89B42-74E3-468B-A3B6-A7AEB57EB40E}">
      <dsp:nvSpPr>
        <dsp:cNvPr id="0" name=""/>
        <dsp:cNvSpPr/>
      </dsp:nvSpPr>
      <dsp:spPr>
        <a:xfrm>
          <a:off x="0" y="1901"/>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EA213E-16DC-4AEB-933C-829686E4C295}">
      <dsp:nvSpPr>
        <dsp:cNvPr id="0" name=""/>
        <dsp:cNvSpPr/>
      </dsp:nvSpPr>
      <dsp:spPr>
        <a:xfrm>
          <a:off x="245129" y="184229"/>
          <a:ext cx="445690" cy="445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FB851D-F20D-48A8-B34A-6C25477E5F8B}">
      <dsp:nvSpPr>
        <dsp:cNvPr id="0" name=""/>
        <dsp:cNvSpPr/>
      </dsp:nvSpPr>
      <dsp:spPr>
        <a:xfrm>
          <a:off x="935949" y="1901"/>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In a future role</a:t>
          </a:r>
        </a:p>
      </dsp:txBody>
      <dsp:txXfrm>
        <a:off x="935949" y="1901"/>
        <a:ext cx="3790251" cy="810345"/>
      </dsp:txXfrm>
    </dsp:sp>
    <dsp:sp modelId="{5F5AB21E-EA19-404C-B994-D1D9F3DF5433}">
      <dsp:nvSpPr>
        <dsp:cNvPr id="0" name=""/>
        <dsp:cNvSpPr/>
      </dsp:nvSpPr>
      <dsp:spPr>
        <a:xfrm>
          <a:off x="0" y="1014833"/>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B4B30-113F-43D4-A0E6-84C310039DCF}">
      <dsp:nvSpPr>
        <dsp:cNvPr id="0" name=""/>
        <dsp:cNvSpPr/>
      </dsp:nvSpPr>
      <dsp:spPr>
        <a:xfrm>
          <a:off x="245129" y="1197161"/>
          <a:ext cx="445690" cy="445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B8DC9C-1B75-4B9D-A47C-9EBF680E040A}">
      <dsp:nvSpPr>
        <dsp:cNvPr id="0" name=""/>
        <dsp:cNvSpPr/>
      </dsp:nvSpPr>
      <dsp:spPr>
        <a:xfrm>
          <a:off x="935949" y="1014833"/>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Creating your own idea / business </a:t>
          </a:r>
        </a:p>
      </dsp:txBody>
      <dsp:txXfrm>
        <a:off x="935949" y="1014833"/>
        <a:ext cx="3790251" cy="810345"/>
      </dsp:txXfrm>
    </dsp:sp>
    <dsp:sp modelId="{47892DBE-AEBA-4D5B-BC0C-E73BB0D705C3}">
      <dsp:nvSpPr>
        <dsp:cNvPr id="0" name=""/>
        <dsp:cNvSpPr/>
      </dsp:nvSpPr>
      <dsp:spPr>
        <a:xfrm>
          <a:off x="0" y="2027765"/>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BB84B-5E97-42A4-B6FF-0F61034D46EA}">
      <dsp:nvSpPr>
        <dsp:cNvPr id="0" name=""/>
        <dsp:cNvSpPr/>
      </dsp:nvSpPr>
      <dsp:spPr>
        <a:xfrm>
          <a:off x="245129" y="2210093"/>
          <a:ext cx="445690" cy="445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7FFE02-FCD9-47A9-9FF8-24A16B932809}">
      <dsp:nvSpPr>
        <dsp:cNvPr id="0" name=""/>
        <dsp:cNvSpPr/>
      </dsp:nvSpPr>
      <dsp:spPr>
        <a:xfrm>
          <a:off x="935949" y="2027765"/>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For a local club</a:t>
          </a:r>
        </a:p>
      </dsp:txBody>
      <dsp:txXfrm>
        <a:off x="935949" y="2027765"/>
        <a:ext cx="3790251" cy="810345"/>
      </dsp:txXfrm>
    </dsp:sp>
    <dsp:sp modelId="{A5FDFA00-A33E-45E8-8DB9-93A20041F03C}">
      <dsp:nvSpPr>
        <dsp:cNvPr id="0" name=""/>
        <dsp:cNvSpPr/>
      </dsp:nvSpPr>
      <dsp:spPr>
        <a:xfrm>
          <a:off x="0" y="3040697"/>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9088D-09BD-4097-A5AC-E2EEC9ABD708}">
      <dsp:nvSpPr>
        <dsp:cNvPr id="0" name=""/>
        <dsp:cNvSpPr/>
      </dsp:nvSpPr>
      <dsp:spPr>
        <a:xfrm>
          <a:off x="245129" y="3223025"/>
          <a:ext cx="445690" cy="445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AA9F94-A8AC-4A61-A9C7-ABE2614D67A6}">
      <dsp:nvSpPr>
        <dsp:cNvPr id="0" name=""/>
        <dsp:cNvSpPr/>
      </dsp:nvSpPr>
      <dsp:spPr>
        <a:xfrm>
          <a:off x="935949" y="3040697"/>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To promote you / what you are doing </a:t>
          </a:r>
        </a:p>
      </dsp:txBody>
      <dsp:txXfrm>
        <a:off x="935949" y="3040697"/>
        <a:ext cx="3790251" cy="810345"/>
      </dsp:txXfrm>
    </dsp:sp>
    <dsp:sp modelId="{1D2AF1C7-91D6-4127-B6F1-EB434038A72D}">
      <dsp:nvSpPr>
        <dsp:cNvPr id="0" name=""/>
        <dsp:cNvSpPr/>
      </dsp:nvSpPr>
      <dsp:spPr>
        <a:xfrm>
          <a:off x="0" y="4053629"/>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FE2283-976B-4742-B8B5-AF1E6959F58D}">
      <dsp:nvSpPr>
        <dsp:cNvPr id="0" name=""/>
        <dsp:cNvSpPr/>
      </dsp:nvSpPr>
      <dsp:spPr>
        <a:xfrm>
          <a:off x="245129" y="4235957"/>
          <a:ext cx="445690" cy="445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3C83AA-6719-4999-BFE7-04F6C4BF0922}">
      <dsp:nvSpPr>
        <dsp:cNvPr id="0" name=""/>
        <dsp:cNvSpPr/>
      </dsp:nvSpPr>
      <dsp:spPr>
        <a:xfrm>
          <a:off x="935949" y="4053629"/>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Consider what techniques are being used</a:t>
          </a:r>
        </a:p>
      </dsp:txBody>
      <dsp:txXfrm>
        <a:off x="935949" y="4053629"/>
        <a:ext cx="3790251" cy="810345"/>
      </dsp:txXfrm>
    </dsp:sp>
    <dsp:sp modelId="{394E241D-D29D-462B-98AC-9E4845838051}">
      <dsp:nvSpPr>
        <dsp:cNvPr id="0" name=""/>
        <dsp:cNvSpPr/>
      </dsp:nvSpPr>
      <dsp:spPr>
        <a:xfrm>
          <a:off x="0" y="5066561"/>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D25B6C-AC8A-477E-A3C8-7F9664F9DDCC}">
      <dsp:nvSpPr>
        <dsp:cNvPr id="0" name=""/>
        <dsp:cNvSpPr/>
      </dsp:nvSpPr>
      <dsp:spPr>
        <a:xfrm>
          <a:off x="245129" y="5248889"/>
          <a:ext cx="445690" cy="445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505874-A711-4A59-9D3C-0988E750E8D1}">
      <dsp:nvSpPr>
        <dsp:cNvPr id="0" name=""/>
        <dsp:cNvSpPr/>
      </dsp:nvSpPr>
      <dsp:spPr>
        <a:xfrm>
          <a:off x="935949" y="5066561"/>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Can you spot early trends / new tools (influencer marketing) </a:t>
          </a:r>
        </a:p>
      </dsp:txBody>
      <dsp:txXfrm>
        <a:off x="935949" y="5066561"/>
        <a:ext cx="3790251" cy="810345"/>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7F779F-CD0E-4057-B1AB-9FC5CCA78E79}" type="datetimeFigureOut">
              <a:rPr lang="en-GB" smtClean="0"/>
              <a:t>25/09/2026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3EF3044-4C15-4F7A-B6ED-A50A4D6D2670}" type="slidenum">
              <a:rPr lang="en-GB" smtClean="0"/>
              <a:t>‹#›</a:t>
            </a:fld>
            <a:endParaRPr lang="en-GB"/>
          </a:p>
        </p:txBody>
      </p:sp>
    </p:spTree>
    <p:extLst>
      <p:ext uri="{BB962C8B-B14F-4D97-AF65-F5344CB8AC3E}">
        <p14:creationId xmlns:p14="http://schemas.microsoft.com/office/powerpoint/2010/main" val="3561030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EF3044-4C15-4F7A-B6ED-A50A4D6D2670}" type="slidenum">
              <a:rPr lang="en-GB" smtClean="0"/>
              <a:t>1</a:t>
            </a:fld>
            <a:endParaRPr lang="en-GB"/>
          </a:p>
        </p:txBody>
      </p:sp>
    </p:spTree>
    <p:extLst>
      <p:ext uri="{BB962C8B-B14F-4D97-AF65-F5344CB8AC3E}">
        <p14:creationId xmlns:p14="http://schemas.microsoft.com/office/powerpoint/2010/main" val="2789231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Philosophy,</a:t>
            </a:r>
            <a:r>
              <a:rPr lang="en-GB" baseline="0" dirty="0"/>
              <a:t> technique</a:t>
            </a:r>
          </a:p>
          <a:p>
            <a:r>
              <a:rPr lang="en-GB" baseline="0" dirty="0"/>
              <a:t>Business orientation</a:t>
            </a:r>
            <a:endParaRPr lang="en-GB" dirty="0"/>
          </a:p>
        </p:txBody>
      </p:sp>
      <p:sp>
        <p:nvSpPr>
          <p:cNvPr id="4" name="Slide Number Placeholder 3"/>
          <p:cNvSpPr>
            <a:spLocks noGrp="1"/>
          </p:cNvSpPr>
          <p:nvPr>
            <p:ph type="sldNum" sz="quarter" idx="10"/>
          </p:nvPr>
        </p:nvSpPr>
        <p:spPr/>
        <p:txBody>
          <a:bodyPr/>
          <a:lstStyle/>
          <a:p>
            <a:fld id="{13EF3044-4C15-4F7A-B6ED-A50A4D6D2670}" type="slidenum">
              <a:rPr lang="en-GB" smtClean="0"/>
              <a:t>7</a:t>
            </a:fld>
            <a:endParaRPr lang="en-GB"/>
          </a:p>
        </p:txBody>
      </p:sp>
    </p:spTree>
    <p:extLst>
      <p:ext uri="{BB962C8B-B14F-4D97-AF65-F5344CB8AC3E}">
        <p14:creationId xmlns:p14="http://schemas.microsoft.com/office/powerpoint/2010/main" val="1008137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DADA57-9023-43F1-A3CF-2B42FD2437CF}" type="slidenum">
              <a:rPr lang="en-GB" smtClean="0"/>
              <a:pPr/>
              <a:t>9</a:t>
            </a:fld>
            <a:endParaRPr lang="en-GB"/>
          </a:p>
        </p:txBody>
      </p:sp>
    </p:spTree>
    <p:extLst>
      <p:ext uri="{BB962C8B-B14F-4D97-AF65-F5344CB8AC3E}">
        <p14:creationId xmlns:p14="http://schemas.microsoft.com/office/powerpoint/2010/main" val="3297694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66996DA-D7A4-4D3D-AA30-A07EF84D5A98}" type="slidenum">
              <a:rPr lang="en-GB" smtClean="0"/>
              <a:t>10</a:t>
            </a:fld>
            <a:endParaRPr lang="en-GB" dirty="0"/>
          </a:p>
        </p:txBody>
      </p:sp>
    </p:spTree>
    <p:extLst>
      <p:ext uri="{BB962C8B-B14F-4D97-AF65-F5344CB8AC3E}">
        <p14:creationId xmlns:p14="http://schemas.microsoft.com/office/powerpoint/2010/main" val="2339010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903288" y="741363"/>
            <a:ext cx="4935537" cy="3702050"/>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itchFamily="34"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FA213FA-0F17-4665-8375-08C73D8DABC6}" type="slidenum">
              <a:rPr lang="en-GB" smtClean="0"/>
              <a:pPr eaLnBrk="1" hangingPunct="1"/>
              <a:t>17</a:t>
            </a:fld>
            <a:endParaRPr lang="en-GB"/>
          </a:p>
        </p:txBody>
      </p:sp>
    </p:spTree>
    <p:extLst>
      <p:ext uri="{BB962C8B-B14F-4D97-AF65-F5344CB8AC3E}">
        <p14:creationId xmlns:p14="http://schemas.microsoft.com/office/powerpoint/2010/main" val="2938863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C2A13239-A68A-4FFF-9F29-543FCA203676}" type="slidenum">
              <a:rPr lang="en-GB" smtClean="0"/>
              <a:pPr eaLnBrk="1" hangingPunct="1"/>
              <a:t>19</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itchFamily="34" charset="0"/>
            </a:endParaRPr>
          </a:p>
        </p:txBody>
      </p:sp>
    </p:spTree>
    <p:extLst>
      <p:ext uri="{BB962C8B-B14F-4D97-AF65-F5344CB8AC3E}">
        <p14:creationId xmlns:p14="http://schemas.microsoft.com/office/powerpoint/2010/main" val="3663398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B09328C-5BB7-41C3-8207-9198C162409C}" type="slidenum">
              <a:rPr lang="en-GB" smtClean="0"/>
              <a:t>22</a:t>
            </a:fld>
            <a:endParaRPr lang="en-GB" dirty="0"/>
          </a:p>
        </p:txBody>
      </p:sp>
    </p:spTree>
    <p:extLst>
      <p:ext uri="{BB962C8B-B14F-4D97-AF65-F5344CB8AC3E}">
        <p14:creationId xmlns:p14="http://schemas.microsoft.com/office/powerpoint/2010/main" val="3045605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5B09328C-5BB7-41C3-8207-9198C162409C}" type="slidenum">
              <a:rPr lang="en-GB" smtClean="0"/>
              <a:t>24</a:t>
            </a:fld>
            <a:endParaRPr lang="en-GB" dirty="0"/>
          </a:p>
        </p:txBody>
      </p:sp>
    </p:spTree>
    <p:extLst>
      <p:ext uri="{BB962C8B-B14F-4D97-AF65-F5344CB8AC3E}">
        <p14:creationId xmlns:p14="http://schemas.microsoft.com/office/powerpoint/2010/main" val="4819251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B09328C-5BB7-41C3-8207-9198C162409C}" type="slidenum">
              <a:rPr lang="en-GB" smtClean="0"/>
              <a:t>25</a:t>
            </a:fld>
            <a:endParaRPr lang="en-GB" dirty="0"/>
          </a:p>
        </p:txBody>
      </p:sp>
    </p:spTree>
    <p:extLst>
      <p:ext uri="{BB962C8B-B14F-4D97-AF65-F5344CB8AC3E}">
        <p14:creationId xmlns:p14="http://schemas.microsoft.com/office/powerpoint/2010/main" val="1635996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B09328C-5BB7-41C3-8207-9198C162409C}" type="slidenum">
              <a:rPr lang="en-GB" smtClean="0"/>
              <a:t>26</a:t>
            </a:fld>
            <a:endParaRPr lang="en-GB" dirty="0"/>
          </a:p>
        </p:txBody>
      </p:sp>
    </p:spTree>
    <p:extLst>
      <p:ext uri="{BB962C8B-B14F-4D97-AF65-F5344CB8AC3E}">
        <p14:creationId xmlns:p14="http://schemas.microsoft.com/office/powerpoint/2010/main" val="3159835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B09328C-5BB7-41C3-8207-9198C162409C}" type="slidenum">
              <a:rPr lang="en-GB" smtClean="0"/>
              <a:t>27</a:t>
            </a:fld>
            <a:endParaRPr lang="en-GB" dirty="0"/>
          </a:p>
        </p:txBody>
      </p:sp>
    </p:spTree>
    <p:extLst>
      <p:ext uri="{BB962C8B-B14F-4D97-AF65-F5344CB8AC3E}">
        <p14:creationId xmlns:p14="http://schemas.microsoft.com/office/powerpoint/2010/main" val="3545309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B09328C-5BB7-41C3-8207-9198C162409C}" type="slidenum">
              <a:rPr lang="en-GB" smtClean="0"/>
              <a:t>28</a:t>
            </a:fld>
            <a:endParaRPr lang="en-GB" dirty="0"/>
          </a:p>
        </p:txBody>
      </p:sp>
    </p:spTree>
    <p:extLst>
      <p:ext uri="{BB962C8B-B14F-4D97-AF65-F5344CB8AC3E}">
        <p14:creationId xmlns:p14="http://schemas.microsoft.com/office/powerpoint/2010/main" val="4190469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Moving onto type of message and content</a:t>
            </a:r>
          </a:p>
        </p:txBody>
      </p:sp>
      <p:sp>
        <p:nvSpPr>
          <p:cNvPr id="4" name="Slide Number Placeholder 3"/>
          <p:cNvSpPr>
            <a:spLocks noGrp="1"/>
          </p:cNvSpPr>
          <p:nvPr>
            <p:ph type="sldNum" sz="quarter" idx="10"/>
          </p:nvPr>
        </p:nvSpPr>
        <p:spPr/>
        <p:txBody>
          <a:bodyPr/>
          <a:lstStyle/>
          <a:p>
            <a:fld id="{52C36A78-BCEC-4BB5-B5C1-7723BDF234CD}" type="slidenum">
              <a:rPr lang="en-GB" smtClean="0"/>
              <a:pPr/>
              <a:t>30</a:t>
            </a:fld>
            <a:endParaRPr lang="en-GB"/>
          </a:p>
        </p:txBody>
      </p:sp>
    </p:spTree>
    <p:extLst>
      <p:ext uri="{BB962C8B-B14F-4D97-AF65-F5344CB8AC3E}">
        <p14:creationId xmlns:p14="http://schemas.microsoft.com/office/powerpoint/2010/main" val="20508822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3EF3044-4C15-4F7A-B6ED-A50A4D6D2670}" type="slidenum">
              <a:rPr lang="en-GB" smtClean="0"/>
              <a:t>31</a:t>
            </a:fld>
            <a:endParaRPr lang="en-GB"/>
          </a:p>
        </p:txBody>
      </p:sp>
    </p:spTree>
    <p:extLst>
      <p:ext uri="{BB962C8B-B14F-4D97-AF65-F5344CB8AC3E}">
        <p14:creationId xmlns:p14="http://schemas.microsoft.com/office/powerpoint/2010/main" val="2803142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1007DD-EAB6-4753-9EC7-FF429857E05A}" type="slidenum">
              <a:rPr lang="en-GB" smtClean="0"/>
              <a:t>36</a:t>
            </a:fld>
            <a:endParaRPr lang="en-GB"/>
          </a:p>
        </p:txBody>
      </p:sp>
    </p:spTree>
    <p:extLst>
      <p:ext uri="{BB962C8B-B14F-4D97-AF65-F5344CB8AC3E}">
        <p14:creationId xmlns:p14="http://schemas.microsoft.com/office/powerpoint/2010/main" val="874236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41007DD-EAB6-4753-9EC7-FF429857E05A}" type="slidenum">
              <a:rPr lang="en-GB" smtClean="0"/>
              <a:t>40</a:t>
            </a:fld>
            <a:endParaRPr lang="en-GB"/>
          </a:p>
        </p:txBody>
      </p:sp>
    </p:spTree>
    <p:extLst>
      <p:ext uri="{BB962C8B-B14F-4D97-AF65-F5344CB8AC3E}">
        <p14:creationId xmlns:p14="http://schemas.microsoft.com/office/powerpoint/2010/main" val="31614338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1007DD-EAB6-4753-9EC7-FF429857E05A}" type="slidenum">
              <a:rPr lang="en-GB" smtClean="0"/>
              <a:t>41</a:t>
            </a:fld>
            <a:endParaRPr lang="en-GB"/>
          </a:p>
        </p:txBody>
      </p:sp>
    </p:spTree>
    <p:extLst>
      <p:ext uri="{BB962C8B-B14F-4D97-AF65-F5344CB8AC3E}">
        <p14:creationId xmlns:p14="http://schemas.microsoft.com/office/powerpoint/2010/main" val="4141470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B1EA17D-7FEC-49A1-87C4-B27A574E99B7}"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1239474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1EA17D-7FEC-49A1-87C4-B27A574E99B7}"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3964902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1EA17D-7FEC-49A1-87C4-B27A574E99B7}"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3948417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B1EA17D-7FEC-49A1-87C4-B27A574E99B7}"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207030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B1EA17D-7FEC-49A1-87C4-B27A574E99B7}" type="datetimeFigureOut">
              <a:rPr lang="en-GB" smtClean="0"/>
              <a:t>25/09/2026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3543991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B1EA17D-7FEC-49A1-87C4-B27A574E99B7}" type="datetimeFigureOut">
              <a:rPr lang="en-GB" smtClean="0"/>
              <a:t>25/09/2026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892364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1EA17D-7FEC-49A1-87C4-B27A574E99B7}" type="datetimeFigureOut">
              <a:rPr lang="en-GB" smtClean="0"/>
              <a:t>25/09/2026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3210654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B1EA17D-7FEC-49A1-87C4-B27A574E99B7}"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4188630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B1EA17D-7FEC-49A1-87C4-B27A574E99B7}"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4210388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1EA17D-7FEC-49A1-87C4-B27A574E99B7}"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2396159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1EA17D-7FEC-49A1-87C4-B27A574E99B7}"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32699A-B439-45CE-B3DE-4B70059FA2EA}" type="slidenum">
              <a:rPr lang="en-GB" smtClean="0"/>
              <a:t>‹#›</a:t>
            </a:fld>
            <a:endParaRPr lang="en-GB"/>
          </a:p>
        </p:txBody>
      </p:sp>
    </p:spTree>
    <p:extLst>
      <p:ext uri="{BB962C8B-B14F-4D97-AF65-F5344CB8AC3E}">
        <p14:creationId xmlns:p14="http://schemas.microsoft.com/office/powerpoint/2010/main" val="2066138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3B1EA17D-7FEC-49A1-87C4-B27A574E99B7}"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32699A-B439-45CE-B3DE-4B70059FA2E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24255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B1EA17D-7FEC-49A1-87C4-B27A574E99B7}" type="datetimeFigureOut">
              <a:rPr lang="en-GB" smtClean="0"/>
              <a:t>25/09/2026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232699A-B439-45CE-B3DE-4B70059FA2EA}" type="slidenum">
              <a:rPr lang="en-GB" smtClean="0"/>
              <a:t>‹#›</a:t>
            </a:fld>
            <a:endParaRPr lang="en-GB"/>
          </a:p>
        </p:txBody>
      </p:sp>
    </p:spTree>
    <p:extLst>
      <p:ext uri="{BB962C8B-B14F-4D97-AF65-F5344CB8AC3E}">
        <p14:creationId xmlns:p14="http://schemas.microsoft.com/office/powerpoint/2010/main" val="2569622344"/>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www.youtube.com/watch?v=C_r-57iaLYY"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lrMD_z_FnN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hyperlink" Target="https://www.youtube.com/watch?v=lCvZoSzT1EQ"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youtube.com/watch?v=PWE_UMno5P8&amp;list=PLYVuDWuuzoWX9OaJhDe6yyv22QKTw8NNM&amp;index=6" TargetMode="Externa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youtube.com/watch?v=TUYyv7OZ_cM"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cB_if-tHoF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1NjTOHN5bR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4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tle 10"/>
          <p:cNvSpPr>
            <a:spLocks noGrp="1"/>
          </p:cNvSpPr>
          <p:nvPr>
            <p:ph type="title"/>
          </p:nvPr>
        </p:nvSpPr>
        <p:spPr>
          <a:xfrm>
            <a:off x="360759" y="3752849"/>
            <a:ext cx="2468166" cy="2452687"/>
          </a:xfrm>
        </p:spPr>
        <p:txBody>
          <a:bodyPr vert="horz" lIns="91440" tIns="45720" rIns="91440" bIns="45720" rtlCol="0" anchor="ctr">
            <a:normAutofit/>
          </a:bodyPr>
          <a:lstStyle/>
          <a:p>
            <a:pPr defTabSz="914400"/>
            <a:r>
              <a:rPr lang="en-US" sz="2600" dirty="0"/>
              <a:t>Summer- Recap</a:t>
            </a:r>
            <a:br>
              <a:rPr lang="en-US" sz="2600" dirty="0"/>
            </a:br>
            <a:br>
              <a:rPr lang="en-US" sz="2600" dirty="0"/>
            </a:br>
            <a:r>
              <a:rPr lang="en-US" sz="2600" dirty="0"/>
              <a:t>Introduction to Sport Marketing</a:t>
            </a:r>
          </a:p>
        </p:txBody>
      </p:sp>
      <p:pic>
        <p:nvPicPr>
          <p:cNvPr id="3" name="Picture 2"/>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artisticCrisscrossEtching/>
                    </a14:imgEffect>
                  </a14:imgLayer>
                </a14:imgProps>
              </a:ext>
              <a:ext uri="{28A0092B-C50C-407E-A947-70E740481C1C}">
                <a14:useLocalDpi xmlns:a14="http://schemas.microsoft.com/office/drawing/2010/main" val="0"/>
              </a:ext>
            </a:extLst>
          </a:blip>
          <a:srcRect b="5077"/>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Content Placeholder 11"/>
          <p:cNvSpPr>
            <a:spLocks noGrp="1"/>
          </p:cNvSpPr>
          <p:nvPr>
            <p:ph sz="quarter" idx="14"/>
          </p:nvPr>
        </p:nvSpPr>
        <p:spPr>
          <a:xfrm>
            <a:off x="3167986" y="3752850"/>
            <a:ext cx="5614060" cy="2452687"/>
          </a:xfrm>
        </p:spPr>
        <p:txBody>
          <a:bodyPr vert="horz" lIns="91440" tIns="45720" rIns="91440" bIns="45720" rtlCol="0" anchor="ctr">
            <a:normAutofit/>
          </a:bodyPr>
          <a:lstStyle/>
          <a:p>
            <a:pPr indent="-228600" defTabSz="914400"/>
            <a:r>
              <a:rPr lang="en-US" sz="1600" dirty="0"/>
              <a:t>Mark Napieralla</a:t>
            </a:r>
          </a:p>
          <a:p>
            <a:pPr indent="-228600" defTabSz="914400"/>
            <a:r>
              <a:rPr lang="en-US" sz="1600" dirty="0"/>
              <a:t>Email: </a:t>
            </a:r>
            <a:r>
              <a:rPr lang="en-US" sz="1600" dirty="0" err="1"/>
              <a:t>mark.Napieralla@uwtsd.ac.uk</a:t>
            </a:r>
            <a:endParaRPr lang="en-US" sz="1600" dirty="0"/>
          </a:p>
          <a:p>
            <a:pPr indent="-228600" defTabSz="914400"/>
            <a:r>
              <a:rPr lang="en-US" sz="1600" dirty="0"/>
              <a:t>Staff room</a:t>
            </a:r>
          </a:p>
          <a:p>
            <a:pPr indent="-228600" defTabSz="914400"/>
            <a:r>
              <a:rPr lang="en-US" sz="1600" dirty="0"/>
              <a:t>Friday only </a:t>
            </a:r>
          </a:p>
          <a:p>
            <a:pPr indent="-228600" defTabSz="914400"/>
            <a:r>
              <a:rPr lang="en-US" sz="1600" dirty="0"/>
              <a:t>L6- Events L5- Game changer </a:t>
            </a:r>
          </a:p>
        </p:txBody>
      </p:sp>
    </p:spTree>
    <p:extLst>
      <p:ext uri="{BB962C8B-B14F-4D97-AF65-F5344CB8AC3E}">
        <p14:creationId xmlns:p14="http://schemas.microsoft.com/office/powerpoint/2010/main" val="3827055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44319-EF47-4344-9C5E-21DA36382CC9}"/>
              </a:ext>
            </a:extLst>
          </p:cNvPr>
          <p:cNvSpPr>
            <a:spLocks noGrp="1"/>
          </p:cNvSpPr>
          <p:nvPr>
            <p:ph type="title"/>
          </p:nvPr>
        </p:nvSpPr>
        <p:spPr/>
        <p:txBody>
          <a:bodyPr/>
          <a:lstStyle/>
          <a:p>
            <a:r>
              <a:rPr lang="en-GB" dirty="0"/>
              <a:t>Reading- Recommended text for citation / further reading</a:t>
            </a:r>
          </a:p>
        </p:txBody>
      </p:sp>
      <p:pic>
        <p:nvPicPr>
          <p:cNvPr id="6" name="Picture 5">
            <a:extLst>
              <a:ext uri="{FF2B5EF4-FFF2-40B4-BE49-F238E27FC236}">
                <a16:creationId xmlns:a16="http://schemas.microsoft.com/office/drawing/2014/main" id="{94DD07CC-574C-4D32-9844-12D4634E0AC9}"/>
              </a:ext>
            </a:extLst>
          </p:cNvPr>
          <p:cNvPicPr>
            <a:picLocks noChangeAspect="1"/>
          </p:cNvPicPr>
          <p:nvPr/>
        </p:nvPicPr>
        <p:blipFill>
          <a:blip r:embed="rId2"/>
          <a:stretch>
            <a:fillRect/>
          </a:stretch>
        </p:blipFill>
        <p:spPr>
          <a:xfrm>
            <a:off x="179512" y="1649205"/>
            <a:ext cx="3762375" cy="1571625"/>
          </a:xfrm>
          <a:prstGeom prst="rect">
            <a:avLst/>
          </a:prstGeom>
        </p:spPr>
      </p:pic>
      <p:pic>
        <p:nvPicPr>
          <p:cNvPr id="8" name="Picture 7">
            <a:extLst>
              <a:ext uri="{FF2B5EF4-FFF2-40B4-BE49-F238E27FC236}">
                <a16:creationId xmlns:a16="http://schemas.microsoft.com/office/drawing/2014/main" id="{6179753A-AC02-4EAA-8EF3-A477534FDAFD}"/>
              </a:ext>
            </a:extLst>
          </p:cNvPr>
          <p:cNvPicPr>
            <a:picLocks noChangeAspect="1"/>
          </p:cNvPicPr>
          <p:nvPr/>
        </p:nvPicPr>
        <p:blipFill>
          <a:blip r:embed="rId3"/>
          <a:stretch>
            <a:fillRect/>
          </a:stretch>
        </p:blipFill>
        <p:spPr>
          <a:xfrm>
            <a:off x="179512" y="3597703"/>
            <a:ext cx="4752528" cy="1552575"/>
          </a:xfrm>
          <a:prstGeom prst="rect">
            <a:avLst/>
          </a:prstGeom>
        </p:spPr>
      </p:pic>
      <p:pic>
        <p:nvPicPr>
          <p:cNvPr id="10" name="Picture 9">
            <a:extLst>
              <a:ext uri="{FF2B5EF4-FFF2-40B4-BE49-F238E27FC236}">
                <a16:creationId xmlns:a16="http://schemas.microsoft.com/office/drawing/2014/main" id="{B31BD775-6989-4B9B-A406-3A6CAE6FDAD4}"/>
              </a:ext>
            </a:extLst>
          </p:cNvPr>
          <p:cNvPicPr>
            <a:picLocks noChangeAspect="1"/>
          </p:cNvPicPr>
          <p:nvPr/>
        </p:nvPicPr>
        <p:blipFill>
          <a:blip r:embed="rId4"/>
          <a:stretch>
            <a:fillRect/>
          </a:stretch>
        </p:blipFill>
        <p:spPr>
          <a:xfrm>
            <a:off x="4824222" y="1843482"/>
            <a:ext cx="3667125" cy="1962150"/>
          </a:xfrm>
          <a:prstGeom prst="rect">
            <a:avLst/>
          </a:prstGeom>
        </p:spPr>
      </p:pic>
      <p:pic>
        <p:nvPicPr>
          <p:cNvPr id="12" name="Picture 11">
            <a:extLst>
              <a:ext uri="{FF2B5EF4-FFF2-40B4-BE49-F238E27FC236}">
                <a16:creationId xmlns:a16="http://schemas.microsoft.com/office/drawing/2014/main" id="{4198D23B-D478-4833-985C-53F18FA12F6A}"/>
              </a:ext>
            </a:extLst>
          </p:cNvPr>
          <p:cNvPicPr>
            <a:picLocks noChangeAspect="1"/>
          </p:cNvPicPr>
          <p:nvPr/>
        </p:nvPicPr>
        <p:blipFill>
          <a:blip r:embed="rId5"/>
          <a:stretch>
            <a:fillRect/>
          </a:stretch>
        </p:blipFill>
        <p:spPr>
          <a:xfrm>
            <a:off x="4645152" y="4909606"/>
            <a:ext cx="4476750" cy="1704975"/>
          </a:xfrm>
          <a:prstGeom prst="rect">
            <a:avLst/>
          </a:prstGeom>
        </p:spPr>
      </p:pic>
    </p:spTree>
    <p:extLst>
      <p:ext uri="{BB962C8B-B14F-4D97-AF65-F5344CB8AC3E}">
        <p14:creationId xmlns:p14="http://schemas.microsoft.com/office/powerpoint/2010/main" val="2402457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marketing is not</a:t>
            </a:r>
          </a:p>
        </p:txBody>
      </p:sp>
      <p:sp>
        <p:nvSpPr>
          <p:cNvPr id="3" name="Content Placeholder 2"/>
          <p:cNvSpPr>
            <a:spLocks noGrp="1"/>
          </p:cNvSpPr>
          <p:nvPr>
            <p:ph idx="1"/>
          </p:nvPr>
        </p:nvSpPr>
        <p:spPr/>
        <p:txBody>
          <a:bodyPr>
            <a:normAutofit/>
          </a:bodyPr>
          <a:lstStyle/>
          <a:p>
            <a:r>
              <a:rPr lang="en-GB" sz="2400" dirty="0"/>
              <a:t>Marketing is not just about selling</a:t>
            </a:r>
          </a:p>
          <a:p>
            <a:pPr lvl="1"/>
            <a:r>
              <a:rPr lang="en-GB" sz="2400" dirty="0"/>
              <a:t>“Selling focuses on the needs of the seller, marketing on the needs of the buyer” (Theodore Levitt, 1960)</a:t>
            </a:r>
          </a:p>
          <a:p>
            <a:r>
              <a:rPr lang="en-GB" sz="2400" dirty="0"/>
              <a:t>Marketing is not just about advertising</a:t>
            </a:r>
          </a:p>
          <a:p>
            <a:r>
              <a:rPr lang="en-GB" sz="2400" dirty="0"/>
              <a:t>Marketing is not just about market research</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6661" y="4293096"/>
            <a:ext cx="3050493" cy="2564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2031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370416"/>
          </a:xfrm>
        </p:spPr>
        <p:txBody>
          <a:bodyPr>
            <a:normAutofit/>
          </a:bodyPr>
          <a:lstStyle/>
          <a:p>
            <a:pPr algn="ctr"/>
            <a:r>
              <a:rPr lang="en-GB" dirty="0"/>
              <a:t>Marketing philosophy and a set of techniques</a:t>
            </a:r>
          </a:p>
        </p:txBody>
      </p:sp>
      <p:sp>
        <p:nvSpPr>
          <p:cNvPr id="4" name="Text Placeholder 3"/>
          <p:cNvSpPr>
            <a:spLocks noGrp="1"/>
          </p:cNvSpPr>
          <p:nvPr>
            <p:ph type="body" idx="1"/>
          </p:nvPr>
        </p:nvSpPr>
        <p:spPr>
          <a:xfrm>
            <a:off x="398176" y="1700808"/>
            <a:ext cx="4040188" cy="659352"/>
          </a:xfrm>
        </p:spPr>
        <p:txBody>
          <a:bodyPr/>
          <a:lstStyle/>
          <a:p>
            <a:pPr algn="ctr"/>
            <a:r>
              <a:rPr lang="en-GB" b="0" dirty="0"/>
              <a:t>Philosophy</a:t>
            </a:r>
          </a:p>
        </p:txBody>
      </p:sp>
      <p:sp>
        <p:nvSpPr>
          <p:cNvPr id="5" name="Content Placeholder 4"/>
          <p:cNvSpPr>
            <a:spLocks noGrp="1"/>
          </p:cNvSpPr>
          <p:nvPr>
            <p:ph sz="half" idx="2"/>
          </p:nvPr>
        </p:nvSpPr>
        <p:spPr>
          <a:xfrm>
            <a:off x="457200" y="2209219"/>
            <a:ext cx="4040188" cy="4151101"/>
          </a:xfrm>
        </p:spPr>
        <p:txBody>
          <a:bodyPr/>
          <a:lstStyle/>
          <a:p>
            <a:r>
              <a:rPr lang="en-GB" dirty="0"/>
              <a:t>Business philosophy, marketing puts the customer at the centre of the organisation’s considerations</a:t>
            </a:r>
          </a:p>
          <a:p>
            <a:r>
              <a:rPr lang="en-GB" dirty="0"/>
              <a:t>Reflected in basic values throughout the organisation</a:t>
            </a:r>
          </a:p>
          <a:p>
            <a:r>
              <a:rPr lang="en-GB" dirty="0"/>
              <a:t>Attitudes, beliefs</a:t>
            </a:r>
          </a:p>
        </p:txBody>
      </p:sp>
      <p:sp>
        <p:nvSpPr>
          <p:cNvPr id="6" name="Text Placeholder 5"/>
          <p:cNvSpPr>
            <a:spLocks noGrp="1"/>
          </p:cNvSpPr>
          <p:nvPr>
            <p:ph type="body" sz="quarter" idx="3"/>
          </p:nvPr>
        </p:nvSpPr>
        <p:spPr>
          <a:xfrm>
            <a:off x="4719083" y="1700808"/>
            <a:ext cx="4041775" cy="654843"/>
          </a:xfrm>
        </p:spPr>
        <p:txBody>
          <a:bodyPr/>
          <a:lstStyle/>
          <a:p>
            <a:pPr algn="ctr"/>
            <a:r>
              <a:rPr lang="en-GB" b="0" dirty="0"/>
              <a:t>Techniques</a:t>
            </a:r>
          </a:p>
        </p:txBody>
      </p:sp>
      <p:sp>
        <p:nvSpPr>
          <p:cNvPr id="7" name="Content Placeholder 6"/>
          <p:cNvSpPr>
            <a:spLocks noGrp="1"/>
          </p:cNvSpPr>
          <p:nvPr>
            <p:ph sz="quarter" idx="4"/>
          </p:nvPr>
        </p:nvSpPr>
        <p:spPr>
          <a:xfrm>
            <a:off x="4645025" y="2209219"/>
            <a:ext cx="4041775" cy="4151101"/>
          </a:xfrm>
        </p:spPr>
        <p:txBody>
          <a:bodyPr/>
          <a:lstStyle/>
          <a:p>
            <a:r>
              <a:rPr lang="en-GB" dirty="0"/>
              <a:t>A set of techniques for doing marketing within the organisation</a:t>
            </a:r>
          </a:p>
          <a:p>
            <a:pPr lvl="1"/>
            <a:r>
              <a:rPr lang="en-GB" dirty="0"/>
              <a:t>Market research</a:t>
            </a:r>
          </a:p>
          <a:p>
            <a:pPr lvl="1"/>
            <a:r>
              <a:rPr lang="en-GB" dirty="0"/>
              <a:t>Design of distribution channel</a:t>
            </a:r>
          </a:p>
          <a:p>
            <a:r>
              <a:rPr lang="en-GB" dirty="0"/>
              <a:t>Method of doing things</a:t>
            </a:r>
          </a:p>
        </p:txBody>
      </p:sp>
      <p:sp>
        <p:nvSpPr>
          <p:cNvPr id="8" name="TextBox 7"/>
          <p:cNvSpPr txBox="1"/>
          <p:nvPr/>
        </p:nvSpPr>
        <p:spPr>
          <a:xfrm>
            <a:off x="7164288" y="1196752"/>
            <a:ext cx="1584176" cy="369332"/>
          </a:xfrm>
          <a:prstGeom prst="rect">
            <a:avLst/>
          </a:prstGeom>
          <a:noFill/>
        </p:spPr>
        <p:txBody>
          <a:bodyPr wrap="square" rtlCol="0">
            <a:spAutoFit/>
          </a:bodyPr>
          <a:lstStyle/>
          <a:p>
            <a:r>
              <a:rPr lang="en-GB" dirty="0"/>
              <a:t>(Palmer, 2012)</a:t>
            </a:r>
          </a:p>
        </p:txBody>
      </p:sp>
      <p:sp>
        <p:nvSpPr>
          <p:cNvPr id="9" name="TextBox 8"/>
          <p:cNvSpPr txBox="1"/>
          <p:nvPr/>
        </p:nvSpPr>
        <p:spPr>
          <a:xfrm>
            <a:off x="4139952" y="1916832"/>
            <a:ext cx="576064" cy="584775"/>
          </a:xfrm>
          <a:prstGeom prst="rect">
            <a:avLst/>
          </a:prstGeom>
          <a:noFill/>
        </p:spPr>
        <p:txBody>
          <a:bodyPr wrap="square" rtlCol="0">
            <a:spAutoFit/>
          </a:bodyPr>
          <a:lstStyle/>
          <a:p>
            <a:r>
              <a:rPr lang="en-GB" sz="3200" dirty="0"/>
              <a:t>or</a:t>
            </a:r>
          </a:p>
        </p:txBody>
      </p:sp>
      <p:sp>
        <p:nvSpPr>
          <p:cNvPr id="10" name="TextBox 9"/>
          <p:cNvSpPr txBox="1"/>
          <p:nvPr/>
        </p:nvSpPr>
        <p:spPr>
          <a:xfrm>
            <a:off x="2555776" y="5277522"/>
            <a:ext cx="3888432" cy="830997"/>
          </a:xfrm>
          <a:prstGeom prst="rect">
            <a:avLst/>
          </a:prstGeom>
          <a:noFill/>
        </p:spPr>
        <p:txBody>
          <a:bodyPr wrap="square" rtlCol="0">
            <a:spAutoFit/>
          </a:bodyPr>
          <a:lstStyle/>
          <a:p>
            <a:r>
              <a:rPr lang="en-GB" sz="2400" dirty="0"/>
              <a:t>You need both philosophy </a:t>
            </a:r>
          </a:p>
          <a:p>
            <a:r>
              <a:rPr lang="en-GB" sz="2400" dirty="0"/>
              <a:t>and technique</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639828"/>
            <a:ext cx="1691680" cy="2218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6469" y="4639827"/>
            <a:ext cx="2218173" cy="22181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1984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Defined</a:t>
            </a:r>
          </a:p>
        </p:txBody>
      </p:sp>
      <p:sp>
        <p:nvSpPr>
          <p:cNvPr id="3" name="Content Placeholder 2"/>
          <p:cNvSpPr>
            <a:spLocks noGrp="1"/>
          </p:cNvSpPr>
          <p:nvPr>
            <p:ph idx="1"/>
          </p:nvPr>
        </p:nvSpPr>
        <p:spPr>
          <a:xfrm>
            <a:off x="755576" y="2348880"/>
            <a:ext cx="7408333" cy="3450696"/>
          </a:xfrm>
        </p:spPr>
        <p:txBody>
          <a:bodyPr>
            <a:normAutofit/>
          </a:bodyPr>
          <a:lstStyle/>
          <a:p>
            <a:r>
              <a:rPr lang="en-GB" altLang="en-US" sz="2400" dirty="0"/>
              <a:t>“the management process for identifying, anticipating and satisfying customer requirements profitably”</a:t>
            </a:r>
            <a:r>
              <a:rPr lang="en-US" altLang="en-US" sz="2400" dirty="0"/>
              <a:t> </a:t>
            </a:r>
            <a:r>
              <a:rPr lang="en-US" altLang="en-US" sz="1600" dirty="0"/>
              <a:t>(Chartered Institute of Marketing)</a:t>
            </a:r>
          </a:p>
          <a:p>
            <a:pPr marL="0" indent="0">
              <a:buNone/>
            </a:pPr>
            <a:endParaRPr lang="en-US" altLang="en-US" sz="2400" dirty="0"/>
          </a:p>
          <a:p>
            <a:r>
              <a:rPr lang="en-GB" altLang="en-US" sz="2400" dirty="0"/>
              <a:t>“A social and managerial process by which individuals and groups obtain what they need and want through creating and exchanging products and value with others.” </a:t>
            </a:r>
            <a:r>
              <a:rPr lang="en-GB" altLang="en-US" sz="1400" dirty="0"/>
              <a:t>(Kotler, Armstrong, Saunders &amp; Wong, 2001)</a:t>
            </a:r>
          </a:p>
          <a:p>
            <a:pPr marL="7938" indent="-7938" algn="just">
              <a:buNone/>
              <a:tabLst>
                <a:tab pos="387350" algn="l"/>
              </a:tabLst>
            </a:pPr>
            <a:endParaRPr lang="en-GB" altLang="en-US" sz="2000" dirty="0"/>
          </a:p>
          <a:p>
            <a:endParaRPr lang="en-GB" dirty="0"/>
          </a:p>
        </p:txBody>
      </p:sp>
    </p:spTree>
    <p:extLst>
      <p:ext uri="{BB962C8B-B14F-4D97-AF65-F5344CB8AC3E}">
        <p14:creationId xmlns:p14="http://schemas.microsoft.com/office/powerpoint/2010/main" val="1212085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defined</a:t>
            </a:r>
          </a:p>
        </p:txBody>
      </p:sp>
      <p:sp>
        <p:nvSpPr>
          <p:cNvPr id="3" name="Content Placeholder 2"/>
          <p:cNvSpPr>
            <a:spLocks noGrp="1"/>
          </p:cNvSpPr>
          <p:nvPr>
            <p:ph idx="1"/>
          </p:nvPr>
        </p:nvSpPr>
        <p:spPr>
          <a:xfrm>
            <a:off x="683568" y="1988840"/>
            <a:ext cx="7408333" cy="3910433"/>
          </a:xfrm>
        </p:spPr>
        <p:txBody>
          <a:bodyPr>
            <a:normAutofit fontScale="40000" lnSpcReduction="20000"/>
          </a:bodyPr>
          <a:lstStyle/>
          <a:p>
            <a:pPr marL="0" indent="0">
              <a:buNone/>
            </a:pPr>
            <a:endParaRPr lang="en-US" altLang="en-US" i="1" dirty="0"/>
          </a:p>
          <a:p>
            <a:r>
              <a:rPr lang="en-GB" altLang="en-US" sz="6000" dirty="0"/>
              <a:t>Marketing is the activity, set of institutions, and processes for creating, communicating, delivering, and exchanging offerings that have value for customers, clients, partners, and society at large </a:t>
            </a:r>
            <a:r>
              <a:rPr lang="en-GB" altLang="en-US" sz="3500" dirty="0"/>
              <a:t>(American Marketing Association, 2008) </a:t>
            </a:r>
          </a:p>
          <a:p>
            <a:endParaRPr lang="en-GB" altLang="en-US" sz="6000" dirty="0"/>
          </a:p>
          <a:p>
            <a:r>
              <a:rPr lang="en-GB" altLang="en-US" sz="6000" dirty="0"/>
              <a:t>The strategic business function that creates value by stimulating, facilitating and fulfilling customers demand – it does this by building brands, nurturing innovation, developing relationships, creating good customer and communicating benefits</a:t>
            </a:r>
          </a:p>
          <a:p>
            <a:pPr>
              <a:buNone/>
            </a:pPr>
            <a:r>
              <a:rPr lang="en-GB" altLang="en-US" i="1" dirty="0"/>
              <a:t>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328" y="5228578"/>
            <a:ext cx="1629422" cy="1629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1192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516" y="240803"/>
            <a:ext cx="8712968" cy="985746"/>
          </a:xfrm>
        </p:spPr>
        <p:txBody>
          <a:bodyPr>
            <a:normAutofit/>
          </a:bodyPr>
          <a:lstStyle/>
          <a:p>
            <a:r>
              <a:rPr lang="en-GB" dirty="0"/>
              <a:t>Marketing management orientations</a:t>
            </a:r>
            <a:br>
              <a:rPr lang="en-GB" dirty="0"/>
            </a:br>
            <a:r>
              <a:rPr lang="en-GB" sz="1200" dirty="0"/>
              <a:t>							</a:t>
            </a:r>
            <a:r>
              <a:rPr lang="en-GB" sz="1600" dirty="0"/>
              <a:t>(Masterson et al, 2017)</a:t>
            </a:r>
            <a:endParaRPr lang="en-GB" dirty="0"/>
          </a:p>
        </p:txBody>
      </p:sp>
      <p:sp>
        <p:nvSpPr>
          <p:cNvPr id="3" name="Content Placeholder 2"/>
          <p:cNvSpPr>
            <a:spLocks noGrp="1"/>
          </p:cNvSpPr>
          <p:nvPr>
            <p:ph idx="1"/>
          </p:nvPr>
        </p:nvSpPr>
        <p:spPr>
          <a:xfrm>
            <a:off x="289980" y="1125778"/>
            <a:ext cx="8640960" cy="4606443"/>
          </a:xfrm>
        </p:spPr>
        <p:txBody>
          <a:bodyPr>
            <a:normAutofit/>
          </a:bodyPr>
          <a:lstStyle/>
          <a:p>
            <a:pPr marL="0" indent="0">
              <a:buNone/>
            </a:pPr>
            <a:r>
              <a:rPr lang="en-GB" dirty="0"/>
              <a:t>Business Orientation</a:t>
            </a:r>
          </a:p>
          <a:p>
            <a:r>
              <a:rPr lang="en-GB" dirty="0"/>
              <a:t>Production orientation: </a:t>
            </a:r>
            <a:r>
              <a:rPr lang="en-GB" sz="2000" dirty="0"/>
              <a:t>Consumers want products that are available and highly affordable</a:t>
            </a:r>
          </a:p>
          <a:p>
            <a:r>
              <a:rPr lang="en-GB" dirty="0"/>
              <a:t>Product orientation: </a:t>
            </a:r>
            <a:r>
              <a:rPr lang="en-GB" sz="2000" dirty="0"/>
              <a:t>Consumers want products that offer the most quality, performance and features</a:t>
            </a:r>
          </a:p>
          <a:p>
            <a:r>
              <a:rPr lang="en-GB" dirty="0"/>
              <a:t>Sales orientation: </a:t>
            </a:r>
            <a:r>
              <a:rPr lang="en-GB" sz="2000" dirty="0"/>
              <a:t>Consumers will not buy enough products so the business must engage in large scale selling and promotion</a:t>
            </a:r>
          </a:p>
          <a:p>
            <a:r>
              <a:rPr lang="en-GB" dirty="0"/>
              <a:t>Marketing orientation: </a:t>
            </a:r>
            <a:r>
              <a:rPr lang="en-GB" sz="2000" dirty="0"/>
              <a:t>Business success depends on knowing the needs and wants of the customer better than competitors</a:t>
            </a:r>
            <a:endParaRPr lang="en-GB" dirty="0"/>
          </a:p>
          <a:p>
            <a:r>
              <a:rPr lang="en-GB" dirty="0"/>
              <a:t>Societal orientation: </a:t>
            </a:r>
            <a:r>
              <a:rPr lang="en-GB" sz="2000" dirty="0"/>
              <a:t>Business should consider consumer demands, company requirements and consumers’ and society's’ long term interests </a:t>
            </a:r>
            <a:endParaRPr lang="en-GB" dirty="0"/>
          </a:p>
          <a:p>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7619" y="0"/>
            <a:ext cx="1266381" cy="12663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descr="A person wearing a black hoodie with white text on it&#10;&#10;AI-generated content may be incorrect.">
            <a:extLst>
              <a:ext uri="{FF2B5EF4-FFF2-40B4-BE49-F238E27FC236}">
                <a16:creationId xmlns:a16="http://schemas.microsoft.com/office/drawing/2014/main" id="{15D890F0-B14B-C8BB-752E-1B58A45B73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55876" y="4957408"/>
            <a:ext cx="2232248" cy="1818869"/>
          </a:xfrm>
          <a:prstGeom prst="rect">
            <a:avLst/>
          </a:prstGeom>
        </p:spPr>
      </p:pic>
    </p:spTree>
    <p:extLst>
      <p:ext uri="{BB962C8B-B14F-4D97-AF65-F5344CB8AC3E}">
        <p14:creationId xmlns:p14="http://schemas.microsoft.com/office/powerpoint/2010/main" val="776090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3938487" cy="1807305"/>
          </a:xfrm>
        </p:spPr>
        <p:txBody>
          <a:bodyPr>
            <a:normAutofit/>
          </a:bodyPr>
          <a:lstStyle/>
          <a:p>
            <a:r>
              <a:rPr lang="en-GB" dirty="0"/>
              <a:t>Societal Marketing Concept</a:t>
            </a:r>
          </a:p>
        </p:txBody>
      </p:sp>
      <p:sp>
        <p:nvSpPr>
          <p:cNvPr id="3" name="Content Placeholder 2"/>
          <p:cNvSpPr>
            <a:spLocks noGrp="1"/>
          </p:cNvSpPr>
          <p:nvPr>
            <p:ph idx="1"/>
          </p:nvPr>
        </p:nvSpPr>
        <p:spPr>
          <a:xfrm>
            <a:off x="628650" y="2333297"/>
            <a:ext cx="3464715" cy="3843666"/>
          </a:xfrm>
        </p:spPr>
        <p:txBody>
          <a:bodyPr>
            <a:normAutofit/>
          </a:bodyPr>
          <a:lstStyle/>
          <a:p>
            <a:r>
              <a:rPr lang="en-GB" sz="1700" dirty="0"/>
              <a:t>“The idea that a company’s marketing decisions should consider consumers’ wants, the company’s requirements, consumers’ long term interests, and society’s long term interests” (Kotler et al, 2013, p11)</a:t>
            </a:r>
          </a:p>
          <a:p>
            <a:pPr marL="0" indent="0">
              <a:buNone/>
            </a:pPr>
            <a:endParaRPr lang="en-GB" sz="1700" dirty="0"/>
          </a:p>
        </p:txBody>
      </p:sp>
      <p:pic>
        <p:nvPicPr>
          <p:cNvPr id="4" name="Picture 3">
            <a:extLst>
              <a:ext uri="{FF2B5EF4-FFF2-40B4-BE49-F238E27FC236}">
                <a16:creationId xmlns:a16="http://schemas.microsoft.com/office/drawing/2014/main" id="{9E11BD7E-0756-253B-5DE1-449AEAF3ECC2}"/>
              </a:ext>
            </a:extLst>
          </p:cNvPr>
          <p:cNvPicPr>
            <a:picLocks noChangeAspect="1"/>
          </p:cNvPicPr>
          <p:nvPr/>
        </p:nvPicPr>
        <p:blipFill>
          <a:blip r:embed="rId2"/>
          <a:srcRect l="9829" r="2496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1077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7" name="Rectangle 8216">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305134" y="3696269"/>
            <a:ext cx="4502985" cy="956867"/>
          </a:xfrm>
        </p:spPr>
        <p:txBody>
          <a:bodyPr vert="horz" lIns="91440" tIns="45720" rIns="91440" bIns="45720" rtlCol="0" anchor="b">
            <a:normAutofit/>
          </a:bodyPr>
          <a:lstStyle/>
          <a:p>
            <a:pPr defTabSz="914400"/>
            <a:r>
              <a:rPr lang="en-US" sz="4400" kern="1200" dirty="0">
                <a:solidFill>
                  <a:schemeClr val="tx1"/>
                </a:solidFill>
                <a:latin typeface="+mj-lt"/>
                <a:ea typeface="+mj-ea"/>
                <a:cs typeface="+mj-cs"/>
              </a:rPr>
              <a:t>Marketing </a:t>
            </a:r>
          </a:p>
        </p:txBody>
      </p:sp>
      <p:pic>
        <p:nvPicPr>
          <p:cNvPr id="819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197" b="3329"/>
          <a:stretch/>
        </p:blipFill>
        <p:spPr bwMode="auto">
          <a:xfrm>
            <a:off x="3305133" y="3"/>
            <a:ext cx="3075966"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a:solidFill>
            <a:schemeClr val="accent1"/>
          </a:solidFill>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sz="half" idx="1"/>
          </p:nvPr>
        </p:nvSpPr>
        <p:spPr>
          <a:xfrm>
            <a:off x="2555776" y="4724855"/>
            <a:ext cx="6801962" cy="2088232"/>
          </a:xfrm>
        </p:spPr>
        <p:txBody>
          <a:bodyPr vert="horz" lIns="91440" tIns="45720" rIns="91440" bIns="45720" rtlCol="0">
            <a:normAutofit lnSpcReduction="10000"/>
          </a:bodyPr>
          <a:lstStyle/>
          <a:p>
            <a:pPr indent="-228600" defTabSz="914400"/>
            <a:r>
              <a:rPr lang="en-US" sz="1800" dirty="0"/>
              <a:t>Traditional marketing</a:t>
            </a:r>
          </a:p>
          <a:p>
            <a:pPr lvl="1" indent="-228600" defTabSz="914400"/>
            <a:r>
              <a:rPr lang="en-US" dirty="0"/>
              <a:t>Tangible product/element attached </a:t>
            </a:r>
          </a:p>
          <a:p>
            <a:pPr lvl="2" indent="-228600" defTabSz="914400"/>
            <a:r>
              <a:rPr lang="en-US" sz="1800" dirty="0"/>
              <a:t>Baked beans</a:t>
            </a:r>
          </a:p>
          <a:p>
            <a:pPr lvl="2" indent="-228600" defTabSz="914400"/>
            <a:r>
              <a:rPr lang="en-US" sz="1800" dirty="0"/>
              <a:t>Hair cut</a:t>
            </a:r>
          </a:p>
          <a:p>
            <a:pPr lvl="1" indent="-228600" defTabSz="914400"/>
            <a:r>
              <a:rPr lang="en-US" dirty="0"/>
              <a:t>Customers, not fans (although this is changing)</a:t>
            </a:r>
          </a:p>
          <a:p>
            <a:pPr indent="-228600" defTabSz="914400"/>
            <a:r>
              <a:rPr lang="en-US" sz="1800" dirty="0"/>
              <a:t>Traditional marketing does not take into account the differences of sport and the needs of sport providers</a:t>
            </a:r>
          </a:p>
          <a:p>
            <a:pPr marL="457200" lvl="1" indent="-228600" defTabSz="914400"/>
            <a:endParaRPr lang="en-US" sz="900" dirty="0"/>
          </a:p>
          <a:p>
            <a:pPr lvl="1" indent="-228600" defTabSz="914400"/>
            <a:endParaRPr lang="en-US" sz="900" dirty="0"/>
          </a:p>
        </p:txBody>
      </p:sp>
      <p:pic>
        <p:nvPicPr>
          <p:cNvPr id="4" name="Picture 3">
            <a:extLst>
              <a:ext uri="{FF2B5EF4-FFF2-40B4-BE49-F238E27FC236}">
                <a16:creationId xmlns:a16="http://schemas.microsoft.com/office/drawing/2014/main" id="{D5D56D79-B7F9-41A7-9FE5-3DE25FEABFF0}"/>
              </a:ext>
            </a:extLst>
          </p:cNvPr>
          <p:cNvPicPr>
            <a:picLocks noChangeAspect="1"/>
          </p:cNvPicPr>
          <p:nvPr/>
        </p:nvPicPr>
        <p:blipFill rotWithShape="1">
          <a:blip r:embed="rId4"/>
          <a:srcRect l="21003" r="21574" b="1"/>
          <a:stretch/>
        </p:blipFill>
        <p:spPr>
          <a:xfrm>
            <a:off x="20" y="277472"/>
            <a:ext cx="3414533"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6" name="Picture 5">
            <a:extLst>
              <a:ext uri="{FF2B5EF4-FFF2-40B4-BE49-F238E27FC236}">
                <a16:creationId xmlns:a16="http://schemas.microsoft.com/office/drawing/2014/main" id="{B94EA8B5-E9D1-ADA8-A36F-BF86DA7FF5A7}"/>
              </a:ext>
            </a:extLst>
          </p:cNvPr>
          <p:cNvPicPr>
            <a:picLocks noChangeAspect="1"/>
          </p:cNvPicPr>
          <p:nvPr/>
        </p:nvPicPr>
        <p:blipFill>
          <a:blip r:embed="rId5"/>
          <a:srcRect l="45040" r="13664" b="-1"/>
          <a:stretch/>
        </p:blipFill>
        <p:spPr>
          <a:xfrm>
            <a:off x="6489805" y="-2"/>
            <a:ext cx="2654195"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2775081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cstate="print">
            <a:alphaModFix amt="11000"/>
            <a:extLst>
              <a:ext uri="{28A0092B-C50C-407E-A947-70E740481C1C}">
                <a14:useLocalDpi xmlns:a14="http://schemas.microsoft.com/office/drawing/2010/main" val="0"/>
              </a:ext>
            </a:extLst>
          </a:blip>
          <a:srcRect/>
          <a:stretch>
            <a:fillRect/>
          </a:stretch>
        </p:blipFill>
        <p:spPr bwMode="auto">
          <a:xfrm>
            <a:off x="0" y="1"/>
            <a:ext cx="920212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GB" dirty="0"/>
              <a:t>Sport Marketing </a:t>
            </a:r>
            <a:r>
              <a:rPr lang="en-GB" sz="2800" dirty="0"/>
              <a:t>(Chadwick, 2008)</a:t>
            </a:r>
            <a:endParaRPr lang="en-GB" dirty="0"/>
          </a:p>
        </p:txBody>
      </p:sp>
      <p:sp>
        <p:nvSpPr>
          <p:cNvPr id="3" name="Content Placeholder 2"/>
          <p:cNvSpPr>
            <a:spLocks noGrp="1"/>
          </p:cNvSpPr>
          <p:nvPr>
            <p:ph idx="1"/>
          </p:nvPr>
        </p:nvSpPr>
        <p:spPr>
          <a:xfrm>
            <a:off x="457200" y="1268760"/>
            <a:ext cx="8229600" cy="4857403"/>
          </a:xfrm>
        </p:spPr>
        <p:txBody>
          <a:bodyPr vert="horz" lIns="91440" tIns="45720" rIns="91440" bIns="45720" rtlCol="0" anchor="t">
            <a:noAutofit/>
          </a:bodyPr>
          <a:lstStyle/>
          <a:p>
            <a:r>
              <a:rPr lang="en-GB" sz="2800" dirty="0"/>
              <a:t>in leisure society</a:t>
            </a:r>
          </a:p>
          <a:p>
            <a:pPr lvl="1"/>
            <a:r>
              <a:rPr lang="en-GB" sz="2800" dirty="0"/>
              <a:t>Not only sport, but other leisure past times are competing for the consumer pound</a:t>
            </a:r>
          </a:p>
          <a:p>
            <a:pPr marL="0" indent="0">
              <a:buNone/>
            </a:pPr>
            <a:r>
              <a:rPr lang="en-GB" sz="2800" dirty="0"/>
              <a:t>Growth in value of sport expenditure</a:t>
            </a:r>
            <a:endParaRPr lang="en-GB" sz="2800" dirty="0">
              <a:ea typeface="Calibri" panose="020F0502020204030204"/>
              <a:cs typeface="Calibri" panose="020F0502020204030204"/>
            </a:endParaRPr>
          </a:p>
          <a:p>
            <a:pPr lvl="1"/>
            <a:r>
              <a:rPr lang="en-GB" sz="2800" dirty="0"/>
              <a:t>Consumers are spending more, to participate, spectate </a:t>
            </a:r>
          </a:p>
          <a:p>
            <a:r>
              <a:rPr lang="en-GB" sz="2800" dirty="0"/>
              <a:t>Customer culture </a:t>
            </a:r>
          </a:p>
          <a:p>
            <a:r>
              <a:rPr lang="en-GB" sz="2800" dirty="0"/>
              <a:t>Rise of managerialism &amp; Commercialism</a:t>
            </a:r>
          </a:p>
          <a:p>
            <a:r>
              <a:rPr lang="en-GB" sz="2800" dirty="0"/>
              <a:t>Media and changing technology</a:t>
            </a:r>
          </a:p>
          <a:p>
            <a:r>
              <a:rPr lang="en-GB" sz="2800" dirty="0"/>
              <a:t>Impact of cluttered market place</a:t>
            </a:r>
          </a:p>
          <a:p>
            <a:r>
              <a:rPr lang="en-GB" sz="2800" dirty="0"/>
              <a:t>How valuable sports brands are</a:t>
            </a:r>
          </a:p>
        </p:txBody>
      </p:sp>
    </p:spTree>
    <p:extLst>
      <p:ext uri="{BB962C8B-B14F-4D97-AF65-F5344CB8AC3E}">
        <p14:creationId xmlns:p14="http://schemas.microsoft.com/office/powerpoint/2010/main" val="2673769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AE6C08E-115D-9873-9669-B68C034E2181}"/>
              </a:ext>
            </a:extLst>
          </p:cNvPr>
          <p:cNvPicPr>
            <a:picLocks noChangeAspect="1"/>
          </p:cNvPicPr>
          <p:nvPr/>
        </p:nvPicPr>
        <p:blipFill>
          <a:blip r:embed="rId2"/>
          <a:srcRect l="14203" r="17701" b="4"/>
          <a:stretch/>
        </p:blipFill>
        <p:spPr>
          <a:xfrm>
            <a:off x="3836485" y="10"/>
            <a:ext cx="3088583"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8" name="Picture 7">
            <a:extLst>
              <a:ext uri="{FF2B5EF4-FFF2-40B4-BE49-F238E27FC236}">
                <a16:creationId xmlns:a16="http://schemas.microsoft.com/office/drawing/2014/main" id="{4DBFC157-E9A5-E949-E82F-CDBBFABD0931}"/>
              </a:ext>
            </a:extLst>
          </p:cNvPr>
          <p:cNvPicPr>
            <a:picLocks noChangeAspect="1"/>
          </p:cNvPicPr>
          <p:nvPr/>
        </p:nvPicPr>
        <p:blipFill>
          <a:blip r:embed="rId3"/>
          <a:srcRect l="9645" r="9616" b="1"/>
          <a:stretch/>
        </p:blipFill>
        <p:spPr>
          <a:xfrm>
            <a:off x="6397590" y="3456433"/>
            <a:ext cx="274641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p:spPr>
      </p:pic>
      <p:pic>
        <p:nvPicPr>
          <p:cNvPr id="7" name="Picture 6">
            <a:extLst>
              <a:ext uri="{FF2B5EF4-FFF2-40B4-BE49-F238E27FC236}">
                <a16:creationId xmlns:a16="http://schemas.microsoft.com/office/drawing/2014/main" id="{642CC717-4980-2872-0400-8746A5331FBE}"/>
              </a:ext>
            </a:extLst>
          </p:cNvPr>
          <p:cNvPicPr>
            <a:picLocks noChangeAspect="1"/>
          </p:cNvPicPr>
          <p:nvPr/>
        </p:nvPicPr>
        <p:blipFill>
          <a:blip r:embed="rId4"/>
          <a:srcRect l="7098" r="20392"/>
          <a:stretch/>
        </p:blipFill>
        <p:spPr>
          <a:xfrm>
            <a:off x="3876264" y="3456432"/>
            <a:ext cx="3048449"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p:spPr>
      </p:pic>
      <p:sp useBgFill="1">
        <p:nvSpPr>
          <p:cNvPr id="36" name="Freeform: Shape 35">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9723"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1749"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69EDCC-E6DB-6073-60C1-BFD1B792A466}"/>
              </a:ext>
            </a:extLst>
          </p:cNvPr>
          <p:cNvSpPr>
            <a:spLocks noGrp="1"/>
          </p:cNvSpPr>
          <p:nvPr>
            <p:ph type="title"/>
          </p:nvPr>
        </p:nvSpPr>
        <p:spPr>
          <a:xfrm>
            <a:off x="336042" y="685800"/>
            <a:ext cx="3691753" cy="1325563"/>
          </a:xfrm>
        </p:spPr>
        <p:txBody>
          <a:bodyPr>
            <a:normAutofit/>
          </a:bodyPr>
          <a:lstStyle/>
          <a:p>
            <a:r>
              <a:rPr lang="en-GB" sz="3000"/>
              <a:t>What is sport marketing?</a:t>
            </a:r>
          </a:p>
        </p:txBody>
      </p:sp>
      <p:sp>
        <p:nvSpPr>
          <p:cNvPr id="38" name="Rectangle 37">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089941"/>
            <a:ext cx="372782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047B18-1571-9F0E-AE1A-F9748C08BE14}"/>
              </a:ext>
            </a:extLst>
          </p:cNvPr>
          <p:cNvSpPr>
            <a:spLocks noGrp="1"/>
          </p:cNvSpPr>
          <p:nvPr>
            <p:ph idx="1"/>
          </p:nvPr>
        </p:nvSpPr>
        <p:spPr>
          <a:xfrm>
            <a:off x="96012" y="2186807"/>
            <a:ext cx="4187956" cy="4652895"/>
          </a:xfrm>
        </p:spPr>
        <p:txBody>
          <a:bodyPr>
            <a:normAutofit fontScale="92500" lnSpcReduction="10000"/>
          </a:bodyPr>
          <a:lstStyle/>
          <a:p>
            <a:r>
              <a:rPr lang="en-GB" sz="1800" dirty="0"/>
              <a:t>“the specific application of marketing principles and processes to </a:t>
            </a:r>
            <a:r>
              <a:rPr lang="en-GB" sz="1800" i="1" u="sng" dirty="0"/>
              <a:t>sport products </a:t>
            </a:r>
            <a:r>
              <a:rPr lang="en-GB" sz="1800" dirty="0"/>
              <a:t>and to the marketing of </a:t>
            </a:r>
            <a:r>
              <a:rPr lang="en-GB" sz="1800" i="1" u="sng" dirty="0"/>
              <a:t>non-sports products</a:t>
            </a:r>
            <a:r>
              <a:rPr lang="en-GB" sz="1800" b="1" i="1" dirty="0"/>
              <a:t> </a:t>
            </a:r>
            <a:r>
              <a:rPr lang="en-GB" sz="1800" dirty="0"/>
              <a:t>through </a:t>
            </a:r>
            <a:r>
              <a:rPr lang="en-GB" sz="1800" i="1" u="sng" dirty="0"/>
              <a:t>association with sports</a:t>
            </a:r>
            <a:r>
              <a:rPr lang="en-GB" sz="1800" dirty="0"/>
              <a:t>” (Shank, 2002, p.2)</a:t>
            </a:r>
          </a:p>
          <a:p>
            <a:r>
              <a:rPr lang="en-GB" sz="1800" dirty="0"/>
              <a:t>“ Sports marketing is a social and managerial process by which the sport manager seeks to obtain what </a:t>
            </a:r>
            <a:r>
              <a:rPr lang="en-GB" sz="1800" i="1" u="sng" dirty="0"/>
              <a:t>sporting organisations need and want </a:t>
            </a:r>
            <a:r>
              <a:rPr lang="en-GB" sz="1800" dirty="0"/>
              <a:t>through creating and </a:t>
            </a:r>
            <a:r>
              <a:rPr lang="en-GB" sz="1800" i="1" u="sng" dirty="0"/>
              <a:t>exchanging products and values </a:t>
            </a:r>
            <a:r>
              <a:rPr lang="en-GB" sz="1800" dirty="0"/>
              <a:t>with others” (Kotler et al. 2006, p  )</a:t>
            </a:r>
          </a:p>
          <a:p>
            <a:r>
              <a:rPr lang="en-GB" sz="1800" dirty="0"/>
              <a:t>“It is an ongoing process through which contests with an uncertain outcome are staged creating opportunities for the simultaneous fulfilment of direct and indirect objectives among sports consumers, sport business and other related individuals and organisations” (Beech and Chadwick, 2007, p.4-5)</a:t>
            </a:r>
          </a:p>
          <a:p>
            <a:endParaRPr lang="en-GB" sz="1400" dirty="0"/>
          </a:p>
        </p:txBody>
      </p:sp>
      <p:pic>
        <p:nvPicPr>
          <p:cNvPr id="5" name="Picture 4">
            <a:extLst>
              <a:ext uri="{FF2B5EF4-FFF2-40B4-BE49-F238E27FC236}">
                <a16:creationId xmlns:a16="http://schemas.microsoft.com/office/drawing/2014/main" id="{7A695F16-713B-5E43-7B02-3E23DD652DE0}"/>
              </a:ext>
            </a:extLst>
          </p:cNvPr>
          <p:cNvPicPr>
            <a:picLocks noChangeAspect="1"/>
          </p:cNvPicPr>
          <p:nvPr/>
        </p:nvPicPr>
        <p:blipFill>
          <a:blip r:embed="rId5"/>
          <a:srcRect l="6816" r="12427"/>
          <a:stretch/>
        </p:blipFill>
        <p:spPr>
          <a:xfrm>
            <a:off x="6396990" y="10"/>
            <a:ext cx="274701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spTree>
    <p:extLst>
      <p:ext uri="{BB962C8B-B14F-4D97-AF65-F5344CB8AC3E}">
        <p14:creationId xmlns:p14="http://schemas.microsoft.com/office/powerpoint/2010/main" val="1903194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85341" y="365125"/>
            <a:ext cx="3630007" cy="1807305"/>
          </a:xfrm>
        </p:spPr>
        <p:txBody>
          <a:bodyPr vert="horz" lIns="91440" tIns="45720" rIns="91440" bIns="45720" rtlCol="0" anchor="ctr">
            <a:normAutofit/>
          </a:bodyPr>
          <a:lstStyle/>
          <a:p>
            <a:pPr defTabSz="914400"/>
            <a:r>
              <a:rPr lang="en-US" sz="3700"/>
              <a:t>What makes Sports Marketing unique?</a:t>
            </a:r>
          </a:p>
        </p:txBody>
      </p:sp>
      <p:pic>
        <p:nvPicPr>
          <p:cNvPr id="1126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7554" r="34819"/>
          <a:stretch/>
        </p:blipFill>
        <p:spPr bwMode="auto">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accent1"/>
          </a:solidFill>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sz="half" idx="2"/>
          </p:nvPr>
        </p:nvSpPr>
        <p:spPr>
          <a:xfrm>
            <a:off x="4885341" y="2333297"/>
            <a:ext cx="3630007" cy="3843666"/>
          </a:xfrm>
        </p:spPr>
        <p:txBody>
          <a:bodyPr vert="horz" lIns="91440" tIns="45720" rIns="91440" bIns="45720" rtlCol="0">
            <a:normAutofit/>
          </a:bodyPr>
          <a:lstStyle/>
          <a:p>
            <a:pPr marL="0" indent="-228600" defTabSz="914400"/>
            <a:r>
              <a:rPr lang="en-US" sz="2000" dirty="0"/>
              <a:t>“Sport marketing can be defined as the use of marketing for </a:t>
            </a:r>
            <a:r>
              <a:rPr lang="en-US" sz="2000" i="1" dirty="0"/>
              <a:t>creating, communicating, delivering, and exchange of sports experiences that have value for customers, clients, partners and society</a:t>
            </a:r>
            <a:r>
              <a:rPr lang="en-US" sz="2000" dirty="0"/>
              <a:t>………made up of two distinct elements (1) marketing of sports, and (2) marketing through sports” (</a:t>
            </a:r>
            <a:r>
              <a:rPr lang="en-US" sz="2000" dirty="0" err="1"/>
              <a:t>Fetchko</a:t>
            </a:r>
            <a:r>
              <a:rPr lang="en-US" sz="2000" dirty="0"/>
              <a:t> </a:t>
            </a:r>
            <a:r>
              <a:rPr lang="en-US" sz="2000" i="1" dirty="0"/>
              <a:t>et al, </a:t>
            </a:r>
            <a:r>
              <a:rPr lang="en-US" sz="2000" dirty="0"/>
              <a:t>2019, p4)</a:t>
            </a:r>
          </a:p>
        </p:txBody>
      </p:sp>
    </p:spTree>
    <p:extLst>
      <p:ext uri="{BB962C8B-B14F-4D97-AF65-F5344CB8AC3E}">
        <p14:creationId xmlns:p14="http://schemas.microsoft.com/office/powerpoint/2010/main" val="3088899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6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35BD77A-36D3-1A06-A8B6-3BDECDA35642}"/>
              </a:ext>
            </a:extLst>
          </p:cNvPr>
          <p:cNvPicPr>
            <a:picLocks noChangeAspect="1"/>
          </p:cNvPicPr>
          <p:nvPr/>
        </p:nvPicPr>
        <p:blipFill>
          <a:blip r:embed="rId2"/>
          <a:srcRect t="3764" r="-2" b="11940"/>
          <a:stretch/>
        </p:blipFill>
        <p:spPr>
          <a:xfrm>
            <a:off x="2432021" y="10"/>
            <a:ext cx="6711980"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2068" name="Freeform: Shape 206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41754"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70" name="Freeform: Shape 206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34896"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278320" y="1161288"/>
            <a:ext cx="2578608" cy="1125728"/>
          </a:xfrm>
        </p:spPr>
        <p:txBody>
          <a:bodyPr vert="horz" lIns="91440" tIns="45720" rIns="91440" bIns="45720" rtlCol="0" anchor="b">
            <a:normAutofit/>
          </a:bodyPr>
          <a:lstStyle/>
          <a:p>
            <a:pPr defTabSz="914400"/>
            <a:r>
              <a:rPr lang="en-US" sz="2400"/>
              <a:t>Marketing </a:t>
            </a:r>
            <a:r>
              <a:rPr lang="en-US" sz="2400" b="1" i="1" u="sng"/>
              <a:t>of</a:t>
            </a:r>
            <a:r>
              <a:rPr lang="en-US" sz="2400"/>
              <a:t> Sport</a:t>
            </a:r>
          </a:p>
        </p:txBody>
      </p:sp>
      <p:sp>
        <p:nvSpPr>
          <p:cNvPr id="2072" name="Rectangle 207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74" name="Rectangle 207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50317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Rectangle 1"/>
          <p:cNvSpPr/>
          <p:nvPr/>
        </p:nvSpPr>
        <p:spPr>
          <a:xfrm>
            <a:off x="278320" y="2718054"/>
            <a:ext cx="2579180"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t>Marketing of sport refers to the practice of marketing as it occurs within a sport organization, or in this case, event, for example the marketing tasks that take place within the Olympic Movement (Parent and Smith-Swan, 2013).</a:t>
            </a:r>
          </a:p>
        </p:txBody>
      </p:sp>
    </p:spTree>
    <p:extLst>
      <p:ext uri="{BB962C8B-B14F-4D97-AF65-F5344CB8AC3E}">
        <p14:creationId xmlns:p14="http://schemas.microsoft.com/office/powerpoint/2010/main" val="24255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7B784DF-24D9-4217-8C55-3482ABAB84C2}"/>
              </a:ext>
            </a:extLst>
          </p:cNvPr>
          <p:cNvPicPr>
            <a:picLocks noChangeAspect="1"/>
          </p:cNvPicPr>
          <p:nvPr/>
        </p:nvPicPr>
        <p:blipFill>
          <a:blip r:embed="rId2"/>
          <a:srcRect l="9853" r="16074" b="1"/>
          <a:stretch/>
        </p:blipFill>
        <p:spPr>
          <a:xfrm>
            <a:off x="5536239" y="10"/>
            <a:ext cx="3607761"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4" name="Picture 3">
            <a:extLst>
              <a:ext uri="{FF2B5EF4-FFF2-40B4-BE49-F238E27FC236}">
                <a16:creationId xmlns:a16="http://schemas.microsoft.com/office/drawing/2014/main" id="{DDBDDE0D-431B-6778-4AFD-36B1E6E2474F}"/>
              </a:ext>
            </a:extLst>
          </p:cNvPr>
          <p:cNvPicPr>
            <a:picLocks noChangeAspect="1"/>
          </p:cNvPicPr>
          <p:nvPr/>
        </p:nvPicPr>
        <p:blipFill>
          <a:blip r:embed="rId3"/>
          <a:srcRect l="6331" r="9407"/>
          <a:stretch/>
        </p:blipFill>
        <p:spPr>
          <a:xfrm>
            <a:off x="2352291" y="10"/>
            <a:ext cx="3734478"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6" name="Picture 5">
            <a:extLst>
              <a:ext uri="{FF2B5EF4-FFF2-40B4-BE49-F238E27FC236}">
                <a16:creationId xmlns:a16="http://schemas.microsoft.com/office/drawing/2014/main" id="{D090D599-711F-ED78-EB14-0E2A8CA2A59C}"/>
              </a:ext>
            </a:extLst>
          </p:cNvPr>
          <p:cNvPicPr>
            <a:picLocks noChangeAspect="1"/>
          </p:cNvPicPr>
          <p:nvPr/>
        </p:nvPicPr>
        <p:blipFill>
          <a:blip r:embed="rId4"/>
          <a:srcRect t="8217" r="1" b="21111"/>
          <a:stretch/>
        </p:blipFill>
        <p:spPr>
          <a:xfrm>
            <a:off x="2392071" y="3456432"/>
            <a:ext cx="369410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13" name="Freeform: Shape 12">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9361"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2502"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5DEEB7-5727-671E-6539-718BAA53212B}"/>
              </a:ext>
            </a:extLst>
          </p:cNvPr>
          <p:cNvSpPr>
            <a:spLocks noGrp="1"/>
          </p:cNvSpPr>
          <p:nvPr>
            <p:ph type="title"/>
          </p:nvPr>
        </p:nvSpPr>
        <p:spPr>
          <a:xfrm>
            <a:off x="336042" y="685800"/>
            <a:ext cx="2105406" cy="1325563"/>
          </a:xfrm>
        </p:spPr>
        <p:txBody>
          <a:bodyPr>
            <a:normAutofit/>
          </a:bodyPr>
          <a:lstStyle/>
          <a:p>
            <a:r>
              <a:rPr lang="en-US" sz="2400" kern="1200">
                <a:latin typeface="+mj-lt"/>
                <a:ea typeface="+mj-ea"/>
                <a:cs typeface="+mj-cs"/>
              </a:rPr>
              <a:t>Marketing </a:t>
            </a:r>
            <a:r>
              <a:rPr lang="en-US" sz="2400" b="1" i="1" u="sng" kern="1200">
                <a:latin typeface="+mj-lt"/>
                <a:ea typeface="+mj-ea"/>
                <a:cs typeface="+mj-cs"/>
              </a:rPr>
              <a:t>of</a:t>
            </a:r>
            <a:r>
              <a:rPr lang="en-US" sz="2400" kern="1200">
                <a:latin typeface="+mj-lt"/>
                <a:ea typeface="+mj-ea"/>
                <a:cs typeface="+mj-cs"/>
              </a:rPr>
              <a:t> Sports</a:t>
            </a:r>
            <a:endParaRPr lang="en-GB" sz="2400"/>
          </a:p>
        </p:txBody>
      </p:sp>
      <p:sp>
        <p:nvSpPr>
          <p:cNvPr id="17" name="Rectangle 16">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089941"/>
            <a:ext cx="21259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37BEEE-1191-9579-9015-F6235E90B6C9}"/>
              </a:ext>
            </a:extLst>
          </p:cNvPr>
          <p:cNvSpPr>
            <a:spLocks noGrp="1"/>
          </p:cNvSpPr>
          <p:nvPr>
            <p:ph idx="1"/>
          </p:nvPr>
        </p:nvSpPr>
        <p:spPr>
          <a:xfrm>
            <a:off x="0" y="2258568"/>
            <a:ext cx="3107836" cy="4599422"/>
          </a:xfrm>
        </p:spPr>
        <p:txBody>
          <a:bodyPr>
            <a:normAutofit fontScale="92500" lnSpcReduction="20000"/>
          </a:bodyPr>
          <a:lstStyle/>
          <a:p>
            <a:r>
              <a:rPr lang="en-GB" sz="1600" dirty="0"/>
              <a:t>Of sport……… “sports leagues, teams, events, venues, or individual, as well as the marketing of sporting goods” (</a:t>
            </a:r>
            <a:r>
              <a:rPr lang="en-GB" sz="1600" dirty="0" err="1"/>
              <a:t>Fetchko</a:t>
            </a:r>
            <a:r>
              <a:rPr lang="en-GB" sz="1600" dirty="0"/>
              <a:t> et al, 2019,p4)</a:t>
            </a:r>
          </a:p>
          <a:p>
            <a:endParaRPr lang="en-GB" sz="1600" dirty="0"/>
          </a:p>
          <a:p>
            <a:r>
              <a:rPr lang="en-GB" sz="1600" dirty="0"/>
              <a:t>Efforts to encourage consumption of sport products, services and opportunities: </a:t>
            </a:r>
          </a:p>
          <a:p>
            <a:endParaRPr lang="en-GB" sz="1600" dirty="0"/>
          </a:p>
          <a:p>
            <a:pPr marL="0" indent="0">
              <a:buNone/>
            </a:pPr>
            <a:r>
              <a:rPr lang="en-GB" sz="1600" dirty="0"/>
              <a:t>Intangible: </a:t>
            </a:r>
          </a:p>
          <a:p>
            <a:r>
              <a:rPr lang="en-GB" sz="1600" dirty="0"/>
              <a:t>Participant: Gym Membership, Subs/Fees to participant in team sports, Golf, Participant in an event i.e. The Cardiff Half </a:t>
            </a:r>
          </a:p>
          <a:p>
            <a:r>
              <a:rPr lang="en-GB" sz="1600" dirty="0"/>
              <a:t>Spectator: Season ticket, Single event (Professional/Amateur) </a:t>
            </a:r>
          </a:p>
          <a:p>
            <a:pPr marL="0" indent="0">
              <a:buNone/>
            </a:pPr>
            <a:r>
              <a:rPr lang="en-GB" sz="1600" dirty="0"/>
              <a:t>Tangible: </a:t>
            </a:r>
          </a:p>
          <a:p>
            <a:r>
              <a:rPr lang="en-GB" sz="1600" dirty="0"/>
              <a:t>Sports equipment</a:t>
            </a:r>
          </a:p>
          <a:p>
            <a:r>
              <a:rPr lang="en-GB" sz="1600" dirty="0"/>
              <a:t>Apparel</a:t>
            </a:r>
          </a:p>
          <a:p>
            <a:pPr marL="0" indent="0">
              <a:buNone/>
            </a:pPr>
            <a:endParaRPr lang="en-GB" sz="900" dirty="0"/>
          </a:p>
        </p:txBody>
      </p:sp>
    </p:spTree>
    <p:extLst>
      <p:ext uri="{BB962C8B-B14F-4D97-AF65-F5344CB8AC3E}">
        <p14:creationId xmlns:p14="http://schemas.microsoft.com/office/powerpoint/2010/main" val="3515841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Marketing </a:t>
            </a:r>
            <a:r>
              <a:rPr lang="en-GB" sz="3500" b="1" i="1" u="sng"/>
              <a:t> through </a:t>
            </a:r>
            <a:r>
              <a:rPr lang="en-GB" sz="3500"/>
              <a:t> Sport</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a:t>……… “involves strategic marketing efforts of companies in which they partner with a sports entity for commercial benefit” (Fetchko et al, 2019, p4)</a:t>
            </a:r>
          </a:p>
          <a:p>
            <a:endParaRPr lang="en-GB" sz="1700"/>
          </a:p>
          <a:p>
            <a:r>
              <a:rPr lang="en-GB" sz="1700"/>
              <a:t>Benefits:</a:t>
            </a:r>
          </a:p>
          <a:p>
            <a:pPr lvl="1"/>
            <a:r>
              <a:rPr lang="en-GB" sz="1700"/>
              <a:t>Increased brand awareness</a:t>
            </a:r>
          </a:p>
          <a:p>
            <a:pPr lvl="1"/>
            <a:r>
              <a:rPr lang="en-GB" sz="1700"/>
              <a:t>Enhanced corporate image</a:t>
            </a:r>
          </a:p>
          <a:p>
            <a:pPr lvl="1"/>
            <a:r>
              <a:rPr lang="en-GB" sz="1700"/>
              <a:t>Brand association</a:t>
            </a:r>
          </a:p>
          <a:p>
            <a:pPr lvl="1"/>
            <a:r>
              <a:rPr lang="en-GB" sz="1700"/>
              <a:t>Increased sales</a:t>
            </a:r>
          </a:p>
          <a:p>
            <a:pPr lvl="1"/>
            <a:r>
              <a:rPr lang="en-GB" sz="1700"/>
              <a:t>Reach new consumer segments</a:t>
            </a:r>
          </a:p>
        </p:txBody>
      </p:sp>
      <p:pic>
        <p:nvPicPr>
          <p:cNvPr id="13" name="Picture 12" descr="Tennis racket and ball">
            <a:extLst>
              <a:ext uri="{FF2B5EF4-FFF2-40B4-BE49-F238E27FC236}">
                <a16:creationId xmlns:a16="http://schemas.microsoft.com/office/drawing/2014/main" id="{F3E1B585-1379-9D59-1E10-59DB18D36461}"/>
              </a:ext>
            </a:extLst>
          </p:cNvPr>
          <p:cNvPicPr>
            <a:picLocks noChangeAspect="1"/>
          </p:cNvPicPr>
          <p:nvPr/>
        </p:nvPicPr>
        <p:blipFill rotWithShape="1">
          <a:blip r:embed="rId2"/>
          <a:srcRect l="24158" r="31291" b="-2"/>
          <a:stretch/>
        </p:blipFill>
        <p:spPr>
          <a:xfrm>
            <a:off x="4572000" y="1"/>
            <a:ext cx="4577118" cy="6858000"/>
          </a:xfrm>
          <a:prstGeom prst="rect">
            <a:avLst/>
          </a:prstGeom>
        </p:spPr>
      </p:pic>
    </p:spTree>
    <p:extLst>
      <p:ext uri="{BB962C8B-B14F-4D97-AF65-F5344CB8AC3E}">
        <p14:creationId xmlns:p14="http://schemas.microsoft.com/office/powerpoint/2010/main" val="1484581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3531" r="1" b="1"/>
          <a:stretch/>
        </p:blipFill>
        <p:spPr>
          <a:xfrm>
            <a:off x="20" y="10"/>
            <a:ext cx="9171076" cy="4666928"/>
          </a:xfrm>
          <a:prstGeom prst="rect">
            <a:avLst/>
          </a:prstGeom>
          <a:noFill/>
        </p:spPr>
      </p:pic>
      <p:grpSp>
        <p:nvGrpSpPr>
          <p:cNvPr id="13" name="Group 12">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2987478"/>
            <a:ext cx="9171095" cy="1828800"/>
            <a:chOff x="-305" y="2987478"/>
            <a:chExt cx="12188952" cy="1828800"/>
          </a:xfrm>
        </p:grpSpPr>
        <p:sp>
          <p:nvSpPr>
            <p:cNvPr id="14" name="Freeform: Shape 13">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7" name="Freeform: Shape 16">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5" name="Rectangle 4"/>
          <p:cNvSpPr/>
          <p:nvPr/>
        </p:nvSpPr>
        <p:spPr>
          <a:xfrm>
            <a:off x="603504" y="4551037"/>
            <a:ext cx="3766336" cy="1509931"/>
          </a:xfrm>
          <a:prstGeom prst="rect">
            <a:avLst/>
          </a:prstGeom>
        </p:spPr>
        <p:txBody>
          <a:bodyPr vert="horz" lIns="91440" tIns="45720" rIns="91440" bIns="45720" rtlCol="0" anchor="ctr">
            <a:normAutofit/>
          </a:bodyPr>
          <a:lstStyle/>
          <a:p>
            <a:pPr lvl="1">
              <a:lnSpc>
                <a:spcPct val="90000"/>
              </a:lnSpc>
              <a:spcBef>
                <a:spcPct val="0"/>
              </a:spcBef>
              <a:spcAft>
                <a:spcPts val="600"/>
              </a:spcAft>
            </a:pPr>
            <a:r>
              <a:rPr lang="en-US" altLang="en-US" sz="3100" b="1">
                <a:solidFill>
                  <a:schemeClr val="tx2"/>
                </a:solidFill>
                <a:latin typeface="+mj-lt"/>
                <a:ea typeface="+mj-ea"/>
                <a:cs typeface="+mj-cs"/>
              </a:rPr>
              <a:t>Marketing through Sport</a:t>
            </a:r>
          </a:p>
        </p:txBody>
      </p:sp>
      <p:sp>
        <p:nvSpPr>
          <p:cNvPr id="2" name="Rectangle 1"/>
          <p:cNvSpPr/>
          <p:nvPr/>
        </p:nvSpPr>
        <p:spPr>
          <a:xfrm>
            <a:off x="4852685" y="4551037"/>
            <a:ext cx="3694808" cy="1509935"/>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pPr>
            <a:r>
              <a:rPr lang="en-US" sz="1500">
                <a:solidFill>
                  <a:schemeClr val="tx2"/>
                </a:solidFill>
              </a:rPr>
              <a:t>Marketing through sport refers to the use of sport as a vehicle for marketing by a non-sport based company, such as McDonald’s leveraging of the Olympic Games as a marketing tool for their fast-food business (Parent and Smith-Swan, 2013)</a:t>
            </a:r>
          </a:p>
        </p:txBody>
      </p:sp>
    </p:spTree>
    <p:extLst>
      <p:ext uri="{BB962C8B-B14F-4D97-AF65-F5344CB8AC3E}">
        <p14:creationId xmlns:p14="http://schemas.microsoft.com/office/powerpoint/2010/main" val="10063370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p:cNvSpPr txBox="1">
            <a:spLocks/>
          </p:cNvSpPr>
          <p:nvPr/>
        </p:nvSpPr>
        <p:spPr>
          <a:xfrm>
            <a:off x="3305134" y="3696269"/>
            <a:ext cx="4502985" cy="13255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kern="1200">
                <a:solidFill>
                  <a:schemeClr val="tx1"/>
                </a:solidFill>
                <a:latin typeface="+mj-lt"/>
                <a:ea typeface="+mj-ea"/>
                <a:cs typeface="+mj-cs"/>
              </a:rPr>
              <a:t>Marketing </a:t>
            </a:r>
            <a:r>
              <a:rPr lang="en-US" i="1" u="sng" kern="1200">
                <a:solidFill>
                  <a:schemeClr val="tx1"/>
                </a:solidFill>
                <a:latin typeface="+mj-lt"/>
                <a:ea typeface="+mj-ea"/>
                <a:cs typeface="+mj-cs"/>
              </a:rPr>
              <a:t>through</a:t>
            </a:r>
            <a:r>
              <a:rPr lang="en-US" kern="1200">
                <a:solidFill>
                  <a:schemeClr val="tx1"/>
                </a:solidFill>
                <a:latin typeface="+mj-lt"/>
                <a:ea typeface="+mj-ea"/>
                <a:cs typeface="+mj-cs"/>
              </a:rPr>
              <a:t> Sport</a:t>
            </a:r>
          </a:p>
        </p:txBody>
      </p:sp>
      <p:pic>
        <p:nvPicPr>
          <p:cNvPr id="5" name="Picture 4"/>
          <p:cNvPicPr>
            <a:picLocks noChangeAspect="1"/>
          </p:cNvPicPr>
          <p:nvPr/>
        </p:nvPicPr>
        <p:blipFill rotWithShape="1">
          <a:blip r:embed="rId3"/>
          <a:srcRect l="19955" r="26061"/>
          <a:stretch/>
        </p:blipFill>
        <p:spPr>
          <a:xfrm>
            <a:off x="3305133" y="3"/>
            <a:ext cx="3075966"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2" name="Rectangle 1"/>
          <p:cNvSpPr/>
          <p:nvPr/>
        </p:nvSpPr>
        <p:spPr>
          <a:xfrm>
            <a:off x="3305133" y="5021831"/>
            <a:ext cx="5210216" cy="1299943"/>
          </a:xfrm>
          <a:prstGeom prst="rect">
            <a:avLst/>
          </a:prstGeom>
        </p:spPr>
        <p:txBody>
          <a:bodyPr vert="horz" lIns="91440" tIns="45720" rIns="91440" bIns="45720" rtlCol="0">
            <a:normAutofit/>
          </a:bodyPr>
          <a:lstStyle/>
          <a:p>
            <a:pPr marL="730250" lvl="1" indent="-228600">
              <a:lnSpc>
                <a:spcPct val="90000"/>
              </a:lnSpc>
              <a:spcBef>
                <a:spcPct val="20000"/>
              </a:spcBef>
              <a:buClr>
                <a:srgbClr val="A28E6A"/>
              </a:buClr>
              <a:buSzPct val="95000"/>
              <a:buFont typeface="Arial" panose="020B0604020202020204" pitchFamily="34" charset="0"/>
              <a:buChar char="•"/>
              <a:defRPr/>
            </a:pPr>
            <a:r>
              <a:rPr lang="en-US" sz="1700"/>
              <a:t>Sponsorship eg naming rights to stadia or teams</a:t>
            </a:r>
          </a:p>
          <a:p>
            <a:pPr marL="730250" lvl="1" indent="-228600">
              <a:lnSpc>
                <a:spcPct val="90000"/>
              </a:lnSpc>
              <a:spcBef>
                <a:spcPct val="20000"/>
              </a:spcBef>
              <a:buClr>
                <a:srgbClr val="A28E6A"/>
              </a:buClr>
              <a:buSzPct val="95000"/>
              <a:buFont typeface="Arial" panose="020B0604020202020204" pitchFamily="34" charset="0"/>
              <a:buChar char="•"/>
              <a:defRPr/>
            </a:pPr>
            <a:r>
              <a:rPr lang="en-US" sz="1700"/>
              <a:t>Product endorsement eg David Beckham </a:t>
            </a:r>
          </a:p>
          <a:p>
            <a:pPr marL="730250" lvl="1" indent="-228600">
              <a:lnSpc>
                <a:spcPct val="90000"/>
              </a:lnSpc>
              <a:spcBef>
                <a:spcPct val="20000"/>
              </a:spcBef>
              <a:buClr>
                <a:srgbClr val="A28E6A"/>
              </a:buClr>
              <a:buSzPct val="95000"/>
              <a:buFont typeface="Arial" panose="020B0604020202020204" pitchFamily="34" charset="0"/>
              <a:buChar char="•"/>
              <a:defRPr/>
            </a:pPr>
            <a:r>
              <a:rPr lang="en-US" sz="1700"/>
              <a:t>Official supplier/partner eg BMW or Holiday Inn to the BOA</a:t>
            </a:r>
          </a:p>
        </p:txBody>
      </p:sp>
      <p:pic>
        <p:nvPicPr>
          <p:cNvPr id="3" name="Picture 2">
            <a:extLst>
              <a:ext uri="{FF2B5EF4-FFF2-40B4-BE49-F238E27FC236}">
                <a16:creationId xmlns:a16="http://schemas.microsoft.com/office/drawing/2014/main" id="{E60F0D82-339C-F330-310A-2E53B9B4CE1B}"/>
              </a:ext>
            </a:extLst>
          </p:cNvPr>
          <p:cNvPicPr>
            <a:picLocks noChangeAspect="1"/>
          </p:cNvPicPr>
          <p:nvPr/>
        </p:nvPicPr>
        <p:blipFill rotWithShape="1">
          <a:blip r:embed="rId4"/>
          <a:srcRect l="937" r="17901" b="3"/>
          <a:stretch/>
        </p:blipFill>
        <p:spPr>
          <a:xfrm>
            <a:off x="20" y="277472"/>
            <a:ext cx="3414533"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1026" name="Picture 2" descr="COVID-19 Has Forever Changed Sports Sponsorship - Ministry of Sport"/>
          <p:cNvPicPr>
            <a:picLocks noChangeAspect="1" noChangeArrowheads="1"/>
          </p:cNvPicPr>
          <p:nvPr/>
        </p:nvPicPr>
        <p:blipFill rotWithShape="1">
          <a:blip r:embed="rId5">
            <a:extLst>
              <a:ext uri="{28A0092B-C50C-407E-A947-70E740481C1C}">
                <a14:useLocalDpi xmlns:a14="http://schemas.microsoft.com/office/drawing/2010/main" val="0"/>
              </a:ext>
            </a:extLst>
          </a:blip>
          <a:srcRect l="27199" r="38477" b="1"/>
          <a:stretch/>
        </p:blipFill>
        <p:spPr bwMode="auto">
          <a:xfrm>
            <a:off x="6489805" y="-2"/>
            <a:ext cx="2654195"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183637"/>
      </p:ext>
    </p:extLst>
  </p:cSld>
  <p:clrMapOvr>
    <a:masterClrMapping/>
  </p:clrMapOvr>
  <mc:AlternateContent xmlns:mc="http://schemas.openxmlformats.org/markup-compatibility/2006" xmlns:p14="http://schemas.microsoft.com/office/powerpoint/2010/main">
    <mc:Choice Requires="p14">
      <p:transition spd="slow" p14:dur="2000" advTm="44176"/>
    </mc:Choice>
    <mc:Fallback xmlns="">
      <p:transition spd="slow" advTm="4417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A496430-B84C-1002-803A-8599525341AA}"/>
              </a:ext>
            </a:extLst>
          </p:cNvPr>
          <p:cNvPicPr>
            <a:picLocks noChangeAspect="1"/>
          </p:cNvPicPr>
          <p:nvPr/>
        </p:nvPicPr>
        <p:blipFill>
          <a:blip r:embed="rId2"/>
          <a:srcRect l="13390" r="29084" b="9091"/>
          <a:stretch/>
        </p:blipFill>
        <p:spPr>
          <a:xfrm>
            <a:off x="2642616" y="10"/>
            <a:ext cx="6501384" cy="6857990"/>
          </a:xfrm>
          <a:prstGeom prst="rect">
            <a:avLst/>
          </a:prstGeom>
        </p:spPr>
      </p:pic>
      <p:sp>
        <p:nvSpPr>
          <p:cNvPr id="9226" name="Rectangle 922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p:cNvSpPr>
            <a:spLocks noGrp="1" noChangeArrowheads="1"/>
          </p:cNvSpPr>
          <p:nvPr>
            <p:ph type="title"/>
          </p:nvPr>
        </p:nvSpPr>
        <p:spPr>
          <a:xfrm>
            <a:off x="278320" y="1161288"/>
            <a:ext cx="2578608" cy="1124712"/>
          </a:xfrm>
        </p:spPr>
        <p:txBody>
          <a:bodyPr anchor="b">
            <a:normAutofit/>
          </a:bodyPr>
          <a:lstStyle/>
          <a:p>
            <a:r>
              <a:rPr lang="en-US" altLang="en-US" sz="2400"/>
              <a:t>Marketing Through Sports</a:t>
            </a:r>
          </a:p>
        </p:txBody>
      </p:sp>
      <p:sp>
        <p:nvSpPr>
          <p:cNvPr id="9228" name="Rectangle 92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230" name="Rectangle 92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19" name="Rectangle 3"/>
          <p:cNvSpPr>
            <a:spLocks noGrp="1" noChangeArrowheads="1"/>
          </p:cNvSpPr>
          <p:nvPr>
            <p:ph type="body" idx="1"/>
          </p:nvPr>
        </p:nvSpPr>
        <p:spPr>
          <a:xfrm>
            <a:off x="278320" y="2718054"/>
            <a:ext cx="3501592" cy="3207258"/>
          </a:xfrm>
        </p:spPr>
        <p:txBody>
          <a:bodyPr anchor="t">
            <a:noAutofit/>
          </a:bodyPr>
          <a:lstStyle/>
          <a:p>
            <a:r>
              <a:rPr lang="en-US" altLang="en-US" sz="1800" dirty="0"/>
              <a:t>Sponsorship Strategies</a:t>
            </a:r>
          </a:p>
          <a:p>
            <a:pPr lvl="1"/>
            <a:r>
              <a:rPr lang="en-US" altLang="en-US" dirty="0"/>
              <a:t>Traditional</a:t>
            </a:r>
          </a:p>
          <a:p>
            <a:pPr lvl="2"/>
            <a:r>
              <a:rPr lang="en-US" altLang="en-US" sz="1800" dirty="0"/>
              <a:t>Coca-Cola and the Olympics</a:t>
            </a:r>
          </a:p>
          <a:p>
            <a:pPr lvl="1"/>
            <a:r>
              <a:rPr lang="en-US" altLang="en-US" dirty="0"/>
              <a:t>Venue Naming Rights</a:t>
            </a:r>
          </a:p>
          <a:p>
            <a:pPr lvl="2"/>
            <a:r>
              <a:rPr lang="en-US" altLang="en-US" sz="1800" dirty="0"/>
              <a:t>AT&amp;T and AT&amp;T Park (San Francisco Giants MLB Stadium)</a:t>
            </a:r>
          </a:p>
          <a:p>
            <a:pPr lvl="1"/>
            <a:r>
              <a:rPr lang="en-US" altLang="en-US" dirty="0"/>
              <a:t>Licensing</a:t>
            </a:r>
          </a:p>
          <a:p>
            <a:pPr lvl="2"/>
            <a:r>
              <a:rPr lang="en-US" altLang="en-US" sz="1800" dirty="0"/>
              <a:t>Anvil (t-shirts) and NFL (Super Bowl logo shirts)</a:t>
            </a:r>
          </a:p>
          <a:p>
            <a:pPr lvl="1"/>
            <a:r>
              <a:rPr lang="en-US" altLang="en-US" dirty="0"/>
              <a:t>Endorsements</a:t>
            </a:r>
          </a:p>
          <a:p>
            <a:pPr lvl="2"/>
            <a:r>
              <a:rPr lang="en-US" altLang="en-US" sz="1800" dirty="0"/>
              <a:t>Tag Heuer (Watches) and Tiger Woods</a:t>
            </a:r>
          </a:p>
        </p:txBody>
      </p:sp>
    </p:spTree>
    <p:extLst>
      <p:ext uri="{BB962C8B-B14F-4D97-AF65-F5344CB8AC3E}">
        <p14:creationId xmlns:p14="http://schemas.microsoft.com/office/powerpoint/2010/main" val="419571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395288" y="188913"/>
            <a:ext cx="8229600" cy="647700"/>
          </a:xfrm>
          <a:prstGeom prst="rect">
            <a:avLst/>
          </a:prstGeom>
        </p:spPr>
        <p:txBody>
          <a:bodyPr lIns="0" rIns="0" bIns="0" anchor="b">
            <a:normAutofit fontScale="97500"/>
          </a:bodyPr>
          <a:lstStyle/>
          <a:p>
            <a:pPr algn="ctr" fontAlgn="auto">
              <a:spcAft>
                <a:spcPts val="0"/>
              </a:spcAft>
              <a:defRPr/>
            </a:pPr>
            <a:r>
              <a:rPr lang="en-GB" sz="4000" dirty="0">
                <a:latin typeface="+mj-lt"/>
                <a:ea typeface="+mj-ea"/>
                <a:cs typeface="+mj-cs"/>
              </a:rPr>
              <a:t>Approaches to Sport Marketing…?</a:t>
            </a:r>
          </a:p>
        </p:txBody>
      </p:sp>
      <p:sp>
        <p:nvSpPr>
          <p:cNvPr id="6" name="Rectangle 3"/>
          <p:cNvSpPr txBox="1">
            <a:spLocks noRot="1" noChangeArrowheads="1"/>
          </p:cNvSpPr>
          <p:nvPr/>
        </p:nvSpPr>
        <p:spPr bwMode="auto">
          <a:xfrm>
            <a:off x="395288" y="1485900"/>
            <a:ext cx="4140200" cy="4319588"/>
          </a:xfrm>
          <a:prstGeom prst="rect">
            <a:avLst/>
          </a:prstGeom>
          <a:solidFill>
            <a:schemeClr val="accent1">
              <a:lumMod val="40000"/>
              <a:lumOff val="60000"/>
            </a:schemeClr>
          </a:solidFill>
          <a:ln w="9525">
            <a:noFill/>
            <a:miter lim="800000"/>
            <a:headEnd/>
            <a:tailEnd/>
          </a:ln>
        </p:spPr>
        <p:txBody>
          <a:bodyPr/>
          <a:lstStyle/>
          <a:p>
            <a:pPr marL="273050" indent="-273050" algn="ctr">
              <a:lnSpc>
                <a:spcPct val="90000"/>
              </a:lnSpc>
              <a:spcBef>
                <a:spcPct val="20000"/>
              </a:spcBef>
              <a:buClr>
                <a:srgbClr val="A28E6A"/>
              </a:buClr>
              <a:buSzPct val="95000"/>
              <a:defRPr/>
            </a:pPr>
            <a:endParaRPr lang="en-GB" sz="2000" dirty="0">
              <a:latin typeface="+mn-lt"/>
            </a:endParaRPr>
          </a:p>
          <a:p>
            <a:pPr marL="273050" indent="-273050" algn="ctr">
              <a:lnSpc>
                <a:spcPct val="90000"/>
              </a:lnSpc>
              <a:spcBef>
                <a:spcPct val="20000"/>
              </a:spcBef>
              <a:buClr>
                <a:srgbClr val="A28E6A"/>
              </a:buClr>
              <a:buSzPct val="95000"/>
              <a:defRPr/>
            </a:pPr>
            <a:r>
              <a:rPr lang="en-GB" sz="2000" b="1" dirty="0">
                <a:latin typeface="+mn-lt"/>
              </a:rPr>
              <a:t>“Marketing of Sport”</a:t>
            </a:r>
          </a:p>
          <a:p>
            <a:pPr marL="273050" indent="-273050">
              <a:lnSpc>
                <a:spcPct val="90000"/>
              </a:lnSpc>
              <a:spcBef>
                <a:spcPct val="20000"/>
              </a:spcBef>
              <a:buClr>
                <a:srgbClr val="A28E6A"/>
              </a:buClr>
              <a:buSzPct val="95000"/>
              <a:buFont typeface="Wingdings 2" pitchFamily="18" charset="2"/>
              <a:buChar char=""/>
              <a:defRPr/>
            </a:pPr>
            <a:endParaRPr lang="en-GB" sz="1400" dirty="0">
              <a:latin typeface="+mn-lt"/>
            </a:endParaRPr>
          </a:p>
          <a:p>
            <a:pPr marL="273050" indent="-273050">
              <a:lnSpc>
                <a:spcPct val="90000"/>
              </a:lnSpc>
              <a:spcBef>
                <a:spcPct val="20000"/>
              </a:spcBef>
              <a:buClr>
                <a:srgbClr val="A28E6A"/>
              </a:buClr>
              <a:buSzPct val="95000"/>
              <a:buFont typeface="Wingdings 2" pitchFamily="18" charset="2"/>
              <a:buChar char=""/>
              <a:defRPr/>
            </a:pPr>
            <a:r>
              <a:rPr lang="en-GB" sz="2000" dirty="0">
                <a:latin typeface="+mn-lt"/>
              </a:rPr>
              <a:t>Efforts to encourage consumption of sport products, services and opportunities: </a:t>
            </a:r>
          </a:p>
          <a:p>
            <a:pPr marL="273050" indent="-273050">
              <a:lnSpc>
                <a:spcPct val="90000"/>
              </a:lnSpc>
              <a:spcBef>
                <a:spcPct val="20000"/>
              </a:spcBef>
              <a:buClr>
                <a:srgbClr val="A28E6A"/>
              </a:buClr>
              <a:buSzPct val="95000"/>
              <a:buFont typeface="Wingdings 2" pitchFamily="18" charset="2"/>
              <a:buChar char=""/>
              <a:defRPr/>
            </a:pPr>
            <a:endParaRPr lang="en-GB" sz="1400" dirty="0">
              <a:latin typeface="+mn-lt"/>
            </a:endParaRPr>
          </a:p>
          <a:p>
            <a:pPr marL="730250" lvl="1" indent="-273050">
              <a:lnSpc>
                <a:spcPct val="90000"/>
              </a:lnSpc>
              <a:spcBef>
                <a:spcPct val="20000"/>
              </a:spcBef>
              <a:buClr>
                <a:srgbClr val="A28E6A"/>
              </a:buClr>
              <a:buSzPct val="95000"/>
              <a:buFont typeface="Wingdings 2" pitchFamily="18" charset="2"/>
              <a:buChar char=""/>
              <a:defRPr/>
            </a:pPr>
            <a:r>
              <a:rPr lang="en-GB" dirty="0">
                <a:latin typeface="+mn-lt"/>
              </a:rPr>
              <a:t>Participation</a:t>
            </a:r>
          </a:p>
          <a:p>
            <a:pPr marL="730250" lvl="1" indent="-273050">
              <a:lnSpc>
                <a:spcPct val="90000"/>
              </a:lnSpc>
              <a:spcBef>
                <a:spcPct val="20000"/>
              </a:spcBef>
              <a:buClr>
                <a:srgbClr val="A28E6A"/>
              </a:buClr>
              <a:buSzPct val="95000"/>
              <a:buFont typeface="Wingdings 2" pitchFamily="18" charset="2"/>
              <a:buChar char=""/>
              <a:defRPr/>
            </a:pPr>
            <a:r>
              <a:rPr lang="en-GB" dirty="0">
                <a:latin typeface="+mn-lt"/>
              </a:rPr>
              <a:t>Competitive contests </a:t>
            </a:r>
            <a:r>
              <a:rPr lang="en-GB" dirty="0" err="1">
                <a:latin typeface="+mn-lt"/>
              </a:rPr>
              <a:t>eg</a:t>
            </a:r>
            <a:r>
              <a:rPr lang="en-GB" dirty="0">
                <a:latin typeface="+mn-lt"/>
              </a:rPr>
              <a:t> football matches</a:t>
            </a:r>
          </a:p>
          <a:p>
            <a:pPr marL="730250" lvl="1" indent="-273050">
              <a:lnSpc>
                <a:spcPct val="90000"/>
              </a:lnSpc>
              <a:spcBef>
                <a:spcPct val="20000"/>
              </a:spcBef>
              <a:buClr>
                <a:srgbClr val="A28E6A"/>
              </a:buClr>
              <a:buSzPct val="95000"/>
              <a:buFont typeface="Wingdings 2" pitchFamily="18" charset="2"/>
              <a:buChar char=""/>
              <a:defRPr/>
            </a:pPr>
            <a:r>
              <a:rPr lang="en-GB" dirty="0">
                <a:latin typeface="+mn-lt"/>
              </a:rPr>
              <a:t>Sports Events </a:t>
            </a:r>
            <a:r>
              <a:rPr lang="en-GB" dirty="0" err="1">
                <a:latin typeface="+mn-lt"/>
              </a:rPr>
              <a:t>eg</a:t>
            </a:r>
            <a:r>
              <a:rPr lang="en-GB" dirty="0">
                <a:latin typeface="+mn-lt"/>
              </a:rPr>
              <a:t> London 2102</a:t>
            </a:r>
          </a:p>
          <a:p>
            <a:pPr marL="730250" lvl="1" indent="-273050">
              <a:lnSpc>
                <a:spcPct val="90000"/>
              </a:lnSpc>
              <a:spcBef>
                <a:spcPct val="20000"/>
              </a:spcBef>
              <a:buClr>
                <a:srgbClr val="A28E6A"/>
              </a:buClr>
              <a:buSzPct val="95000"/>
              <a:buFont typeface="Wingdings 2" pitchFamily="18" charset="2"/>
              <a:buChar char=""/>
              <a:defRPr/>
            </a:pPr>
            <a:r>
              <a:rPr lang="en-GB" dirty="0">
                <a:latin typeface="+mn-lt"/>
              </a:rPr>
              <a:t>Sports Equipment </a:t>
            </a:r>
            <a:r>
              <a:rPr lang="en-GB" dirty="0" err="1">
                <a:latin typeface="+mn-lt"/>
              </a:rPr>
              <a:t>eg</a:t>
            </a:r>
            <a:r>
              <a:rPr lang="en-GB" dirty="0">
                <a:latin typeface="+mn-lt"/>
              </a:rPr>
              <a:t> tennis rackets, football boots</a:t>
            </a:r>
          </a:p>
          <a:p>
            <a:pPr marL="730250" lvl="1" indent="-273050">
              <a:lnSpc>
                <a:spcPct val="90000"/>
              </a:lnSpc>
              <a:spcBef>
                <a:spcPct val="20000"/>
              </a:spcBef>
              <a:buClr>
                <a:srgbClr val="A28E6A"/>
              </a:buClr>
              <a:buSzPct val="95000"/>
              <a:buFont typeface="Wingdings 2" pitchFamily="18" charset="2"/>
              <a:buChar char=""/>
              <a:defRPr/>
            </a:pPr>
            <a:endParaRPr lang="en-GB" sz="2000" dirty="0">
              <a:solidFill>
                <a:schemeClr val="hlink"/>
              </a:solidFill>
              <a:latin typeface="+mn-lt"/>
            </a:endParaRPr>
          </a:p>
          <a:p>
            <a:pPr marL="273050" indent="-273050">
              <a:spcBef>
                <a:spcPct val="20000"/>
              </a:spcBef>
              <a:buClr>
                <a:srgbClr val="A28E6A"/>
              </a:buClr>
              <a:buSzPct val="95000"/>
              <a:buFont typeface="Wingdings" pitchFamily="2" charset="2"/>
              <a:buNone/>
              <a:defRPr/>
            </a:pPr>
            <a:endParaRPr lang="en-US" sz="2800" dirty="0">
              <a:latin typeface="+mn-lt"/>
            </a:endParaRPr>
          </a:p>
        </p:txBody>
      </p:sp>
      <p:sp>
        <p:nvSpPr>
          <p:cNvPr id="7" name="Rectangle 3"/>
          <p:cNvSpPr txBox="1">
            <a:spLocks noRot="1" noChangeArrowheads="1"/>
          </p:cNvSpPr>
          <p:nvPr/>
        </p:nvSpPr>
        <p:spPr bwMode="auto">
          <a:xfrm>
            <a:off x="4622800" y="1485900"/>
            <a:ext cx="4140200" cy="4319588"/>
          </a:xfrm>
          <a:prstGeom prst="rect">
            <a:avLst/>
          </a:prstGeom>
          <a:solidFill>
            <a:schemeClr val="accent6">
              <a:lumMod val="60000"/>
              <a:lumOff val="40000"/>
            </a:schemeClr>
          </a:solidFill>
          <a:ln w="9525">
            <a:noFill/>
            <a:miter lim="800000"/>
            <a:headEnd/>
            <a:tailEnd/>
          </a:ln>
        </p:spPr>
        <p:txBody>
          <a:bodyPr/>
          <a:lstStyle/>
          <a:p>
            <a:pPr marL="273050" indent="-273050" algn="ctr">
              <a:lnSpc>
                <a:spcPct val="90000"/>
              </a:lnSpc>
              <a:spcBef>
                <a:spcPct val="20000"/>
              </a:spcBef>
              <a:buClr>
                <a:srgbClr val="A28E6A"/>
              </a:buClr>
              <a:buSzPct val="95000"/>
              <a:defRPr/>
            </a:pPr>
            <a:endParaRPr lang="en-GB" sz="2000" dirty="0">
              <a:latin typeface="+mn-lt"/>
            </a:endParaRPr>
          </a:p>
          <a:p>
            <a:pPr marL="273050" indent="-273050" algn="ctr">
              <a:lnSpc>
                <a:spcPct val="90000"/>
              </a:lnSpc>
              <a:spcBef>
                <a:spcPct val="20000"/>
              </a:spcBef>
              <a:buClr>
                <a:srgbClr val="A28E6A"/>
              </a:buClr>
              <a:buSzPct val="95000"/>
              <a:defRPr/>
            </a:pPr>
            <a:r>
              <a:rPr lang="en-GB" sz="2000" b="1" dirty="0">
                <a:latin typeface="+mn-lt"/>
              </a:rPr>
              <a:t>“Marketing through Sport”</a:t>
            </a:r>
          </a:p>
          <a:p>
            <a:pPr marL="273050" indent="-273050">
              <a:lnSpc>
                <a:spcPct val="90000"/>
              </a:lnSpc>
              <a:spcBef>
                <a:spcPct val="20000"/>
              </a:spcBef>
              <a:buClr>
                <a:srgbClr val="A28E6A"/>
              </a:buClr>
              <a:buSzPct val="95000"/>
              <a:defRPr/>
            </a:pPr>
            <a:endParaRPr lang="en-GB" sz="1400" dirty="0">
              <a:latin typeface="+mn-lt"/>
            </a:endParaRPr>
          </a:p>
          <a:p>
            <a:pPr marL="273050" indent="-273050">
              <a:lnSpc>
                <a:spcPct val="90000"/>
              </a:lnSpc>
              <a:spcBef>
                <a:spcPct val="20000"/>
              </a:spcBef>
              <a:buClr>
                <a:srgbClr val="A28E6A"/>
              </a:buClr>
              <a:buSzPct val="95000"/>
              <a:buFont typeface="Wingdings 2" pitchFamily="18" charset="2"/>
              <a:buChar char=""/>
              <a:defRPr/>
            </a:pPr>
            <a:r>
              <a:rPr lang="en-GB" sz="2000" dirty="0">
                <a:latin typeface="+mn-lt"/>
              </a:rPr>
              <a:t>Non-sport related companies using sport as a medium to reach out to sports consumers with their products and services:</a:t>
            </a:r>
          </a:p>
          <a:p>
            <a:pPr marL="273050" indent="-273050">
              <a:lnSpc>
                <a:spcPct val="90000"/>
              </a:lnSpc>
              <a:spcBef>
                <a:spcPct val="20000"/>
              </a:spcBef>
              <a:buClr>
                <a:srgbClr val="A28E6A"/>
              </a:buClr>
              <a:buSzPct val="95000"/>
              <a:buFont typeface="Wingdings 2" pitchFamily="18" charset="2"/>
              <a:buChar char=""/>
              <a:defRPr/>
            </a:pPr>
            <a:endParaRPr lang="en-GB" sz="1400" dirty="0">
              <a:latin typeface="+mn-lt"/>
            </a:endParaRPr>
          </a:p>
          <a:p>
            <a:pPr marL="730250" lvl="1" indent="-273050">
              <a:lnSpc>
                <a:spcPct val="90000"/>
              </a:lnSpc>
              <a:spcBef>
                <a:spcPct val="20000"/>
              </a:spcBef>
              <a:buClr>
                <a:srgbClr val="A28E6A"/>
              </a:buClr>
              <a:buSzPct val="95000"/>
              <a:buFont typeface="Wingdings 2" pitchFamily="18" charset="2"/>
              <a:buChar char=""/>
              <a:defRPr/>
            </a:pPr>
            <a:r>
              <a:rPr lang="en-GB" dirty="0">
                <a:latin typeface="+mn-lt"/>
              </a:rPr>
              <a:t>Sponsorship </a:t>
            </a:r>
            <a:r>
              <a:rPr lang="en-GB" dirty="0" err="1">
                <a:latin typeface="+mn-lt"/>
              </a:rPr>
              <a:t>eg</a:t>
            </a:r>
            <a:r>
              <a:rPr lang="en-GB" dirty="0">
                <a:latin typeface="+mn-lt"/>
              </a:rPr>
              <a:t> naming rights to stadia or teams</a:t>
            </a:r>
          </a:p>
          <a:p>
            <a:pPr marL="730250" lvl="1" indent="-273050">
              <a:lnSpc>
                <a:spcPct val="90000"/>
              </a:lnSpc>
              <a:spcBef>
                <a:spcPct val="20000"/>
              </a:spcBef>
              <a:buClr>
                <a:srgbClr val="A28E6A"/>
              </a:buClr>
              <a:buSzPct val="95000"/>
              <a:buFont typeface="Wingdings 2" pitchFamily="18" charset="2"/>
              <a:buChar char=""/>
              <a:defRPr/>
            </a:pPr>
            <a:r>
              <a:rPr lang="en-GB" dirty="0">
                <a:latin typeface="+mn-lt"/>
              </a:rPr>
              <a:t>Product endorsement </a:t>
            </a:r>
            <a:r>
              <a:rPr lang="en-GB" dirty="0" err="1">
                <a:latin typeface="+mn-lt"/>
              </a:rPr>
              <a:t>eg</a:t>
            </a:r>
            <a:r>
              <a:rPr lang="en-GB" dirty="0">
                <a:latin typeface="+mn-lt"/>
              </a:rPr>
              <a:t> David Beckham </a:t>
            </a:r>
          </a:p>
          <a:p>
            <a:pPr marL="730250" lvl="1" indent="-273050">
              <a:lnSpc>
                <a:spcPct val="90000"/>
              </a:lnSpc>
              <a:spcBef>
                <a:spcPct val="20000"/>
              </a:spcBef>
              <a:buClr>
                <a:srgbClr val="A28E6A"/>
              </a:buClr>
              <a:buSzPct val="95000"/>
              <a:buFont typeface="Wingdings 2" pitchFamily="18" charset="2"/>
              <a:buChar char=""/>
              <a:defRPr/>
            </a:pPr>
            <a:r>
              <a:rPr lang="en-GB" dirty="0">
                <a:latin typeface="+mn-lt"/>
              </a:rPr>
              <a:t>Official supplier/partner </a:t>
            </a:r>
            <a:r>
              <a:rPr lang="en-GB" dirty="0" err="1">
                <a:latin typeface="+mn-lt"/>
              </a:rPr>
              <a:t>eg</a:t>
            </a:r>
            <a:r>
              <a:rPr lang="en-GB" dirty="0">
                <a:latin typeface="+mn-lt"/>
              </a:rPr>
              <a:t> BMW or Holiday Inn to the BOA</a:t>
            </a:r>
            <a:endParaRPr lang="en-GB" sz="2000" dirty="0">
              <a:latin typeface="+mn-lt"/>
            </a:endParaRPr>
          </a:p>
          <a:p>
            <a:pPr marL="273050" indent="-273050" algn="r">
              <a:lnSpc>
                <a:spcPct val="90000"/>
              </a:lnSpc>
              <a:spcBef>
                <a:spcPct val="20000"/>
              </a:spcBef>
              <a:buClr>
                <a:srgbClr val="A28E6A"/>
              </a:buClr>
              <a:buSzPct val="95000"/>
              <a:buFont typeface="Wingdings 2" pitchFamily="18" charset="2"/>
              <a:buNone/>
              <a:defRPr/>
            </a:pPr>
            <a:endParaRPr lang="en-GB" sz="2000" dirty="0">
              <a:solidFill>
                <a:schemeClr val="hlink"/>
              </a:solidFill>
              <a:latin typeface="+mn-lt"/>
            </a:endParaRPr>
          </a:p>
          <a:p>
            <a:pPr marL="273050" indent="-273050">
              <a:spcBef>
                <a:spcPct val="20000"/>
              </a:spcBef>
              <a:buClr>
                <a:srgbClr val="A28E6A"/>
              </a:buClr>
              <a:buSzPct val="95000"/>
              <a:buFont typeface="Wingdings" pitchFamily="2" charset="2"/>
              <a:buNone/>
              <a:defRPr/>
            </a:pPr>
            <a:endParaRPr lang="en-US" sz="2800" dirty="0">
              <a:latin typeface="+mn-lt"/>
            </a:endParaRPr>
          </a:p>
        </p:txBody>
      </p:sp>
      <p:sp>
        <p:nvSpPr>
          <p:cNvPr id="12" name="TextBox 11"/>
          <p:cNvSpPr txBox="1"/>
          <p:nvPr/>
        </p:nvSpPr>
        <p:spPr>
          <a:xfrm>
            <a:off x="5867400" y="6021388"/>
            <a:ext cx="2881313" cy="307975"/>
          </a:xfrm>
          <a:prstGeom prst="rect">
            <a:avLst/>
          </a:prstGeom>
          <a:noFill/>
        </p:spPr>
        <p:txBody>
          <a:bodyPr>
            <a:spAutoFit/>
          </a:bodyPr>
          <a:lstStyle/>
          <a:p>
            <a:pPr algn="r">
              <a:defRPr/>
            </a:pPr>
            <a:r>
              <a:rPr lang="en-GB" sz="1400" dirty="0" err="1">
                <a:latin typeface="+mn-lt"/>
              </a:rPr>
              <a:t>Blakey</a:t>
            </a:r>
            <a:r>
              <a:rPr lang="en-GB" sz="1400" dirty="0">
                <a:latin typeface="+mn-lt"/>
              </a:rPr>
              <a:t> (2011, p3)</a:t>
            </a:r>
          </a:p>
        </p:txBody>
      </p:sp>
      <p:pic>
        <p:nvPicPr>
          <p:cNvPr id="8"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0025" y="6169025"/>
            <a:ext cx="1781175" cy="56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282845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ike opens its biggest store in London">
            <a:extLst>
              <a:ext uri="{FF2B5EF4-FFF2-40B4-BE49-F238E27FC236}">
                <a16:creationId xmlns:a16="http://schemas.microsoft.com/office/drawing/2014/main" id="{70827A7C-9F61-71B7-938F-F9632E7351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4299" t="868" r="23207" b="1"/>
          <a:stretch>
            <a:fillRect/>
          </a:stretch>
        </p:blipFill>
        <p:spPr bwMode="auto">
          <a:xfrm>
            <a:off x="2642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87CB33-B4BE-089C-183B-0222D87B13FD}"/>
              </a:ext>
            </a:extLst>
          </p:cNvPr>
          <p:cNvSpPr>
            <a:spLocks noGrp="1"/>
          </p:cNvSpPr>
          <p:nvPr>
            <p:ph type="title"/>
          </p:nvPr>
        </p:nvSpPr>
        <p:spPr>
          <a:xfrm>
            <a:off x="278320" y="1161288"/>
            <a:ext cx="2578608" cy="1124712"/>
          </a:xfrm>
        </p:spPr>
        <p:txBody>
          <a:bodyPr anchor="b">
            <a:normAutofit/>
          </a:bodyPr>
          <a:lstStyle/>
          <a:p>
            <a:pPr algn="ctr"/>
            <a:r>
              <a:rPr lang="en-US" sz="2400" b="1" dirty="0"/>
              <a:t>Sport products</a:t>
            </a:r>
            <a:br>
              <a:rPr lang="en-US" sz="2400" b="1" dirty="0"/>
            </a:br>
            <a:r>
              <a:rPr lang="en-US" sz="2400" b="1" dirty="0">
                <a:ea typeface="Calibri Light"/>
                <a:cs typeface="Calibri Light"/>
              </a:rPr>
              <a:t>Task</a:t>
            </a:r>
            <a:endParaRPr lang="en-US"/>
          </a:p>
        </p:txBody>
      </p:sp>
      <p:sp>
        <p:nvSpPr>
          <p:cNvPr id="1035" name="Rectangle 10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8E37358-2171-5587-B4EB-FBACB9B48454}"/>
              </a:ext>
            </a:extLst>
          </p:cNvPr>
          <p:cNvSpPr>
            <a:spLocks noGrp="1"/>
          </p:cNvSpPr>
          <p:nvPr>
            <p:ph idx="1"/>
          </p:nvPr>
        </p:nvSpPr>
        <p:spPr>
          <a:xfrm>
            <a:off x="278320" y="2718054"/>
            <a:ext cx="2579180" cy="3207258"/>
          </a:xfrm>
        </p:spPr>
        <p:txBody>
          <a:bodyPr anchor="t">
            <a:normAutofit/>
          </a:bodyPr>
          <a:lstStyle/>
          <a:p>
            <a:r>
              <a:rPr lang="en-US" sz="1500" dirty="0"/>
              <a:t>What sports products have you purchased in the last year</a:t>
            </a:r>
          </a:p>
          <a:p>
            <a:r>
              <a:rPr lang="en-US" sz="1500" dirty="0"/>
              <a:t>Feed back to whiteboard </a:t>
            </a:r>
          </a:p>
          <a:p>
            <a:r>
              <a:rPr lang="en-US" sz="1500" dirty="0"/>
              <a:t>Where did you first see the product – phone, tv advert, shop, friend / player </a:t>
            </a:r>
          </a:p>
          <a:p>
            <a:r>
              <a:rPr lang="en-US" sz="1500" dirty="0"/>
              <a:t>Why did you buy the product- what was the deciding factor (what made you part with your money)- discuss in pairs</a:t>
            </a:r>
          </a:p>
          <a:p>
            <a:endParaRPr lang="en-US" sz="1500" dirty="0"/>
          </a:p>
        </p:txBody>
      </p:sp>
    </p:spTree>
    <p:extLst>
      <p:ext uri="{BB962C8B-B14F-4D97-AF65-F5344CB8AC3E}">
        <p14:creationId xmlns:p14="http://schemas.microsoft.com/office/powerpoint/2010/main" val="2317231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C382A3-CF6C-289E-0354-20D0212F7571}"/>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pple debuts iPhone 18 Pro and iPhone 18 Pro Max - Apple (UK)">
            <a:extLst>
              <a:ext uri="{FF2B5EF4-FFF2-40B4-BE49-F238E27FC236}">
                <a16:creationId xmlns:a16="http://schemas.microsoft.com/office/drawing/2014/main" id="{F83C1741-070B-8CE1-D09F-A7F828148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752" r="8876" b="16761"/>
          <a:stretch>
            <a:fillRect/>
          </a:stretch>
        </p:blipFill>
        <p:spPr bwMode="auto">
          <a:xfrm>
            <a:off x="2642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393A52-62DF-4904-5955-CDF91C6FAA8F}"/>
              </a:ext>
            </a:extLst>
          </p:cNvPr>
          <p:cNvSpPr>
            <a:spLocks noGrp="1"/>
          </p:cNvSpPr>
          <p:nvPr>
            <p:ph type="title"/>
          </p:nvPr>
        </p:nvSpPr>
        <p:spPr>
          <a:xfrm>
            <a:off x="278320" y="1161288"/>
            <a:ext cx="2578608" cy="1124712"/>
          </a:xfrm>
        </p:spPr>
        <p:txBody>
          <a:bodyPr anchor="b">
            <a:normAutofit/>
          </a:bodyPr>
          <a:lstStyle/>
          <a:p>
            <a:r>
              <a:rPr lang="en-US" sz="3600" b="1" dirty="0"/>
              <a:t>Look at your smartphone</a:t>
            </a:r>
          </a:p>
        </p:txBody>
      </p:sp>
      <p:sp>
        <p:nvSpPr>
          <p:cNvPr id="2059" name="Rectangle 205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1" name="Rectangle 206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791FA8-ACE9-152E-3342-A2F59AC9E7F4}"/>
              </a:ext>
            </a:extLst>
          </p:cNvPr>
          <p:cNvSpPr>
            <a:spLocks noGrp="1"/>
          </p:cNvSpPr>
          <p:nvPr>
            <p:ph idx="1"/>
          </p:nvPr>
        </p:nvSpPr>
        <p:spPr>
          <a:xfrm>
            <a:off x="297057" y="2718054"/>
            <a:ext cx="3047623" cy="3807290"/>
          </a:xfrm>
        </p:spPr>
        <p:txBody>
          <a:bodyPr anchor="t">
            <a:normAutofit/>
          </a:bodyPr>
          <a:lstStyle/>
          <a:p>
            <a:r>
              <a:rPr lang="en-US" sz="2400" dirty="0"/>
              <a:t>What products are being targeted at you? </a:t>
            </a:r>
          </a:p>
          <a:p>
            <a:r>
              <a:rPr lang="en-US" sz="2400" dirty="0"/>
              <a:t>Why do you think you are a target?</a:t>
            </a:r>
          </a:p>
          <a:p>
            <a:r>
              <a:rPr lang="en-US" sz="2400" dirty="0"/>
              <a:t>Write down 3 products and consider the reasons you are a target.</a:t>
            </a:r>
          </a:p>
        </p:txBody>
      </p:sp>
    </p:spTree>
    <p:extLst>
      <p:ext uri="{BB962C8B-B14F-4D97-AF65-F5344CB8AC3E}">
        <p14:creationId xmlns:p14="http://schemas.microsoft.com/office/powerpoint/2010/main" val="3420749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60927" y="-171400"/>
            <a:ext cx="2591866" cy="1616203"/>
          </a:xfrm>
        </p:spPr>
        <p:txBody>
          <a:bodyPr anchor="b">
            <a:normAutofit/>
          </a:bodyPr>
          <a:lstStyle/>
          <a:p>
            <a:r>
              <a:rPr lang="en-GB" sz="2600" dirty="0"/>
              <a:t>Why is there a need to segment the market??</a:t>
            </a:r>
          </a:p>
        </p:txBody>
      </p:sp>
      <p:sp>
        <p:nvSpPr>
          <p:cNvPr id="3" name="Content Placeholder 2"/>
          <p:cNvSpPr>
            <a:spLocks noGrp="1"/>
          </p:cNvSpPr>
          <p:nvPr>
            <p:ph idx="1"/>
          </p:nvPr>
        </p:nvSpPr>
        <p:spPr>
          <a:xfrm>
            <a:off x="399675" y="1638964"/>
            <a:ext cx="2834361" cy="4885713"/>
          </a:xfrm>
        </p:spPr>
        <p:txBody>
          <a:bodyPr anchor="t">
            <a:normAutofit/>
          </a:bodyPr>
          <a:lstStyle/>
          <a:p>
            <a:pPr marL="0" indent="0">
              <a:buNone/>
            </a:pPr>
            <a:r>
              <a:rPr lang="en-GB" sz="1500" dirty="0"/>
              <a:t>In the past:</a:t>
            </a:r>
          </a:p>
          <a:p>
            <a:pPr lvl="1"/>
            <a:r>
              <a:rPr lang="en-GB" sz="1500" dirty="0"/>
              <a:t>Mass marketing: Selling the same idea, the same way</a:t>
            </a:r>
          </a:p>
          <a:p>
            <a:pPr lvl="1"/>
            <a:r>
              <a:rPr lang="en-GB" sz="1500" dirty="0"/>
              <a:t>Model T Ford</a:t>
            </a:r>
          </a:p>
          <a:p>
            <a:pPr marL="0" indent="0">
              <a:buNone/>
            </a:pPr>
            <a:r>
              <a:rPr lang="en-GB" sz="1500" dirty="0"/>
              <a:t>Today</a:t>
            </a:r>
          </a:p>
          <a:p>
            <a:pPr lvl="1"/>
            <a:r>
              <a:rPr lang="en-GB" sz="1500" dirty="0"/>
              <a:t>Customers are no longer satisfied with having the same as everyone else</a:t>
            </a:r>
          </a:p>
          <a:p>
            <a:pPr lvl="1"/>
            <a:r>
              <a:rPr lang="en-GB" sz="1500" dirty="0"/>
              <a:t>Mass customisation: Tailoring products and services to meet individual needs</a:t>
            </a:r>
          </a:p>
          <a:p>
            <a:pPr lvl="1"/>
            <a:r>
              <a:rPr lang="en-GB" sz="1500" dirty="0"/>
              <a:t>Technology &amp; competition  have driven this change</a:t>
            </a:r>
          </a:p>
          <a:p>
            <a:pPr lvl="1"/>
            <a:r>
              <a:rPr lang="en-GB" sz="1500" dirty="0"/>
              <a:t>Marketers seek to satisfy the needs and wants of customers and consumers BUT Not everyone likes the same thing (Different needs and wants)</a:t>
            </a:r>
          </a:p>
          <a:p>
            <a:pPr lvl="1"/>
            <a:endParaRPr lang="en-GB" sz="1100" dirty="0"/>
          </a:p>
        </p:txBody>
      </p:sp>
      <p:pic>
        <p:nvPicPr>
          <p:cNvPr id="1026" name="Picture 2" descr="An old car with white wheels&#10;&#10;AI-generated content may be incorrec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40754" y="1638964"/>
            <a:ext cx="4792009" cy="358938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035" name="Group 103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032" name="Rectangle 1031">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p:cNvSpPr txBox="1"/>
          <p:nvPr/>
        </p:nvSpPr>
        <p:spPr>
          <a:xfrm>
            <a:off x="3740754" y="4869407"/>
            <a:ext cx="4792009" cy="358938"/>
          </a:xfrm>
          <a:prstGeom prst="rect">
            <a:avLst/>
          </a:prstGeom>
          <a:solidFill>
            <a:srgbClr val="000000">
              <a:alpha val="50000"/>
            </a:srgbClr>
          </a:solidFill>
          <a:ln>
            <a:noFill/>
          </a:ln>
        </p:spPr>
        <p:txBody>
          <a:bodyPr wrap="square" rtlCol="0">
            <a:noAutofit/>
          </a:bodyPr>
          <a:lstStyle/>
          <a:p>
            <a:pPr algn="ctr">
              <a:spcAft>
                <a:spcPts val="450"/>
              </a:spcAft>
            </a:pPr>
            <a:r>
              <a:rPr lang="en-GB" sz="1100">
                <a:solidFill>
                  <a:srgbClr val="FFFFFF"/>
                </a:solidFill>
              </a:rPr>
              <a:t>(Kotler et al, 2013, Palmer, 2012; Masterson &amp; Pickton, 2017)</a:t>
            </a:r>
          </a:p>
        </p:txBody>
      </p:sp>
    </p:spTree>
    <p:extLst>
      <p:ext uri="{BB962C8B-B14F-4D97-AF65-F5344CB8AC3E}">
        <p14:creationId xmlns:p14="http://schemas.microsoft.com/office/powerpoint/2010/main" val="3319631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Best family cars 2026: top choices for you and your children | What Car?">
            <a:extLst>
              <a:ext uri="{FF2B5EF4-FFF2-40B4-BE49-F238E27FC236}">
                <a16:creationId xmlns:a16="http://schemas.microsoft.com/office/drawing/2014/main" id="{D0CBF7C3-181C-F2DE-CBA3-BE2DD73BCE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651" r="-2" b="-2"/>
          <a:stretch>
            <a:fillRect/>
          </a:stretch>
        </p:blipFill>
        <p:spPr bwMode="auto">
          <a:xfrm>
            <a:off x="20" y="1282"/>
            <a:ext cx="9143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1465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385316"/>
            <a:ext cx="6172200" cy="423504"/>
          </a:xfrm>
        </p:spPr>
        <p:txBody>
          <a:bodyPr>
            <a:normAutofit fontScale="90000"/>
          </a:bodyPr>
          <a:lstStyle/>
          <a:p>
            <a:r>
              <a:rPr lang="en-GB" b="1" dirty="0"/>
              <a:t>Segmentation…..</a:t>
            </a:r>
            <a:endParaRPr lang="en-GB" b="1" dirty="0">
              <a:ea typeface="Calibri Light"/>
              <a:cs typeface="Calibri Light"/>
            </a:endParaRPr>
          </a:p>
        </p:txBody>
      </p:sp>
      <p:sp>
        <p:nvSpPr>
          <p:cNvPr id="3" name="Content Placeholder 2"/>
          <p:cNvSpPr>
            <a:spLocks noGrp="1"/>
          </p:cNvSpPr>
          <p:nvPr>
            <p:ph idx="1"/>
          </p:nvPr>
        </p:nvSpPr>
        <p:spPr>
          <a:xfrm>
            <a:off x="552838" y="1916832"/>
            <a:ext cx="4990466" cy="4027085"/>
          </a:xfrm>
        </p:spPr>
        <p:txBody>
          <a:bodyPr>
            <a:normAutofit/>
          </a:bodyPr>
          <a:lstStyle/>
          <a:p>
            <a:r>
              <a:rPr lang="en-GB" dirty="0"/>
              <a:t>Instead of serving the entire market, marketers seek to identify markets which are attractive to the organisation based on the assessment of:</a:t>
            </a:r>
          </a:p>
          <a:p>
            <a:pPr lvl="1"/>
            <a:r>
              <a:rPr lang="en-GB" dirty="0"/>
              <a:t>Market opportunity </a:t>
            </a:r>
          </a:p>
          <a:p>
            <a:pPr lvl="1"/>
            <a:r>
              <a:rPr lang="en-GB" dirty="0"/>
              <a:t>Competitive advantage</a:t>
            </a:r>
          </a:p>
          <a:p>
            <a:pPr lvl="1"/>
            <a:r>
              <a:rPr lang="en-GB" dirty="0"/>
              <a:t>Objectives of the organisation</a:t>
            </a:r>
          </a:p>
          <a:p>
            <a:r>
              <a:rPr lang="en-GB" dirty="0"/>
              <a:t>Market segmentation is the “process of dividing the total market into subgroups such that each segment consists of buyers and users who share similar characteristics but are different from other segments” </a:t>
            </a:r>
            <a:r>
              <a:rPr lang="en-GB" sz="825" dirty="0"/>
              <a:t>(Masterson &amp; Pickton, 2017, p.133)</a:t>
            </a:r>
            <a:endParaRPr lang="en-GB" dirty="0"/>
          </a:p>
          <a:p>
            <a:endParaRPr lang="en-GB" dirty="0"/>
          </a:p>
        </p:txBody>
      </p:sp>
      <p:sp>
        <p:nvSpPr>
          <p:cNvPr id="5" name="Oval 4"/>
          <p:cNvSpPr/>
          <p:nvPr/>
        </p:nvSpPr>
        <p:spPr>
          <a:xfrm>
            <a:off x="6140607" y="4689349"/>
            <a:ext cx="1728192" cy="378042"/>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6" name="Flowchart: Merge 5"/>
          <p:cNvSpPr/>
          <p:nvPr/>
        </p:nvSpPr>
        <p:spPr>
          <a:xfrm>
            <a:off x="6248619" y="3633455"/>
            <a:ext cx="1512168" cy="1215135"/>
          </a:xfrm>
          <a:prstGeom prst="flowChartMerg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7" name="TextBox 6"/>
          <p:cNvSpPr txBox="1"/>
          <p:nvPr/>
        </p:nvSpPr>
        <p:spPr>
          <a:xfrm>
            <a:off x="7467574" y="3244574"/>
            <a:ext cx="1310238" cy="276999"/>
          </a:xfrm>
          <a:prstGeom prst="rect">
            <a:avLst/>
          </a:prstGeom>
          <a:noFill/>
        </p:spPr>
        <p:txBody>
          <a:bodyPr wrap="square" rtlCol="0">
            <a:spAutoFit/>
          </a:bodyPr>
          <a:lstStyle/>
          <a:p>
            <a:r>
              <a:rPr lang="en-GB" sz="1200" dirty="0"/>
              <a:t>Total Market</a:t>
            </a:r>
          </a:p>
        </p:txBody>
      </p:sp>
      <p:sp>
        <p:nvSpPr>
          <p:cNvPr id="8" name="TextBox 7"/>
          <p:cNvSpPr txBox="1"/>
          <p:nvPr/>
        </p:nvSpPr>
        <p:spPr>
          <a:xfrm>
            <a:off x="7760787" y="5127294"/>
            <a:ext cx="1246892" cy="461665"/>
          </a:xfrm>
          <a:prstGeom prst="rect">
            <a:avLst/>
          </a:prstGeom>
          <a:noFill/>
        </p:spPr>
        <p:txBody>
          <a:bodyPr wrap="square" rtlCol="0">
            <a:spAutoFit/>
          </a:bodyPr>
          <a:lstStyle/>
          <a:p>
            <a:r>
              <a:rPr lang="en-GB" sz="1200" dirty="0"/>
              <a:t>Market segment targeted </a:t>
            </a:r>
          </a:p>
        </p:txBody>
      </p:sp>
      <p:cxnSp>
        <p:nvCxnSpPr>
          <p:cNvPr id="10" name="Straight Arrow Connector 9"/>
          <p:cNvCxnSpPr/>
          <p:nvPr/>
        </p:nvCxnSpPr>
        <p:spPr>
          <a:xfrm flipH="1">
            <a:off x="7064905" y="4453926"/>
            <a:ext cx="805337" cy="351039"/>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0760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385316"/>
            <a:ext cx="6172200" cy="531516"/>
          </a:xfrm>
        </p:spPr>
        <p:txBody>
          <a:bodyPr>
            <a:normAutofit fontScale="90000"/>
          </a:bodyPr>
          <a:lstStyle/>
          <a:p>
            <a:r>
              <a:rPr lang="en-GB" dirty="0"/>
              <a:t>Benefits of segmentation</a:t>
            </a:r>
          </a:p>
        </p:txBody>
      </p:sp>
      <p:sp>
        <p:nvSpPr>
          <p:cNvPr id="3" name="Content Placeholder 2"/>
          <p:cNvSpPr>
            <a:spLocks noGrp="1"/>
          </p:cNvSpPr>
          <p:nvPr>
            <p:ph idx="1"/>
          </p:nvPr>
        </p:nvSpPr>
        <p:spPr>
          <a:xfrm>
            <a:off x="264253" y="2024844"/>
            <a:ext cx="8676314" cy="3575856"/>
          </a:xfrm>
        </p:spPr>
        <p:txBody>
          <a:bodyPr>
            <a:normAutofit/>
          </a:bodyPr>
          <a:lstStyle/>
          <a:p>
            <a:pPr algn="ctr">
              <a:lnSpc>
                <a:spcPct val="80000"/>
              </a:lnSpc>
              <a:buFontTx/>
              <a:buNone/>
            </a:pPr>
            <a:r>
              <a:rPr lang="en-GB" i="1" dirty="0"/>
              <a:t>80% of profits usually derived by 20% of customers” Pareto’s Principle</a:t>
            </a:r>
          </a:p>
          <a:p>
            <a:pPr>
              <a:lnSpc>
                <a:spcPct val="80000"/>
              </a:lnSpc>
            </a:pPr>
            <a:endParaRPr lang="en-GB" dirty="0"/>
          </a:p>
          <a:p>
            <a:pPr>
              <a:lnSpc>
                <a:spcPct val="80000"/>
              </a:lnSpc>
            </a:pPr>
            <a:r>
              <a:rPr lang="en-GB" dirty="0"/>
              <a:t>Enhancing a company’s competitive position by providing direction &amp; focus for marketing strategies. </a:t>
            </a:r>
          </a:p>
          <a:p>
            <a:pPr>
              <a:lnSpc>
                <a:spcPct val="80000"/>
              </a:lnSpc>
            </a:pPr>
            <a:endParaRPr lang="en-GB" dirty="0"/>
          </a:p>
          <a:p>
            <a:pPr>
              <a:lnSpc>
                <a:spcPct val="80000"/>
              </a:lnSpc>
            </a:pPr>
            <a:r>
              <a:rPr lang="en-GB" dirty="0"/>
              <a:t>Examining and identifying growth opportunities in the market through the identification of new customers, growth segments or new product uses. </a:t>
            </a:r>
          </a:p>
          <a:p>
            <a:pPr>
              <a:lnSpc>
                <a:spcPct val="80000"/>
              </a:lnSpc>
            </a:pPr>
            <a:endParaRPr lang="en-GB" dirty="0"/>
          </a:p>
          <a:p>
            <a:pPr>
              <a:lnSpc>
                <a:spcPct val="80000"/>
              </a:lnSpc>
            </a:pPr>
            <a:r>
              <a:rPr lang="en-GB" dirty="0"/>
              <a:t>More effective and efficient matching of company resources to targeted market segments promising the greatest ROMI.</a:t>
            </a:r>
            <a:r>
              <a:rPr lang="en-US" dirty="0"/>
              <a:t> </a:t>
            </a:r>
          </a:p>
          <a:p>
            <a:endParaRPr lang="en-GB" dirty="0"/>
          </a:p>
        </p:txBody>
      </p:sp>
      <p:sp>
        <p:nvSpPr>
          <p:cNvPr id="4" name="TextBox 3"/>
          <p:cNvSpPr txBox="1"/>
          <p:nvPr/>
        </p:nvSpPr>
        <p:spPr>
          <a:xfrm>
            <a:off x="5485986" y="5481228"/>
            <a:ext cx="1836204" cy="300082"/>
          </a:xfrm>
          <a:prstGeom prst="rect">
            <a:avLst/>
          </a:prstGeom>
          <a:noFill/>
        </p:spPr>
        <p:txBody>
          <a:bodyPr wrap="square" rtlCol="0">
            <a:spAutoFit/>
          </a:bodyPr>
          <a:lstStyle/>
          <a:p>
            <a:r>
              <a:rPr lang="en-GB" sz="1350" dirty="0"/>
              <a:t>(Baines et al, 2012)</a:t>
            </a:r>
          </a:p>
        </p:txBody>
      </p:sp>
    </p:spTree>
    <p:extLst>
      <p:ext uri="{BB962C8B-B14F-4D97-AF65-F5344CB8AC3E}">
        <p14:creationId xmlns:p14="http://schemas.microsoft.com/office/powerpoint/2010/main" val="10795257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150756881"/>
              </p:ext>
            </p:extLst>
          </p:nvPr>
        </p:nvGraphicFramePr>
        <p:xfrm>
          <a:off x="1485900" y="890718"/>
          <a:ext cx="6326460"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7465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8963" y="1103761"/>
            <a:ext cx="6172200" cy="423504"/>
          </a:xfrm>
        </p:spPr>
        <p:txBody>
          <a:bodyPr>
            <a:normAutofit fontScale="90000"/>
          </a:bodyPr>
          <a:lstStyle/>
          <a:p>
            <a:r>
              <a:rPr lang="en-GB" dirty="0"/>
              <a:t>Segmentation variables </a:t>
            </a:r>
            <a:r>
              <a:rPr lang="en-GB" sz="750" dirty="0"/>
              <a:t>(Kotler et al, 2013; Palmer, 2012, Masterson et al, 2017))</a:t>
            </a:r>
            <a:endParaRPr lang="en-GB" sz="2700" dirty="0"/>
          </a:p>
        </p:txBody>
      </p:sp>
      <p:sp>
        <p:nvSpPr>
          <p:cNvPr id="4" name="Text Placeholder 3"/>
          <p:cNvSpPr>
            <a:spLocks noGrp="1"/>
          </p:cNvSpPr>
          <p:nvPr>
            <p:ph type="body" idx="1"/>
          </p:nvPr>
        </p:nvSpPr>
        <p:spPr>
          <a:xfrm>
            <a:off x="1493658" y="1808820"/>
            <a:ext cx="3030141" cy="378042"/>
          </a:xfrm>
        </p:spPr>
        <p:txBody>
          <a:bodyPr/>
          <a:lstStyle/>
          <a:p>
            <a:r>
              <a:rPr lang="en-GB" dirty="0"/>
              <a:t>Demographic</a:t>
            </a:r>
          </a:p>
        </p:txBody>
      </p:sp>
      <p:sp>
        <p:nvSpPr>
          <p:cNvPr id="3" name="Content Placeholder 2"/>
          <p:cNvSpPr>
            <a:spLocks noGrp="1"/>
          </p:cNvSpPr>
          <p:nvPr>
            <p:ph sz="half" idx="2"/>
          </p:nvPr>
        </p:nvSpPr>
        <p:spPr>
          <a:xfrm>
            <a:off x="1493658" y="2160137"/>
            <a:ext cx="3030141" cy="3170598"/>
          </a:xfrm>
        </p:spPr>
        <p:txBody>
          <a:bodyPr>
            <a:normAutofit fontScale="92500" lnSpcReduction="10000"/>
          </a:bodyPr>
          <a:lstStyle/>
          <a:p>
            <a:r>
              <a:rPr lang="en-GB" dirty="0"/>
              <a:t>Segmenting the market based on variables such as</a:t>
            </a:r>
          </a:p>
          <a:p>
            <a:pPr lvl="1"/>
            <a:r>
              <a:rPr lang="en-GB" dirty="0"/>
              <a:t>Age and life-cycle stage</a:t>
            </a:r>
          </a:p>
          <a:p>
            <a:pPr lvl="1"/>
            <a:r>
              <a:rPr lang="en-GB" dirty="0"/>
              <a:t>Family size</a:t>
            </a:r>
          </a:p>
          <a:p>
            <a:pPr lvl="1"/>
            <a:r>
              <a:rPr lang="en-GB" dirty="0"/>
              <a:t>Gender</a:t>
            </a:r>
          </a:p>
          <a:p>
            <a:pPr lvl="1"/>
            <a:r>
              <a:rPr lang="en-GB" dirty="0"/>
              <a:t>Income</a:t>
            </a:r>
          </a:p>
          <a:p>
            <a:pPr lvl="1"/>
            <a:r>
              <a:rPr lang="en-GB" dirty="0"/>
              <a:t>Social economic group</a:t>
            </a:r>
          </a:p>
          <a:p>
            <a:pPr lvl="1"/>
            <a:r>
              <a:rPr lang="en-GB" dirty="0"/>
              <a:t>Ethnicity</a:t>
            </a:r>
          </a:p>
          <a:p>
            <a:pPr lvl="1"/>
            <a:r>
              <a:rPr lang="en-GB" dirty="0"/>
              <a:t>Education</a:t>
            </a:r>
          </a:p>
          <a:p>
            <a:pPr lvl="1"/>
            <a:r>
              <a:rPr lang="en-GB" dirty="0"/>
              <a:t>Occupation </a:t>
            </a:r>
          </a:p>
          <a:p>
            <a:pPr lvl="1"/>
            <a:r>
              <a:rPr lang="en-GB" dirty="0"/>
              <a:t>Nationality</a:t>
            </a:r>
          </a:p>
          <a:p>
            <a:pPr lvl="1"/>
            <a:r>
              <a:rPr lang="en-GB" dirty="0"/>
              <a:t>Religion</a:t>
            </a:r>
          </a:p>
          <a:p>
            <a:pPr lvl="1"/>
            <a:endParaRPr lang="en-GB" dirty="0"/>
          </a:p>
        </p:txBody>
      </p:sp>
      <p:sp>
        <p:nvSpPr>
          <p:cNvPr id="5" name="Text Placeholder 4"/>
          <p:cNvSpPr>
            <a:spLocks noGrp="1"/>
          </p:cNvSpPr>
          <p:nvPr>
            <p:ph type="body" sz="quarter" idx="3"/>
          </p:nvPr>
        </p:nvSpPr>
        <p:spPr>
          <a:xfrm>
            <a:off x="4626007" y="1808821"/>
            <a:ext cx="3031331" cy="383120"/>
          </a:xfrm>
        </p:spPr>
        <p:txBody>
          <a:bodyPr/>
          <a:lstStyle/>
          <a:p>
            <a:r>
              <a:rPr lang="en-GB" dirty="0"/>
              <a:t>Geographic</a:t>
            </a:r>
          </a:p>
        </p:txBody>
      </p:sp>
      <p:sp>
        <p:nvSpPr>
          <p:cNvPr id="6" name="Content Placeholder 5"/>
          <p:cNvSpPr>
            <a:spLocks noGrp="1"/>
          </p:cNvSpPr>
          <p:nvPr>
            <p:ph sz="quarter" idx="4"/>
          </p:nvPr>
        </p:nvSpPr>
        <p:spPr>
          <a:xfrm>
            <a:off x="4626007" y="2186862"/>
            <a:ext cx="3031331" cy="3224604"/>
          </a:xfrm>
        </p:spPr>
        <p:txBody>
          <a:bodyPr>
            <a:normAutofit fontScale="92500" lnSpcReduction="10000"/>
          </a:bodyPr>
          <a:lstStyle/>
          <a:p>
            <a:r>
              <a:rPr lang="en-GB" dirty="0"/>
              <a:t>Segmenting the market into different geographical regions</a:t>
            </a:r>
          </a:p>
          <a:p>
            <a:pPr lvl="1"/>
            <a:r>
              <a:rPr lang="en-GB" dirty="0"/>
              <a:t>World region or country</a:t>
            </a:r>
          </a:p>
          <a:p>
            <a:pPr lvl="1"/>
            <a:r>
              <a:rPr lang="en-GB" dirty="0"/>
              <a:t>Country region</a:t>
            </a:r>
          </a:p>
          <a:p>
            <a:pPr lvl="1"/>
            <a:r>
              <a:rPr lang="en-GB" dirty="0"/>
              <a:t>County </a:t>
            </a:r>
          </a:p>
          <a:p>
            <a:pPr lvl="1"/>
            <a:r>
              <a:rPr lang="en-GB" dirty="0"/>
              <a:t>City</a:t>
            </a:r>
          </a:p>
          <a:p>
            <a:pPr lvl="1"/>
            <a:r>
              <a:rPr lang="en-GB" dirty="0"/>
              <a:t>Neighbourhoods</a:t>
            </a:r>
          </a:p>
          <a:p>
            <a:pPr lvl="1"/>
            <a:r>
              <a:rPr lang="en-GB" dirty="0"/>
              <a:t>Density</a:t>
            </a:r>
          </a:p>
          <a:p>
            <a:pPr lvl="1"/>
            <a:r>
              <a:rPr lang="en-GB" dirty="0"/>
              <a:t>Climatic zones</a:t>
            </a:r>
          </a:p>
          <a:p>
            <a:pPr marL="0" indent="0">
              <a:buNone/>
            </a:pPr>
            <a:endParaRPr lang="en-GB" sz="600" dirty="0"/>
          </a:p>
        </p:txBody>
      </p:sp>
      <p:sp>
        <p:nvSpPr>
          <p:cNvPr id="7" name="TextBox 6"/>
          <p:cNvSpPr txBox="1"/>
          <p:nvPr/>
        </p:nvSpPr>
        <p:spPr>
          <a:xfrm>
            <a:off x="4247964" y="4617133"/>
            <a:ext cx="3294366" cy="1255728"/>
          </a:xfrm>
          <a:prstGeom prst="rect">
            <a:avLst/>
          </a:prstGeom>
          <a:noFill/>
        </p:spPr>
        <p:txBody>
          <a:bodyPr wrap="square" rtlCol="0">
            <a:spAutoFit/>
          </a:bodyPr>
          <a:lstStyle/>
          <a:p>
            <a:pPr lvl="0">
              <a:spcBef>
                <a:spcPct val="20000"/>
              </a:spcBef>
              <a:buClr>
                <a:srgbClr val="0BD0D9"/>
              </a:buClr>
              <a:buSzPct val="95000"/>
            </a:pPr>
            <a:r>
              <a:rPr lang="en-GB" b="1" dirty="0">
                <a:solidFill>
                  <a:srgbClr val="04617B"/>
                </a:solidFill>
              </a:rPr>
              <a:t>Geo-demographic</a:t>
            </a:r>
          </a:p>
          <a:p>
            <a:pPr marL="257175" indent="-257175">
              <a:spcBef>
                <a:spcPct val="20000"/>
              </a:spcBef>
              <a:buClr>
                <a:srgbClr val="0BD0D9"/>
              </a:buClr>
              <a:buSzPct val="95000"/>
              <a:buFont typeface="Arial" panose="020B0604020202020204" pitchFamily="34" charset="0"/>
              <a:buChar char="•"/>
            </a:pPr>
            <a:r>
              <a:rPr lang="en-GB" sz="1350" dirty="0"/>
              <a:t>Combines both demographic and geographic segmentation variable (ACORN, MOSAIC)</a:t>
            </a:r>
          </a:p>
          <a:p>
            <a:pPr marL="257175" indent="-257175">
              <a:spcBef>
                <a:spcPct val="20000"/>
              </a:spcBef>
              <a:buClr>
                <a:srgbClr val="0BD0D9"/>
              </a:buClr>
              <a:buSzPct val="95000"/>
              <a:buFont typeface="Arial" panose="020B0604020202020204" pitchFamily="34" charset="0"/>
              <a:buChar char="•"/>
            </a:pPr>
            <a:endParaRPr lang="en-GB" sz="12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10" y="4846087"/>
            <a:ext cx="1740362" cy="1154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35149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3658" y="1322766"/>
            <a:ext cx="6172200" cy="477510"/>
          </a:xfrm>
        </p:spPr>
        <p:txBody>
          <a:bodyPr>
            <a:normAutofit fontScale="90000"/>
          </a:bodyPr>
          <a:lstStyle/>
          <a:p>
            <a:r>
              <a:rPr lang="en-GB" dirty="0"/>
              <a:t>Segmentation variables </a:t>
            </a:r>
            <a:r>
              <a:rPr lang="en-GB" sz="1050" dirty="0"/>
              <a:t>(Kotler et al, 2013; Blythe, 2006</a:t>
            </a:r>
            <a:endParaRPr lang="en-GB" dirty="0"/>
          </a:p>
        </p:txBody>
      </p:sp>
      <p:sp>
        <p:nvSpPr>
          <p:cNvPr id="4" name="Text Placeholder 3"/>
          <p:cNvSpPr>
            <a:spLocks noGrp="1"/>
          </p:cNvSpPr>
          <p:nvPr>
            <p:ph type="body" idx="1"/>
          </p:nvPr>
        </p:nvSpPr>
        <p:spPr>
          <a:xfrm>
            <a:off x="1493658" y="1808820"/>
            <a:ext cx="3030141" cy="494514"/>
          </a:xfrm>
        </p:spPr>
        <p:txBody>
          <a:bodyPr/>
          <a:lstStyle/>
          <a:p>
            <a:r>
              <a:rPr lang="en-GB" dirty="0"/>
              <a:t>Behavioural</a:t>
            </a:r>
          </a:p>
        </p:txBody>
      </p:sp>
      <p:sp>
        <p:nvSpPr>
          <p:cNvPr id="5" name="Content Placeholder 4"/>
          <p:cNvSpPr>
            <a:spLocks noGrp="1"/>
          </p:cNvSpPr>
          <p:nvPr>
            <p:ph sz="half" idx="2"/>
          </p:nvPr>
        </p:nvSpPr>
        <p:spPr>
          <a:xfrm>
            <a:off x="1485900" y="2348880"/>
            <a:ext cx="3030141" cy="3278610"/>
          </a:xfrm>
        </p:spPr>
        <p:txBody>
          <a:bodyPr/>
          <a:lstStyle/>
          <a:p>
            <a:r>
              <a:rPr lang="en-GB" dirty="0"/>
              <a:t>Segmenting the market based on how the consumer buys, use and feel about the product:</a:t>
            </a:r>
          </a:p>
          <a:p>
            <a:pPr lvl="1"/>
            <a:r>
              <a:rPr lang="en-GB" dirty="0"/>
              <a:t>Purchase occasion</a:t>
            </a:r>
          </a:p>
          <a:p>
            <a:pPr lvl="1"/>
            <a:r>
              <a:rPr lang="en-GB" dirty="0"/>
              <a:t>Benefits sought</a:t>
            </a:r>
          </a:p>
          <a:p>
            <a:pPr lvl="1"/>
            <a:r>
              <a:rPr lang="en-GB" dirty="0"/>
              <a:t>Usage</a:t>
            </a:r>
          </a:p>
          <a:p>
            <a:pPr lvl="1"/>
            <a:r>
              <a:rPr lang="en-GB" dirty="0"/>
              <a:t>Buyer readiness stage</a:t>
            </a:r>
          </a:p>
          <a:p>
            <a:pPr lvl="1"/>
            <a:r>
              <a:rPr lang="en-GB" dirty="0"/>
              <a:t>Attitude toward the product</a:t>
            </a:r>
          </a:p>
          <a:p>
            <a:pPr lvl="1"/>
            <a:r>
              <a:rPr lang="en-GB" dirty="0"/>
              <a:t>Loyalty</a:t>
            </a:r>
          </a:p>
        </p:txBody>
      </p:sp>
      <p:sp>
        <p:nvSpPr>
          <p:cNvPr id="6" name="Text Placeholder 5"/>
          <p:cNvSpPr>
            <a:spLocks noGrp="1"/>
          </p:cNvSpPr>
          <p:nvPr>
            <p:ph type="body" sz="quarter" idx="3"/>
          </p:nvPr>
        </p:nvSpPr>
        <p:spPr>
          <a:xfrm>
            <a:off x="4626007" y="1808821"/>
            <a:ext cx="3031331" cy="491132"/>
          </a:xfrm>
        </p:spPr>
        <p:txBody>
          <a:bodyPr/>
          <a:lstStyle/>
          <a:p>
            <a:r>
              <a:rPr lang="en-GB" dirty="0"/>
              <a:t>Psychographic</a:t>
            </a:r>
          </a:p>
        </p:txBody>
      </p:sp>
      <p:sp>
        <p:nvSpPr>
          <p:cNvPr id="7" name="Content Placeholder 6"/>
          <p:cNvSpPr>
            <a:spLocks noGrp="1"/>
          </p:cNvSpPr>
          <p:nvPr>
            <p:ph sz="quarter" idx="4"/>
          </p:nvPr>
        </p:nvSpPr>
        <p:spPr>
          <a:xfrm>
            <a:off x="4626770" y="2348880"/>
            <a:ext cx="3031331" cy="3278610"/>
          </a:xfrm>
        </p:spPr>
        <p:txBody>
          <a:bodyPr/>
          <a:lstStyle/>
          <a:p>
            <a:r>
              <a:rPr lang="en-GB" dirty="0"/>
              <a:t>Segmenting the market into different segments based on:</a:t>
            </a:r>
          </a:p>
          <a:p>
            <a:pPr lvl="1"/>
            <a:r>
              <a:rPr lang="en-GB" dirty="0"/>
              <a:t>Lifestyle</a:t>
            </a:r>
          </a:p>
          <a:p>
            <a:pPr lvl="1"/>
            <a:r>
              <a:rPr lang="en-GB" dirty="0"/>
              <a:t>Personality</a:t>
            </a:r>
          </a:p>
          <a:p>
            <a:pPr lvl="1"/>
            <a:r>
              <a:rPr lang="en-GB" dirty="0"/>
              <a:t>Attitudes</a:t>
            </a:r>
          </a:p>
          <a:p>
            <a:pPr lvl="1"/>
            <a:r>
              <a:rPr lang="en-GB" dirty="0"/>
              <a:t>Values</a:t>
            </a:r>
          </a:p>
          <a:p>
            <a:pPr lvl="1"/>
            <a:endParaRPr lang="en-GB" dirty="0"/>
          </a:p>
          <a:p>
            <a:pPr lvl="1">
              <a:buFont typeface="Wingdings" panose="05000000000000000000" pitchFamily="2" charset="2"/>
              <a:buChar char="q"/>
            </a:pPr>
            <a:r>
              <a:rPr lang="en-GB" dirty="0"/>
              <a:t>VALS</a:t>
            </a:r>
          </a:p>
        </p:txBody>
      </p:sp>
    </p:spTree>
    <p:extLst>
      <p:ext uri="{BB962C8B-B14F-4D97-AF65-F5344CB8AC3E}">
        <p14:creationId xmlns:p14="http://schemas.microsoft.com/office/powerpoint/2010/main" val="25929857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6298-C482-4754-8150-875CEA3FB347}"/>
              </a:ext>
            </a:extLst>
          </p:cNvPr>
          <p:cNvSpPr>
            <a:spLocks noGrp="1"/>
          </p:cNvSpPr>
          <p:nvPr>
            <p:ph type="title"/>
          </p:nvPr>
        </p:nvSpPr>
        <p:spPr>
          <a:xfrm>
            <a:off x="180825" y="-297656"/>
            <a:ext cx="8963175" cy="1325563"/>
          </a:xfrm>
        </p:spPr>
        <p:txBody>
          <a:bodyPr>
            <a:normAutofit/>
          </a:bodyPr>
          <a:lstStyle/>
          <a:p>
            <a:r>
              <a:rPr lang="en-US" sz="4000" b="1" dirty="0"/>
              <a:t>Consumer profile / the target / persona</a:t>
            </a:r>
          </a:p>
        </p:txBody>
      </p:sp>
      <p:sp>
        <p:nvSpPr>
          <p:cNvPr id="3" name="Text Placeholder 2">
            <a:extLst>
              <a:ext uri="{FF2B5EF4-FFF2-40B4-BE49-F238E27FC236}">
                <a16:creationId xmlns:a16="http://schemas.microsoft.com/office/drawing/2014/main" id="{A2265765-D52A-DD6C-A6E2-51D635FE2979}"/>
              </a:ext>
            </a:extLst>
          </p:cNvPr>
          <p:cNvSpPr>
            <a:spLocks noGrp="1"/>
          </p:cNvSpPr>
          <p:nvPr>
            <p:ph type="body" idx="1"/>
          </p:nvPr>
        </p:nvSpPr>
        <p:spPr>
          <a:xfrm>
            <a:off x="182994" y="5805383"/>
            <a:ext cx="3868340" cy="823912"/>
          </a:xfrm>
        </p:spPr>
        <p:txBody>
          <a:bodyPr>
            <a:noAutofit/>
          </a:bodyPr>
          <a:lstStyle/>
          <a:p>
            <a:r>
              <a:rPr lang="en-US" sz="3200" dirty="0"/>
              <a:t>Consider the 4 key areas of segmentation – for each write down the person you are looking to target</a:t>
            </a:r>
          </a:p>
          <a:p>
            <a:endParaRPr lang="en-US" sz="3200" dirty="0"/>
          </a:p>
          <a:p>
            <a:r>
              <a:rPr lang="en-US" sz="3200" dirty="0"/>
              <a:t>Create a person- give them a name </a:t>
            </a:r>
          </a:p>
        </p:txBody>
      </p:sp>
      <p:sp>
        <p:nvSpPr>
          <p:cNvPr id="5" name="Text Placeholder 4">
            <a:extLst>
              <a:ext uri="{FF2B5EF4-FFF2-40B4-BE49-F238E27FC236}">
                <a16:creationId xmlns:a16="http://schemas.microsoft.com/office/drawing/2014/main" id="{93B231D0-B51B-3E07-4396-A0D5501895E6}"/>
              </a:ext>
            </a:extLst>
          </p:cNvPr>
          <p:cNvSpPr>
            <a:spLocks noGrp="1"/>
          </p:cNvSpPr>
          <p:nvPr>
            <p:ph type="body" sz="quarter" idx="3"/>
          </p:nvPr>
        </p:nvSpPr>
        <p:spPr>
          <a:xfrm>
            <a:off x="364306" y="1156449"/>
            <a:ext cx="3887391" cy="823912"/>
          </a:xfrm>
        </p:spPr>
        <p:txBody>
          <a:bodyPr>
            <a:noAutofit/>
          </a:bodyPr>
          <a:lstStyle/>
          <a:p>
            <a:r>
              <a:rPr lang="en-US" sz="3600" dirty="0"/>
              <a:t>Pick a sport product-</a:t>
            </a:r>
          </a:p>
        </p:txBody>
      </p:sp>
      <p:pic>
        <p:nvPicPr>
          <p:cNvPr id="7" name="Picture 6">
            <a:extLst>
              <a:ext uri="{FF2B5EF4-FFF2-40B4-BE49-F238E27FC236}">
                <a16:creationId xmlns:a16="http://schemas.microsoft.com/office/drawing/2014/main" id="{029C4083-F353-FA50-A9AE-2606C7167248}"/>
              </a:ext>
            </a:extLst>
          </p:cNvPr>
          <p:cNvPicPr>
            <a:picLocks noChangeAspect="1"/>
          </p:cNvPicPr>
          <p:nvPr/>
        </p:nvPicPr>
        <p:blipFill>
          <a:blip r:embed="rId2"/>
          <a:stretch>
            <a:fillRect/>
          </a:stretch>
        </p:blipFill>
        <p:spPr>
          <a:xfrm>
            <a:off x="4861075" y="1002507"/>
            <a:ext cx="4102100" cy="5321300"/>
          </a:xfrm>
          <a:prstGeom prst="rect">
            <a:avLst/>
          </a:prstGeom>
        </p:spPr>
      </p:pic>
    </p:spTree>
    <p:extLst>
      <p:ext uri="{BB962C8B-B14F-4D97-AF65-F5344CB8AC3E}">
        <p14:creationId xmlns:p14="http://schemas.microsoft.com/office/powerpoint/2010/main" val="18188414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12" y="-1"/>
            <a:ext cx="3909949" cy="6883030"/>
            <a:chOff x="-19217" y="-1"/>
            <a:chExt cx="5213267" cy="6883030"/>
          </a:xfrm>
        </p:grpSpPr>
        <p:sp>
          <p:nvSpPr>
            <p:cNvPr id="35" name="Rectangle 34">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7" name="Rectangle 36">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itle 1"/>
          <p:cNvSpPr txBox="1">
            <a:spLocks/>
          </p:cNvSpPr>
          <p:nvPr/>
        </p:nvSpPr>
        <p:spPr>
          <a:xfrm>
            <a:off x="-186880" y="1105365"/>
            <a:ext cx="4100140" cy="161620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4000" b="1" kern="1200" dirty="0">
                <a:solidFill>
                  <a:srgbClr val="FFFFFF"/>
                </a:solidFill>
                <a:latin typeface="+mj-lt"/>
                <a:ea typeface="+mj-ea"/>
                <a:cs typeface="+mj-cs"/>
              </a:rPr>
              <a:t>Marketing Communication Mix</a:t>
            </a:r>
          </a:p>
        </p:txBody>
      </p:sp>
      <p:sp>
        <p:nvSpPr>
          <p:cNvPr id="29" name="TextBox 28"/>
          <p:cNvSpPr txBox="1"/>
          <p:nvPr/>
        </p:nvSpPr>
        <p:spPr>
          <a:xfrm>
            <a:off x="352895" y="3277907"/>
            <a:ext cx="3442354" cy="3524823"/>
          </a:xfrm>
          <a:prstGeom prst="rect">
            <a:avLst/>
          </a:prstGeom>
        </p:spPr>
        <p:txBody>
          <a:bodyPr vert="horz" lIns="91440" tIns="45720" rIns="91440" bIns="45720" rtlCol="0">
            <a:normAutofit/>
          </a:bodyPr>
          <a:lstStyle/>
          <a:p>
            <a:pPr marL="228600" indent="-228600">
              <a:lnSpc>
                <a:spcPct val="90000"/>
              </a:lnSpc>
              <a:spcAft>
                <a:spcPts val="600"/>
              </a:spcAft>
              <a:buFont typeface="Arial" panose="020B0604020202020204" pitchFamily="34" charset="0"/>
              <a:buChar char="•"/>
            </a:pPr>
            <a:r>
              <a:rPr lang="en-US" sz="3200" dirty="0">
                <a:solidFill>
                  <a:srgbClr val="FFFFFF"/>
                </a:solidFill>
              </a:rPr>
              <a:t>Informational</a:t>
            </a:r>
          </a:p>
          <a:p>
            <a:pPr marL="228600" indent="-228600">
              <a:lnSpc>
                <a:spcPct val="90000"/>
              </a:lnSpc>
              <a:spcAft>
                <a:spcPts val="600"/>
              </a:spcAft>
              <a:buFont typeface="Arial" panose="020B0604020202020204" pitchFamily="34" charset="0"/>
              <a:buChar char="•"/>
            </a:pPr>
            <a:r>
              <a:rPr lang="en-US" sz="3200" dirty="0">
                <a:solidFill>
                  <a:srgbClr val="FFFFFF"/>
                </a:solidFill>
              </a:rPr>
              <a:t>Emotional</a:t>
            </a:r>
          </a:p>
          <a:p>
            <a:pPr marL="228600" indent="-228600">
              <a:lnSpc>
                <a:spcPct val="90000"/>
              </a:lnSpc>
              <a:spcAft>
                <a:spcPts val="600"/>
              </a:spcAft>
              <a:buFont typeface="Arial" panose="020B0604020202020204" pitchFamily="34" charset="0"/>
              <a:buChar char="•"/>
            </a:pPr>
            <a:r>
              <a:rPr lang="en-US" sz="3200" dirty="0">
                <a:solidFill>
                  <a:srgbClr val="FFFFFF"/>
                </a:solidFill>
              </a:rPr>
              <a:t>User-generated</a:t>
            </a:r>
          </a:p>
          <a:p>
            <a:pPr marL="228600" indent="-228600">
              <a:lnSpc>
                <a:spcPct val="90000"/>
              </a:lnSpc>
              <a:spcAft>
                <a:spcPts val="600"/>
              </a:spcAft>
              <a:buFont typeface="Arial" panose="020B0604020202020204" pitchFamily="34" charset="0"/>
              <a:buChar char="•"/>
            </a:pPr>
            <a:r>
              <a:rPr lang="en-US" sz="3200" dirty="0">
                <a:solidFill>
                  <a:srgbClr val="FFFFFF"/>
                </a:solidFill>
              </a:rPr>
              <a:t> Brand content</a:t>
            </a:r>
          </a:p>
        </p:txBody>
      </p:sp>
      <p:grpSp>
        <p:nvGrpSpPr>
          <p:cNvPr id="22" name="Group 21"/>
          <p:cNvGrpSpPr>
            <a:grpSpLocks noChangeAspect="1"/>
          </p:cNvGrpSpPr>
          <p:nvPr/>
        </p:nvGrpSpPr>
        <p:grpSpPr>
          <a:xfrm>
            <a:off x="3901759" y="-1"/>
            <a:ext cx="5215682" cy="6359802"/>
            <a:chOff x="2667000" y="1534437"/>
            <a:chExt cx="3810000" cy="3484326"/>
          </a:xfrm>
        </p:grpSpPr>
        <p:grpSp>
          <p:nvGrpSpPr>
            <p:cNvPr id="10" name="Group 9"/>
            <p:cNvGrpSpPr/>
            <p:nvPr/>
          </p:nvGrpSpPr>
          <p:grpSpPr>
            <a:xfrm>
              <a:off x="3505200" y="2704713"/>
              <a:ext cx="2137819" cy="1943487"/>
              <a:chOff x="2099234" y="1813494"/>
              <a:chExt cx="2137819" cy="1943487"/>
            </a:xfrm>
          </p:grpSpPr>
          <p:sp>
            <p:nvSpPr>
              <p:cNvPr id="11" name="Oval 10"/>
              <p:cNvSpPr/>
              <p:nvPr/>
            </p:nvSpPr>
            <p:spPr>
              <a:xfrm>
                <a:off x="2099234" y="1813494"/>
                <a:ext cx="2137819" cy="1943487"/>
              </a:xfrm>
              <a:prstGeom prst="ellipse">
                <a:avLst/>
              </a:pr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a:lstStyle/>
              <a:p>
                <a:endParaRPr lang="en-GB"/>
              </a:p>
            </p:txBody>
          </p:sp>
          <p:sp>
            <p:nvSpPr>
              <p:cNvPr id="12" name="Oval 4"/>
              <p:cNvSpPr/>
              <p:nvPr/>
            </p:nvSpPr>
            <p:spPr>
              <a:xfrm>
                <a:off x="2412311" y="2098111"/>
                <a:ext cx="1511665" cy="1374253"/>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21590" tIns="21590" rIns="21590" bIns="21590" numCol="1" spcCol="1270" anchor="ctr" anchorCtr="0">
                <a:noAutofit/>
              </a:bodyPr>
              <a:lstStyle/>
              <a:p>
                <a:pPr algn="ctr" defTabSz="793433">
                  <a:lnSpc>
                    <a:spcPct val="90000"/>
                  </a:lnSpc>
                  <a:spcBef>
                    <a:spcPct val="0"/>
                  </a:spcBef>
                  <a:spcAft>
                    <a:spcPct val="35000"/>
                  </a:spcAft>
                </a:pPr>
                <a:r>
                  <a:rPr lang="en-GB" sz="2100" b="1" kern="1200" dirty="0">
                    <a:solidFill>
                      <a:schemeClr val="tx1"/>
                    </a:solidFill>
                    <a:latin typeface="+mn-lt"/>
                    <a:ea typeface="+mn-ea"/>
                    <a:cs typeface="+mn-cs"/>
                  </a:rPr>
                  <a:t>Marketing Communication   Mix</a:t>
                </a:r>
                <a:endParaRPr lang="en-GB" sz="2000" b="1" dirty="0"/>
              </a:p>
            </p:txBody>
          </p:sp>
        </p:grpSp>
        <p:grpSp>
          <p:nvGrpSpPr>
            <p:cNvPr id="13" name="Group 12"/>
            <p:cNvGrpSpPr/>
            <p:nvPr/>
          </p:nvGrpSpPr>
          <p:grpSpPr>
            <a:xfrm>
              <a:off x="3810000" y="1534437"/>
              <a:ext cx="1437363" cy="1437363"/>
              <a:chOff x="2448812" y="594629"/>
              <a:chExt cx="1437363" cy="1437363"/>
            </a:xfrm>
          </p:grpSpPr>
          <p:sp>
            <p:nvSpPr>
              <p:cNvPr id="14" name="Oval 13"/>
              <p:cNvSpPr/>
              <p:nvPr/>
            </p:nvSpPr>
            <p:spPr>
              <a:xfrm>
                <a:off x="2448812" y="594629"/>
                <a:ext cx="1437363" cy="1437363"/>
              </a:xfrm>
              <a:prstGeom prst="ellipse">
                <a:avLst/>
              </a:prstGeom>
              <a:solidFill>
                <a:schemeClr val="bg1">
                  <a:lumMod val="85000"/>
                  <a:alpha val="50000"/>
                </a:schemeClr>
              </a:solidFill>
              <a:ln w="6350">
                <a:solidFill>
                  <a:schemeClr val="tx1"/>
                </a:solidFill>
              </a:ln>
            </p:spPr>
            <p:style>
              <a:lnRef idx="2">
                <a:scrgbClr r="0" g="0" b="0"/>
              </a:lnRef>
              <a:fillRef idx="1">
                <a:scrgbClr r="0" g="0" b="0"/>
              </a:fillRef>
              <a:effectRef idx="0">
                <a:schemeClr val="accent1">
                  <a:alpha val="50000"/>
                  <a:hueOff val="0"/>
                  <a:satOff val="0"/>
                  <a:lumOff val="0"/>
                  <a:alphaOff val="0"/>
                </a:schemeClr>
              </a:effectRef>
              <a:fontRef idx="minor">
                <a:schemeClr val="tx1"/>
              </a:fontRef>
            </p:style>
            <p:txBody>
              <a:bodyPr/>
              <a:lstStyle/>
              <a:p>
                <a:endParaRPr lang="en-GB"/>
              </a:p>
            </p:txBody>
          </p:sp>
          <p:sp>
            <p:nvSpPr>
              <p:cNvPr id="15" name="Oval 4"/>
              <p:cNvSpPr/>
              <p:nvPr/>
            </p:nvSpPr>
            <p:spPr>
              <a:xfrm>
                <a:off x="2659309" y="805126"/>
                <a:ext cx="1016369" cy="1016369"/>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15240" tIns="15240" rIns="15240" bIns="15240" numCol="1" spcCol="1270" anchor="ctr" anchorCtr="0">
                <a:noAutofit/>
              </a:bodyPr>
              <a:lstStyle/>
              <a:p>
                <a:pPr algn="ctr" defTabSz="560070">
                  <a:lnSpc>
                    <a:spcPct val="90000"/>
                  </a:lnSpc>
                  <a:spcBef>
                    <a:spcPct val="0"/>
                  </a:spcBef>
                  <a:spcAft>
                    <a:spcPct val="35000"/>
                  </a:spcAft>
                </a:pPr>
                <a:r>
                  <a:rPr lang="en-GB" sz="1260" b="1" kern="1200">
                    <a:solidFill>
                      <a:schemeClr val="bg1">
                        <a:lumMod val="65000"/>
                      </a:schemeClr>
                    </a:solidFill>
                    <a:latin typeface="+mn-lt"/>
                    <a:ea typeface="+mn-ea"/>
                    <a:cs typeface="+mn-cs"/>
                  </a:rPr>
                  <a:t>Communication Tools</a:t>
                </a:r>
                <a:endParaRPr lang="en-GB" sz="1200" b="1">
                  <a:solidFill>
                    <a:schemeClr val="bg1">
                      <a:lumMod val="65000"/>
                    </a:schemeClr>
                  </a:solidFill>
                </a:endParaRPr>
              </a:p>
            </p:txBody>
          </p:sp>
        </p:grpSp>
        <p:grpSp>
          <p:nvGrpSpPr>
            <p:cNvPr id="16" name="Group 15"/>
            <p:cNvGrpSpPr/>
            <p:nvPr/>
          </p:nvGrpSpPr>
          <p:grpSpPr>
            <a:xfrm>
              <a:off x="5039637" y="3581400"/>
              <a:ext cx="1437363" cy="1437363"/>
              <a:chOff x="3581396" y="3024025"/>
              <a:chExt cx="1437363" cy="1437363"/>
            </a:xfrm>
          </p:grpSpPr>
          <p:sp>
            <p:nvSpPr>
              <p:cNvPr id="17" name="Oval 16"/>
              <p:cNvSpPr/>
              <p:nvPr/>
            </p:nvSpPr>
            <p:spPr>
              <a:xfrm>
                <a:off x="3581396" y="3024025"/>
                <a:ext cx="1437363" cy="1437363"/>
              </a:xfrm>
              <a:prstGeom prst="ellipse">
                <a:avLst/>
              </a:prstGeom>
              <a:solidFill>
                <a:schemeClr val="bg1">
                  <a:lumMod val="85000"/>
                  <a:alpha val="50000"/>
                </a:schemeClr>
              </a:solidFill>
              <a:ln w="3175">
                <a:solidFill>
                  <a:schemeClr val="tx1"/>
                </a:solidFill>
              </a:ln>
            </p:spPr>
            <p:style>
              <a:lnRef idx="2">
                <a:scrgbClr r="0" g="0" b="0"/>
              </a:lnRef>
              <a:fillRef idx="1">
                <a:scrgbClr r="0" g="0" b="0"/>
              </a:fillRef>
              <a:effectRef idx="0">
                <a:schemeClr val="accent1">
                  <a:alpha val="50000"/>
                  <a:hueOff val="0"/>
                  <a:satOff val="0"/>
                  <a:lumOff val="0"/>
                  <a:alphaOff val="0"/>
                </a:schemeClr>
              </a:effectRef>
              <a:fontRef idx="minor">
                <a:schemeClr val="tx1"/>
              </a:fontRef>
            </p:style>
            <p:txBody>
              <a:bodyPr/>
              <a:lstStyle/>
              <a:p>
                <a:endParaRPr lang="en-GB"/>
              </a:p>
            </p:txBody>
          </p:sp>
          <p:sp>
            <p:nvSpPr>
              <p:cNvPr id="18" name="Oval 4"/>
              <p:cNvSpPr/>
              <p:nvPr/>
            </p:nvSpPr>
            <p:spPr>
              <a:xfrm>
                <a:off x="3791893" y="3234522"/>
                <a:ext cx="1016369" cy="1016369"/>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15240" tIns="15240" rIns="15240" bIns="15240" numCol="1" spcCol="1270" anchor="ctr" anchorCtr="0">
                <a:noAutofit/>
              </a:bodyPr>
              <a:lstStyle/>
              <a:p>
                <a:pPr algn="ctr" defTabSz="560070">
                  <a:lnSpc>
                    <a:spcPct val="90000"/>
                  </a:lnSpc>
                  <a:spcBef>
                    <a:spcPct val="0"/>
                  </a:spcBef>
                  <a:spcAft>
                    <a:spcPct val="35000"/>
                  </a:spcAft>
                </a:pPr>
                <a:r>
                  <a:rPr lang="en-GB" sz="1260" b="1" kern="1200">
                    <a:solidFill>
                      <a:schemeClr val="bg1">
                        <a:lumMod val="65000"/>
                      </a:schemeClr>
                    </a:solidFill>
                    <a:latin typeface="+mn-lt"/>
                    <a:ea typeface="+mn-ea"/>
                    <a:cs typeface="+mn-cs"/>
                  </a:rPr>
                  <a:t>Categories of Media</a:t>
                </a:r>
                <a:endParaRPr lang="en-GB" sz="1200" b="1">
                  <a:solidFill>
                    <a:schemeClr val="bg1">
                      <a:lumMod val="65000"/>
                    </a:schemeClr>
                  </a:solidFill>
                </a:endParaRPr>
              </a:p>
            </p:txBody>
          </p:sp>
        </p:grpSp>
        <p:grpSp>
          <p:nvGrpSpPr>
            <p:cNvPr id="19" name="Group 18"/>
            <p:cNvGrpSpPr/>
            <p:nvPr/>
          </p:nvGrpSpPr>
          <p:grpSpPr>
            <a:xfrm>
              <a:off x="2667000" y="3581400"/>
              <a:ext cx="1437363" cy="1437363"/>
              <a:chOff x="1371588" y="3022595"/>
              <a:chExt cx="1437363" cy="1437363"/>
            </a:xfrm>
          </p:grpSpPr>
          <p:sp>
            <p:nvSpPr>
              <p:cNvPr id="20" name="Oval 19"/>
              <p:cNvSpPr/>
              <p:nvPr/>
            </p:nvSpPr>
            <p:spPr>
              <a:xfrm>
                <a:off x="1371588" y="3022595"/>
                <a:ext cx="1437363" cy="1437363"/>
              </a:xfrm>
              <a:prstGeom prst="ellipse">
                <a:avLst/>
              </a:prstGeom>
              <a:solidFill>
                <a:srgbClr val="00B050">
                  <a:alpha val="50000"/>
                </a:srgbClr>
              </a:solidFill>
              <a:ln w="6350">
                <a:solidFill>
                  <a:schemeClr val="tx1"/>
                </a:solidFill>
              </a:ln>
            </p:spPr>
            <p:style>
              <a:lnRef idx="2">
                <a:scrgbClr r="0" g="0" b="0"/>
              </a:lnRef>
              <a:fillRef idx="1">
                <a:scrgbClr r="0" g="0" b="0"/>
              </a:fillRef>
              <a:effectRef idx="0">
                <a:schemeClr val="accent1">
                  <a:alpha val="50000"/>
                  <a:hueOff val="0"/>
                  <a:satOff val="0"/>
                  <a:lumOff val="0"/>
                  <a:alphaOff val="0"/>
                </a:schemeClr>
              </a:effectRef>
              <a:fontRef idx="minor">
                <a:schemeClr val="tx1"/>
              </a:fontRef>
            </p:style>
            <p:txBody>
              <a:bodyPr/>
              <a:lstStyle/>
              <a:p>
                <a:endParaRPr lang="en-GB"/>
              </a:p>
            </p:txBody>
          </p:sp>
          <p:sp>
            <p:nvSpPr>
              <p:cNvPr id="21" name="Oval 4"/>
              <p:cNvSpPr/>
              <p:nvPr/>
            </p:nvSpPr>
            <p:spPr>
              <a:xfrm>
                <a:off x="1582085" y="3233092"/>
                <a:ext cx="1016369" cy="1016369"/>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15240" tIns="15240" rIns="15240" bIns="15240" numCol="1" spcCol="1270" anchor="ctr" anchorCtr="0">
                <a:noAutofit/>
              </a:bodyPr>
              <a:lstStyle/>
              <a:p>
                <a:pPr algn="ctr" defTabSz="560070">
                  <a:lnSpc>
                    <a:spcPct val="90000"/>
                  </a:lnSpc>
                  <a:spcBef>
                    <a:spcPct val="0"/>
                  </a:spcBef>
                  <a:spcAft>
                    <a:spcPct val="35000"/>
                  </a:spcAft>
                </a:pPr>
                <a:r>
                  <a:rPr lang="en-GB" sz="1260" b="1" kern="1200">
                    <a:solidFill>
                      <a:schemeClr val="tx1"/>
                    </a:solidFill>
                    <a:latin typeface="+mn-lt"/>
                    <a:ea typeface="+mn-ea"/>
                    <a:cs typeface="+mn-cs"/>
                  </a:rPr>
                  <a:t>Types of Message/ Content</a:t>
                </a:r>
                <a:endParaRPr lang="en-GB" sz="1200" b="1"/>
              </a:p>
            </p:txBody>
          </p:sp>
        </p:grpSp>
      </p:grpSp>
    </p:spTree>
    <p:extLst>
      <p:ext uri="{BB962C8B-B14F-4D97-AF65-F5344CB8AC3E}">
        <p14:creationId xmlns:p14="http://schemas.microsoft.com/office/powerpoint/2010/main" val="127450968"/>
      </p:ext>
    </p:extLst>
  </p:cSld>
  <p:clrMapOvr>
    <a:masterClrMapping/>
  </p:clrMapOvr>
  <mc:AlternateContent xmlns:mc="http://schemas.openxmlformats.org/markup-compatibility/2006" xmlns:p14="http://schemas.microsoft.com/office/powerpoint/2010/main">
    <mc:Choice Requires="p14">
      <p:transition spd="slow" p14:dur="2000" advTm="13806"/>
    </mc:Choice>
    <mc:Fallback xmlns="">
      <p:transition spd="slow" advTm="1380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ordless Air Compression Leg &amp; Foot Massager – 360° Circulation Therapy with Knee Heat &amp; Adjustable Modes">
            <a:extLst>
              <a:ext uri="{FF2B5EF4-FFF2-40B4-BE49-F238E27FC236}">
                <a16:creationId xmlns:a16="http://schemas.microsoft.com/office/drawing/2014/main" id="{47E84D43-C496-E1B0-F8DB-278746441E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8586" y="1544051"/>
            <a:ext cx="5009645" cy="5009645"/>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a:xfrm>
            <a:off x="251520" y="-137201"/>
            <a:ext cx="7886700" cy="1325563"/>
          </a:xfrm>
        </p:spPr>
        <p:txBody>
          <a:bodyPr/>
          <a:lstStyle/>
          <a:p>
            <a:r>
              <a:rPr lang="en-GB" dirty="0"/>
              <a:t>Advertising Execution </a:t>
            </a:r>
          </a:p>
        </p:txBody>
      </p:sp>
      <p:sp>
        <p:nvSpPr>
          <p:cNvPr id="5" name="Text Placeholder 4"/>
          <p:cNvSpPr>
            <a:spLocks noGrp="1"/>
          </p:cNvSpPr>
          <p:nvPr>
            <p:ph type="body" idx="1"/>
          </p:nvPr>
        </p:nvSpPr>
        <p:spPr>
          <a:xfrm>
            <a:off x="243301" y="905998"/>
            <a:ext cx="5675814" cy="308756"/>
          </a:xfrm>
        </p:spPr>
        <p:txBody>
          <a:bodyPr>
            <a:normAutofit fontScale="92500" lnSpcReduction="10000"/>
          </a:bodyPr>
          <a:lstStyle/>
          <a:p>
            <a:r>
              <a:rPr lang="en-GB" dirty="0"/>
              <a:t>Creative Execution: the way an advertising appeal presented</a:t>
            </a:r>
          </a:p>
        </p:txBody>
      </p:sp>
      <p:sp>
        <p:nvSpPr>
          <p:cNvPr id="2" name="Content Placeholder 1"/>
          <p:cNvSpPr>
            <a:spLocks noGrp="1"/>
          </p:cNvSpPr>
          <p:nvPr>
            <p:ph sz="half" idx="2"/>
          </p:nvPr>
        </p:nvSpPr>
        <p:spPr>
          <a:xfrm>
            <a:off x="251520" y="1484784"/>
            <a:ext cx="3832473" cy="2903297"/>
          </a:xfrm>
        </p:spPr>
        <p:txBody>
          <a:bodyPr>
            <a:noAutofit/>
          </a:bodyPr>
          <a:lstStyle/>
          <a:p>
            <a:pPr lvl="1">
              <a:buFont typeface="Arial" panose="020B0604020202020204" pitchFamily="34" charset="0"/>
              <a:buChar char="•"/>
            </a:pPr>
            <a:r>
              <a:rPr lang="en-GB" sz="2400" dirty="0"/>
              <a:t>Straight-sell / Factual message</a:t>
            </a:r>
          </a:p>
          <a:p>
            <a:pPr lvl="1">
              <a:buFont typeface="Arial" panose="020B0604020202020204" pitchFamily="34" charset="0"/>
              <a:buChar char="•"/>
            </a:pPr>
            <a:r>
              <a:rPr lang="en-GB" sz="2400" dirty="0"/>
              <a:t>Scientific / Technical evidence</a:t>
            </a:r>
          </a:p>
          <a:p>
            <a:pPr lvl="1">
              <a:buFont typeface="Arial" panose="020B0604020202020204" pitchFamily="34" charset="0"/>
              <a:buChar char="•"/>
            </a:pPr>
            <a:r>
              <a:rPr lang="en-GB" sz="2400" dirty="0"/>
              <a:t>Demonstration</a:t>
            </a:r>
          </a:p>
          <a:p>
            <a:pPr lvl="1">
              <a:buFont typeface="Arial" panose="020B0604020202020204" pitchFamily="34" charset="0"/>
              <a:buChar char="•"/>
            </a:pPr>
            <a:r>
              <a:rPr lang="en-GB" sz="2400" dirty="0"/>
              <a:t>Testimonial </a:t>
            </a:r>
          </a:p>
          <a:p>
            <a:pPr lvl="1">
              <a:buFont typeface="Arial" panose="020B0604020202020204" pitchFamily="34" charset="0"/>
              <a:buChar char="•"/>
            </a:pPr>
            <a:r>
              <a:rPr lang="en-GB" sz="2400" dirty="0"/>
              <a:t>Slice of life</a:t>
            </a:r>
          </a:p>
        </p:txBody>
      </p:sp>
      <p:sp>
        <p:nvSpPr>
          <p:cNvPr id="7" name="Content Placeholder 6"/>
          <p:cNvSpPr>
            <a:spLocks noGrp="1"/>
          </p:cNvSpPr>
          <p:nvPr>
            <p:ph sz="quarter" idx="4"/>
          </p:nvPr>
        </p:nvSpPr>
        <p:spPr>
          <a:xfrm>
            <a:off x="734434" y="4146076"/>
            <a:ext cx="2866644" cy="2711924"/>
          </a:xfrm>
        </p:spPr>
        <p:txBody>
          <a:bodyPr>
            <a:normAutofit lnSpcReduction="10000"/>
          </a:bodyPr>
          <a:lstStyle/>
          <a:p>
            <a:r>
              <a:rPr lang="en-GB" dirty="0"/>
              <a:t>Animation</a:t>
            </a:r>
          </a:p>
          <a:p>
            <a:r>
              <a:rPr lang="en-GB" dirty="0"/>
              <a:t>Fantasy</a:t>
            </a:r>
          </a:p>
          <a:p>
            <a:r>
              <a:rPr lang="en-GB" dirty="0"/>
              <a:t>Imagery</a:t>
            </a:r>
          </a:p>
          <a:p>
            <a:r>
              <a:rPr lang="en-GB" dirty="0"/>
              <a:t>Dramatization</a:t>
            </a:r>
          </a:p>
          <a:p>
            <a:r>
              <a:rPr lang="en-GB" dirty="0"/>
              <a:t>Humour </a:t>
            </a:r>
          </a:p>
          <a:p>
            <a:r>
              <a:rPr lang="en-GB" dirty="0"/>
              <a:t>Music</a:t>
            </a:r>
          </a:p>
          <a:p>
            <a:r>
              <a:rPr lang="en-GB" dirty="0"/>
              <a:t>Combinations</a:t>
            </a:r>
          </a:p>
          <a:p>
            <a:endParaRPr lang="en-GB" dirty="0"/>
          </a:p>
        </p:txBody>
      </p:sp>
    </p:spTree>
    <p:extLst>
      <p:ext uri="{BB962C8B-B14F-4D97-AF65-F5344CB8AC3E}">
        <p14:creationId xmlns:p14="http://schemas.microsoft.com/office/powerpoint/2010/main" val="7470632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a:t>Straight sell</a:t>
            </a:r>
            <a:endParaRPr lang="en-GB" dirty="0"/>
          </a:p>
        </p:txBody>
      </p:sp>
      <p:sp>
        <p:nvSpPr>
          <p:cNvPr id="8" name="Content Placeholder 7"/>
          <p:cNvSpPr>
            <a:spLocks noGrp="1"/>
          </p:cNvSpPr>
          <p:nvPr>
            <p:ph idx="1"/>
          </p:nvPr>
        </p:nvSpPr>
        <p:spPr>
          <a:xfrm>
            <a:off x="683568" y="1430623"/>
            <a:ext cx="3672408" cy="3048986"/>
          </a:xfrm>
        </p:spPr>
        <p:txBody>
          <a:bodyPr>
            <a:normAutofit/>
          </a:bodyPr>
          <a:lstStyle/>
          <a:p>
            <a:r>
              <a:rPr lang="en-GB" dirty="0"/>
              <a:t>Basic, straight forward presentation of information of product </a:t>
            </a:r>
          </a:p>
          <a:p>
            <a:r>
              <a:rPr lang="en-GB" dirty="0"/>
              <a:t>B2B, High involvement</a:t>
            </a:r>
          </a:p>
          <a:p>
            <a:pPr marL="0" indent="0">
              <a:buNone/>
            </a:pPr>
            <a:endParaRPr lang="en-GB" dirty="0"/>
          </a:p>
        </p:txBody>
      </p:sp>
      <p:pic>
        <p:nvPicPr>
          <p:cNvPr id="1026" name="Picture 2" descr="Pool Timetables &amp;amp; WAG free swimming">
            <a:extLst>
              <a:ext uri="{FF2B5EF4-FFF2-40B4-BE49-F238E27FC236}">
                <a16:creationId xmlns:a16="http://schemas.microsoft.com/office/drawing/2014/main" id="{3DA62DF3-FB56-41E9-A0B6-E0C10AB2E59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63610" y="4479609"/>
            <a:ext cx="5652120" cy="2108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00264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91490" y="365125"/>
            <a:ext cx="3840085" cy="1692794"/>
          </a:xfrm>
        </p:spPr>
        <p:txBody>
          <a:bodyPr>
            <a:normAutofit/>
          </a:bodyPr>
          <a:lstStyle/>
          <a:p>
            <a:r>
              <a:rPr lang="en-GB" dirty="0"/>
              <a:t>Scientific </a:t>
            </a:r>
          </a:p>
        </p:txBody>
      </p:sp>
      <p:sp>
        <p:nvSpPr>
          <p:cNvPr id="8" name="Content Placeholder 7"/>
          <p:cNvSpPr>
            <a:spLocks noGrp="1"/>
          </p:cNvSpPr>
          <p:nvPr>
            <p:ph idx="1"/>
          </p:nvPr>
        </p:nvSpPr>
        <p:spPr>
          <a:xfrm>
            <a:off x="491490" y="2575034"/>
            <a:ext cx="3840085" cy="3462228"/>
          </a:xfrm>
        </p:spPr>
        <p:txBody>
          <a:bodyPr>
            <a:normAutofit/>
          </a:bodyPr>
          <a:lstStyle/>
          <a:p>
            <a:r>
              <a:rPr lang="en-GB" sz="1600"/>
              <a:t>Scientific facts presented, technical information, backed by laboratories </a:t>
            </a:r>
          </a:p>
          <a:p>
            <a:r>
              <a:rPr lang="en-GB" sz="1600"/>
              <a:t>Anti-ageing, Toothpaste, Washing powders</a:t>
            </a:r>
          </a:p>
        </p:txBody>
      </p:sp>
      <p:pic>
        <p:nvPicPr>
          <p:cNvPr id="2050" name="Picture 2" descr="Suplementos Deportivos / Fitness">
            <a:extLst>
              <a:ext uri="{FF2B5EF4-FFF2-40B4-BE49-F238E27FC236}">
                <a16:creationId xmlns:a16="http://schemas.microsoft.com/office/drawing/2014/main" id="{B2369BC4-BC25-45AC-A259-7FE662B0B1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035" r="13923"/>
          <a:stretch/>
        </p:blipFill>
        <p:spPr bwMode="auto">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56349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60" y="325369"/>
            <a:ext cx="3276451" cy="1956841"/>
          </a:xfrm>
        </p:spPr>
        <p:txBody>
          <a:bodyPr anchor="b">
            <a:normAutofit/>
          </a:bodyPr>
          <a:lstStyle/>
          <a:p>
            <a:r>
              <a:rPr lang="en-GB" sz="3600"/>
              <a:t>Demonstration</a:t>
            </a:r>
          </a:p>
        </p:txBody>
      </p:sp>
      <p:sp>
        <p:nvSpPr>
          <p:cNvPr id="3" name="Content Placeholder 2"/>
          <p:cNvSpPr>
            <a:spLocks noGrp="1"/>
          </p:cNvSpPr>
          <p:nvPr>
            <p:ph idx="1"/>
          </p:nvPr>
        </p:nvSpPr>
        <p:spPr>
          <a:xfrm>
            <a:off x="480060" y="2872899"/>
            <a:ext cx="3182691" cy="3320668"/>
          </a:xfrm>
        </p:spPr>
        <p:txBody>
          <a:bodyPr>
            <a:normAutofit/>
          </a:bodyPr>
          <a:lstStyle/>
          <a:p>
            <a:r>
              <a:rPr lang="en-GB" sz="1900"/>
              <a:t>Designed to demonstrate the key elements of product</a:t>
            </a:r>
          </a:p>
          <a:p>
            <a:r>
              <a:rPr lang="en-GB" sz="1900"/>
              <a:t>Highlights benefits of using brand</a:t>
            </a:r>
          </a:p>
        </p:txBody>
      </p:sp>
      <p:pic>
        <p:nvPicPr>
          <p:cNvPr id="5" name="Picture 4">
            <a:hlinkClick r:id="rId2"/>
            <a:extLst>
              <a:ext uri="{FF2B5EF4-FFF2-40B4-BE49-F238E27FC236}">
                <a16:creationId xmlns:a16="http://schemas.microsoft.com/office/drawing/2014/main" id="{3311CE31-9AA9-4262-9065-CB533F02BF73}"/>
              </a:ext>
            </a:extLst>
          </p:cNvPr>
          <p:cNvPicPr>
            <a:picLocks noChangeAspect="1"/>
          </p:cNvPicPr>
          <p:nvPr/>
        </p:nvPicPr>
        <p:blipFill rotWithShape="1">
          <a:blip r:embed="rId3"/>
          <a:srcRect l="18336" r="33519"/>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153389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Testimonial</a:t>
            </a:r>
          </a:p>
        </p:txBody>
      </p:sp>
      <p:sp>
        <p:nvSpPr>
          <p:cNvPr id="3" name="Content Placeholder 2"/>
          <p:cNvSpPr>
            <a:spLocks noGrp="1"/>
          </p:cNvSpPr>
          <p:nvPr>
            <p:ph idx="1"/>
          </p:nvPr>
        </p:nvSpPr>
        <p:spPr>
          <a:xfrm>
            <a:off x="603586" y="2599420"/>
            <a:ext cx="3406100" cy="3401330"/>
          </a:xfrm>
        </p:spPr>
        <p:txBody>
          <a:bodyPr>
            <a:normAutofit/>
          </a:bodyPr>
          <a:lstStyle/>
          <a:p>
            <a:r>
              <a:rPr lang="en-GB" dirty="0"/>
              <a:t>Advert uses testimonial based on a ‘user’ experience</a:t>
            </a:r>
          </a:p>
          <a:p>
            <a:r>
              <a:rPr lang="en-GB" dirty="0"/>
              <a:t>Audience relates to user</a:t>
            </a:r>
          </a:p>
          <a:p>
            <a:r>
              <a:rPr lang="en-GB" dirty="0"/>
              <a:t>Believes user</a:t>
            </a:r>
          </a:p>
        </p:txBody>
      </p:sp>
      <p:pic>
        <p:nvPicPr>
          <p:cNvPr id="3074" name="Picture 2" descr="Shaun T Insanity Full Commercial Pt 1 - YouTube">
            <a:extLst>
              <a:ext uri="{FF2B5EF4-FFF2-40B4-BE49-F238E27FC236}">
                <a16:creationId xmlns:a16="http://schemas.microsoft.com/office/drawing/2014/main" id="{62364977-A651-4757-93E9-A5CD9BEC5A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3150" y="4077072"/>
            <a:ext cx="3346026" cy="250629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y Results are Insane! Beachbody and INSANITY Made it Possible&quot; | The  Beachbody Blog">
            <a:extLst>
              <a:ext uri="{FF2B5EF4-FFF2-40B4-BE49-F238E27FC236}">
                <a16:creationId xmlns:a16="http://schemas.microsoft.com/office/drawing/2014/main" id="{EBE9D97C-55A7-41BC-891E-805AE9040E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5419" y="1706316"/>
            <a:ext cx="3381064" cy="1866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29662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Slice-of-Life Execution</a:t>
            </a:r>
          </a:p>
        </p:txBody>
      </p:sp>
      <p:sp>
        <p:nvSpPr>
          <p:cNvPr id="3" name="Content Placeholder 2"/>
          <p:cNvSpPr>
            <a:spLocks noGrp="1"/>
          </p:cNvSpPr>
          <p:nvPr>
            <p:ph idx="1"/>
          </p:nvPr>
        </p:nvSpPr>
        <p:spPr>
          <a:xfrm>
            <a:off x="827585" y="2863850"/>
            <a:ext cx="4122458" cy="2588022"/>
          </a:xfrm>
        </p:spPr>
        <p:txBody>
          <a:bodyPr>
            <a:normAutofit/>
          </a:bodyPr>
          <a:lstStyle/>
          <a:p>
            <a:r>
              <a:rPr lang="en-GB" dirty="0"/>
              <a:t>Widely used advertising format</a:t>
            </a:r>
          </a:p>
          <a:p>
            <a:r>
              <a:rPr lang="en-GB" dirty="0"/>
              <a:t>Problem solution approach</a:t>
            </a:r>
          </a:p>
          <a:p>
            <a:r>
              <a:rPr lang="en-GB" dirty="0"/>
              <a:t>Portrays problems – product demonstrates how they can solve the issue </a:t>
            </a:r>
          </a:p>
          <a:p>
            <a:r>
              <a:rPr lang="en-GB" dirty="0"/>
              <a:t>Advert with a mix of </a:t>
            </a:r>
            <a:r>
              <a:rPr lang="en-GB" dirty="0">
                <a:hlinkClick r:id="rId3"/>
              </a:rPr>
              <a:t>SoL</a:t>
            </a:r>
            <a:r>
              <a:rPr lang="en-GB" dirty="0"/>
              <a:t> &amp; Demonstration</a:t>
            </a:r>
          </a:p>
        </p:txBody>
      </p:sp>
      <p:pic>
        <p:nvPicPr>
          <p:cNvPr id="5" name="Picture 4">
            <a:hlinkClick r:id="rId4"/>
          </p:cNvPr>
          <p:cNvPicPr>
            <a:picLocks noChangeAspect="1"/>
          </p:cNvPicPr>
          <p:nvPr/>
        </p:nvPicPr>
        <p:blipFill>
          <a:blip r:embed="rId5"/>
          <a:stretch>
            <a:fillRect/>
          </a:stretch>
        </p:blipFill>
        <p:spPr>
          <a:xfrm>
            <a:off x="5724128" y="2863850"/>
            <a:ext cx="2976599" cy="1872208"/>
          </a:xfrm>
          <a:prstGeom prst="rect">
            <a:avLst/>
          </a:prstGeom>
        </p:spPr>
      </p:pic>
    </p:spTree>
    <p:extLst>
      <p:ext uri="{BB962C8B-B14F-4D97-AF65-F5344CB8AC3E}">
        <p14:creationId xmlns:p14="http://schemas.microsoft.com/office/powerpoint/2010/main" val="28166640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C931F46D-F02A-419B-A36D-EAFA477952F8}"/>
              </a:ext>
            </a:extLst>
          </p:cNvPr>
          <p:cNvPicPr>
            <a:picLocks noChangeAspect="1"/>
          </p:cNvPicPr>
          <p:nvPr/>
        </p:nvPicPr>
        <p:blipFill rotWithShape="1">
          <a:blip r:embed="rId3"/>
          <a:srcRect l="6492" r="25176" b="1"/>
          <a:stretch/>
        </p:blipFill>
        <p:spPr>
          <a:xfrm>
            <a:off x="3704600" y="0"/>
            <a:ext cx="5442788" cy="4082094"/>
          </a:xfrm>
          <a:prstGeom prst="rect">
            <a:avLst/>
          </a:prstGeom>
        </p:spPr>
      </p:pic>
      <p:sp>
        <p:nvSpPr>
          <p:cNvPr id="2" name="Title 1"/>
          <p:cNvSpPr>
            <a:spLocks noGrp="1"/>
          </p:cNvSpPr>
          <p:nvPr>
            <p:ph type="title"/>
          </p:nvPr>
        </p:nvSpPr>
        <p:spPr>
          <a:xfrm>
            <a:off x="394137" y="2746196"/>
            <a:ext cx="3153102" cy="1342754"/>
          </a:xfrm>
        </p:spPr>
        <p:txBody>
          <a:bodyPr vert="horz" lIns="91440" tIns="45720" rIns="91440" bIns="45720" rtlCol="0" anchor="ctr">
            <a:normAutofit/>
          </a:bodyPr>
          <a:lstStyle/>
          <a:p>
            <a:pPr>
              <a:lnSpc>
                <a:spcPct val="90000"/>
              </a:lnSpc>
            </a:pPr>
            <a:r>
              <a:rPr lang="en-US" sz="3100" dirty="0"/>
              <a:t>Animation</a:t>
            </a:r>
          </a:p>
        </p:txBody>
      </p:sp>
      <p:sp>
        <p:nvSpPr>
          <p:cNvPr id="4" name="Content Placeholder 3"/>
          <p:cNvSpPr>
            <a:spLocks noGrp="1"/>
          </p:cNvSpPr>
          <p:nvPr>
            <p:ph sz="quarter" idx="14"/>
          </p:nvPr>
        </p:nvSpPr>
        <p:spPr>
          <a:xfrm>
            <a:off x="248305" y="3573016"/>
            <a:ext cx="3444765" cy="2619839"/>
          </a:xfrm>
        </p:spPr>
        <p:txBody>
          <a:bodyPr vert="horz" lIns="91440" tIns="45720" rIns="91440" bIns="45720" rtlCol="0" anchor="ctr">
            <a:normAutofit/>
          </a:bodyPr>
          <a:lstStyle/>
          <a:p>
            <a:pPr indent="-228600">
              <a:lnSpc>
                <a:spcPct val="90000"/>
              </a:lnSpc>
            </a:pPr>
            <a:r>
              <a:rPr lang="en-US" sz="1600" dirty="0"/>
              <a:t>Using animated scenes, characters, puppets</a:t>
            </a:r>
          </a:p>
          <a:p>
            <a:pPr indent="-228600">
              <a:lnSpc>
                <a:spcPct val="90000"/>
              </a:lnSpc>
            </a:pPr>
            <a:r>
              <a:rPr lang="en-US" sz="1600" dirty="0"/>
              <a:t>Consumers create relationship with characters</a:t>
            </a:r>
          </a:p>
        </p:txBody>
      </p:sp>
    </p:spTree>
    <p:extLst>
      <p:ext uri="{BB962C8B-B14F-4D97-AF65-F5344CB8AC3E}">
        <p14:creationId xmlns:p14="http://schemas.microsoft.com/office/powerpoint/2010/main" val="14605391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3899" y="851517"/>
            <a:ext cx="3848096" cy="1461778"/>
          </a:xfrm>
        </p:spPr>
        <p:txBody>
          <a:bodyPr>
            <a:normAutofit/>
          </a:bodyPr>
          <a:lstStyle/>
          <a:p>
            <a:r>
              <a:rPr lang="en-GB" sz="3500"/>
              <a:t>Imagery</a:t>
            </a:r>
          </a:p>
        </p:txBody>
      </p:sp>
      <p:sp>
        <p:nvSpPr>
          <p:cNvPr id="2" name="Content Placeholder 1"/>
          <p:cNvSpPr>
            <a:spLocks noGrp="1"/>
          </p:cNvSpPr>
          <p:nvPr>
            <p:ph idx="1"/>
          </p:nvPr>
        </p:nvSpPr>
        <p:spPr>
          <a:xfrm>
            <a:off x="723900" y="2470248"/>
            <a:ext cx="3036258" cy="3536236"/>
          </a:xfrm>
        </p:spPr>
        <p:txBody>
          <a:bodyPr>
            <a:normAutofit/>
          </a:bodyPr>
          <a:lstStyle/>
          <a:p>
            <a:r>
              <a:rPr lang="en-GB" sz="2100"/>
              <a:t>Adverts contain little or no information about brand</a:t>
            </a:r>
          </a:p>
          <a:p>
            <a:r>
              <a:rPr lang="en-GB" sz="2100"/>
              <a:t>Totally visual</a:t>
            </a:r>
          </a:p>
          <a:p>
            <a:r>
              <a:rPr lang="en-GB" sz="2100"/>
              <a:t>Usage imagery</a:t>
            </a:r>
          </a:p>
          <a:p>
            <a:r>
              <a:rPr lang="en-GB" sz="2100"/>
              <a:t>Emotional </a:t>
            </a:r>
          </a:p>
        </p:txBody>
      </p:sp>
      <p:pic>
        <p:nvPicPr>
          <p:cNvPr id="1026" name="Picture 2" descr="We need a watershed for TV betting adverts' | Wigan Today">
            <a:extLst>
              <a:ext uri="{FF2B5EF4-FFF2-40B4-BE49-F238E27FC236}">
                <a16:creationId xmlns:a16="http://schemas.microsoft.com/office/drawing/2014/main" id="{9AA9AF7D-8651-4D1B-BFA8-0C9BE5A77C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51497" y="2813902"/>
            <a:ext cx="2413000" cy="1800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67082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29369" y="238539"/>
            <a:ext cx="8263890" cy="1434415"/>
          </a:xfrm>
        </p:spPr>
        <p:txBody>
          <a:bodyPr anchor="b">
            <a:normAutofit/>
          </a:bodyPr>
          <a:lstStyle/>
          <a:p>
            <a:r>
              <a:rPr lang="en-GB" sz="4700"/>
              <a:t>Dramatization</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429369" y="2071316"/>
            <a:ext cx="5035164" cy="4119172"/>
          </a:xfrm>
        </p:spPr>
        <p:txBody>
          <a:bodyPr anchor="t">
            <a:normAutofit/>
          </a:bodyPr>
          <a:lstStyle/>
          <a:p>
            <a:r>
              <a:rPr lang="en-GB" sz="1900"/>
              <a:t>Telling a short story</a:t>
            </a:r>
          </a:p>
          <a:p>
            <a:r>
              <a:rPr lang="en-GB" sz="1900"/>
              <a:t>Brand is the star</a:t>
            </a:r>
          </a:p>
          <a:p>
            <a:r>
              <a:rPr lang="en-GB" sz="1900"/>
              <a:t>Like slice-of-life</a:t>
            </a:r>
          </a:p>
          <a:p>
            <a:r>
              <a:rPr lang="en-GB" sz="1900"/>
              <a:t>Problem solution approach</a:t>
            </a:r>
          </a:p>
          <a:p>
            <a:r>
              <a:rPr lang="en-GB" sz="1900"/>
              <a:t>Themes can span a number of </a:t>
            </a:r>
            <a:r>
              <a:rPr lang="en-GB" sz="1900">
                <a:hlinkClick r:id="rId2"/>
              </a:rPr>
              <a:t>adverts</a:t>
            </a:r>
            <a:endParaRPr lang="en-GB" sz="1900"/>
          </a:p>
        </p:txBody>
      </p:sp>
      <p:pic>
        <p:nvPicPr>
          <p:cNvPr id="4" name="Picture 3"/>
          <p:cNvPicPr>
            <a:picLocks noChangeAspect="1"/>
          </p:cNvPicPr>
          <p:nvPr/>
        </p:nvPicPr>
        <p:blipFill>
          <a:blip r:embed="rId3"/>
          <a:srcRect l="41247" r="11173" b="-1"/>
          <a:stretch>
            <a:fillRect/>
          </a:stretch>
        </p:blipFill>
        <p:spPr>
          <a:xfrm>
            <a:off x="5756743" y="2093976"/>
            <a:ext cx="2955798" cy="4096512"/>
          </a:xfrm>
          <a:prstGeom prst="rect">
            <a:avLst/>
          </a:prstGeom>
        </p:spPr>
      </p:pic>
    </p:spTree>
    <p:extLst>
      <p:ext uri="{BB962C8B-B14F-4D97-AF65-F5344CB8AC3E}">
        <p14:creationId xmlns:p14="http://schemas.microsoft.com/office/powerpoint/2010/main" val="38625121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564211"/>
            <a:ext cx="3428999" cy="1165002"/>
          </a:xfrm>
        </p:spPr>
        <p:txBody>
          <a:bodyPr vert="horz" lIns="91440" tIns="45720" rIns="91440" bIns="45720" rtlCol="0" anchor="b">
            <a:normAutofit/>
          </a:bodyPr>
          <a:lstStyle/>
          <a:p>
            <a:pPr algn="l">
              <a:lnSpc>
                <a:spcPct val="90000"/>
              </a:lnSpc>
            </a:pPr>
            <a:r>
              <a:rPr lang="en-US" sz="3100"/>
              <a:t>Humour</a:t>
            </a:r>
          </a:p>
        </p:txBody>
      </p:sp>
      <p:sp>
        <p:nvSpPr>
          <p:cNvPr id="5" name="TextBox 4">
            <a:extLst>
              <a:ext uri="{FF2B5EF4-FFF2-40B4-BE49-F238E27FC236}">
                <a16:creationId xmlns:a16="http://schemas.microsoft.com/office/drawing/2014/main" id="{74A73C66-97FC-4978-81E3-F0C33A8E93DC}"/>
              </a:ext>
            </a:extLst>
          </p:cNvPr>
          <p:cNvSpPr txBox="1"/>
          <p:nvPr/>
        </p:nvSpPr>
        <p:spPr>
          <a:xfrm>
            <a:off x="628649" y="2055327"/>
            <a:ext cx="3428999" cy="377697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a:t>Humour works best when:</a:t>
            </a:r>
          </a:p>
          <a:p>
            <a:pPr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r>
              <a:rPr lang="en-US" sz="1600"/>
              <a:t>Consumers already have a positive attitude toward the brand. </a:t>
            </a:r>
          </a:p>
          <a:p>
            <a:pPr marL="285750" indent="-228600">
              <a:lnSpc>
                <a:spcPct val="90000"/>
              </a:lnSpc>
              <a:spcAft>
                <a:spcPts val="600"/>
              </a:spcAft>
              <a:buFont typeface="Arial" panose="020B0604020202020204" pitchFamily="34" charset="0"/>
              <a:buChar char="•"/>
            </a:pPr>
            <a:r>
              <a:rPr lang="en-US" sz="1600"/>
              <a:t>The product pokes fun at itself </a:t>
            </a:r>
          </a:p>
          <a:p>
            <a:pPr marL="285750" indent="-228600">
              <a:lnSpc>
                <a:spcPct val="90000"/>
              </a:lnSpc>
              <a:spcAft>
                <a:spcPts val="600"/>
              </a:spcAft>
              <a:buFont typeface="Arial" panose="020B0604020202020204" pitchFamily="34" charset="0"/>
              <a:buChar char="•"/>
            </a:pPr>
            <a:r>
              <a:rPr lang="en-US" sz="1600"/>
              <a:t>The joke and brand message are integrated. </a:t>
            </a:r>
          </a:p>
          <a:p>
            <a:pPr indent="-228600">
              <a:lnSpc>
                <a:spcPct val="90000"/>
              </a:lnSpc>
              <a:spcAft>
                <a:spcPts val="600"/>
              </a:spcAft>
              <a:buFont typeface="Arial" panose="020B0604020202020204" pitchFamily="34" charset="0"/>
              <a:buChar char="•"/>
            </a:pPr>
            <a:r>
              <a:rPr lang="en-US" sz="1600"/>
              <a:t>Humour works by: </a:t>
            </a:r>
          </a:p>
        </p:txBody>
      </p:sp>
      <p:pic>
        <p:nvPicPr>
          <p:cNvPr id="4" name="Picture 3">
            <a:hlinkClick r:id="rId3"/>
            <a:extLst>
              <a:ext uri="{FF2B5EF4-FFF2-40B4-BE49-F238E27FC236}">
                <a16:creationId xmlns:a16="http://schemas.microsoft.com/office/drawing/2014/main" id="{ED78A0B7-3F3C-4D3C-BE0C-750E6914F7A2}"/>
              </a:ext>
            </a:extLst>
          </p:cNvPr>
          <p:cNvPicPr>
            <a:picLocks noChangeAspect="1"/>
          </p:cNvPicPr>
          <p:nvPr/>
        </p:nvPicPr>
        <p:blipFill rotWithShape="1">
          <a:blip r:embed="rId4"/>
          <a:srcRect l="21512" r="37512"/>
          <a:stretch/>
        </p:blipFill>
        <p:spPr>
          <a:xfrm>
            <a:off x="4642866" y="566928"/>
            <a:ext cx="3867912" cy="5286197"/>
          </a:xfrm>
          <a:prstGeom prst="rect">
            <a:avLst/>
          </a:prstGeom>
        </p:spPr>
      </p:pic>
      <p:sp>
        <p:nvSpPr>
          <p:cNvPr id="11" name="Rectangle 10"/>
          <p:cNvSpPr/>
          <p:nvPr/>
        </p:nvSpPr>
        <p:spPr>
          <a:xfrm>
            <a:off x="395537" y="1549102"/>
            <a:ext cx="3795464" cy="600164"/>
          </a:xfrm>
          <a:prstGeom prst="rect">
            <a:avLst/>
          </a:prstGeom>
        </p:spPr>
        <p:txBody>
          <a:bodyPr wrap="square">
            <a:spAutoFit/>
          </a:bodyPr>
          <a:lstStyle/>
          <a:p>
            <a:pPr>
              <a:spcAft>
                <a:spcPts val="600"/>
              </a:spcAft>
            </a:pPr>
            <a:endParaRPr lang="en-GB" sz="1400"/>
          </a:p>
          <a:p>
            <a:pPr>
              <a:spcAft>
                <a:spcPts val="600"/>
              </a:spcAft>
            </a:pPr>
            <a:r>
              <a:rPr lang="en-GB" sz="1400" dirty="0"/>
              <a:t> </a:t>
            </a:r>
            <a:endParaRPr lang="en-GB" sz="1400"/>
          </a:p>
        </p:txBody>
      </p:sp>
    </p:spTree>
    <p:extLst>
      <p:ext uri="{BB962C8B-B14F-4D97-AF65-F5344CB8AC3E}">
        <p14:creationId xmlns:p14="http://schemas.microsoft.com/office/powerpoint/2010/main" val="1835793860"/>
      </p:ext>
    </p:extLst>
  </p:cSld>
  <p:clrMapOvr>
    <a:masterClrMapping/>
  </p:clrMapOvr>
  <mc:AlternateContent xmlns:mc="http://schemas.openxmlformats.org/markup-compatibility/2006" xmlns:p14="http://schemas.microsoft.com/office/powerpoint/2010/main">
    <mc:Choice Requires="p14">
      <p:transition spd="slow" p14:dur="2000" advTm="108472"/>
    </mc:Choice>
    <mc:Fallback xmlns="">
      <p:transition spd="slow" advTm="108472"/>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D9D59-D222-40F8-989B-255E56A727A7}"/>
              </a:ext>
            </a:extLst>
          </p:cNvPr>
          <p:cNvSpPr>
            <a:spLocks noGrp="1"/>
          </p:cNvSpPr>
          <p:nvPr>
            <p:ph type="title"/>
          </p:nvPr>
        </p:nvSpPr>
        <p:spPr>
          <a:xfrm>
            <a:off x="360759" y="3752849"/>
            <a:ext cx="2468166" cy="2452687"/>
          </a:xfrm>
        </p:spPr>
        <p:txBody>
          <a:bodyPr anchor="ctr">
            <a:normAutofit/>
          </a:bodyPr>
          <a:lstStyle/>
          <a:p>
            <a:r>
              <a:rPr lang="en-GB" sz="3100" dirty="0"/>
              <a:t>Fear</a:t>
            </a:r>
          </a:p>
        </p:txBody>
      </p:sp>
      <p:pic>
        <p:nvPicPr>
          <p:cNvPr id="4" name="Picture 3">
            <a:hlinkClick r:id="rId3"/>
            <a:extLst>
              <a:ext uri="{FF2B5EF4-FFF2-40B4-BE49-F238E27FC236}">
                <a16:creationId xmlns:a16="http://schemas.microsoft.com/office/drawing/2014/main" id="{56460E62-2CA3-4172-BB69-CE84E0051E74}"/>
              </a:ext>
            </a:extLst>
          </p:cNvPr>
          <p:cNvPicPr>
            <a:picLocks noChangeAspect="1"/>
          </p:cNvPicPr>
          <p:nvPr/>
        </p:nvPicPr>
        <p:blipFill>
          <a:blip r:embed="rId4"/>
          <a:srcRect t="1453" b="20883"/>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F15B83B-2450-47BC-8716-44561B7E9002}"/>
              </a:ext>
            </a:extLst>
          </p:cNvPr>
          <p:cNvSpPr>
            <a:spLocks noGrp="1"/>
          </p:cNvSpPr>
          <p:nvPr>
            <p:ph idx="1"/>
          </p:nvPr>
        </p:nvSpPr>
        <p:spPr>
          <a:xfrm>
            <a:off x="2411760" y="3752850"/>
            <a:ext cx="6370286" cy="2844502"/>
          </a:xfrm>
        </p:spPr>
        <p:txBody>
          <a:bodyPr anchor="ctr">
            <a:normAutofit fontScale="77500" lnSpcReduction="20000"/>
          </a:bodyPr>
          <a:lstStyle/>
          <a:p>
            <a:r>
              <a:rPr lang="en-GB" dirty="0"/>
              <a:t>A ‘Fear Appeal’ plays-on the risk of not using a specific product, service or idea.</a:t>
            </a:r>
          </a:p>
          <a:p>
            <a:endParaRPr lang="en-GB" dirty="0"/>
          </a:p>
          <a:p>
            <a:r>
              <a:rPr lang="en-GB" dirty="0"/>
              <a:t>It is “persuasive messages that arouse fear by depicting a personally relevant and significant threat, followed by a description of feasible recommendations for deterring that threat” </a:t>
            </a:r>
          </a:p>
          <a:p>
            <a:pPr marL="0" indent="0">
              <a:buNone/>
            </a:pPr>
            <a:r>
              <a:rPr lang="en-GB" dirty="0"/>
              <a:t>(Witte, 1992)</a:t>
            </a:r>
          </a:p>
          <a:p>
            <a:r>
              <a:rPr lang="en-US" dirty="0"/>
              <a:t>Basic message is ‘if you don’t buy this….some particular dire consequence will occur’.</a:t>
            </a:r>
          </a:p>
          <a:p>
            <a:r>
              <a:rPr lang="en-GB" dirty="0"/>
              <a:t>Fear appeal works when you make the customer very afraid and then show him or her how to reduce the fear by doing what you recommend</a:t>
            </a:r>
          </a:p>
          <a:p>
            <a:pPr marL="0" indent="0">
              <a:buNone/>
            </a:pPr>
            <a:r>
              <a:rPr lang="en-GB" dirty="0"/>
              <a:t>(Witte and Allen, 2000)</a:t>
            </a:r>
          </a:p>
          <a:p>
            <a:endParaRPr lang="en-GB" sz="1200" dirty="0"/>
          </a:p>
        </p:txBody>
      </p:sp>
    </p:spTree>
    <p:extLst>
      <p:ext uri="{BB962C8B-B14F-4D97-AF65-F5344CB8AC3E}">
        <p14:creationId xmlns:p14="http://schemas.microsoft.com/office/powerpoint/2010/main" val="28878508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B2C75-B773-4A58-86C1-5858F0904FBC}"/>
              </a:ext>
            </a:extLst>
          </p:cNvPr>
          <p:cNvSpPr>
            <a:spLocks noGrp="1"/>
          </p:cNvSpPr>
          <p:nvPr>
            <p:ph type="title"/>
          </p:nvPr>
        </p:nvSpPr>
        <p:spPr/>
        <p:txBody>
          <a:bodyPr/>
          <a:lstStyle/>
          <a:p>
            <a:r>
              <a:rPr lang="en-GB" dirty="0"/>
              <a:t>Sex appeal- controversial </a:t>
            </a:r>
          </a:p>
        </p:txBody>
      </p:sp>
      <p:sp>
        <p:nvSpPr>
          <p:cNvPr id="3" name="Content Placeholder 2">
            <a:extLst>
              <a:ext uri="{FF2B5EF4-FFF2-40B4-BE49-F238E27FC236}">
                <a16:creationId xmlns:a16="http://schemas.microsoft.com/office/drawing/2014/main" id="{1D586F5A-08BC-491A-BE2B-BE95E2F9F6B2}"/>
              </a:ext>
            </a:extLst>
          </p:cNvPr>
          <p:cNvSpPr>
            <a:spLocks noGrp="1"/>
          </p:cNvSpPr>
          <p:nvPr>
            <p:ph idx="1"/>
          </p:nvPr>
        </p:nvSpPr>
        <p:spPr>
          <a:xfrm>
            <a:off x="457200" y="1600200"/>
            <a:ext cx="4762872" cy="4525963"/>
          </a:xfrm>
        </p:spPr>
        <p:txBody>
          <a:bodyPr>
            <a:normAutofit lnSpcReduction="10000"/>
          </a:bodyPr>
          <a:lstStyle/>
          <a:p>
            <a:r>
              <a:rPr lang="en-GB" dirty="0"/>
              <a:t>Sex appeal in advertising is generally viewed as an effective strategy to attract attention to your brand. </a:t>
            </a:r>
          </a:p>
          <a:p>
            <a:endParaRPr lang="en-GB" dirty="0"/>
          </a:p>
          <a:p>
            <a:r>
              <a:rPr lang="en-GB" dirty="0"/>
              <a:t>There has been debate as to whether sex appeal actually works in advertisements or not.</a:t>
            </a:r>
          </a:p>
          <a:p>
            <a:endParaRPr lang="en-GB" dirty="0"/>
          </a:p>
          <a:p>
            <a:r>
              <a:rPr lang="en-GB" dirty="0"/>
              <a:t>Capturing Attention</a:t>
            </a:r>
          </a:p>
          <a:p>
            <a:endParaRPr lang="en-GB" dirty="0"/>
          </a:p>
          <a:p>
            <a:r>
              <a:rPr lang="en-GB" dirty="0"/>
              <a:t>Associations</a:t>
            </a:r>
          </a:p>
          <a:p>
            <a:endParaRPr lang="en-GB" dirty="0"/>
          </a:p>
          <a:p>
            <a:r>
              <a:rPr lang="en-GB" dirty="0"/>
              <a:t>Innuendo</a:t>
            </a:r>
          </a:p>
          <a:p>
            <a:endParaRPr lang="en-GB" dirty="0"/>
          </a:p>
          <a:p>
            <a:endParaRPr lang="en-GB" dirty="0"/>
          </a:p>
        </p:txBody>
      </p:sp>
      <p:pic>
        <p:nvPicPr>
          <p:cNvPr id="5" name="Picture 4">
            <a:extLst>
              <a:ext uri="{FF2B5EF4-FFF2-40B4-BE49-F238E27FC236}">
                <a16:creationId xmlns:a16="http://schemas.microsoft.com/office/drawing/2014/main" id="{72ECF2BA-E275-4F57-BB6E-BBF37C27F20D}"/>
              </a:ext>
            </a:extLst>
          </p:cNvPr>
          <p:cNvPicPr>
            <a:picLocks noChangeAspect="1"/>
          </p:cNvPicPr>
          <p:nvPr/>
        </p:nvPicPr>
        <p:blipFill>
          <a:blip r:embed="rId2"/>
          <a:stretch>
            <a:fillRect/>
          </a:stretch>
        </p:blipFill>
        <p:spPr>
          <a:xfrm>
            <a:off x="5248612" y="2132856"/>
            <a:ext cx="3762375" cy="3714750"/>
          </a:xfrm>
          <a:prstGeom prst="rect">
            <a:avLst/>
          </a:prstGeom>
        </p:spPr>
      </p:pic>
    </p:spTree>
    <p:extLst>
      <p:ext uri="{BB962C8B-B14F-4D97-AF65-F5344CB8AC3E}">
        <p14:creationId xmlns:p14="http://schemas.microsoft.com/office/powerpoint/2010/main" val="23171598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07E16-0B4C-49AF-9413-5ECF3D572890}"/>
              </a:ext>
            </a:extLst>
          </p:cNvPr>
          <p:cNvSpPr>
            <a:spLocks noGrp="1"/>
          </p:cNvSpPr>
          <p:nvPr>
            <p:ph type="title"/>
          </p:nvPr>
        </p:nvSpPr>
        <p:spPr>
          <a:xfrm>
            <a:off x="628650" y="-315416"/>
            <a:ext cx="7886700" cy="1325563"/>
          </a:xfrm>
        </p:spPr>
        <p:txBody>
          <a:bodyPr/>
          <a:lstStyle/>
          <a:p>
            <a:r>
              <a:rPr lang="en-GB" dirty="0"/>
              <a:t>Nostalgia </a:t>
            </a:r>
          </a:p>
        </p:txBody>
      </p:sp>
      <p:sp>
        <p:nvSpPr>
          <p:cNvPr id="3" name="Content Placeholder 2">
            <a:extLst>
              <a:ext uri="{FF2B5EF4-FFF2-40B4-BE49-F238E27FC236}">
                <a16:creationId xmlns:a16="http://schemas.microsoft.com/office/drawing/2014/main" id="{389AF3EB-2D26-4652-AC5B-C4BEBF38CB54}"/>
              </a:ext>
            </a:extLst>
          </p:cNvPr>
          <p:cNvSpPr>
            <a:spLocks noGrp="1"/>
          </p:cNvSpPr>
          <p:nvPr>
            <p:ph idx="1"/>
          </p:nvPr>
        </p:nvSpPr>
        <p:spPr>
          <a:xfrm>
            <a:off x="609600" y="692696"/>
            <a:ext cx="7886700" cy="4351338"/>
          </a:xfrm>
        </p:spPr>
        <p:txBody>
          <a:bodyPr/>
          <a:lstStyle/>
          <a:p>
            <a:r>
              <a:rPr lang="en-GB" dirty="0"/>
              <a:t>Taking the audience back to a time when life was ‘good’</a:t>
            </a:r>
          </a:p>
          <a:p>
            <a:r>
              <a:rPr lang="en-GB" dirty="0"/>
              <a:t>Reconnecting old memories</a:t>
            </a:r>
          </a:p>
        </p:txBody>
      </p:sp>
      <p:pic>
        <p:nvPicPr>
          <p:cNvPr id="5122" name="Picture 2" descr="Wales' rugby results, 2019-20 - BBC Sport">
            <a:extLst>
              <a:ext uri="{FF2B5EF4-FFF2-40B4-BE49-F238E27FC236}">
                <a16:creationId xmlns:a16="http://schemas.microsoft.com/office/drawing/2014/main" id="{646BC672-626B-C56B-A41D-9D2E7974F0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336" y="2018259"/>
            <a:ext cx="7924800" cy="4457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61772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4886A0-D022-B90B-C869-DD9411871AB3}"/>
              </a:ext>
            </a:extLst>
          </p:cNvPr>
          <p:cNvSpPr>
            <a:spLocks noGrp="1"/>
          </p:cNvSpPr>
          <p:nvPr>
            <p:ph idx="1"/>
          </p:nvPr>
        </p:nvSpPr>
        <p:spPr>
          <a:xfrm>
            <a:off x="110762" y="2284307"/>
            <a:ext cx="8323913" cy="4351338"/>
          </a:xfrm>
        </p:spPr>
        <p:txBody>
          <a:bodyPr vert="horz" lIns="91440" tIns="45720" rIns="91440" bIns="45720" rtlCol="0" anchor="t">
            <a:noAutofit/>
          </a:bodyPr>
          <a:lstStyle/>
          <a:p>
            <a:pPr marL="0" indent="0">
              <a:buNone/>
            </a:pPr>
            <a:r>
              <a:rPr lang="en-US" sz="1600" dirty="0">
                <a:ea typeface="+mn-lt"/>
                <a:cs typeface="+mn-lt"/>
              </a:rPr>
              <a:t>Instead of hiring mainstream celebrities, </a:t>
            </a:r>
            <a:r>
              <a:rPr lang="en-US" sz="1600" dirty="0" err="1">
                <a:ea typeface="+mn-lt"/>
                <a:cs typeface="+mn-lt"/>
              </a:rPr>
              <a:t>Gymshark</a:t>
            </a:r>
            <a:r>
              <a:rPr lang="en-US" sz="1600" dirty="0">
                <a:ea typeface="+mn-lt"/>
                <a:cs typeface="+mn-lt"/>
              </a:rPr>
              <a:t> targeted micro-influencers and fitness YouTubers early on, gifting them free gear and building long-term, performance-based relationships ("</a:t>
            </a:r>
            <a:r>
              <a:rPr lang="en-US" sz="1600" dirty="0" err="1">
                <a:ea typeface="+mn-lt"/>
                <a:cs typeface="+mn-lt"/>
              </a:rPr>
              <a:t>Gymshark</a:t>
            </a:r>
            <a:r>
              <a:rPr lang="en-US" sz="1600" dirty="0">
                <a:ea typeface="+mn-lt"/>
                <a:cs typeface="+mn-lt"/>
              </a:rPr>
              <a:t> Athletes")</a:t>
            </a:r>
            <a:endParaRPr lang="en-US" sz="1600">
              <a:ea typeface="Calibri"/>
              <a:cs typeface="Calibri"/>
            </a:endParaRPr>
          </a:p>
          <a:p>
            <a:pPr marL="0" indent="0">
              <a:buNone/>
            </a:pPr>
            <a:endParaRPr lang="en-US" sz="1600" dirty="0">
              <a:solidFill>
                <a:srgbClr val="0A0A0A"/>
              </a:solidFill>
              <a:highlight>
                <a:srgbClr val="FFFFFF"/>
              </a:highlight>
              <a:ea typeface="+mn-lt"/>
              <a:cs typeface="+mn-lt"/>
            </a:endParaRPr>
          </a:p>
          <a:p>
            <a:pPr marL="0" indent="0">
              <a:buNone/>
            </a:pPr>
            <a:r>
              <a:rPr lang="en-US" sz="1600" dirty="0">
                <a:solidFill>
                  <a:srgbClr val="0A0A0A"/>
                </a:solidFill>
                <a:highlight>
                  <a:srgbClr val="FFFFFF"/>
                </a:highlight>
                <a:ea typeface="+mn-lt"/>
                <a:cs typeface="+mn-lt"/>
              </a:rPr>
              <a:t>The brand positions its feeds as motivational fitness channels rather than direct sales catalogs</a:t>
            </a:r>
            <a:endParaRPr lang="en-US" sz="1600">
              <a:ea typeface="Calibri"/>
              <a:cs typeface="Calibri"/>
            </a:endParaRPr>
          </a:p>
          <a:p>
            <a:pPr marL="0" indent="0">
              <a:buNone/>
            </a:pPr>
            <a:endParaRPr lang="en-US" sz="1600" dirty="0">
              <a:solidFill>
                <a:srgbClr val="0A0A0A"/>
              </a:solidFill>
              <a:highlight>
                <a:srgbClr val="FFFFFF"/>
              </a:highlight>
              <a:ea typeface="+mn-lt"/>
              <a:cs typeface="+mn-lt"/>
            </a:endParaRPr>
          </a:p>
          <a:p>
            <a:pPr marL="0" indent="0">
              <a:buNone/>
            </a:pPr>
            <a:r>
              <a:rPr lang="en-US" sz="1600" dirty="0" err="1">
                <a:solidFill>
                  <a:srgbClr val="0A0A0A"/>
                </a:solidFill>
                <a:highlight>
                  <a:srgbClr val="FFFFFF"/>
                </a:highlight>
                <a:ea typeface="+mn-lt"/>
                <a:cs typeface="+mn-lt"/>
              </a:rPr>
              <a:t>Gymshark</a:t>
            </a:r>
            <a:r>
              <a:rPr lang="en-US" sz="1600" dirty="0">
                <a:solidFill>
                  <a:srgbClr val="0A0A0A"/>
                </a:solidFill>
                <a:highlight>
                  <a:srgbClr val="FFFFFF"/>
                </a:highlight>
                <a:ea typeface="+mn-lt"/>
                <a:cs typeface="+mn-lt"/>
              </a:rPr>
              <a:t> tailors its approach to each social network:</a:t>
            </a:r>
            <a:endParaRPr lang="en-US" sz="1600" dirty="0">
              <a:solidFill>
                <a:srgbClr val="0A0A0A"/>
              </a:solidFill>
              <a:highlight>
                <a:srgbClr val="FFFFFF"/>
              </a:highlight>
              <a:ea typeface="Calibri"/>
              <a:cs typeface="Calibri"/>
            </a:endParaRPr>
          </a:p>
          <a:p>
            <a:r>
              <a:rPr lang="en-US" sz="1600" b="1" dirty="0">
                <a:solidFill>
                  <a:srgbClr val="0A0A0A"/>
                </a:solidFill>
                <a:highlight>
                  <a:srgbClr val="FFFFFF"/>
                </a:highlight>
                <a:ea typeface="+mn-lt"/>
                <a:cs typeface="+mn-lt"/>
              </a:rPr>
              <a:t>Instagram &amp; Facebook:</a:t>
            </a:r>
            <a:r>
              <a:rPr lang="en-US" sz="1600" dirty="0">
                <a:solidFill>
                  <a:srgbClr val="0A0A0A"/>
                </a:solidFill>
                <a:highlight>
                  <a:srgbClr val="FFFFFF"/>
                </a:highlight>
                <a:ea typeface="+mn-lt"/>
                <a:cs typeface="+mn-lt"/>
              </a:rPr>
              <a:t> Uses motivational visuals, customer progress stories, and interactive Q&amp;As.</a:t>
            </a:r>
            <a:endParaRPr lang="en-US" sz="1600">
              <a:ea typeface="Calibri"/>
              <a:cs typeface="Calibri"/>
            </a:endParaRPr>
          </a:p>
          <a:p>
            <a:r>
              <a:rPr lang="en-US" sz="1600" b="1" dirty="0">
                <a:solidFill>
                  <a:srgbClr val="0A0A0A"/>
                </a:solidFill>
                <a:highlight>
                  <a:srgbClr val="FFFFFF"/>
                </a:highlight>
                <a:ea typeface="+mn-lt"/>
                <a:cs typeface="+mn-lt"/>
              </a:rPr>
              <a:t>TikTok:</a:t>
            </a:r>
            <a:r>
              <a:rPr lang="en-US" sz="1600" dirty="0">
                <a:solidFill>
                  <a:srgbClr val="0A0A0A"/>
                </a:solidFill>
                <a:highlight>
                  <a:srgbClr val="FFFFFF"/>
                </a:highlight>
                <a:ea typeface="+mn-lt"/>
                <a:cs typeface="+mn-lt"/>
              </a:rPr>
              <a:t> Focuses on humor, viral fitness memes, and lighthearted trends.</a:t>
            </a:r>
            <a:endParaRPr lang="en-US" sz="1600">
              <a:ea typeface="Calibri"/>
              <a:cs typeface="Calibri"/>
            </a:endParaRPr>
          </a:p>
          <a:p>
            <a:r>
              <a:rPr lang="en-US" sz="1600" b="1" dirty="0">
                <a:solidFill>
                  <a:srgbClr val="0A0A0A"/>
                </a:solidFill>
                <a:highlight>
                  <a:srgbClr val="FFFFFF"/>
                </a:highlight>
                <a:ea typeface="+mn-lt"/>
                <a:cs typeface="+mn-lt"/>
              </a:rPr>
              <a:t>YouTube:</a:t>
            </a:r>
            <a:r>
              <a:rPr lang="en-US" sz="1600" dirty="0">
                <a:solidFill>
                  <a:srgbClr val="0A0A0A"/>
                </a:solidFill>
                <a:highlight>
                  <a:srgbClr val="FFFFFF"/>
                </a:highlight>
                <a:ea typeface="+mn-lt"/>
                <a:cs typeface="+mn-lt"/>
              </a:rPr>
              <a:t> Invests in long-form documentaries and training series (like </a:t>
            </a:r>
            <a:r>
              <a:rPr lang="en-US" sz="1600" i="1" dirty="0">
                <a:solidFill>
                  <a:srgbClr val="0A0A0A"/>
                </a:solidFill>
                <a:highlight>
                  <a:srgbClr val="FFFFFF"/>
                </a:highlight>
                <a:ea typeface="+mn-lt"/>
                <a:cs typeface="+mn-lt"/>
              </a:rPr>
              <a:t>Train for Life</a:t>
            </a:r>
            <a:r>
              <a:rPr lang="en-US" sz="1600" dirty="0">
                <a:solidFill>
                  <a:srgbClr val="0A0A0A"/>
                </a:solidFill>
                <a:highlight>
                  <a:srgbClr val="FFFFFF"/>
                </a:highlight>
                <a:ea typeface="+mn-lt"/>
                <a:cs typeface="+mn-lt"/>
              </a:rPr>
              <a:t>) to build deep brand loyalty</a:t>
            </a:r>
            <a:endParaRPr lang="en-US" sz="1600" dirty="0">
              <a:solidFill>
                <a:srgbClr val="0A0A0A"/>
              </a:solidFill>
              <a:highlight>
                <a:srgbClr val="FFFFFF"/>
              </a:highlight>
              <a:ea typeface="Calibri"/>
              <a:cs typeface="Calibri"/>
            </a:endParaRPr>
          </a:p>
          <a:p>
            <a:endParaRPr lang="en-US" sz="1600" dirty="0">
              <a:solidFill>
                <a:srgbClr val="0A0A0A"/>
              </a:solidFill>
              <a:highlight>
                <a:srgbClr val="FFFFFF"/>
              </a:highlight>
              <a:ea typeface="Calibri"/>
              <a:cs typeface="Calibri"/>
            </a:endParaRPr>
          </a:p>
          <a:p>
            <a:pPr marL="0" indent="0">
              <a:buNone/>
            </a:pPr>
            <a:r>
              <a:rPr lang="en-US" sz="1600" dirty="0" err="1">
                <a:solidFill>
                  <a:srgbClr val="0A0A0A"/>
                </a:solidFill>
                <a:highlight>
                  <a:srgbClr val="FFFFFF"/>
                </a:highlight>
                <a:ea typeface="+mn-lt"/>
                <a:cs typeface="+mn-lt"/>
              </a:rPr>
              <a:t>Gymshark</a:t>
            </a:r>
            <a:r>
              <a:rPr lang="en-US" sz="1600" dirty="0">
                <a:solidFill>
                  <a:srgbClr val="0A0A0A"/>
                </a:solidFill>
                <a:highlight>
                  <a:srgbClr val="FFFFFF"/>
                </a:highlight>
                <a:ea typeface="+mn-lt"/>
                <a:cs typeface="+mn-lt"/>
              </a:rPr>
              <a:t> leverages psychological triggers like countdown timers, limited-edition collections, and app-exclusive releases to create intense urgency and a fear of missing out (FOMO)</a:t>
            </a:r>
            <a:endParaRPr lang="en-US" sz="1600" dirty="0">
              <a:ea typeface="+mn-lt"/>
              <a:cs typeface="+mn-lt"/>
            </a:endParaRPr>
          </a:p>
          <a:p>
            <a:endParaRPr lang="en-US" sz="1200" dirty="0">
              <a:solidFill>
                <a:srgbClr val="0A0A0A"/>
              </a:solidFill>
              <a:highlight>
                <a:srgbClr val="FFFFFF"/>
              </a:highlight>
              <a:ea typeface="Calibri"/>
              <a:cs typeface="Calibri"/>
            </a:endParaRPr>
          </a:p>
        </p:txBody>
      </p:sp>
      <p:pic>
        <p:nvPicPr>
          <p:cNvPr id="4" name="Picture 3" descr="We're a gym brand&quot; stresses Gymshark in new campaign - InternetRetailing">
            <a:extLst>
              <a:ext uri="{FF2B5EF4-FFF2-40B4-BE49-F238E27FC236}">
                <a16:creationId xmlns:a16="http://schemas.microsoft.com/office/drawing/2014/main" id="{4322C870-2C39-092F-702B-B0C9CD52AB24}"/>
              </a:ext>
            </a:extLst>
          </p:cNvPr>
          <p:cNvPicPr>
            <a:picLocks noChangeAspect="1"/>
          </p:cNvPicPr>
          <p:nvPr/>
        </p:nvPicPr>
        <p:blipFill>
          <a:blip r:embed="rId2"/>
          <a:stretch>
            <a:fillRect/>
          </a:stretch>
        </p:blipFill>
        <p:spPr>
          <a:xfrm>
            <a:off x="-2547" y="-1083"/>
            <a:ext cx="2867161" cy="1912333"/>
          </a:xfrm>
          <a:prstGeom prst="rect">
            <a:avLst/>
          </a:prstGeom>
        </p:spPr>
      </p:pic>
      <p:pic>
        <p:nvPicPr>
          <p:cNvPr id="7" name="Picture 6" descr="Gymshark's new brand platform is “100% dedicated to the gym”">
            <a:extLst>
              <a:ext uri="{FF2B5EF4-FFF2-40B4-BE49-F238E27FC236}">
                <a16:creationId xmlns:a16="http://schemas.microsoft.com/office/drawing/2014/main" id="{2A017026-66BE-D3E4-11E1-DD5E849CA7C5}"/>
              </a:ext>
            </a:extLst>
          </p:cNvPr>
          <p:cNvPicPr>
            <a:picLocks noChangeAspect="1"/>
          </p:cNvPicPr>
          <p:nvPr/>
        </p:nvPicPr>
        <p:blipFill>
          <a:blip r:embed="rId3"/>
          <a:stretch>
            <a:fillRect/>
          </a:stretch>
        </p:blipFill>
        <p:spPr>
          <a:xfrm>
            <a:off x="3140544" y="-1274"/>
            <a:ext cx="2864186" cy="1911579"/>
          </a:xfrm>
          <a:prstGeom prst="rect">
            <a:avLst/>
          </a:prstGeom>
        </p:spPr>
      </p:pic>
      <p:pic>
        <p:nvPicPr>
          <p:cNvPr id="8" name="Picture 7" descr="Gymshark launches first US marketing campaign &quot;United We Sweat&quot; - Retail  Gazette">
            <a:extLst>
              <a:ext uri="{FF2B5EF4-FFF2-40B4-BE49-F238E27FC236}">
                <a16:creationId xmlns:a16="http://schemas.microsoft.com/office/drawing/2014/main" id="{2422D5AA-FE4D-65E8-25E2-BCDFA9F0B84D}"/>
              </a:ext>
            </a:extLst>
          </p:cNvPr>
          <p:cNvPicPr>
            <a:picLocks noChangeAspect="1"/>
          </p:cNvPicPr>
          <p:nvPr/>
        </p:nvPicPr>
        <p:blipFill>
          <a:blip r:embed="rId4"/>
          <a:stretch>
            <a:fillRect/>
          </a:stretch>
        </p:blipFill>
        <p:spPr>
          <a:xfrm>
            <a:off x="6599046" y="-3184"/>
            <a:ext cx="2542831" cy="1910308"/>
          </a:xfrm>
          <a:prstGeom prst="rect">
            <a:avLst/>
          </a:prstGeom>
        </p:spPr>
      </p:pic>
    </p:spTree>
    <p:extLst>
      <p:ext uri="{BB962C8B-B14F-4D97-AF65-F5344CB8AC3E}">
        <p14:creationId xmlns:p14="http://schemas.microsoft.com/office/powerpoint/2010/main" val="39754369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AC8FE-A29B-48C7-900B-44A199B1B799}"/>
              </a:ext>
            </a:extLst>
          </p:cNvPr>
          <p:cNvSpPr>
            <a:spLocks noGrp="1"/>
          </p:cNvSpPr>
          <p:nvPr>
            <p:ph type="title"/>
          </p:nvPr>
        </p:nvSpPr>
        <p:spPr/>
        <p:txBody>
          <a:bodyPr/>
          <a:lstStyle/>
          <a:p>
            <a:r>
              <a:rPr lang="en-GB" dirty="0"/>
              <a:t>Message</a:t>
            </a:r>
          </a:p>
        </p:txBody>
      </p:sp>
      <p:graphicFrame>
        <p:nvGraphicFramePr>
          <p:cNvPr id="5" name="Content Placeholder 2">
            <a:extLst>
              <a:ext uri="{FF2B5EF4-FFF2-40B4-BE49-F238E27FC236}">
                <a16:creationId xmlns:a16="http://schemas.microsoft.com/office/drawing/2014/main" id="{3A274024-C7EB-3A96-67CD-387E105B5E17}"/>
              </a:ext>
            </a:extLst>
          </p:cNvPr>
          <p:cNvGraphicFramePr>
            <a:graphicFrameLocks noGrp="1"/>
          </p:cNvGraphicFramePr>
          <p:nvPr>
            <p:ph idx="1"/>
            <p:extLst>
              <p:ext uri="{D42A27DB-BD31-4B8C-83A1-F6EECF244321}">
                <p14:modId xmlns:p14="http://schemas.microsoft.com/office/powerpoint/2010/main" val="1208300933"/>
              </p:ext>
            </p:extLst>
          </p:nvPr>
        </p:nvGraphicFramePr>
        <p:xfrm>
          <a:off x="457200" y="1600200"/>
          <a:ext cx="8229600" cy="49831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36154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86716F-2FFE-CF6E-F8B3-3BC5AE2C8AA9}"/>
              </a:ext>
            </a:extLst>
          </p:cNvPr>
          <p:cNvSpPr>
            <a:spLocks noGrp="1"/>
          </p:cNvSpPr>
          <p:nvPr>
            <p:ph type="title"/>
          </p:nvPr>
        </p:nvSpPr>
        <p:spPr>
          <a:xfrm>
            <a:off x="628650" y="1195697"/>
            <a:ext cx="2400300" cy="4238118"/>
          </a:xfrm>
        </p:spPr>
        <p:txBody>
          <a:bodyPr>
            <a:normAutofit/>
          </a:bodyPr>
          <a:lstStyle/>
          <a:p>
            <a:r>
              <a:rPr lang="en-US">
                <a:solidFill>
                  <a:schemeClr val="bg1"/>
                </a:solidFill>
              </a:rPr>
              <a:t>Marketing- Something to consider</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FE701A6A-5249-5F8C-4C37-B101CDE3B444}"/>
              </a:ext>
            </a:extLst>
          </p:cNvPr>
          <p:cNvGraphicFramePr>
            <a:graphicFrameLocks noGrp="1"/>
          </p:cNvGraphicFramePr>
          <p:nvPr>
            <p:ph idx="1"/>
            <p:extLst>
              <p:ext uri="{D42A27DB-BD31-4B8C-83A1-F6EECF244321}">
                <p14:modId xmlns:p14="http://schemas.microsoft.com/office/powerpoint/2010/main" val="3611636887"/>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6604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2164</Words>
  <Application>Microsoft Office PowerPoint</Application>
  <PresentationFormat>On-screen Show (4:3)</PresentationFormat>
  <Paragraphs>329</Paragraphs>
  <Slides>46</Slides>
  <Notes>17</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Summer- Recap  Introduction to Sport Marketing</vt:lpstr>
      <vt:lpstr>Reading- Recommended text for citation / further reading</vt:lpstr>
      <vt:lpstr>What marketing is not</vt:lpstr>
      <vt:lpstr>Marketing philosophy and a set of techniques</vt:lpstr>
      <vt:lpstr>Marketing Defined</vt:lpstr>
      <vt:lpstr>Marketing defined</vt:lpstr>
      <vt:lpstr>Marketing management orientations        (Masterson et al, 2017)</vt:lpstr>
      <vt:lpstr>Societal Marketing Concept</vt:lpstr>
      <vt:lpstr>Marketing </vt:lpstr>
      <vt:lpstr>Sport Marketing (Chadwick, 2008)</vt:lpstr>
      <vt:lpstr>What is sport marketing?</vt:lpstr>
      <vt:lpstr>What makes Sports Marketing unique?</vt:lpstr>
      <vt:lpstr>Marketing of Sport</vt:lpstr>
      <vt:lpstr>Marketing of Sports</vt:lpstr>
      <vt:lpstr>Marketing  through  Sport</vt:lpstr>
      <vt:lpstr>PowerPoint Presentation</vt:lpstr>
      <vt:lpstr>PowerPoint Presentation</vt:lpstr>
      <vt:lpstr>Marketing Through Sports</vt:lpstr>
      <vt:lpstr>PowerPoint Presentation</vt:lpstr>
      <vt:lpstr>Sport products Task</vt:lpstr>
      <vt:lpstr>Look at your smartphone</vt:lpstr>
      <vt:lpstr>Why is there a need to segment the market??</vt:lpstr>
      <vt:lpstr>PowerPoint Presentation</vt:lpstr>
      <vt:lpstr>Segmentation…..</vt:lpstr>
      <vt:lpstr>Benefits of segmentation</vt:lpstr>
      <vt:lpstr>PowerPoint Presentation</vt:lpstr>
      <vt:lpstr>Segmentation variables (Kotler et al, 2013; Palmer, 2012, Masterson et al, 2017))</vt:lpstr>
      <vt:lpstr>Segmentation variables (Kotler et al, 2013; Blythe, 2006</vt:lpstr>
      <vt:lpstr>Consumer profile / the target / persona</vt:lpstr>
      <vt:lpstr>PowerPoint Presentation</vt:lpstr>
      <vt:lpstr>Advertising Execution </vt:lpstr>
      <vt:lpstr>Straight sell</vt:lpstr>
      <vt:lpstr>Scientific </vt:lpstr>
      <vt:lpstr>Demonstration</vt:lpstr>
      <vt:lpstr>Testimonial</vt:lpstr>
      <vt:lpstr>Slice-of-Life Execution</vt:lpstr>
      <vt:lpstr>Animation</vt:lpstr>
      <vt:lpstr>Imagery</vt:lpstr>
      <vt:lpstr>Dramatization</vt:lpstr>
      <vt:lpstr>Humour</vt:lpstr>
      <vt:lpstr>Fear</vt:lpstr>
      <vt:lpstr>Sex appeal- controversial </vt:lpstr>
      <vt:lpstr>Nostalgia </vt:lpstr>
      <vt:lpstr>PowerPoint Presentation</vt:lpstr>
      <vt:lpstr>Message</vt:lpstr>
      <vt:lpstr>Marketing- Something to consider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BSP5004 Foundations of Marketing Lecture 1: Module Introduction</dc:title>
  <dc:creator>Nicola</dc:creator>
  <cp:lastModifiedBy>Mark Napieralla</cp:lastModifiedBy>
  <cp:revision>127</cp:revision>
  <dcterms:created xsi:type="dcterms:W3CDTF">2013-09-03T09:42:33Z</dcterms:created>
  <dcterms:modified xsi:type="dcterms:W3CDTF">2026-09-25T09:31:26Z</dcterms:modified>
</cp:coreProperties>
</file>