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10693400"/>
  <p:notesSz cx="6858000" cy="9144000"/>
  <p:embeddedFontLst>
    <p:embeddedFont>
      <p:font typeface="Calibri (MS)" panose="020B0604020202020204" charset="0"/>
      <p:regular r:id="rId3"/>
    </p:embeddedFont>
    <p:embeddedFont>
      <p:font typeface="Calibri (MS) Bold" panose="020B0604020202020204" charset="0"/>
      <p:regular r:id="rId4"/>
    </p:embeddedFont>
    <p:embeddedFont>
      <p:font typeface="Calibri (MS) Italics" panose="020B0604020202020204" charset="0"/>
      <p:regular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66" d="100"/>
          <a:sy n="66" d="100"/>
        </p:scale>
        <p:origin x="-164" y="-9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font" Target="fonts/font1.fntdata"/><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3.fntdata"/><Relationship Id="rId4" Type="http://schemas.openxmlformats.org/officeDocument/2006/relationships/font" Target="fonts/font2.fntdata"/><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2196/21563" TargetMode="External"/><Relationship Id="rId13" Type="http://schemas.openxmlformats.org/officeDocument/2006/relationships/hyperlink" Target="https://uat.store.wiley.com/en-us/digital-health-promotion-a-critical-introduction-p-9781509533336?utm_source=chatgpt.com" TargetMode="External"/><Relationship Id="rId3" Type="http://schemas.openxmlformats.org/officeDocument/2006/relationships/image" Target="../media/image2.png"/><Relationship Id="rId7" Type="http://schemas.openxmlformats.org/officeDocument/2006/relationships/hyperlink" Target="https://doi.org/10.1136/bmjopen-2020-044987" TargetMode="External"/><Relationship Id="rId12" Type="http://schemas.openxmlformats.org/officeDocument/2006/relationships/hyperlink" Target="https://www.nice.org.uk/guidance/ng215" TargetMode="External"/><Relationship Id="rId2" Type="http://schemas.openxmlformats.org/officeDocument/2006/relationships/image" Target="../media/image1.png"/><Relationship Id="rId16"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https://doi.org/10.7326/0003-4819-155-2-201107190-00005" TargetMode="External"/><Relationship Id="rId11" Type="http://schemas.openxmlformats.org/officeDocument/2006/relationships/hyperlink" Target="https://implementationscience.biomedcentral.com/articles/10.1186/1748-5908-6-42" TargetMode="External"/><Relationship Id="rId5" Type="http://schemas.openxmlformats.org/officeDocument/2006/relationships/hyperlink" Target="https://doi.org/10.1111/hex.13506" TargetMode="External"/><Relationship Id="rId15" Type="http://schemas.openxmlformats.org/officeDocument/2006/relationships/hyperlink" Target="https://iris.who.int/handle/10665/42682" TargetMode="External"/><Relationship Id="rId10" Type="http://schemas.openxmlformats.org/officeDocument/2006/relationships/hyperlink" Target="https://doi.org/10.2196/mhealth.8873" TargetMode="External"/><Relationship Id="rId4" Type="http://schemas.openxmlformats.org/officeDocument/2006/relationships/hyperlink" Target="https://academic.oup.com/eurpub/article/29/Supplement_3/13/5623287" TargetMode="External"/><Relationship Id="rId9" Type="http://schemas.openxmlformats.org/officeDocument/2006/relationships/hyperlink" Target="https://matthiaslewin.com/the-com-b-model-for-behavior-change-a-product-managers-guide/" TargetMode="External"/><Relationship Id="rId14" Type="http://schemas.openxmlformats.org/officeDocument/2006/relationships/hyperlink" Target="https://www.who.int/health-topics/health-promo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874" y="651243"/>
            <a:ext cx="4186575" cy="482134"/>
            <a:chOff x="0" y="0"/>
            <a:chExt cx="5734535" cy="660400"/>
          </a:xfrm>
        </p:grpSpPr>
        <p:sp>
          <p:nvSpPr>
            <p:cNvPr id="3" name="Freeform 3"/>
            <p:cNvSpPr/>
            <p:nvPr/>
          </p:nvSpPr>
          <p:spPr>
            <a:xfrm>
              <a:off x="0" y="0"/>
              <a:ext cx="5734536" cy="660400"/>
            </a:xfrm>
            <a:custGeom>
              <a:avLst/>
              <a:gdLst/>
              <a:ahLst/>
              <a:cxnLst/>
              <a:rect l="l" t="t" r="r" b="b"/>
              <a:pathLst>
                <a:path w="5734536" h="660400">
                  <a:moveTo>
                    <a:pt x="20897" y="0"/>
                  </a:moveTo>
                  <a:lnTo>
                    <a:pt x="5713639" y="0"/>
                  </a:lnTo>
                  <a:cubicBezTo>
                    <a:pt x="5725180" y="0"/>
                    <a:pt x="5734536" y="29567"/>
                    <a:pt x="5734536" y="66040"/>
                  </a:cubicBezTo>
                  <a:lnTo>
                    <a:pt x="5734536" y="594360"/>
                  </a:lnTo>
                  <a:cubicBezTo>
                    <a:pt x="5734536" y="630833"/>
                    <a:pt x="5725180" y="660400"/>
                    <a:pt x="5713639" y="660400"/>
                  </a:cubicBezTo>
                  <a:lnTo>
                    <a:pt x="20897" y="660400"/>
                  </a:lnTo>
                  <a:cubicBezTo>
                    <a:pt x="15355" y="660400"/>
                    <a:pt x="10039" y="653442"/>
                    <a:pt x="6120" y="641057"/>
                  </a:cubicBezTo>
                  <a:cubicBezTo>
                    <a:pt x="2202" y="628672"/>
                    <a:pt x="0" y="611875"/>
                    <a:pt x="0" y="594360"/>
                  </a:cubicBezTo>
                  <a:lnTo>
                    <a:pt x="0" y="66040"/>
                  </a:lnTo>
                  <a:cubicBezTo>
                    <a:pt x="0" y="29567"/>
                    <a:pt x="9356" y="0"/>
                    <a:pt x="20897" y="0"/>
                  </a:cubicBezTo>
                  <a:close/>
                </a:path>
              </a:pathLst>
            </a:custGeom>
            <a:solidFill>
              <a:srgbClr val="1B2A4A"/>
            </a:solidFill>
          </p:spPr>
          <p:txBody>
            <a:bodyPr/>
            <a:lstStyle/>
            <a:p>
              <a:endParaRPr lang="en-US"/>
            </a:p>
          </p:txBody>
        </p:sp>
        <p:sp>
          <p:nvSpPr>
            <p:cNvPr id="4" name="TextBox 4"/>
            <p:cNvSpPr txBox="1"/>
            <p:nvPr/>
          </p:nvSpPr>
          <p:spPr>
            <a:xfrm>
              <a:off x="0" y="-38100"/>
              <a:ext cx="5734535" cy="698500"/>
            </a:xfrm>
            <a:prstGeom prst="rect">
              <a:avLst/>
            </a:prstGeom>
          </p:spPr>
          <p:txBody>
            <a:bodyPr lIns="50800" tIns="50800" rIns="50800" bIns="50800" rtlCol="0" anchor="ctr"/>
            <a:lstStyle/>
            <a:p>
              <a:pPr algn="l">
                <a:lnSpc>
                  <a:spcPts val="1679"/>
                </a:lnSpc>
              </a:pPr>
              <a:endParaRPr/>
            </a:p>
          </p:txBody>
        </p:sp>
      </p:grpSp>
      <p:sp>
        <p:nvSpPr>
          <p:cNvPr id="5" name="TextBox 5"/>
          <p:cNvSpPr txBox="1"/>
          <p:nvPr/>
        </p:nvSpPr>
        <p:spPr>
          <a:xfrm>
            <a:off x="-15874" y="665288"/>
            <a:ext cx="4168674" cy="377844"/>
          </a:xfrm>
          <a:prstGeom prst="rect">
            <a:avLst/>
          </a:prstGeom>
        </p:spPr>
        <p:txBody>
          <a:bodyPr lIns="0" tIns="0" rIns="0" bIns="0" rtlCol="0" anchor="t">
            <a:spAutoFit/>
          </a:bodyPr>
          <a:lstStyle/>
          <a:p>
            <a:pPr algn="ctr">
              <a:lnSpc>
                <a:spcPts val="2800"/>
              </a:lnSpc>
            </a:pPr>
            <a:r>
              <a:rPr lang="en-US" sz="2000" b="1">
                <a:solidFill>
                  <a:srgbClr val="FFFFFF"/>
                </a:solidFill>
                <a:latin typeface="Calibri (MS) Bold"/>
                <a:ea typeface="Calibri (MS) Bold"/>
                <a:cs typeface="Calibri (MS) Bold"/>
                <a:sym typeface="Calibri (MS) Bold"/>
              </a:rPr>
              <a:t>BACKGROUND</a:t>
            </a:r>
          </a:p>
        </p:txBody>
      </p:sp>
      <p:sp>
        <p:nvSpPr>
          <p:cNvPr id="6" name="TextBox 6"/>
          <p:cNvSpPr txBox="1"/>
          <p:nvPr/>
        </p:nvSpPr>
        <p:spPr>
          <a:xfrm>
            <a:off x="235357" y="1102633"/>
            <a:ext cx="3848620" cy="318774"/>
          </a:xfrm>
          <a:prstGeom prst="rect">
            <a:avLst/>
          </a:prstGeom>
        </p:spPr>
        <p:txBody>
          <a:bodyPr lIns="0" tIns="0" rIns="0" bIns="0" rtlCol="0" anchor="t">
            <a:spAutoFit/>
          </a:bodyPr>
          <a:lstStyle/>
          <a:p>
            <a:pPr algn="ctr">
              <a:lnSpc>
                <a:spcPts val="2379"/>
              </a:lnSpc>
            </a:pPr>
            <a:r>
              <a:rPr lang="en-US" sz="1699" b="1">
                <a:solidFill>
                  <a:srgbClr val="1B2A4A"/>
                </a:solidFill>
                <a:latin typeface="Calibri (MS) Bold"/>
                <a:ea typeface="Calibri (MS) Bold"/>
                <a:cs typeface="Calibri (MS) Bold"/>
                <a:sym typeface="Calibri (MS) Bold"/>
              </a:rPr>
              <a:t>The scale of the public health problem</a:t>
            </a:r>
          </a:p>
        </p:txBody>
      </p:sp>
      <p:sp>
        <p:nvSpPr>
          <p:cNvPr id="7" name="TextBox 7"/>
          <p:cNvSpPr txBox="1"/>
          <p:nvPr/>
        </p:nvSpPr>
        <p:spPr>
          <a:xfrm>
            <a:off x="100770" y="1421386"/>
            <a:ext cx="3945476" cy="1935723"/>
          </a:xfrm>
          <a:prstGeom prst="rect">
            <a:avLst/>
          </a:prstGeom>
        </p:spPr>
        <p:txBody>
          <a:bodyPr lIns="0" tIns="0" rIns="0" bIns="0" rtlCol="0" anchor="t">
            <a:spAutoFit/>
          </a:bodyPr>
          <a:lstStyle/>
          <a:p>
            <a:pPr algn="just">
              <a:lnSpc>
                <a:spcPts val="1890"/>
              </a:lnSpc>
            </a:pPr>
            <a:r>
              <a:rPr lang="en-US" sz="1400" dirty="0">
                <a:solidFill>
                  <a:srgbClr val="000000"/>
                </a:solidFill>
                <a:latin typeface="Calibri (MS)"/>
                <a:ea typeface="Calibri (MS)"/>
                <a:cs typeface="Calibri (MS)"/>
                <a:sym typeface="Calibri (MS)"/>
              </a:rPr>
              <a:t>Medication non-adherence is a major public health problem. Around 40-50% of people with long-term illnesses do not take their medicines as prescribed, which can lead to poor health and more hospital visits (</a:t>
            </a:r>
            <a:r>
              <a:rPr lang="en-US" sz="1400" dirty="0"/>
              <a:t>Foley et al., 2021</a:t>
            </a:r>
            <a:r>
              <a:rPr lang="en-US" sz="1400" dirty="0">
                <a:solidFill>
                  <a:srgbClr val="000000"/>
                </a:solidFill>
                <a:latin typeface="Calibri (MS)"/>
                <a:ea typeface="Calibri (MS)"/>
                <a:cs typeface="Calibri (MS)"/>
                <a:sym typeface="Calibri (MS)"/>
              </a:rPr>
              <a:t>). In the UK, this also increases NHS costs and is more common among older adults who take several medicines each day (NICE, 2022; van Ewijk et al., 2022).</a:t>
            </a:r>
          </a:p>
        </p:txBody>
      </p:sp>
      <p:sp>
        <p:nvSpPr>
          <p:cNvPr id="8" name="TextBox 8"/>
          <p:cNvSpPr txBox="1"/>
          <p:nvPr/>
        </p:nvSpPr>
        <p:spPr>
          <a:xfrm>
            <a:off x="72141" y="3382484"/>
            <a:ext cx="4010545" cy="318774"/>
          </a:xfrm>
          <a:prstGeom prst="rect">
            <a:avLst/>
          </a:prstGeom>
        </p:spPr>
        <p:txBody>
          <a:bodyPr lIns="0" tIns="0" rIns="0" bIns="0" rtlCol="0" anchor="t">
            <a:spAutoFit/>
          </a:bodyPr>
          <a:lstStyle/>
          <a:p>
            <a:pPr algn="ctr">
              <a:lnSpc>
                <a:spcPts val="2379"/>
              </a:lnSpc>
            </a:pPr>
            <a:r>
              <a:rPr lang="en-US" sz="1699" b="1">
                <a:solidFill>
                  <a:srgbClr val="2E8B57"/>
                </a:solidFill>
                <a:latin typeface="Calibri (MS) Bold"/>
                <a:ea typeface="Calibri (MS) Bold"/>
                <a:cs typeface="Calibri (MS) Bold"/>
                <a:sym typeface="Calibri (MS) Bold"/>
              </a:rPr>
              <a:t>Previous interventions used</a:t>
            </a:r>
          </a:p>
        </p:txBody>
      </p:sp>
      <p:sp>
        <p:nvSpPr>
          <p:cNvPr id="9" name="TextBox 9"/>
          <p:cNvSpPr txBox="1"/>
          <p:nvPr/>
        </p:nvSpPr>
        <p:spPr>
          <a:xfrm>
            <a:off x="100770" y="3723617"/>
            <a:ext cx="3945476" cy="1687830"/>
          </a:xfrm>
          <a:prstGeom prst="rect">
            <a:avLst/>
          </a:prstGeom>
        </p:spPr>
        <p:txBody>
          <a:bodyPr lIns="0" tIns="0" rIns="0" bIns="0" rtlCol="0" anchor="t">
            <a:spAutoFit/>
          </a:bodyPr>
          <a:lstStyle/>
          <a:p>
            <a:pPr algn="just">
              <a:lnSpc>
                <a:spcPts val="1890"/>
              </a:lnSpc>
            </a:pPr>
            <a:r>
              <a:rPr lang="en-US" sz="1400">
                <a:solidFill>
                  <a:srgbClr val="000000"/>
                </a:solidFill>
                <a:latin typeface="Calibri (MS)"/>
                <a:ea typeface="Calibri (MS)"/>
                <a:cs typeface="Calibri (MS)"/>
                <a:sym typeface="Calibri (MS)"/>
              </a:rPr>
              <a:t>Previous methods include pill boxes, medicine schedules, phone calls, and counselling. Digital tools such as SMS reminders and apps like Medisafe are also used, but many older adults still have difficulty using them because of limited digital skills and access to technology (Azzopardi-Muscat and Sørensen, 2019).</a:t>
            </a:r>
          </a:p>
        </p:txBody>
      </p:sp>
      <p:sp>
        <p:nvSpPr>
          <p:cNvPr id="10" name="TextBox 10"/>
          <p:cNvSpPr txBox="1"/>
          <p:nvPr/>
        </p:nvSpPr>
        <p:spPr>
          <a:xfrm>
            <a:off x="63190" y="5449526"/>
            <a:ext cx="4010545" cy="318774"/>
          </a:xfrm>
          <a:prstGeom prst="rect">
            <a:avLst/>
          </a:prstGeom>
        </p:spPr>
        <p:txBody>
          <a:bodyPr lIns="0" tIns="0" rIns="0" bIns="0" rtlCol="0" anchor="t">
            <a:spAutoFit/>
          </a:bodyPr>
          <a:lstStyle/>
          <a:p>
            <a:pPr algn="ctr">
              <a:lnSpc>
                <a:spcPts val="2379"/>
              </a:lnSpc>
            </a:pPr>
            <a:r>
              <a:rPr lang="en-US" sz="1699" b="1">
                <a:solidFill>
                  <a:srgbClr val="2874A6"/>
                </a:solidFill>
                <a:latin typeface="Calibri (MS) Bold"/>
                <a:ea typeface="Calibri (MS) Bold"/>
                <a:cs typeface="Calibri (MS) Bold"/>
                <a:sym typeface="Calibri (MS) Bold"/>
              </a:rPr>
              <a:t>About MediCare+ (the digital intervention)</a:t>
            </a:r>
          </a:p>
        </p:txBody>
      </p:sp>
      <p:sp>
        <p:nvSpPr>
          <p:cNvPr id="11" name="TextBox 11"/>
          <p:cNvSpPr txBox="1"/>
          <p:nvPr/>
        </p:nvSpPr>
        <p:spPr>
          <a:xfrm>
            <a:off x="89034" y="5787330"/>
            <a:ext cx="3957212" cy="1449705"/>
          </a:xfrm>
          <a:prstGeom prst="rect">
            <a:avLst/>
          </a:prstGeom>
        </p:spPr>
        <p:txBody>
          <a:bodyPr lIns="0" tIns="0" rIns="0" bIns="0" rtlCol="0" anchor="t">
            <a:spAutoFit/>
          </a:bodyPr>
          <a:lstStyle/>
          <a:p>
            <a:pPr algn="just">
              <a:lnSpc>
                <a:spcPts val="1890"/>
              </a:lnSpc>
            </a:pPr>
            <a:r>
              <a:rPr lang="en-US" sz="1400">
                <a:solidFill>
                  <a:srgbClr val="000000"/>
                </a:solidFill>
                <a:latin typeface="Calibri (MS)"/>
                <a:ea typeface="Calibri (MS)"/>
                <a:cs typeface="Calibri (MS)"/>
                <a:sym typeface="Calibri (MS)"/>
              </a:rPr>
              <a:t>MediCare+ is an easy-to-use smartphone app for older adults with long-term illnesses. It provides medicine reminders, refill alerts, QR code scanning, simple health information, progress tracking, and caregiver notifications to help people take their medicines regularly and improve their health.</a:t>
            </a:r>
          </a:p>
        </p:txBody>
      </p:sp>
      <p:sp>
        <p:nvSpPr>
          <p:cNvPr id="12" name="Freeform 12"/>
          <p:cNvSpPr/>
          <p:nvPr/>
        </p:nvSpPr>
        <p:spPr>
          <a:xfrm>
            <a:off x="4276625" y="681408"/>
            <a:ext cx="4208387" cy="666196"/>
          </a:xfrm>
          <a:custGeom>
            <a:avLst/>
            <a:gdLst/>
            <a:ahLst/>
            <a:cxnLst/>
            <a:rect l="l" t="t" r="r" b="b"/>
            <a:pathLst>
              <a:path w="4208387" h="666196">
                <a:moveTo>
                  <a:pt x="0" y="0"/>
                </a:moveTo>
                <a:lnTo>
                  <a:pt x="4208387" y="0"/>
                </a:lnTo>
                <a:lnTo>
                  <a:pt x="4208387" y="666196"/>
                </a:lnTo>
                <a:lnTo>
                  <a:pt x="0" y="666196"/>
                </a:lnTo>
                <a:lnTo>
                  <a:pt x="0" y="0"/>
                </a:lnTo>
                <a:close/>
              </a:path>
            </a:pathLst>
          </a:custGeom>
          <a:blipFill>
            <a:blip r:embed="rId2"/>
            <a:stretch>
              <a:fillRect l="-3271" t="-36737" r="-5371"/>
            </a:stretch>
          </a:blipFill>
        </p:spPr>
        <p:txBody>
          <a:bodyPr/>
          <a:lstStyle/>
          <a:p>
            <a:endParaRPr lang="en-US"/>
          </a:p>
        </p:txBody>
      </p:sp>
      <p:sp>
        <p:nvSpPr>
          <p:cNvPr id="13" name="TextBox 13"/>
          <p:cNvSpPr txBox="1"/>
          <p:nvPr/>
        </p:nvSpPr>
        <p:spPr>
          <a:xfrm>
            <a:off x="4286315" y="652914"/>
            <a:ext cx="4198697" cy="694690"/>
          </a:xfrm>
          <a:prstGeom prst="rect">
            <a:avLst/>
          </a:prstGeom>
        </p:spPr>
        <p:txBody>
          <a:bodyPr lIns="0" tIns="0" rIns="0" bIns="0" rtlCol="0" anchor="t">
            <a:spAutoFit/>
          </a:bodyPr>
          <a:lstStyle/>
          <a:p>
            <a:pPr algn="ctr">
              <a:lnSpc>
                <a:spcPts val="2660"/>
              </a:lnSpc>
            </a:pPr>
            <a:r>
              <a:rPr lang="en-US" sz="1900" b="1">
                <a:solidFill>
                  <a:srgbClr val="F1F1F1"/>
                </a:solidFill>
                <a:latin typeface="Calibri (MS) Bold"/>
                <a:ea typeface="Calibri (MS) Bold"/>
                <a:cs typeface="Calibri (MS) Bold"/>
                <a:sym typeface="Calibri (MS) Bold"/>
              </a:rPr>
              <a:t>HEALTH PROMOTION VALUES &amp; PRINCIPLES</a:t>
            </a:r>
          </a:p>
        </p:txBody>
      </p:sp>
      <p:sp>
        <p:nvSpPr>
          <p:cNvPr id="14" name="TextBox 14"/>
          <p:cNvSpPr txBox="1"/>
          <p:nvPr/>
        </p:nvSpPr>
        <p:spPr>
          <a:xfrm>
            <a:off x="4276725" y="1343025"/>
            <a:ext cx="4162425" cy="1076325"/>
          </a:xfrm>
          <a:prstGeom prst="rect">
            <a:avLst/>
          </a:prstGeom>
        </p:spPr>
        <p:txBody>
          <a:bodyPr lIns="0" tIns="0" rIns="0" bIns="0" rtlCol="0" anchor="t">
            <a:spAutoFit/>
          </a:bodyPr>
          <a:lstStyle/>
          <a:p>
            <a:pPr marL="0" lvl="0" indent="0" algn="just">
              <a:lnSpc>
                <a:spcPts val="1680"/>
              </a:lnSpc>
              <a:spcBef>
                <a:spcPct val="0"/>
              </a:spcBef>
            </a:pPr>
            <a:r>
              <a:rPr lang="en-US" sz="1400" u="none" strike="noStrike" dirty="0">
                <a:solidFill>
                  <a:srgbClr val="2B2B2B"/>
                </a:solidFill>
                <a:latin typeface="Calibri (MS)"/>
                <a:ea typeface="Calibri (MS)"/>
                <a:cs typeface="Calibri (MS)"/>
                <a:sym typeface="Calibri (MS)"/>
              </a:rPr>
              <a:t>Health promotion helps people take better control of their health and improve their well-being (WHO, 2021). It is based on key values such as equity, empowerment, participation, social justice, and meeting people's health needs (</a:t>
            </a:r>
            <a:r>
              <a:rPr lang="en-US" sz="1400" u="none" strike="noStrike" dirty="0" err="1">
                <a:solidFill>
                  <a:srgbClr val="2B2B2B"/>
                </a:solidFill>
                <a:latin typeface="Calibri (MS)"/>
                <a:ea typeface="Calibri (MS)"/>
                <a:cs typeface="Calibri (MS)"/>
                <a:sym typeface="Calibri (MS)"/>
              </a:rPr>
              <a:t>Nutbeam</a:t>
            </a:r>
            <a:r>
              <a:rPr lang="en-US" sz="1400" u="none" strike="noStrike" dirty="0">
                <a:solidFill>
                  <a:srgbClr val="2B2B2B"/>
                </a:solidFill>
                <a:latin typeface="Calibri (MS)"/>
                <a:ea typeface="Calibri (MS)"/>
                <a:cs typeface="Calibri (MS)"/>
                <a:sym typeface="Calibri (MS)"/>
              </a:rPr>
              <a:t>, 2021).</a:t>
            </a:r>
          </a:p>
        </p:txBody>
      </p:sp>
      <p:sp>
        <p:nvSpPr>
          <p:cNvPr id="15" name="Freeform 15"/>
          <p:cNvSpPr/>
          <p:nvPr/>
        </p:nvSpPr>
        <p:spPr>
          <a:xfrm>
            <a:off x="4246271" y="2457450"/>
            <a:ext cx="4296781" cy="618941"/>
          </a:xfrm>
          <a:custGeom>
            <a:avLst/>
            <a:gdLst/>
            <a:ahLst/>
            <a:cxnLst/>
            <a:rect l="l" t="t" r="r" b="b"/>
            <a:pathLst>
              <a:path w="4296781" h="618941">
                <a:moveTo>
                  <a:pt x="0" y="0"/>
                </a:moveTo>
                <a:lnTo>
                  <a:pt x="4296781" y="0"/>
                </a:lnTo>
                <a:lnTo>
                  <a:pt x="4296781" y="618941"/>
                </a:lnTo>
                <a:lnTo>
                  <a:pt x="0" y="618941"/>
                </a:lnTo>
                <a:lnTo>
                  <a:pt x="0" y="0"/>
                </a:lnTo>
                <a:close/>
              </a:path>
            </a:pathLst>
          </a:custGeom>
          <a:blipFill>
            <a:blip r:embed="rId3"/>
            <a:stretch>
              <a:fillRect l="-14327" t="-27274" r="-14327"/>
            </a:stretch>
          </a:blipFill>
        </p:spPr>
        <p:txBody>
          <a:bodyPr/>
          <a:lstStyle/>
          <a:p>
            <a:endParaRPr lang="en-US"/>
          </a:p>
        </p:txBody>
      </p:sp>
      <p:sp>
        <p:nvSpPr>
          <p:cNvPr id="16" name="TextBox 16"/>
          <p:cNvSpPr txBox="1"/>
          <p:nvPr/>
        </p:nvSpPr>
        <p:spPr>
          <a:xfrm>
            <a:off x="4499650" y="2426225"/>
            <a:ext cx="3870181" cy="516816"/>
          </a:xfrm>
          <a:prstGeom prst="rect">
            <a:avLst/>
          </a:prstGeom>
        </p:spPr>
        <p:txBody>
          <a:bodyPr lIns="0" tIns="0" rIns="0" bIns="0" rtlCol="0" anchor="t">
            <a:spAutoFit/>
          </a:bodyPr>
          <a:lstStyle/>
          <a:p>
            <a:pPr algn="ctr">
              <a:lnSpc>
                <a:spcPts val="1959"/>
              </a:lnSpc>
            </a:pPr>
            <a:r>
              <a:rPr lang="en-US" sz="1399" b="1">
                <a:solidFill>
                  <a:srgbClr val="F1F1F1"/>
                </a:solidFill>
                <a:latin typeface="Calibri (MS) Bold"/>
                <a:ea typeface="Calibri (MS) Bold"/>
                <a:cs typeface="Calibri (MS) Bold"/>
                <a:sym typeface="Calibri (MS) Bold"/>
              </a:rPr>
              <a:t>How MediCare+ aligns with health promotion values and principles</a:t>
            </a:r>
          </a:p>
        </p:txBody>
      </p:sp>
      <p:sp>
        <p:nvSpPr>
          <p:cNvPr id="17" name="TextBox 17"/>
          <p:cNvSpPr txBox="1"/>
          <p:nvPr/>
        </p:nvSpPr>
        <p:spPr>
          <a:xfrm>
            <a:off x="5391150" y="2951451"/>
            <a:ext cx="3124200" cy="775335"/>
          </a:xfrm>
          <a:prstGeom prst="rect">
            <a:avLst/>
          </a:prstGeom>
        </p:spPr>
        <p:txBody>
          <a:bodyPr lIns="0" tIns="0" rIns="0" bIns="0" rtlCol="0" anchor="t">
            <a:spAutoFit/>
          </a:bodyPr>
          <a:lstStyle/>
          <a:p>
            <a:pPr marL="0" lvl="0" indent="0" algn="just">
              <a:lnSpc>
                <a:spcPts val="1560"/>
              </a:lnSpc>
              <a:spcBef>
                <a:spcPct val="0"/>
              </a:spcBef>
            </a:pPr>
            <a:r>
              <a:rPr lang="en-US" sz="1200" u="none" strike="noStrike">
                <a:solidFill>
                  <a:srgbClr val="2B2B2B"/>
                </a:solidFill>
                <a:latin typeface="Calibri (MS)"/>
                <a:ea typeface="Calibri (MS)"/>
                <a:cs typeface="Calibri (MS)"/>
                <a:sym typeface="Calibri (MS)"/>
              </a:rPr>
              <a:t>MediCare+ gives users knowledge, reminders and feedback to make informed decisions and take control of their medicine use and health (O’Neil, 2019).</a:t>
            </a:r>
          </a:p>
        </p:txBody>
      </p:sp>
      <p:sp>
        <p:nvSpPr>
          <p:cNvPr id="18" name="TextBox 18"/>
          <p:cNvSpPr txBox="1"/>
          <p:nvPr/>
        </p:nvSpPr>
        <p:spPr>
          <a:xfrm>
            <a:off x="4208171" y="4070340"/>
            <a:ext cx="1594678" cy="269203"/>
          </a:xfrm>
          <a:prstGeom prst="rect">
            <a:avLst/>
          </a:prstGeom>
        </p:spPr>
        <p:txBody>
          <a:bodyPr lIns="0" tIns="0" rIns="0" bIns="0" rtlCol="0" anchor="t">
            <a:spAutoFit/>
          </a:bodyPr>
          <a:lstStyle/>
          <a:p>
            <a:pPr algn="l">
              <a:lnSpc>
                <a:spcPts val="1960"/>
              </a:lnSpc>
            </a:pPr>
            <a:r>
              <a:rPr lang="en-US" sz="1400" b="1">
                <a:solidFill>
                  <a:srgbClr val="2B2B2B"/>
                </a:solidFill>
                <a:latin typeface="Calibri (MS) Bold"/>
                <a:ea typeface="Calibri (MS) Bold"/>
                <a:cs typeface="Calibri (MS) Bold"/>
                <a:sym typeface="Calibri (MS) Bold"/>
              </a:rPr>
              <a:t>Health literacy</a:t>
            </a:r>
          </a:p>
        </p:txBody>
      </p:sp>
      <p:sp>
        <p:nvSpPr>
          <p:cNvPr id="19" name="TextBox 19"/>
          <p:cNvSpPr txBox="1"/>
          <p:nvPr/>
        </p:nvSpPr>
        <p:spPr>
          <a:xfrm>
            <a:off x="5391150" y="3831561"/>
            <a:ext cx="3124200" cy="810094"/>
          </a:xfrm>
          <a:prstGeom prst="rect">
            <a:avLst/>
          </a:prstGeom>
        </p:spPr>
        <p:txBody>
          <a:bodyPr lIns="0" tIns="0" rIns="0" bIns="0" rtlCol="0" anchor="t">
            <a:spAutoFit/>
          </a:bodyPr>
          <a:lstStyle/>
          <a:p>
            <a:pPr marL="0" lvl="0" indent="0" algn="just">
              <a:lnSpc>
                <a:spcPts val="1560"/>
              </a:lnSpc>
              <a:spcBef>
                <a:spcPct val="0"/>
              </a:spcBef>
            </a:pPr>
            <a:r>
              <a:rPr lang="en-US" sz="1200" u="none" strike="noStrike" dirty="0">
                <a:solidFill>
                  <a:srgbClr val="2B2B2B"/>
                </a:solidFill>
                <a:latin typeface="Calibri (MS)"/>
                <a:ea typeface="Calibri (MS)"/>
                <a:cs typeface="Calibri (MS)"/>
                <a:sym typeface="Calibri (MS)"/>
              </a:rPr>
              <a:t>The app uses simple language, pictures and short videos to improve understanding of medicines and chronic disease management (Berkman et al., 2011).</a:t>
            </a:r>
          </a:p>
        </p:txBody>
      </p:sp>
      <p:sp>
        <p:nvSpPr>
          <p:cNvPr id="20" name="TextBox 20"/>
          <p:cNvSpPr txBox="1"/>
          <p:nvPr/>
        </p:nvSpPr>
        <p:spPr>
          <a:xfrm>
            <a:off x="4208171" y="4879649"/>
            <a:ext cx="1146157" cy="269203"/>
          </a:xfrm>
          <a:prstGeom prst="rect">
            <a:avLst/>
          </a:prstGeom>
        </p:spPr>
        <p:txBody>
          <a:bodyPr lIns="0" tIns="0" rIns="0" bIns="0" rtlCol="0" anchor="t">
            <a:spAutoFit/>
          </a:bodyPr>
          <a:lstStyle/>
          <a:p>
            <a:pPr algn="l">
              <a:lnSpc>
                <a:spcPts val="1959"/>
              </a:lnSpc>
            </a:pPr>
            <a:r>
              <a:rPr lang="en-US" sz="1399" b="1">
                <a:solidFill>
                  <a:srgbClr val="2B2B2B"/>
                </a:solidFill>
                <a:latin typeface="Calibri (MS) Bold"/>
                <a:ea typeface="Calibri (MS) Bold"/>
                <a:cs typeface="Calibri (MS) Bold"/>
                <a:sym typeface="Calibri (MS) Bold"/>
              </a:rPr>
              <a:t>Participation</a:t>
            </a:r>
          </a:p>
        </p:txBody>
      </p:sp>
      <p:sp>
        <p:nvSpPr>
          <p:cNvPr id="21" name="TextBox 21"/>
          <p:cNvSpPr txBox="1"/>
          <p:nvPr/>
        </p:nvSpPr>
        <p:spPr>
          <a:xfrm>
            <a:off x="5391150" y="4670081"/>
            <a:ext cx="3152775" cy="810094"/>
          </a:xfrm>
          <a:prstGeom prst="rect">
            <a:avLst/>
          </a:prstGeom>
        </p:spPr>
        <p:txBody>
          <a:bodyPr lIns="0" tIns="0" rIns="0" bIns="0" rtlCol="0" anchor="t">
            <a:spAutoFit/>
          </a:bodyPr>
          <a:lstStyle/>
          <a:p>
            <a:pPr algn="just">
              <a:lnSpc>
                <a:spcPts val="1560"/>
              </a:lnSpc>
              <a:spcBef>
                <a:spcPct val="0"/>
              </a:spcBef>
            </a:pPr>
            <a:r>
              <a:rPr lang="en-US" sz="1200" u="none" strike="noStrike" dirty="0">
                <a:solidFill>
                  <a:srgbClr val="2B2B2B"/>
                </a:solidFill>
                <a:latin typeface="Calibri (MS)"/>
                <a:ea typeface="Calibri (MS)"/>
                <a:cs typeface="Calibri (MS)"/>
                <a:sym typeface="Calibri (MS)"/>
              </a:rPr>
              <a:t>Users can set their own goals and preferences. Caregivers can be involved with consent, supporting shared decision-making and social support (</a:t>
            </a:r>
            <a:r>
              <a:rPr lang="en-US" sz="1200" dirty="0"/>
              <a:t>Baines et al., 2022</a:t>
            </a:r>
            <a:r>
              <a:rPr lang="en-US" sz="1200" u="none" strike="noStrike" dirty="0">
                <a:solidFill>
                  <a:srgbClr val="2B2B2B"/>
                </a:solidFill>
                <a:latin typeface="Calibri (MS)"/>
                <a:ea typeface="Calibri (MS)"/>
                <a:cs typeface="Calibri (MS)"/>
                <a:sym typeface="Calibri (MS)"/>
              </a:rPr>
              <a:t>).</a:t>
            </a:r>
          </a:p>
        </p:txBody>
      </p:sp>
      <p:sp>
        <p:nvSpPr>
          <p:cNvPr id="22" name="TextBox 22"/>
          <p:cNvSpPr txBox="1"/>
          <p:nvPr/>
        </p:nvSpPr>
        <p:spPr>
          <a:xfrm>
            <a:off x="4208171" y="5732473"/>
            <a:ext cx="1542774" cy="269203"/>
          </a:xfrm>
          <a:prstGeom prst="rect">
            <a:avLst/>
          </a:prstGeom>
        </p:spPr>
        <p:txBody>
          <a:bodyPr lIns="0" tIns="0" rIns="0" bIns="0" rtlCol="0" anchor="t">
            <a:spAutoFit/>
          </a:bodyPr>
          <a:lstStyle/>
          <a:p>
            <a:pPr algn="l">
              <a:lnSpc>
                <a:spcPts val="1959"/>
              </a:lnSpc>
            </a:pPr>
            <a:r>
              <a:rPr lang="en-US" sz="1399" b="1">
                <a:solidFill>
                  <a:srgbClr val="2B2B2B"/>
                </a:solidFill>
                <a:latin typeface="Calibri (MS) Bold"/>
                <a:ea typeface="Calibri (MS) Bold"/>
                <a:cs typeface="Calibri (MS) Bold"/>
                <a:sym typeface="Calibri (MS) Bold"/>
              </a:rPr>
              <a:t>Prevention</a:t>
            </a:r>
          </a:p>
        </p:txBody>
      </p:sp>
      <p:sp>
        <p:nvSpPr>
          <p:cNvPr id="23" name="TextBox 23"/>
          <p:cNvSpPr txBox="1"/>
          <p:nvPr/>
        </p:nvSpPr>
        <p:spPr>
          <a:xfrm>
            <a:off x="5391150" y="5550191"/>
            <a:ext cx="3095625" cy="775335"/>
          </a:xfrm>
          <a:prstGeom prst="rect">
            <a:avLst/>
          </a:prstGeom>
        </p:spPr>
        <p:txBody>
          <a:bodyPr lIns="0" tIns="0" rIns="0" bIns="0" rtlCol="0" anchor="t">
            <a:spAutoFit/>
          </a:bodyPr>
          <a:lstStyle/>
          <a:p>
            <a:pPr marL="0" lvl="0" indent="0" algn="just">
              <a:lnSpc>
                <a:spcPts val="1560"/>
              </a:lnSpc>
              <a:spcBef>
                <a:spcPct val="0"/>
              </a:spcBef>
            </a:pPr>
            <a:r>
              <a:rPr lang="en-US" sz="1200" u="none" strike="noStrike">
                <a:solidFill>
                  <a:srgbClr val="2B2B2B"/>
                </a:solidFill>
                <a:latin typeface="Calibri (MS)"/>
                <a:ea typeface="Calibri (MS)"/>
                <a:cs typeface="Calibri (MS)"/>
                <a:sym typeface="Calibri (MS)"/>
              </a:rPr>
              <a:t>Timely reminders, refill alerts and educational resources help prevent disease complications, hospital admissions and medication errors (NICE, 2022).</a:t>
            </a:r>
          </a:p>
        </p:txBody>
      </p:sp>
      <p:sp>
        <p:nvSpPr>
          <p:cNvPr id="24" name="TextBox 24"/>
          <p:cNvSpPr txBox="1"/>
          <p:nvPr/>
        </p:nvSpPr>
        <p:spPr>
          <a:xfrm>
            <a:off x="5391150" y="6420776"/>
            <a:ext cx="3095625" cy="781357"/>
          </a:xfrm>
          <a:prstGeom prst="rect">
            <a:avLst/>
          </a:prstGeom>
        </p:spPr>
        <p:txBody>
          <a:bodyPr lIns="0" tIns="0" rIns="0" bIns="0" rtlCol="0" anchor="t">
            <a:spAutoFit/>
          </a:bodyPr>
          <a:lstStyle/>
          <a:p>
            <a:pPr marL="0" lvl="0" indent="0" algn="just">
              <a:lnSpc>
                <a:spcPts val="1559"/>
              </a:lnSpc>
              <a:spcBef>
                <a:spcPct val="0"/>
              </a:spcBef>
            </a:pPr>
            <a:r>
              <a:rPr lang="en-US" sz="1199" u="none" strike="noStrike">
                <a:solidFill>
                  <a:srgbClr val="2B2B2B"/>
                </a:solidFill>
                <a:latin typeface="Calibri (MS)"/>
                <a:ea typeface="Calibri (MS)"/>
                <a:cs typeface="Calibri (MS)"/>
                <a:sym typeface="Calibri (MS)"/>
              </a:rPr>
              <a:t>MediCare+ is designed with accessibility features (large text, voice reminders, multilingual support) to reduce digital health inequalities among older adults (WHO, 2023).</a:t>
            </a:r>
          </a:p>
        </p:txBody>
      </p:sp>
      <p:sp>
        <p:nvSpPr>
          <p:cNvPr id="25" name="TextBox 25"/>
          <p:cNvSpPr txBox="1"/>
          <p:nvPr/>
        </p:nvSpPr>
        <p:spPr>
          <a:xfrm>
            <a:off x="4208171" y="3190230"/>
            <a:ext cx="1262286" cy="269203"/>
          </a:xfrm>
          <a:prstGeom prst="rect">
            <a:avLst/>
          </a:prstGeom>
        </p:spPr>
        <p:txBody>
          <a:bodyPr lIns="0" tIns="0" rIns="0" bIns="0" rtlCol="0" anchor="t">
            <a:spAutoFit/>
          </a:bodyPr>
          <a:lstStyle/>
          <a:p>
            <a:pPr algn="l">
              <a:lnSpc>
                <a:spcPts val="1960"/>
              </a:lnSpc>
            </a:pPr>
            <a:r>
              <a:rPr lang="en-US" sz="1400" b="1">
                <a:solidFill>
                  <a:srgbClr val="2B2B2B"/>
                </a:solidFill>
                <a:latin typeface="Calibri (MS) Bold"/>
                <a:ea typeface="Calibri (MS) Bold"/>
                <a:cs typeface="Calibri (MS) Bold"/>
                <a:sym typeface="Calibri (MS) Bold"/>
              </a:rPr>
              <a:t>Empowerment</a:t>
            </a:r>
          </a:p>
        </p:txBody>
      </p:sp>
      <p:sp>
        <p:nvSpPr>
          <p:cNvPr id="26" name="TextBox 26"/>
          <p:cNvSpPr txBox="1"/>
          <p:nvPr/>
        </p:nvSpPr>
        <p:spPr>
          <a:xfrm>
            <a:off x="4208171" y="6556539"/>
            <a:ext cx="1314897" cy="269203"/>
          </a:xfrm>
          <a:prstGeom prst="rect">
            <a:avLst/>
          </a:prstGeom>
        </p:spPr>
        <p:txBody>
          <a:bodyPr lIns="0" tIns="0" rIns="0" bIns="0" rtlCol="0" anchor="t">
            <a:spAutoFit/>
          </a:bodyPr>
          <a:lstStyle/>
          <a:p>
            <a:pPr algn="l">
              <a:lnSpc>
                <a:spcPts val="1960"/>
              </a:lnSpc>
            </a:pPr>
            <a:r>
              <a:rPr lang="en-US" sz="1400" b="1">
                <a:solidFill>
                  <a:srgbClr val="2B2B2B"/>
                </a:solidFill>
                <a:latin typeface="Calibri (MS) Bold"/>
                <a:ea typeface="Calibri (MS) Bold"/>
                <a:cs typeface="Calibri (MS) Bold"/>
                <a:sym typeface="Calibri (MS) Bold"/>
              </a:rPr>
              <a:t>Equity</a:t>
            </a:r>
          </a:p>
        </p:txBody>
      </p:sp>
      <p:sp>
        <p:nvSpPr>
          <p:cNvPr id="27" name="TextBox 27"/>
          <p:cNvSpPr txBox="1"/>
          <p:nvPr/>
        </p:nvSpPr>
        <p:spPr>
          <a:xfrm>
            <a:off x="12319650" y="664706"/>
            <a:ext cx="2800350" cy="269203"/>
          </a:xfrm>
          <a:prstGeom prst="rect">
            <a:avLst/>
          </a:prstGeom>
        </p:spPr>
        <p:txBody>
          <a:bodyPr lIns="0" tIns="0" rIns="0" bIns="0" rtlCol="0" anchor="t">
            <a:spAutoFit/>
          </a:bodyPr>
          <a:lstStyle/>
          <a:p>
            <a:pPr algn="ctr">
              <a:lnSpc>
                <a:spcPts val="1960"/>
              </a:lnSpc>
            </a:pPr>
            <a:r>
              <a:rPr lang="en-US" sz="1400" b="1">
                <a:solidFill>
                  <a:srgbClr val="1B2A4A"/>
                </a:solidFill>
                <a:latin typeface="Calibri (MS) Bold"/>
                <a:ea typeface="Calibri (MS) Bold"/>
                <a:cs typeface="Calibri (MS) Bold"/>
                <a:sym typeface="Calibri (MS) Bold"/>
              </a:rPr>
              <a:t>REFERENCES</a:t>
            </a:r>
          </a:p>
        </p:txBody>
      </p:sp>
      <p:sp>
        <p:nvSpPr>
          <p:cNvPr id="28" name="TextBox 28"/>
          <p:cNvSpPr txBox="1"/>
          <p:nvPr/>
        </p:nvSpPr>
        <p:spPr>
          <a:xfrm>
            <a:off x="12431850" y="927100"/>
            <a:ext cx="2646225" cy="10273646"/>
          </a:xfrm>
          <a:prstGeom prst="rect">
            <a:avLst/>
          </a:prstGeom>
        </p:spPr>
        <p:txBody>
          <a:bodyPr lIns="0" tIns="0" rIns="0" bIns="0" rtlCol="0" anchor="t">
            <a:spAutoFit/>
          </a:bodyPr>
          <a:lstStyle/>
          <a:p>
            <a:pPr algn="just">
              <a:lnSpc>
                <a:spcPts val="900"/>
              </a:lnSpc>
            </a:pPr>
            <a:r>
              <a:rPr lang="en-US" sz="900" dirty="0">
                <a:solidFill>
                  <a:srgbClr val="000000"/>
                </a:solidFill>
                <a:latin typeface="Calibri (MS)" panose="020B0604020202020204" charset="0"/>
                <a:ea typeface="Calibri (MS)"/>
                <a:cs typeface="Calibri (MS)" panose="020B0604020202020204" charset="0"/>
                <a:sym typeface="Calibri (MS)"/>
              </a:rPr>
              <a:t>Azzopardi-Muscat, N. and Sørensen, K. (2019) 'Towards an equitable digital public health era: Promoting equity through digital health literacy', European Journal of Public Health, pp. 13–17. Available at: </a:t>
            </a:r>
            <a:r>
              <a:rPr lang="en-US" sz="900" dirty="0">
                <a:solidFill>
                  <a:srgbClr val="000000"/>
                </a:solidFill>
                <a:latin typeface="Calibri (MS)" panose="020B0604020202020204" charset="0"/>
                <a:ea typeface="Calibri (MS)"/>
                <a:cs typeface="Calibri (MS)" panose="020B0604020202020204" charset="0"/>
                <a:sym typeface="Calibri (MS)"/>
                <a:hlinkClick r:id="rId4"/>
              </a:rPr>
              <a:t>https://academic.oup.com/eurpub/article/29/Supplement_3/13/5623287</a:t>
            </a:r>
            <a:endParaRPr lang="en-US" sz="900" dirty="0">
              <a:solidFill>
                <a:srgbClr val="000000"/>
              </a:solidFill>
              <a:latin typeface="Calibri (MS)" panose="020B0604020202020204" charset="0"/>
              <a:ea typeface="Calibri (MS)"/>
              <a:cs typeface="Calibri (MS)" panose="020B0604020202020204" charset="0"/>
              <a:sym typeface="Calibri (MS)"/>
            </a:endParaRPr>
          </a:p>
          <a:p>
            <a:pPr algn="just">
              <a:lnSpc>
                <a:spcPts val="900"/>
              </a:lnSpc>
            </a:pPr>
            <a:r>
              <a:rPr lang="en-US" sz="900" dirty="0">
                <a:latin typeface="Calibri (MS)" panose="020B0604020202020204" charset="0"/>
                <a:cs typeface="Calibri (MS)" panose="020B0604020202020204" charset="0"/>
              </a:rPr>
              <a:t>Baines, R., Bradwell, H., Edwards, K., Stevens, S., Prime, S., Tredinnick-Rowe, J., Sibley, M. and Chatterjee, A. (2022) ‘Meaningful patient and public involvement in digital health innovation, implementation and evaluation: A systematic review’, Health Expectations, 25(4), pp. 1232–1245. Available at: </a:t>
            </a:r>
            <a:r>
              <a:rPr lang="en-US" sz="900" dirty="0">
                <a:latin typeface="Calibri (MS)" panose="020B0604020202020204" charset="0"/>
                <a:cs typeface="Calibri (MS)" panose="020B0604020202020204" charset="0"/>
                <a:hlinkClick r:id="rId5"/>
              </a:rPr>
              <a:t>https://doi.org/10.1111/hex.13506</a:t>
            </a:r>
            <a:endParaRPr lang="en-US" sz="900" dirty="0">
              <a:latin typeface="Calibri (MS)" panose="020B0604020202020204" charset="0"/>
              <a:cs typeface="Calibri (MS)" panose="020B0604020202020204" charset="0"/>
            </a:endParaRPr>
          </a:p>
          <a:p>
            <a:pPr algn="just">
              <a:lnSpc>
                <a:spcPts val="900"/>
              </a:lnSpc>
            </a:pPr>
            <a:r>
              <a:rPr lang="en-US" sz="900" dirty="0">
                <a:solidFill>
                  <a:srgbClr val="000000"/>
                </a:solidFill>
                <a:latin typeface="Calibri (MS)" panose="020B0604020202020204" charset="0"/>
                <a:ea typeface="Calibri (MS)"/>
                <a:cs typeface="Calibri (MS)" panose="020B0604020202020204" charset="0"/>
                <a:sym typeface="Calibri (MS)"/>
              </a:rPr>
              <a:t>Berkman, N.D., Sheridan, S.L., Donahue, K.E., Halpern, D.J. and Crotty, K. (2011) ‘Low health literacy and health outcomes: An updated systematic review’, Annals of Internal Medicine, 155(2), pp. 97–107. Available at: </a:t>
            </a:r>
            <a:r>
              <a:rPr lang="en-US" sz="900" u="sng" dirty="0">
                <a:solidFill>
                  <a:srgbClr val="000000"/>
                </a:solidFill>
                <a:latin typeface="Calibri (MS)" panose="020B0604020202020204" charset="0"/>
                <a:ea typeface="Calibri (MS)"/>
                <a:cs typeface="Calibri (MS)" panose="020B0604020202020204" charset="0"/>
                <a:sym typeface="Calibri (MS)"/>
                <a:hlinkClick r:id="rId6" tooltip="https://doi.org/10.7326/0003-4819-155-2-201107190-00005"/>
              </a:rPr>
              <a:t>https://doi.org/10.7326/0003-4819-155-2-201107190-00005</a:t>
            </a:r>
          </a:p>
          <a:p>
            <a:pPr algn="just">
              <a:lnSpc>
                <a:spcPts val="900"/>
              </a:lnSpc>
            </a:pPr>
            <a:r>
              <a:rPr lang="en-US" sz="900" dirty="0">
                <a:latin typeface="Calibri (MS)" panose="020B0604020202020204" charset="0"/>
                <a:cs typeface="Calibri (MS)" panose="020B0604020202020204" charset="0"/>
              </a:rPr>
              <a:t>Foley, L., Larkin, J., Lombard-Vance, R., Murphy, A.W., Hynes, L., Galvin, E. and Molloy, G.J. (2021) ‘Prevalence and predictors of medication non-adherence among people living with multimorbidity: a systematic review and meta-analysis’, BMJ Open, 11(9), e044987. Available at: </a:t>
            </a:r>
            <a:r>
              <a:rPr lang="en-US" sz="900" dirty="0">
                <a:latin typeface="Calibri (MS)" panose="020B0604020202020204" charset="0"/>
                <a:cs typeface="Calibri (MS)" panose="020B0604020202020204" charset="0"/>
                <a:hlinkClick r:id="rId7"/>
              </a:rPr>
              <a:t>https://doi.org/10.1136/bmjopen-2020-044987</a:t>
            </a:r>
            <a:endParaRPr lang="en-US" sz="900" dirty="0">
              <a:latin typeface="Calibri (MS)" panose="020B0604020202020204" charset="0"/>
              <a:cs typeface="Calibri (MS)" panose="020B0604020202020204" charset="0"/>
            </a:endParaRPr>
          </a:p>
          <a:p>
            <a:pPr algn="just">
              <a:lnSpc>
                <a:spcPts val="900"/>
              </a:lnSpc>
            </a:pPr>
            <a:r>
              <a:rPr lang="en-US" sz="900" dirty="0">
                <a:solidFill>
                  <a:srgbClr val="000000"/>
                </a:solidFill>
                <a:latin typeface="Calibri (MS)" panose="020B0604020202020204" charset="0"/>
                <a:ea typeface="Calibri (MS)"/>
                <a:cs typeface="Calibri (MS)" panose="020B0604020202020204" charset="0"/>
                <a:sym typeface="Calibri (MS)"/>
              </a:rPr>
              <a:t>Iribarren, S.J., Akande, T.O., Kamp, K.J., Barry, D., Kader, Y.G. and </a:t>
            </a:r>
            <a:r>
              <a:rPr lang="en-US" sz="900" dirty="0" err="1">
                <a:solidFill>
                  <a:srgbClr val="000000"/>
                </a:solidFill>
                <a:latin typeface="Calibri (MS)" panose="020B0604020202020204" charset="0"/>
                <a:ea typeface="Calibri (MS)"/>
                <a:cs typeface="Calibri (MS)" panose="020B0604020202020204" charset="0"/>
                <a:sym typeface="Calibri (MS)"/>
              </a:rPr>
              <a:t>Suelzer</a:t>
            </a:r>
            <a:r>
              <a:rPr lang="en-US" sz="900" dirty="0">
                <a:solidFill>
                  <a:srgbClr val="000000"/>
                </a:solidFill>
                <a:latin typeface="Calibri (MS)" panose="020B0604020202020204" charset="0"/>
                <a:ea typeface="Calibri (MS)"/>
                <a:cs typeface="Calibri (MS)" panose="020B0604020202020204" charset="0"/>
                <a:sym typeface="Calibri (MS)"/>
              </a:rPr>
              <a:t>, E. (2021) ‘Effectiveness of mobile apps to promote health and manage disease: Systematic review and meta-analysis of randomized controlled trials’, JMIR mHealth and </a:t>
            </a:r>
            <a:r>
              <a:rPr lang="en-US" sz="900" dirty="0" err="1">
                <a:solidFill>
                  <a:srgbClr val="000000"/>
                </a:solidFill>
                <a:latin typeface="Calibri (MS)" panose="020B0604020202020204" charset="0"/>
                <a:ea typeface="Calibri (MS)"/>
                <a:cs typeface="Calibri (MS)" panose="020B0604020202020204" charset="0"/>
                <a:sym typeface="Calibri (MS)"/>
              </a:rPr>
              <a:t>uHealth</a:t>
            </a:r>
            <a:r>
              <a:rPr lang="en-US" sz="900" dirty="0">
                <a:solidFill>
                  <a:srgbClr val="000000"/>
                </a:solidFill>
                <a:latin typeface="Calibri (MS)" panose="020B0604020202020204" charset="0"/>
                <a:ea typeface="Calibri (MS)"/>
                <a:cs typeface="Calibri (MS)" panose="020B0604020202020204" charset="0"/>
                <a:sym typeface="Calibri (MS)"/>
              </a:rPr>
              <a:t>, 9(1), e21563. Available at: </a:t>
            </a:r>
            <a:r>
              <a:rPr lang="en-US" sz="900" u="sng" dirty="0">
                <a:solidFill>
                  <a:srgbClr val="000000"/>
                </a:solidFill>
                <a:latin typeface="Calibri (MS)" panose="020B0604020202020204" charset="0"/>
                <a:ea typeface="Calibri (MS)"/>
                <a:cs typeface="Calibri (MS)" panose="020B0604020202020204" charset="0"/>
                <a:sym typeface="Calibri (MS)"/>
                <a:hlinkClick r:id="rId8" tooltip="https://doi.org/10.2196/21563"/>
              </a:rPr>
              <a:t>https://doi.org/10.2196/21563</a:t>
            </a:r>
          </a:p>
          <a:p>
            <a:pPr algn="just">
              <a:lnSpc>
                <a:spcPts val="900"/>
              </a:lnSpc>
            </a:pPr>
            <a:r>
              <a:rPr lang="en-US" sz="900" dirty="0">
                <a:solidFill>
                  <a:srgbClr val="000000"/>
                </a:solidFill>
                <a:latin typeface="Calibri (MS)" panose="020B0604020202020204" charset="0"/>
                <a:ea typeface="Calibri (MS)"/>
                <a:cs typeface="Calibri (MS)" panose="020B0604020202020204" charset="0"/>
                <a:sym typeface="Calibri (MS)"/>
              </a:rPr>
              <a:t>Kickbusch, I., Piselli, D., Agrawal, A., </a:t>
            </a:r>
            <a:r>
              <a:rPr lang="en-US" sz="900" dirty="0" err="1">
                <a:solidFill>
                  <a:srgbClr val="000000"/>
                </a:solidFill>
                <a:latin typeface="Calibri (MS)" panose="020B0604020202020204" charset="0"/>
                <a:ea typeface="Calibri (MS)"/>
                <a:cs typeface="Calibri (MS)" panose="020B0604020202020204" charset="0"/>
                <a:sym typeface="Calibri (MS)"/>
              </a:rPr>
              <a:t>Balicer</a:t>
            </a:r>
            <a:r>
              <a:rPr lang="en-US" sz="900" dirty="0">
                <a:solidFill>
                  <a:srgbClr val="000000"/>
                </a:solidFill>
                <a:latin typeface="Calibri (MS)" panose="020B0604020202020204" charset="0"/>
                <a:ea typeface="Calibri (MS)"/>
                <a:cs typeface="Calibri (MS)" panose="020B0604020202020204" charset="0"/>
                <a:sym typeface="Calibri (MS)"/>
              </a:rPr>
              <a:t>, R., Banner, O., Adelhardt, M., Capobianco, C., et al. (2021) ‘The Lancet and Financial Times Commission on governing health futures 2030: Growing up in a digital world’, The Lancet, 398(10312), pp. 1727–1776. Available at: </a:t>
            </a:r>
            <a:r>
              <a:rPr lang="en-US" sz="900" u="sng" dirty="0">
                <a:solidFill>
                  <a:srgbClr val="000000"/>
                </a:solidFill>
                <a:latin typeface="Calibri (MS)" panose="020B0604020202020204" charset="0"/>
                <a:ea typeface="Calibri (MS)"/>
                <a:cs typeface="Calibri (MS)" panose="020B0604020202020204" charset="0"/>
                <a:sym typeface="Calibri (MS)"/>
              </a:rPr>
              <a:t>https://doi.org/10.1016/S0140-6736(21)01824-9</a:t>
            </a:r>
          </a:p>
          <a:p>
            <a:pPr algn="just">
              <a:lnSpc>
                <a:spcPts val="900"/>
              </a:lnSpc>
            </a:pPr>
            <a:r>
              <a:rPr lang="en-US" sz="900" dirty="0">
                <a:solidFill>
                  <a:srgbClr val="000000"/>
                </a:solidFill>
                <a:latin typeface="Calibri (MS)" panose="020B0604020202020204" charset="0"/>
                <a:ea typeface="Calibri (MS)"/>
                <a:cs typeface="Calibri (MS)" panose="020B0604020202020204" charset="0"/>
                <a:sym typeface="Calibri (MS)"/>
              </a:rPr>
              <a:t>Lewin, M. (2023) ‘The COM-B Model for Behavior Change: A Product Manager’s Guide’, Matthias Lewin, 10 August. Available at: </a:t>
            </a:r>
            <a:r>
              <a:rPr lang="en-US" sz="900" u="sng" dirty="0">
                <a:solidFill>
                  <a:srgbClr val="000000"/>
                </a:solidFill>
                <a:latin typeface="Calibri (MS)" panose="020B0604020202020204" charset="0"/>
                <a:ea typeface="Calibri (MS)"/>
                <a:cs typeface="Calibri (MS)" panose="020B0604020202020204" charset="0"/>
                <a:sym typeface="Calibri (MS)"/>
                <a:hlinkClick r:id="rId9" tooltip="https://matthiaslewin.com/the-com-b-model-for-behavior-change-a-product-managers-guide/"/>
              </a:rPr>
              <a:t>https://matthiaslewin.com/the-com-b-model-for-behavior-change-a-product-managers-guide/</a:t>
            </a:r>
          </a:p>
          <a:p>
            <a:pPr algn="just">
              <a:lnSpc>
                <a:spcPts val="900"/>
              </a:lnSpc>
            </a:pPr>
            <a:r>
              <a:rPr lang="en-US" sz="900" dirty="0">
                <a:solidFill>
                  <a:srgbClr val="000000"/>
                </a:solidFill>
                <a:latin typeface="Calibri (MS)" panose="020B0604020202020204" charset="0"/>
                <a:ea typeface="Calibri (MS)"/>
                <a:cs typeface="Calibri (MS)" panose="020B0604020202020204" charset="0"/>
                <a:sym typeface="Calibri (MS)"/>
              </a:rPr>
              <a:t>Marcolino, M.S., Oliveira, J.A.Q., D’Agostino, M., Ribeiro, A.L., </a:t>
            </a:r>
            <a:r>
              <a:rPr lang="en-US" sz="900" dirty="0" err="1">
                <a:solidFill>
                  <a:srgbClr val="000000"/>
                </a:solidFill>
                <a:latin typeface="Calibri (MS)" panose="020B0604020202020204" charset="0"/>
                <a:ea typeface="Calibri (MS)"/>
                <a:cs typeface="Calibri (MS)" panose="020B0604020202020204" charset="0"/>
                <a:sym typeface="Calibri (MS)"/>
              </a:rPr>
              <a:t>Alkmim</a:t>
            </a:r>
            <a:r>
              <a:rPr lang="en-US" sz="900" dirty="0">
                <a:solidFill>
                  <a:srgbClr val="000000"/>
                </a:solidFill>
                <a:latin typeface="Calibri (MS)" panose="020B0604020202020204" charset="0"/>
                <a:ea typeface="Calibri (MS)"/>
                <a:cs typeface="Calibri (MS)" panose="020B0604020202020204" charset="0"/>
                <a:sym typeface="Calibri (MS)"/>
              </a:rPr>
              <a:t>, M.B.M. and Novillo-Ortiz, D. (2018) ‘The impact of mHealth interventions: Systematic review of systematic reviews’, JMIR mHealth and </a:t>
            </a:r>
            <a:r>
              <a:rPr lang="en-US" sz="900" dirty="0" err="1">
                <a:solidFill>
                  <a:srgbClr val="000000"/>
                </a:solidFill>
                <a:latin typeface="Calibri (MS)" panose="020B0604020202020204" charset="0"/>
                <a:ea typeface="Calibri (MS)"/>
                <a:cs typeface="Calibri (MS)" panose="020B0604020202020204" charset="0"/>
                <a:sym typeface="Calibri (MS)"/>
              </a:rPr>
              <a:t>uHealth</a:t>
            </a:r>
            <a:r>
              <a:rPr lang="en-US" sz="900" dirty="0">
                <a:solidFill>
                  <a:srgbClr val="000000"/>
                </a:solidFill>
                <a:latin typeface="Calibri (MS)" panose="020B0604020202020204" charset="0"/>
                <a:ea typeface="Calibri (MS)"/>
                <a:cs typeface="Calibri (MS)" panose="020B0604020202020204" charset="0"/>
                <a:sym typeface="Calibri (MS)"/>
              </a:rPr>
              <a:t>, 6(1), e23. Available at: </a:t>
            </a:r>
            <a:r>
              <a:rPr lang="en-US" sz="900" dirty="0">
                <a:solidFill>
                  <a:srgbClr val="000000"/>
                </a:solidFill>
                <a:latin typeface="Calibri (MS)" panose="020B0604020202020204" charset="0"/>
                <a:ea typeface="Calibri (MS)"/>
                <a:cs typeface="Calibri (MS)" panose="020B0604020202020204" charset="0"/>
                <a:sym typeface="Calibri (MS)"/>
                <a:hlinkClick r:id="rId10"/>
              </a:rPr>
              <a:t>https://doi.org/10.2196/mhealth.8873</a:t>
            </a:r>
            <a:endParaRPr lang="en-US" sz="900" dirty="0">
              <a:solidFill>
                <a:srgbClr val="000000"/>
              </a:solidFill>
              <a:latin typeface="Calibri (MS)" panose="020B0604020202020204" charset="0"/>
              <a:ea typeface="Calibri (MS)"/>
              <a:cs typeface="Calibri (MS)" panose="020B0604020202020204" charset="0"/>
              <a:sym typeface="Calibri (MS)"/>
            </a:endParaRPr>
          </a:p>
          <a:p>
            <a:pPr algn="just">
              <a:lnSpc>
                <a:spcPts val="900"/>
              </a:lnSpc>
            </a:pPr>
            <a:r>
              <a:rPr lang="en-US" sz="900" dirty="0">
                <a:solidFill>
                  <a:srgbClr val="000000"/>
                </a:solidFill>
                <a:latin typeface="Calibri (MS)" panose="020B0604020202020204" charset="0"/>
                <a:ea typeface="Calibri (MS)"/>
                <a:cs typeface="Calibri (MS)" panose="020B0604020202020204" charset="0"/>
                <a:sym typeface="Calibri (MS)"/>
              </a:rPr>
              <a:t>Michie, S., van Stralen, M.M. and West, R. (2011) 'The </a:t>
            </a:r>
            <a:r>
              <a:rPr lang="en-US" sz="900" dirty="0" err="1">
                <a:solidFill>
                  <a:srgbClr val="000000"/>
                </a:solidFill>
                <a:latin typeface="Calibri (MS)" panose="020B0604020202020204" charset="0"/>
                <a:ea typeface="Calibri (MS)"/>
                <a:cs typeface="Calibri (MS)" panose="020B0604020202020204" charset="0"/>
                <a:sym typeface="Calibri (MS)"/>
              </a:rPr>
              <a:t>Behaviour</a:t>
            </a:r>
            <a:r>
              <a:rPr lang="en-US" sz="900" dirty="0">
                <a:solidFill>
                  <a:srgbClr val="000000"/>
                </a:solidFill>
                <a:latin typeface="Calibri (MS)" panose="020B0604020202020204" charset="0"/>
                <a:ea typeface="Calibri (MS)"/>
                <a:cs typeface="Calibri (MS)" panose="020B0604020202020204" charset="0"/>
                <a:sym typeface="Calibri (MS)"/>
              </a:rPr>
              <a:t> Change : A new method for </a:t>
            </a:r>
            <a:r>
              <a:rPr lang="en-US" sz="900" dirty="0" err="1">
                <a:solidFill>
                  <a:srgbClr val="000000"/>
                </a:solidFill>
                <a:latin typeface="Calibri (MS)" panose="020B0604020202020204" charset="0"/>
                <a:ea typeface="Calibri (MS)"/>
                <a:cs typeface="Calibri (MS)" panose="020B0604020202020204" charset="0"/>
                <a:sym typeface="Calibri (MS)"/>
              </a:rPr>
              <a:t>characterising</a:t>
            </a:r>
            <a:r>
              <a:rPr lang="en-US" sz="900" dirty="0">
                <a:solidFill>
                  <a:srgbClr val="000000"/>
                </a:solidFill>
                <a:latin typeface="Calibri (MS)" panose="020B0604020202020204" charset="0"/>
                <a:ea typeface="Calibri (MS)"/>
                <a:cs typeface="Calibri (MS)" panose="020B0604020202020204" charset="0"/>
                <a:sym typeface="Calibri (MS)"/>
              </a:rPr>
              <a:t> and designing </a:t>
            </a:r>
            <a:r>
              <a:rPr lang="en-US" sz="900" dirty="0" err="1">
                <a:solidFill>
                  <a:srgbClr val="000000"/>
                </a:solidFill>
                <a:latin typeface="Calibri (MS)" panose="020B0604020202020204" charset="0"/>
                <a:ea typeface="Calibri (MS)"/>
                <a:cs typeface="Calibri (MS)" panose="020B0604020202020204" charset="0"/>
                <a:sym typeface="Calibri (MS)"/>
              </a:rPr>
              <a:t>behaviour</a:t>
            </a:r>
            <a:r>
              <a:rPr lang="en-US" sz="900" dirty="0">
                <a:solidFill>
                  <a:srgbClr val="000000"/>
                </a:solidFill>
                <a:latin typeface="Calibri (MS)" panose="020B0604020202020204" charset="0"/>
                <a:ea typeface="Calibri (MS)"/>
                <a:cs typeface="Calibri (MS)" panose="020B0604020202020204" charset="0"/>
                <a:sym typeface="Calibri (MS)"/>
              </a:rPr>
              <a:t> change interventions', Implementation Science, 6, 42. Available at: </a:t>
            </a:r>
            <a:r>
              <a:rPr lang="en-US" sz="900" u="sng" dirty="0">
                <a:solidFill>
                  <a:srgbClr val="000000"/>
                </a:solidFill>
                <a:latin typeface="Calibri (MS)" panose="020B0604020202020204" charset="0"/>
                <a:ea typeface="Calibri (MS)"/>
                <a:cs typeface="Calibri (MS)" panose="020B0604020202020204" charset="0"/>
                <a:sym typeface="Calibri (MS)"/>
                <a:hlinkClick r:id="rId11" tooltip="https://implementationscience.biomedcentral.com/articles/10.1186/1748-5908-6-42"/>
              </a:rPr>
              <a:t>https://implementationscience.biomedcentral.com/articles/10.1186/1748-5908-6-42</a:t>
            </a:r>
          </a:p>
          <a:p>
            <a:pPr algn="just">
              <a:lnSpc>
                <a:spcPts val="900"/>
              </a:lnSpc>
            </a:pPr>
            <a:r>
              <a:rPr lang="en-US" sz="900" dirty="0">
                <a:solidFill>
                  <a:srgbClr val="000000"/>
                </a:solidFill>
                <a:latin typeface="Calibri (MS)" panose="020B0604020202020204" charset="0"/>
                <a:ea typeface="Calibri (MS)"/>
                <a:cs typeface="Calibri (MS)" panose="020B0604020202020204" charset="0"/>
                <a:sym typeface="Calibri (MS)"/>
              </a:rPr>
              <a:t>National Institute for Health and Care Excellence (NICE) (2022) Medicines adherence: Involving patients in decisions about prescribed medicines and supporting adherence (NG215). Available at: </a:t>
            </a:r>
            <a:r>
              <a:rPr lang="en-US" sz="900" u="sng" dirty="0">
                <a:solidFill>
                  <a:srgbClr val="000000"/>
                </a:solidFill>
                <a:latin typeface="Calibri (MS)" panose="020B0604020202020204" charset="0"/>
                <a:ea typeface="Calibri (MS)"/>
                <a:cs typeface="Calibri (MS)" panose="020B0604020202020204" charset="0"/>
                <a:sym typeface="Calibri (MS)"/>
                <a:hlinkClick r:id="rId12" tooltip="https://www.nice.org.uk/guidance/ng215"/>
              </a:rPr>
              <a:t>https://www.nice.org.uk/guidance/ng215</a:t>
            </a:r>
          </a:p>
          <a:p>
            <a:pPr algn="just">
              <a:lnSpc>
                <a:spcPts val="900"/>
              </a:lnSpc>
            </a:pPr>
            <a:r>
              <a:rPr lang="en-US" sz="900" dirty="0" err="1">
                <a:solidFill>
                  <a:srgbClr val="000000"/>
                </a:solidFill>
                <a:latin typeface="Calibri (MS)" panose="020B0604020202020204" charset="0"/>
                <a:ea typeface="Calibri (MS)"/>
                <a:cs typeface="Calibri (MS)" panose="020B0604020202020204" charset="0"/>
                <a:sym typeface="Calibri (MS)"/>
              </a:rPr>
              <a:t>Nutbeam</a:t>
            </a:r>
            <a:r>
              <a:rPr lang="en-US" sz="900" dirty="0">
                <a:solidFill>
                  <a:srgbClr val="000000"/>
                </a:solidFill>
                <a:latin typeface="Calibri (MS)" panose="020B0604020202020204" charset="0"/>
                <a:ea typeface="Calibri (MS)"/>
                <a:cs typeface="Calibri (MS)" panose="020B0604020202020204" charset="0"/>
                <a:sym typeface="Calibri (MS)"/>
              </a:rPr>
              <a:t>, D. and Muscat, D.M. (2021) ‘Health Promotion Glossary 2021’, Health Promotion International, 36(6), pp. 1578–1598. Available at: https://doi.org/10.1093/heapro/daaa157</a:t>
            </a:r>
          </a:p>
          <a:p>
            <a:pPr algn="just">
              <a:lnSpc>
                <a:spcPts val="900"/>
              </a:lnSpc>
            </a:pPr>
            <a:r>
              <a:rPr lang="en-US" sz="900" dirty="0">
                <a:solidFill>
                  <a:srgbClr val="000000"/>
                </a:solidFill>
                <a:latin typeface="Calibri (MS)" panose="020B0604020202020204" charset="0"/>
                <a:ea typeface="Calibri (MS)"/>
                <a:cs typeface="Calibri (MS)" panose="020B0604020202020204" charset="0"/>
                <a:sym typeface="Calibri (MS)"/>
              </a:rPr>
              <a:t>O'Neil, I. (2019) Digital Health Promotion: A Critical Introduction. Hoboken, NJ: John Wiley &amp; Sons. Available at: </a:t>
            </a:r>
            <a:r>
              <a:rPr lang="en-US" sz="900" u="sng" dirty="0">
                <a:solidFill>
                  <a:srgbClr val="000000"/>
                </a:solidFill>
                <a:latin typeface="Calibri (MS)" panose="020B0604020202020204" charset="0"/>
                <a:ea typeface="Calibri (MS)"/>
                <a:cs typeface="Calibri (MS)" panose="020B0604020202020204" charset="0"/>
                <a:sym typeface="Calibri (MS)"/>
                <a:hlinkClick r:id="rId13" tooltip="https://uat.store.wiley.com/en-us/digital-health-promotion-a-critical-introduction-p-9781509533336?utm_source=chatgpt.com"/>
              </a:rPr>
              <a:t>https://uat.store.wiley.com/en-us/shop/health-social-care/digital-health-promotion-a-critical-introduction-p-9781509533336</a:t>
            </a:r>
          </a:p>
          <a:p>
            <a:pPr algn="just">
              <a:lnSpc>
                <a:spcPts val="900"/>
              </a:lnSpc>
            </a:pPr>
            <a:r>
              <a:rPr lang="en-US" sz="900" dirty="0">
                <a:solidFill>
                  <a:srgbClr val="000000"/>
                </a:solidFill>
                <a:latin typeface="Calibri (MS)" panose="020B0604020202020204" charset="0"/>
                <a:ea typeface="Calibri (MS)"/>
                <a:cs typeface="Calibri (MS)" panose="020B0604020202020204" charset="0"/>
                <a:sym typeface="Calibri (MS)"/>
              </a:rPr>
              <a:t>Santo, K., </a:t>
            </a:r>
            <a:r>
              <a:rPr lang="en-US" sz="900" dirty="0" err="1">
                <a:solidFill>
                  <a:srgbClr val="000000"/>
                </a:solidFill>
                <a:latin typeface="Calibri (MS)" panose="020B0604020202020204" charset="0"/>
                <a:ea typeface="Calibri (MS)"/>
                <a:cs typeface="Calibri (MS)" panose="020B0604020202020204" charset="0"/>
                <a:sym typeface="Calibri (MS)"/>
              </a:rPr>
              <a:t>Richtering</a:t>
            </a:r>
            <a:r>
              <a:rPr lang="en-US" sz="900" dirty="0">
                <a:solidFill>
                  <a:srgbClr val="000000"/>
                </a:solidFill>
                <a:latin typeface="Calibri (MS)" panose="020B0604020202020204" charset="0"/>
                <a:ea typeface="Calibri (MS)"/>
                <a:cs typeface="Calibri (MS)" panose="020B0604020202020204" charset="0"/>
                <a:sym typeface="Calibri (MS)"/>
              </a:rPr>
              <a:t>, S.S., Chalmers, J., </a:t>
            </a:r>
            <a:r>
              <a:rPr lang="en-US" sz="900" dirty="0" err="1">
                <a:solidFill>
                  <a:srgbClr val="000000"/>
                </a:solidFill>
                <a:latin typeface="Calibri (MS)" panose="020B0604020202020204" charset="0"/>
                <a:ea typeface="Calibri (MS)"/>
                <a:cs typeface="Calibri (MS)" panose="020B0604020202020204" charset="0"/>
                <a:sym typeface="Calibri (MS)"/>
              </a:rPr>
              <a:t>Thiagalingam</a:t>
            </a:r>
            <a:r>
              <a:rPr lang="en-US" sz="900" dirty="0">
                <a:solidFill>
                  <a:srgbClr val="000000"/>
                </a:solidFill>
                <a:latin typeface="Calibri (MS)" panose="020B0604020202020204" charset="0"/>
                <a:ea typeface="Calibri (MS)"/>
                <a:cs typeface="Calibri (MS)" panose="020B0604020202020204" charset="0"/>
                <a:sym typeface="Calibri (MS)"/>
              </a:rPr>
              <a:t>, A., Chow, C.K. and Redfern, J. (2016) ‘Mobile Phone Apps to Improve Medication Adherence: A Systematic Stepwise Process to Identify High-Quality Apps’, JMIR mHealth and </a:t>
            </a:r>
            <a:r>
              <a:rPr lang="en-US" sz="900" dirty="0" err="1">
                <a:solidFill>
                  <a:srgbClr val="000000"/>
                </a:solidFill>
                <a:latin typeface="Calibri (MS)" panose="020B0604020202020204" charset="0"/>
                <a:ea typeface="Calibri (MS)"/>
                <a:cs typeface="Calibri (MS)" panose="020B0604020202020204" charset="0"/>
                <a:sym typeface="Calibri (MS)"/>
              </a:rPr>
              <a:t>uHealth</a:t>
            </a:r>
            <a:r>
              <a:rPr lang="en-US" sz="900" dirty="0">
                <a:solidFill>
                  <a:srgbClr val="000000"/>
                </a:solidFill>
                <a:latin typeface="Calibri (MS)" panose="020B0604020202020204" charset="0"/>
                <a:ea typeface="Calibri (MS)"/>
                <a:cs typeface="Calibri (MS)" panose="020B0604020202020204" charset="0"/>
                <a:sym typeface="Calibri (MS)"/>
              </a:rPr>
              <a:t>, 4(4), e132.</a:t>
            </a:r>
          </a:p>
          <a:p>
            <a:pPr algn="just">
              <a:lnSpc>
                <a:spcPts val="900"/>
              </a:lnSpc>
            </a:pPr>
            <a:r>
              <a:rPr lang="en-US" sz="900" dirty="0">
                <a:solidFill>
                  <a:srgbClr val="000000"/>
                </a:solidFill>
                <a:latin typeface="Calibri (MS)" panose="020B0604020202020204" charset="0"/>
                <a:ea typeface="Calibri (MS)"/>
                <a:cs typeface="Calibri (MS)" panose="020B0604020202020204" charset="0"/>
                <a:sym typeface="Calibri (MS)"/>
              </a:rPr>
              <a:t>van Kessel, R., Wong, B.L.H., Clemens, T. and Brand, H. (2022) ‘Digital health literacy as a super determinant of health: A scoping review’, European Journal of Public Health, 32(6), pp. 902–909. Available at: https://doi.org/10.1093/eurpub/ckac080</a:t>
            </a:r>
          </a:p>
          <a:p>
            <a:pPr algn="just">
              <a:lnSpc>
                <a:spcPts val="900"/>
              </a:lnSpc>
            </a:pPr>
            <a:r>
              <a:rPr lang="en-US" sz="900" dirty="0">
                <a:solidFill>
                  <a:srgbClr val="000000"/>
                </a:solidFill>
                <a:latin typeface="Calibri (MS)" panose="020B0604020202020204" charset="0"/>
                <a:ea typeface="Calibri (MS)"/>
                <a:cs typeface="Calibri (MS)" panose="020B0604020202020204" charset="0"/>
                <a:sym typeface="Calibri (MS)"/>
              </a:rPr>
              <a:t>van Ewijk, H., </a:t>
            </a:r>
            <a:r>
              <a:rPr lang="en-US" sz="900" dirty="0" err="1">
                <a:solidFill>
                  <a:srgbClr val="000000"/>
                </a:solidFill>
                <a:latin typeface="Calibri (MS)" panose="020B0604020202020204" charset="0"/>
                <a:ea typeface="Calibri (MS)"/>
                <a:cs typeface="Calibri (MS)" panose="020B0604020202020204" charset="0"/>
                <a:sym typeface="Calibri (MS)"/>
              </a:rPr>
              <a:t>Tsiachristas</a:t>
            </a:r>
            <a:r>
              <a:rPr lang="en-US" sz="900" dirty="0">
                <a:solidFill>
                  <a:srgbClr val="000000"/>
                </a:solidFill>
                <a:latin typeface="Calibri (MS)" panose="020B0604020202020204" charset="0"/>
                <a:ea typeface="Calibri (MS)"/>
                <a:cs typeface="Calibri (MS)" panose="020B0604020202020204" charset="0"/>
                <a:sym typeface="Calibri (MS)"/>
              </a:rPr>
              <a:t>, A., </a:t>
            </a:r>
            <a:r>
              <a:rPr lang="en-US" sz="900" dirty="0" err="1">
                <a:solidFill>
                  <a:srgbClr val="000000"/>
                </a:solidFill>
                <a:latin typeface="Calibri (MS)" panose="020B0604020202020204" charset="0"/>
                <a:ea typeface="Calibri (MS)"/>
                <a:cs typeface="Calibri (MS)" panose="020B0604020202020204" charset="0"/>
                <a:sym typeface="Calibri (MS)"/>
              </a:rPr>
              <a:t>Klungel</a:t>
            </a:r>
            <a:r>
              <a:rPr lang="en-US" sz="900" dirty="0">
                <a:solidFill>
                  <a:srgbClr val="000000"/>
                </a:solidFill>
                <a:latin typeface="Calibri (MS)" panose="020B0604020202020204" charset="0"/>
                <a:ea typeface="Calibri (MS)"/>
                <a:cs typeface="Calibri (MS)" panose="020B0604020202020204" charset="0"/>
                <a:sym typeface="Calibri (MS)"/>
              </a:rPr>
              <a:t>, O.H., de Boer, A., Haaijer-Ruskamp, F.M. and Bouvy, M.L. (2022) 'Prevalence and determinants of medication non-adherence in older adults: A systematic review', Drugs &amp; Aging, 39(6), pp. 509–523.</a:t>
            </a:r>
          </a:p>
          <a:p>
            <a:pPr algn="just">
              <a:lnSpc>
                <a:spcPts val="900"/>
              </a:lnSpc>
            </a:pPr>
            <a:r>
              <a:rPr lang="en-US" sz="900" dirty="0">
                <a:solidFill>
                  <a:srgbClr val="000000"/>
                </a:solidFill>
                <a:latin typeface="Calibri (MS)" panose="020B0604020202020204" charset="0"/>
                <a:ea typeface="Calibri (MS)"/>
                <a:cs typeface="Calibri (MS)" panose="020B0604020202020204" charset="0"/>
                <a:sym typeface="Calibri (MS)"/>
              </a:rPr>
              <a:t>World Health Organization (2021) Health Promotion. Available at: </a:t>
            </a:r>
            <a:r>
              <a:rPr lang="en-US" sz="900" u="sng" dirty="0">
                <a:solidFill>
                  <a:srgbClr val="000000"/>
                </a:solidFill>
                <a:latin typeface="Calibri (MS)" panose="020B0604020202020204" charset="0"/>
                <a:ea typeface="Calibri (MS)"/>
                <a:cs typeface="Calibri (MS)" panose="020B0604020202020204" charset="0"/>
                <a:sym typeface="Calibri (MS)"/>
                <a:hlinkClick r:id="rId14" tooltip="https://www.who.int/health-topics/health-promotion"/>
              </a:rPr>
              <a:t>https://www.who.int/health-topics/health-promotion</a:t>
            </a:r>
          </a:p>
          <a:p>
            <a:pPr marL="0" lvl="0" indent="0" algn="just">
              <a:lnSpc>
                <a:spcPts val="900"/>
              </a:lnSpc>
              <a:spcBef>
                <a:spcPct val="0"/>
              </a:spcBef>
            </a:pPr>
            <a:endParaRPr lang="en-US" sz="900" u="sng" dirty="0">
              <a:solidFill>
                <a:srgbClr val="000000"/>
              </a:solidFill>
              <a:latin typeface="Calibri (MS)" panose="020B0604020202020204" charset="0"/>
              <a:ea typeface="Calibri (MS)"/>
              <a:cs typeface="Calibri (MS)" panose="020B0604020202020204" charset="0"/>
              <a:sym typeface="Calibri (MS)"/>
              <a:hlinkClick r:id="rId15" tooltip="https://iris.who.int/handle/10665/42682"/>
            </a:endParaRPr>
          </a:p>
        </p:txBody>
      </p:sp>
      <p:grpSp>
        <p:nvGrpSpPr>
          <p:cNvPr id="29" name="Group 29"/>
          <p:cNvGrpSpPr/>
          <p:nvPr/>
        </p:nvGrpSpPr>
        <p:grpSpPr>
          <a:xfrm>
            <a:off x="8562102" y="681408"/>
            <a:ext cx="3757548" cy="622401"/>
            <a:chOff x="0" y="0"/>
            <a:chExt cx="5183087" cy="858528"/>
          </a:xfrm>
        </p:grpSpPr>
        <p:sp>
          <p:nvSpPr>
            <p:cNvPr id="30" name="Freeform 30"/>
            <p:cNvSpPr/>
            <p:nvPr/>
          </p:nvSpPr>
          <p:spPr>
            <a:xfrm>
              <a:off x="0" y="0"/>
              <a:ext cx="5183086" cy="858528"/>
            </a:xfrm>
            <a:custGeom>
              <a:avLst/>
              <a:gdLst/>
              <a:ahLst/>
              <a:cxnLst/>
              <a:rect l="l" t="t" r="r" b="b"/>
              <a:pathLst>
                <a:path w="5183086" h="858528">
                  <a:moveTo>
                    <a:pt x="38111" y="0"/>
                  </a:moveTo>
                  <a:lnTo>
                    <a:pt x="5144975" y="0"/>
                  </a:lnTo>
                  <a:cubicBezTo>
                    <a:pt x="5166023" y="0"/>
                    <a:pt x="5183086" y="38438"/>
                    <a:pt x="5183086" y="85853"/>
                  </a:cubicBezTo>
                  <a:lnTo>
                    <a:pt x="5183086" y="772675"/>
                  </a:lnTo>
                  <a:cubicBezTo>
                    <a:pt x="5183086" y="820090"/>
                    <a:pt x="5166023" y="858528"/>
                    <a:pt x="5144975" y="858528"/>
                  </a:cubicBezTo>
                  <a:lnTo>
                    <a:pt x="38111" y="858528"/>
                  </a:lnTo>
                  <a:cubicBezTo>
                    <a:pt x="17063" y="858528"/>
                    <a:pt x="0" y="820090"/>
                    <a:pt x="0" y="772675"/>
                  </a:cubicBezTo>
                  <a:lnTo>
                    <a:pt x="0" y="85853"/>
                  </a:lnTo>
                  <a:cubicBezTo>
                    <a:pt x="0" y="38438"/>
                    <a:pt x="17063" y="0"/>
                    <a:pt x="38111" y="0"/>
                  </a:cubicBezTo>
                  <a:close/>
                </a:path>
              </a:pathLst>
            </a:custGeom>
            <a:solidFill>
              <a:srgbClr val="1B2A4A"/>
            </a:solidFill>
          </p:spPr>
          <p:txBody>
            <a:bodyPr/>
            <a:lstStyle/>
            <a:p>
              <a:endParaRPr lang="en-US"/>
            </a:p>
          </p:txBody>
        </p:sp>
        <p:sp>
          <p:nvSpPr>
            <p:cNvPr id="31" name="TextBox 31"/>
            <p:cNvSpPr txBox="1"/>
            <p:nvPr/>
          </p:nvSpPr>
          <p:spPr>
            <a:xfrm>
              <a:off x="0" y="-38100"/>
              <a:ext cx="5183087" cy="896628"/>
            </a:xfrm>
            <a:prstGeom prst="rect">
              <a:avLst/>
            </a:prstGeom>
          </p:spPr>
          <p:txBody>
            <a:bodyPr lIns="50800" tIns="50800" rIns="50800" bIns="50800" rtlCol="0" anchor="ctr"/>
            <a:lstStyle/>
            <a:p>
              <a:pPr algn="l">
                <a:lnSpc>
                  <a:spcPts val="1679"/>
                </a:lnSpc>
              </a:pPr>
              <a:endParaRPr/>
            </a:p>
          </p:txBody>
        </p:sp>
      </p:grpSp>
      <p:grpSp>
        <p:nvGrpSpPr>
          <p:cNvPr id="32" name="Group 32"/>
          <p:cNvGrpSpPr/>
          <p:nvPr/>
        </p:nvGrpSpPr>
        <p:grpSpPr>
          <a:xfrm>
            <a:off x="8637595" y="2048010"/>
            <a:ext cx="1509851" cy="1288985"/>
            <a:chOff x="0" y="0"/>
            <a:chExt cx="2082658" cy="1778000"/>
          </a:xfrm>
        </p:grpSpPr>
        <p:sp>
          <p:nvSpPr>
            <p:cNvPr id="33" name="Freeform 33"/>
            <p:cNvSpPr/>
            <p:nvPr/>
          </p:nvSpPr>
          <p:spPr>
            <a:xfrm>
              <a:off x="0" y="0"/>
              <a:ext cx="2082659" cy="1778000"/>
            </a:xfrm>
            <a:custGeom>
              <a:avLst/>
              <a:gdLst/>
              <a:ahLst/>
              <a:cxnLst/>
              <a:rect l="l" t="t" r="r" b="b"/>
              <a:pathLst>
                <a:path w="2082659" h="1778000">
                  <a:moveTo>
                    <a:pt x="145786" y="0"/>
                  </a:moveTo>
                  <a:lnTo>
                    <a:pt x="1936872" y="0"/>
                  </a:lnTo>
                  <a:cubicBezTo>
                    <a:pt x="2017388" y="0"/>
                    <a:pt x="2082659" y="79604"/>
                    <a:pt x="2082659" y="177800"/>
                  </a:cubicBezTo>
                  <a:lnTo>
                    <a:pt x="2082659" y="1600200"/>
                  </a:lnTo>
                  <a:cubicBezTo>
                    <a:pt x="2082659" y="1698396"/>
                    <a:pt x="2017388" y="1778000"/>
                    <a:pt x="1936872" y="1778000"/>
                  </a:cubicBezTo>
                  <a:lnTo>
                    <a:pt x="145786" y="1778000"/>
                  </a:lnTo>
                  <a:cubicBezTo>
                    <a:pt x="65271" y="1778000"/>
                    <a:pt x="0" y="1698396"/>
                    <a:pt x="0" y="1600200"/>
                  </a:cubicBezTo>
                  <a:lnTo>
                    <a:pt x="0" y="177800"/>
                  </a:lnTo>
                  <a:cubicBezTo>
                    <a:pt x="0" y="79604"/>
                    <a:pt x="65271" y="0"/>
                    <a:pt x="145786" y="0"/>
                  </a:cubicBezTo>
                  <a:close/>
                </a:path>
              </a:pathLst>
            </a:custGeom>
            <a:solidFill>
              <a:srgbClr val="FFFDE6"/>
            </a:solidFill>
            <a:ln w="19050" cap="sq">
              <a:solidFill>
                <a:srgbClr val="8B7A2E"/>
              </a:solidFill>
              <a:prstDash val="solid"/>
              <a:miter/>
            </a:ln>
          </p:spPr>
          <p:txBody>
            <a:bodyPr/>
            <a:lstStyle/>
            <a:p>
              <a:endParaRPr lang="en-US"/>
            </a:p>
          </p:txBody>
        </p:sp>
        <p:sp>
          <p:nvSpPr>
            <p:cNvPr id="34" name="TextBox 34"/>
            <p:cNvSpPr txBox="1"/>
            <p:nvPr/>
          </p:nvSpPr>
          <p:spPr>
            <a:xfrm>
              <a:off x="0" y="-38100"/>
              <a:ext cx="2082658" cy="1816100"/>
            </a:xfrm>
            <a:prstGeom prst="rect">
              <a:avLst/>
            </a:prstGeom>
          </p:spPr>
          <p:txBody>
            <a:bodyPr lIns="50800" tIns="50800" rIns="50800" bIns="50800" rtlCol="0" anchor="ctr"/>
            <a:lstStyle/>
            <a:p>
              <a:pPr algn="l">
                <a:lnSpc>
                  <a:spcPts val="1679"/>
                </a:lnSpc>
              </a:pPr>
              <a:endParaRPr/>
            </a:p>
          </p:txBody>
        </p:sp>
      </p:grpSp>
      <p:grpSp>
        <p:nvGrpSpPr>
          <p:cNvPr id="35" name="Group 35"/>
          <p:cNvGrpSpPr/>
          <p:nvPr/>
        </p:nvGrpSpPr>
        <p:grpSpPr>
          <a:xfrm>
            <a:off x="8637595" y="3336995"/>
            <a:ext cx="1509851" cy="1288985"/>
            <a:chOff x="0" y="0"/>
            <a:chExt cx="2082658" cy="1778000"/>
          </a:xfrm>
        </p:grpSpPr>
        <p:sp>
          <p:nvSpPr>
            <p:cNvPr id="36" name="Freeform 36"/>
            <p:cNvSpPr/>
            <p:nvPr/>
          </p:nvSpPr>
          <p:spPr>
            <a:xfrm>
              <a:off x="0" y="0"/>
              <a:ext cx="2082659" cy="1778000"/>
            </a:xfrm>
            <a:custGeom>
              <a:avLst/>
              <a:gdLst/>
              <a:ahLst/>
              <a:cxnLst/>
              <a:rect l="l" t="t" r="r" b="b"/>
              <a:pathLst>
                <a:path w="2082659" h="1778000">
                  <a:moveTo>
                    <a:pt x="145786" y="0"/>
                  </a:moveTo>
                  <a:lnTo>
                    <a:pt x="1936872" y="0"/>
                  </a:lnTo>
                  <a:cubicBezTo>
                    <a:pt x="2017388" y="0"/>
                    <a:pt x="2082659" y="79604"/>
                    <a:pt x="2082659" y="177800"/>
                  </a:cubicBezTo>
                  <a:lnTo>
                    <a:pt x="2082659" y="1600200"/>
                  </a:lnTo>
                  <a:cubicBezTo>
                    <a:pt x="2082659" y="1698396"/>
                    <a:pt x="2017388" y="1778000"/>
                    <a:pt x="1936872" y="1778000"/>
                  </a:cubicBezTo>
                  <a:lnTo>
                    <a:pt x="145786" y="1778000"/>
                  </a:lnTo>
                  <a:cubicBezTo>
                    <a:pt x="65271" y="1778000"/>
                    <a:pt x="0" y="1698396"/>
                    <a:pt x="0" y="1600200"/>
                  </a:cubicBezTo>
                  <a:lnTo>
                    <a:pt x="0" y="177800"/>
                  </a:lnTo>
                  <a:cubicBezTo>
                    <a:pt x="0" y="79604"/>
                    <a:pt x="65271" y="0"/>
                    <a:pt x="145786" y="0"/>
                  </a:cubicBezTo>
                  <a:close/>
                </a:path>
              </a:pathLst>
            </a:custGeom>
            <a:solidFill>
              <a:srgbClr val="FFFDE6"/>
            </a:solidFill>
            <a:ln w="19050" cap="sq">
              <a:solidFill>
                <a:srgbClr val="8B7A2E"/>
              </a:solidFill>
              <a:prstDash val="solid"/>
              <a:miter/>
            </a:ln>
          </p:spPr>
          <p:txBody>
            <a:bodyPr/>
            <a:lstStyle/>
            <a:p>
              <a:endParaRPr lang="en-US"/>
            </a:p>
          </p:txBody>
        </p:sp>
        <p:sp>
          <p:nvSpPr>
            <p:cNvPr id="37" name="TextBox 37"/>
            <p:cNvSpPr txBox="1"/>
            <p:nvPr/>
          </p:nvSpPr>
          <p:spPr>
            <a:xfrm>
              <a:off x="0" y="-38100"/>
              <a:ext cx="2082658" cy="1816100"/>
            </a:xfrm>
            <a:prstGeom prst="rect">
              <a:avLst/>
            </a:prstGeom>
          </p:spPr>
          <p:txBody>
            <a:bodyPr lIns="50800" tIns="50800" rIns="50800" bIns="50800" rtlCol="0" anchor="ctr"/>
            <a:lstStyle/>
            <a:p>
              <a:pPr algn="l">
                <a:lnSpc>
                  <a:spcPts val="1679"/>
                </a:lnSpc>
              </a:pPr>
              <a:endParaRPr/>
            </a:p>
          </p:txBody>
        </p:sp>
      </p:grpSp>
      <p:grpSp>
        <p:nvGrpSpPr>
          <p:cNvPr id="38" name="Group 38"/>
          <p:cNvGrpSpPr/>
          <p:nvPr/>
        </p:nvGrpSpPr>
        <p:grpSpPr>
          <a:xfrm>
            <a:off x="8637595" y="4645030"/>
            <a:ext cx="1509851" cy="1288985"/>
            <a:chOff x="0" y="0"/>
            <a:chExt cx="2082658" cy="1778000"/>
          </a:xfrm>
        </p:grpSpPr>
        <p:sp>
          <p:nvSpPr>
            <p:cNvPr id="39" name="Freeform 39"/>
            <p:cNvSpPr/>
            <p:nvPr/>
          </p:nvSpPr>
          <p:spPr>
            <a:xfrm>
              <a:off x="0" y="0"/>
              <a:ext cx="2082659" cy="1778000"/>
            </a:xfrm>
            <a:custGeom>
              <a:avLst/>
              <a:gdLst/>
              <a:ahLst/>
              <a:cxnLst/>
              <a:rect l="l" t="t" r="r" b="b"/>
              <a:pathLst>
                <a:path w="2082659" h="1778000">
                  <a:moveTo>
                    <a:pt x="116629" y="0"/>
                  </a:moveTo>
                  <a:lnTo>
                    <a:pt x="1966030" y="0"/>
                  </a:lnTo>
                  <a:cubicBezTo>
                    <a:pt x="2030442" y="0"/>
                    <a:pt x="2082659" y="79604"/>
                    <a:pt x="2082659" y="177800"/>
                  </a:cubicBezTo>
                  <a:lnTo>
                    <a:pt x="2082659" y="1600200"/>
                  </a:lnTo>
                  <a:cubicBezTo>
                    <a:pt x="2082659" y="1698396"/>
                    <a:pt x="2030442" y="1778000"/>
                    <a:pt x="1966030" y="1778000"/>
                  </a:cubicBezTo>
                  <a:lnTo>
                    <a:pt x="116629" y="1778000"/>
                  </a:lnTo>
                  <a:cubicBezTo>
                    <a:pt x="52217" y="1778000"/>
                    <a:pt x="0" y="1698396"/>
                    <a:pt x="0" y="1600200"/>
                  </a:cubicBezTo>
                  <a:lnTo>
                    <a:pt x="0" y="177800"/>
                  </a:lnTo>
                  <a:cubicBezTo>
                    <a:pt x="0" y="79604"/>
                    <a:pt x="52217" y="0"/>
                    <a:pt x="116629" y="0"/>
                  </a:cubicBezTo>
                  <a:close/>
                </a:path>
              </a:pathLst>
            </a:custGeom>
            <a:solidFill>
              <a:srgbClr val="FFFDE6"/>
            </a:solidFill>
            <a:ln w="19050" cap="sq">
              <a:solidFill>
                <a:srgbClr val="8B7A2E"/>
              </a:solidFill>
              <a:prstDash val="solid"/>
              <a:miter/>
            </a:ln>
          </p:spPr>
          <p:txBody>
            <a:bodyPr/>
            <a:lstStyle/>
            <a:p>
              <a:endParaRPr lang="en-US"/>
            </a:p>
          </p:txBody>
        </p:sp>
        <p:sp>
          <p:nvSpPr>
            <p:cNvPr id="40" name="TextBox 40"/>
            <p:cNvSpPr txBox="1"/>
            <p:nvPr/>
          </p:nvSpPr>
          <p:spPr>
            <a:xfrm>
              <a:off x="0" y="-38100"/>
              <a:ext cx="2082658" cy="1816100"/>
            </a:xfrm>
            <a:prstGeom prst="rect">
              <a:avLst/>
            </a:prstGeom>
          </p:spPr>
          <p:txBody>
            <a:bodyPr lIns="50800" tIns="50800" rIns="50800" bIns="50800" rtlCol="0" anchor="ctr"/>
            <a:lstStyle/>
            <a:p>
              <a:pPr algn="l">
                <a:lnSpc>
                  <a:spcPts val="1679"/>
                </a:lnSpc>
              </a:pPr>
              <a:endParaRPr/>
            </a:p>
          </p:txBody>
        </p:sp>
      </p:grpSp>
      <p:grpSp>
        <p:nvGrpSpPr>
          <p:cNvPr id="41" name="Group 41"/>
          <p:cNvGrpSpPr/>
          <p:nvPr/>
        </p:nvGrpSpPr>
        <p:grpSpPr>
          <a:xfrm>
            <a:off x="10185546" y="4447323"/>
            <a:ext cx="2134104" cy="1504822"/>
            <a:chOff x="0" y="0"/>
            <a:chExt cx="2943741" cy="2075722"/>
          </a:xfrm>
        </p:grpSpPr>
        <p:sp>
          <p:nvSpPr>
            <p:cNvPr id="42" name="Freeform 42"/>
            <p:cNvSpPr/>
            <p:nvPr/>
          </p:nvSpPr>
          <p:spPr>
            <a:xfrm>
              <a:off x="0" y="0"/>
              <a:ext cx="2943741" cy="2075722"/>
            </a:xfrm>
            <a:custGeom>
              <a:avLst/>
              <a:gdLst/>
              <a:ahLst/>
              <a:cxnLst/>
              <a:rect l="l" t="t" r="r" b="b"/>
              <a:pathLst>
                <a:path w="2943741" h="2075722">
                  <a:moveTo>
                    <a:pt x="25475" y="0"/>
                  </a:moveTo>
                  <a:lnTo>
                    <a:pt x="2918266" y="0"/>
                  </a:lnTo>
                  <a:cubicBezTo>
                    <a:pt x="2932335" y="0"/>
                    <a:pt x="2943741" y="92933"/>
                    <a:pt x="2943741" y="207572"/>
                  </a:cubicBezTo>
                  <a:lnTo>
                    <a:pt x="2943741" y="1868150"/>
                  </a:lnTo>
                  <a:cubicBezTo>
                    <a:pt x="2943741" y="1982789"/>
                    <a:pt x="2932335" y="2075722"/>
                    <a:pt x="2918266" y="2075722"/>
                  </a:cubicBezTo>
                  <a:lnTo>
                    <a:pt x="25475" y="2075722"/>
                  </a:lnTo>
                  <a:cubicBezTo>
                    <a:pt x="11405" y="2075722"/>
                    <a:pt x="0" y="1982789"/>
                    <a:pt x="0" y="1868150"/>
                  </a:cubicBezTo>
                  <a:lnTo>
                    <a:pt x="0" y="207572"/>
                  </a:lnTo>
                  <a:cubicBezTo>
                    <a:pt x="0" y="92933"/>
                    <a:pt x="11405" y="0"/>
                    <a:pt x="25475" y="0"/>
                  </a:cubicBezTo>
                  <a:close/>
                </a:path>
              </a:pathLst>
            </a:custGeom>
            <a:solidFill>
              <a:srgbClr val="FFFDE6"/>
            </a:solidFill>
            <a:ln w="19050" cap="sq">
              <a:solidFill>
                <a:srgbClr val="8B7A2E"/>
              </a:solidFill>
              <a:prstDash val="solid"/>
              <a:miter/>
            </a:ln>
          </p:spPr>
          <p:txBody>
            <a:bodyPr/>
            <a:lstStyle/>
            <a:p>
              <a:endParaRPr lang="en-US"/>
            </a:p>
          </p:txBody>
        </p:sp>
        <p:sp>
          <p:nvSpPr>
            <p:cNvPr id="43" name="TextBox 43"/>
            <p:cNvSpPr txBox="1"/>
            <p:nvPr/>
          </p:nvSpPr>
          <p:spPr>
            <a:xfrm>
              <a:off x="0" y="-38100"/>
              <a:ext cx="2943741" cy="2113822"/>
            </a:xfrm>
            <a:prstGeom prst="rect">
              <a:avLst/>
            </a:prstGeom>
          </p:spPr>
          <p:txBody>
            <a:bodyPr lIns="50800" tIns="50800" rIns="50800" bIns="50800" rtlCol="0" anchor="ctr"/>
            <a:lstStyle/>
            <a:p>
              <a:pPr algn="l">
                <a:lnSpc>
                  <a:spcPts val="1679"/>
                </a:lnSpc>
              </a:pPr>
              <a:endParaRPr/>
            </a:p>
          </p:txBody>
        </p:sp>
      </p:grpSp>
      <p:sp>
        <p:nvSpPr>
          <p:cNvPr id="44" name="Freeform 44"/>
          <p:cNvSpPr/>
          <p:nvPr/>
        </p:nvSpPr>
        <p:spPr>
          <a:xfrm>
            <a:off x="10309371" y="2075014"/>
            <a:ext cx="1915060" cy="2113080"/>
          </a:xfrm>
          <a:custGeom>
            <a:avLst/>
            <a:gdLst/>
            <a:ahLst/>
            <a:cxnLst/>
            <a:rect l="l" t="t" r="r" b="b"/>
            <a:pathLst>
              <a:path w="1915060" h="2113080">
                <a:moveTo>
                  <a:pt x="0" y="0"/>
                </a:moveTo>
                <a:lnTo>
                  <a:pt x="1915060" y="0"/>
                </a:lnTo>
                <a:lnTo>
                  <a:pt x="1915060" y="2113080"/>
                </a:lnTo>
                <a:lnTo>
                  <a:pt x="0" y="2113080"/>
                </a:lnTo>
                <a:lnTo>
                  <a:pt x="0" y="0"/>
                </a:lnTo>
                <a:close/>
              </a:path>
            </a:pathLst>
          </a:custGeom>
          <a:blipFill>
            <a:blip r:embed="rId16"/>
            <a:stretch>
              <a:fillRect l="-35421" t="-4769" r="-37451" b="-12735"/>
            </a:stretch>
          </a:blipFill>
        </p:spPr>
        <p:txBody>
          <a:bodyPr/>
          <a:lstStyle/>
          <a:p>
            <a:endParaRPr lang="en-US"/>
          </a:p>
        </p:txBody>
      </p:sp>
      <p:sp>
        <p:nvSpPr>
          <p:cNvPr id="45" name="TextBox 45"/>
          <p:cNvSpPr txBox="1"/>
          <p:nvPr/>
        </p:nvSpPr>
        <p:spPr>
          <a:xfrm>
            <a:off x="8609727" y="636264"/>
            <a:ext cx="3674590" cy="659093"/>
          </a:xfrm>
          <a:prstGeom prst="rect">
            <a:avLst/>
          </a:prstGeom>
        </p:spPr>
        <p:txBody>
          <a:bodyPr lIns="0" tIns="0" rIns="0" bIns="0" rtlCol="0" anchor="t">
            <a:spAutoFit/>
          </a:bodyPr>
          <a:lstStyle/>
          <a:p>
            <a:pPr algn="ctr">
              <a:lnSpc>
                <a:spcPts val="2519"/>
              </a:lnSpc>
            </a:pPr>
            <a:r>
              <a:rPr lang="en-US" sz="1799" b="1">
                <a:solidFill>
                  <a:srgbClr val="FFFFFF"/>
                </a:solidFill>
                <a:latin typeface="Calibri (MS) Bold"/>
                <a:ea typeface="Calibri (MS) Bold"/>
                <a:cs typeface="Calibri (MS) Bold"/>
                <a:sym typeface="Calibri (MS) Bold"/>
              </a:rPr>
              <a:t>BEHAVIOURAL CHANGE THEORY – COM-B MODEL</a:t>
            </a:r>
          </a:p>
        </p:txBody>
      </p:sp>
      <p:sp>
        <p:nvSpPr>
          <p:cNvPr id="46" name="TextBox 46"/>
          <p:cNvSpPr txBox="1"/>
          <p:nvPr/>
        </p:nvSpPr>
        <p:spPr>
          <a:xfrm>
            <a:off x="8602262" y="1299290"/>
            <a:ext cx="3646723" cy="643946"/>
          </a:xfrm>
          <a:prstGeom prst="rect">
            <a:avLst/>
          </a:prstGeom>
        </p:spPr>
        <p:txBody>
          <a:bodyPr lIns="0" tIns="0" rIns="0" bIns="0" rtlCol="0" anchor="t">
            <a:spAutoFit/>
          </a:bodyPr>
          <a:lstStyle/>
          <a:p>
            <a:pPr algn="just">
              <a:lnSpc>
                <a:spcPts val="1650"/>
              </a:lnSpc>
            </a:pPr>
            <a:r>
              <a:rPr lang="en-US" sz="1100">
                <a:solidFill>
                  <a:srgbClr val="000000"/>
                </a:solidFill>
                <a:latin typeface="Calibri (MS)"/>
                <a:ea typeface="Calibri (MS)"/>
                <a:cs typeface="Calibri (MS)"/>
                <a:sym typeface="Calibri (MS)"/>
              </a:rPr>
              <a:t>The COM-B model (Michie et al., 2011) explains that </a:t>
            </a:r>
            <a:r>
              <a:rPr lang="en-US" sz="1100" dirty="0" err="1">
                <a:solidFill>
                  <a:srgbClr val="000000"/>
                </a:solidFill>
                <a:latin typeface="Calibri (MS)"/>
                <a:ea typeface="Calibri (MS)"/>
                <a:cs typeface="Calibri (MS)"/>
                <a:sym typeface="Calibri (MS)"/>
              </a:rPr>
              <a:t>behaviour</a:t>
            </a:r>
            <a:r>
              <a:rPr lang="en-US" sz="1100" dirty="0">
                <a:solidFill>
                  <a:srgbClr val="000000"/>
                </a:solidFill>
                <a:latin typeface="Calibri (MS)"/>
                <a:ea typeface="Calibri (MS)"/>
                <a:cs typeface="Calibri (MS)"/>
                <a:sym typeface="Calibri (MS)"/>
              </a:rPr>
              <a:t> (B) occurs when an individual has the </a:t>
            </a:r>
            <a:r>
              <a:rPr lang="en-US" sz="1100" b="1" dirty="0">
                <a:solidFill>
                  <a:srgbClr val="000000"/>
                </a:solidFill>
                <a:latin typeface="Calibri (MS) Bold"/>
                <a:ea typeface="Calibri (MS) Bold"/>
                <a:cs typeface="Calibri (MS) Bold"/>
                <a:sym typeface="Calibri (MS) Bold"/>
              </a:rPr>
              <a:t>Capability</a:t>
            </a:r>
            <a:r>
              <a:rPr lang="en-US" sz="1100" dirty="0">
                <a:solidFill>
                  <a:srgbClr val="000000"/>
                </a:solidFill>
                <a:latin typeface="Calibri (MS)"/>
                <a:ea typeface="Calibri (MS)"/>
                <a:cs typeface="Calibri (MS)"/>
                <a:sym typeface="Calibri (MS)"/>
              </a:rPr>
              <a:t> (C), </a:t>
            </a:r>
            <a:r>
              <a:rPr lang="en-US" sz="1100" b="1" dirty="0">
                <a:solidFill>
                  <a:srgbClr val="000000"/>
                </a:solidFill>
                <a:latin typeface="Calibri (MS) Bold"/>
                <a:ea typeface="Calibri (MS) Bold"/>
                <a:cs typeface="Calibri (MS) Bold"/>
                <a:sym typeface="Calibri (MS) Bold"/>
              </a:rPr>
              <a:t>Opportunity</a:t>
            </a:r>
            <a:r>
              <a:rPr lang="en-US" sz="1100" dirty="0">
                <a:solidFill>
                  <a:srgbClr val="000000"/>
                </a:solidFill>
                <a:latin typeface="Calibri (MS)"/>
                <a:ea typeface="Calibri (MS)"/>
                <a:cs typeface="Calibri (MS)"/>
                <a:sym typeface="Calibri (MS)"/>
              </a:rPr>
              <a:t> (O) and </a:t>
            </a:r>
            <a:r>
              <a:rPr lang="en-US" sz="1100" b="1" dirty="0">
                <a:solidFill>
                  <a:srgbClr val="000000"/>
                </a:solidFill>
                <a:latin typeface="Calibri (MS) Bold"/>
                <a:ea typeface="Calibri (MS) Bold"/>
                <a:cs typeface="Calibri (MS) Bold"/>
                <a:sym typeface="Calibri (MS) Bold"/>
              </a:rPr>
              <a:t>Motivation</a:t>
            </a:r>
            <a:r>
              <a:rPr lang="en-US" sz="1100" dirty="0">
                <a:solidFill>
                  <a:srgbClr val="000000"/>
                </a:solidFill>
                <a:latin typeface="Calibri (MS)"/>
                <a:ea typeface="Calibri (MS)"/>
                <a:cs typeface="Calibri (MS)"/>
                <a:sym typeface="Calibri (MS)"/>
              </a:rPr>
              <a:t> (M) to perform the </a:t>
            </a:r>
            <a:r>
              <a:rPr lang="en-US" sz="1100" dirty="0" err="1">
                <a:solidFill>
                  <a:srgbClr val="000000"/>
                </a:solidFill>
                <a:latin typeface="Calibri (MS)"/>
                <a:ea typeface="Calibri (MS)"/>
                <a:cs typeface="Calibri (MS)"/>
                <a:sym typeface="Calibri (MS)"/>
              </a:rPr>
              <a:t>behaviour</a:t>
            </a:r>
            <a:r>
              <a:rPr lang="en-US" sz="1100" dirty="0">
                <a:solidFill>
                  <a:srgbClr val="000000"/>
                </a:solidFill>
                <a:latin typeface="Calibri (MS)"/>
                <a:ea typeface="Calibri (MS)"/>
                <a:cs typeface="Calibri (MS)"/>
                <a:sym typeface="Calibri (MS)"/>
              </a:rPr>
              <a:t>.</a:t>
            </a:r>
          </a:p>
        </p:txBody>
      </p:sp>
      <p:sp>
        <p:nvSpPr>
          <p:cNvPr id="47" name="TextBox 47"/>
          <p:cNvSpPr txBox="1"/>
          <p:nvPr/>
        </p:nvSpPr>
        <p:spPr>
          <a:xfrm>
            <a:off x="8713087" y="2059161"/>
            <a:ext cx="1358866" cy="217189"/>
          </a:xfrm>
          <a:prstGeom prst="rect">
            <a:avLst/>
          </a:prstGeom>
        </p:spPr>
        <p:txBody>
          <a:bodyPr lIns="0" tIns="0" rIns="0" bIns="0" rtlCol="0" anchor="t">
            <a:spAutoFit/>
          </a:bodyPr>
          <a:lstStyle/>
          <a:p>
            <a:pPr algn="l">
              <a:lnSpc>
                <a:spcPts val="1679"/>
              </a:lnSpc>
            </a:pPr>
            <a:r>
              <a:rPr lang="en-US" sz="1200" b="1">
                <a:solidFill>
                  <a:srgbClr val="2E7D32"/>
                </a:solidFill>
                <a:latin typeface="Calibri (MS) Bold"/>
                <a:ea typeface="Calibri (MS) Bold"/>
                <a:cs typeface="Calibri (MS) Bold"/>
                <a:sym typeface="Calibri (MS) Bold"/>
              </a:rPr>
              <a:t>CAPABILITY</a:t>
            </a:r>
          </a:p>
        </p:txBody>
      </p:sp>
      <p:sp>
        <p:nvSpPr>
          <p:cNvPr id="48" name="TextBox 48"/>
          <p:cNvSpPr txBox="1"/>
          <p:nvPr/>
        </p:nvSpPr>
        <p:spPr>
          <a:xfrm>
            <a:off x="8713087" y="2228121"/>
            <a:ext cx="1358866" cy="184131"/>
          </a:xfrm>
          <a:prstGeom prst="rect">
            <a:avLst/>
          </a:prstGeom>
        </p:spPr>
        <p:txBody>
          <a:bodyPr lIns="0" tIns="0" rIns="0" bIns="0" rtlCol="0" anchor="t">
            <a:spAutoFit/>
          </a:bodyPr>
          <a:lstStyle/>
          <a:p>
            <a:pPr algn="l">
              <a:lnSpc>
                <a:spcPts val="1399"/>
              </a:lnSpc>
            </a:pPr>
            <a:r>
              <a:rPr lang="en-US" sz="999" i="1">
                <a:solidFill>
                  <a:srgbClr val="555555"/>
                </a:solidFill>
                <a:latin typeface="Calibri (MS) Italics"/>
                <a:ea typeface="Calibri (MS) Italics"/>
                <a:cs typeface="Calibri (MS) Italics"/>
                <a:sym typeface="Calibri (MS) Italics"/>
              </a:rPr>
              <a:t>Physical &amp; Psychological</a:t>
            </a:r>
          </a:p>
        </p:txBody>
      </p:sp>
      <p:sp>
        <p:nvSpPr>
          <p:cNvPr id="49" name="TextBox 49"/>
          <p:cNvSpPr txBox="1"/>
          <p:nvPr/>
        </p:nvSpPr>
        <p:spPr>
          <a:xfrm>
            <a:off x="8713087" y="2393202"/>
            <a:ext cx="1358866" cy="869857"/>
          </a:xfrm>
          <a:prstGeom prst="rect">
            <a:avLst/>
          </a:prstGeom>
        </p:spPr>
        <p:txBody>
          <a:bodyPr lIns="0" tIns="0" rIns="0" bIns="0" rtlCol="0" anchor="t">
            <a:spAutoFit/>
          </a:bodyPr>
          <a:lstStyle/>
          <a:p>
            <a:pPr algn="l">
              <a:lnSpc>
                <a:spcPts val="1399"/>
              </a:lnSpc>
            </a:pPr>
            <a:r>
              <a:rPr lang="en-US" sz="999">
                <a:solidFill>
                  <a:srgbClr val="000000"/>
                </a:solidFill>
                <a:latin typeface="Calibri (MS)"/>
                <a:ea typeface="Calibri (MS)"/>
                <a:cs typeface="Calibri (MS)"/>
                <a:sym typeface="Calibri (MS)"/>
              </a:rPr>
              <a:t>• Easy-to-understand</a:t>
            </a:r>
          </a:p>
          <a:p>
            <a:pPr algn="l">
              <a:lnSpc>
                <a:spcPts val="1399"/>
              </a:lnSpc>
            </a:pPr>
            <a:r>
              <a:rPr lang="en-US" sz="999">
                <a:solidFill>
                  <a:srgbClr val="000000"/>
                </a:solidFill>
                <a:latin typeface="Calibri (MS)"/>
                <a:ea typeface="Calibri (MS)"/>
                <a:cs typeface="Calibri (MS)"/>
                <a:sym typeface="Calibri (MS)"/>
              </a:rPr>
              <a:t>  education</a:t>
            </a:r>
          </a:p>
          <a:p>
            <a:pPr algn="l">
              <a:lnSpc>
                <a:spcPts val="1399"/>
              </a:lnSpc>
            </a:pPr>
            <a:r>
              <a:rPr lang="en-US" sz="999">
                <a:solidFill>
                  <a:srgbClr val="000000"/>
                </a:solidFill>
                <a:latin typeface="Calibri (MS)"/>
                <a:ea typeface="Calibri (MS)"/>
                <a:cs typeface="Calibri (MS)"/>
                <a:sym typeface="Calibri (MS)"/>
              </a:rPr>
              <a:t>• QR code medicine info</a:t>
            </a:r>
          </a:p>
          <a:p>
            <a:pPr algn="l">
              <a:lnSpc>
                <a:spcPts val="1399"/>
              </a:lnSpc>
            </a:pPr>
            <a:r>
              <a:rPr lang="en-US" sz="999">
                <a:solidFill>
                  <a:srgbClr val="000000"/>
                </a:solidFill>
                <a:latin typeface="Calibri (MS)"/>
                <a:ea typeface="Calibri (MS)"/>
                <a:cs typeface="Calibri (MS)"/>
                <a:sym typeface="Calibri (MS)"/>
              </a:rPr>
              <a:t>• Tips to build knowledge</a:t>
            </a:r>
          </a:p>
          <a:p>
            <a:pPr algn="l">
              <a:lnSpc>
                <a:spcPts val="1399"/>
              </a:lnSpc>
            </a:pPr>
            <a:r>
              <a:rPr lang="en-US" sz="999">
                <a:solidFill>
                  <a:srgbClr val="000000"/>
                </a:solidFill>
                <a:latin typeface="Calibri (MS)"/>
                <a:ea typeface="Calibri (MS)"/>
                <a:cs typeface="Calibri (MS)"/>
                <a:sym typeface="Calibri (MS)"/>
              </a:rPr>
              <a:t>  and confidence</a:t>
            </a:r>
          </a:p>
        </p:txBody>
      </p:sp>
      <p:sp>
        <p:nvSpPr>
          <p:cNvPr id="50" name="TextBox 50"/>
          <p:cNvSpPr txBox="1"/>
          <p:nvPr/>
        </p:nvSpPr>
        <p:spPr>
          <a:xfrm>
            <a:off x="8713087" y="3348146"/>
            <a:ext cx="1358866" cy="217189"/>
          </a:xfrm>
          <a:prstGeom prst="rect">
            <a:avLst/>
          </a:prstGeom>
        </p:spPr>
        <p:txBody>
          <a:bodyPr lIns="0" tIns="0" rIns="0" bIns="0" rtlCol="0" anchor="t">
            <a:spAutoFit/>
          </a:bodyPr>
          <a:lstStyle/>
          <a:p>
            <a:pPr algn="l">
              <a:lnSpc>
                <a:spcPts val="1679"/>
              </a:lnSpc>
            </a:pPr>
            <a:r>
              <a:rPr lang="en-US" sz="1200" b="1">
                <a:solidFill>
                  <a:srgbClr val="1565C0"/>
                </a:solidFill>
                <a:latin typeface="Calibri (MS) Bold"/>
                <a:ea typeface="Calibri (MS) Bold"/>
                <a:cs typeface="Calibri (MS) Bold"/>
                <a:sym typeface="Calibri (MS) Bold"/>
              </a:rPr>
              <a:t>OPPORTUNITY</a:t>
            </a:r>
          </a:p>
        </p:txBody>
      </p:sp>
      <p:sp>
        <p:nvSpPr>
          <p:cNvPr id="51" name="TextBox 51"/>
          <p:cNvSpPr txBox="1"/>
          <p:nvPr/>
        </p:nvSpPr>
        <p:spPr>
          <a:xfrm>
            <a:off x="8713087" y="3517106"/>
            <a:ext cx="1358866" cy="184131"/>
          </a:xfrm>
          <a:prstGeom prst="rect">
            <a:avLst/>
          </a:prstGeom>
        </p:spPr>
        <p:txBody>
          <a:bodyPr lIns="0" tIns="0" rIns="0" bIns="0" rtlCol="0" anchor="t">
            <a:spAutoFit/>
          </a:bodyPr>
          <a:lstStyle/>
          <a:p>
            <a:pPr algn="l">
              <a:lnSpc>
                <a:spcPts val="1399"/>
              </a:lnSpc>
            </a:pPr>
            <a:r>
              <a:rPr lang="en-US" sz="999" i="1">
                <a:solidFill>
                  <a:srgbClr val="555555"/>
                </a:solidFill>
                <a:latin typeface="Calibri (MS) Italics"/>
                <a:ea typeface="Calibri (MS) Italics"/>
                <a:cs typeface="Calibri (MS) Italics"/>
                <a:sym typeface="Calibri (MS) Italics"/>
              </a:rPr>
              <a:t>Physical &amp; Social</a:t>
            </a:r>
          </a:p>
        </p:txBody>
      </p:sp>
      <p:sp>
        <p:nvSpPr>
          <p:cNvPr id="52" name="TextBox 52"/>
          <p:cNvSpPr txBox="1"/>
          <p:nvPr/>
        </p:nvSpPr>
        <p:spPr>
          <a:xfrm>
            <a:off x="8713087" y="3682187"/>
            <a:ext cx="1358866" cy="869857"/>
          </a:xfrm>
          <a:prstGeom prst="rect">
            <a:avLst/>
          </a:prstGeom>
        </p:spPr>
        <p:txBody>
          <a:bodyPr lIns="0" tIns="0" rIns="0" bIns="0" rtlCol="0" anchor="t">
            <a:spAutoFit/>
          </a:bodyPr>
          <a:lstStyle/>
          <a:p>
            <a:pPr algn="l">
              <a:lnSpc>
                <a:spcPts val="1399"/>
              </a:lnSpc>
            </a:pPr>
            <a:r>
              <a:rPr lang="en-US" sz="999">
                <a:solidFill>
                  <a:srgbClr val="000000"/>
                </a:solidFill>
                <a:latin typeface="Calibri (MS)"/>
                <a:ea typeface="Calibri (MS)"/>
                <a:cs typeface="Calibri (MS)"/>
                <a:sym typeface="Calibri (MS)"/>
              </a:rPr>
              <a:t>• Timely reminders</a:t>
            </a:r>
          </a:p>
          <a:p>
            <a:pPr algn="l">
              <a:lnSpc>
                <a:spcPts val="1399"/>
              </a:lnSpc>
            </a:pPr>
            <a:r>
              <a:rPr lang="en-US" sz="999">
                <a:solidFill>
                  <a:srgbClr val="000000"/>
                </a:solidFill>
                <a:latin typeface="Calibri (MS)"/>
                <a:ea typeface="Calibri (MS)"/>
                <a:cs typeface="Calibri (MS)"/>
                <a:sym typeface="Calibri (MS)"/>
              </a:rPr>
              <a:t>• Refill alerts</a:t>
            </a:r>
          </a:p>
          <a:p>
            <a:pPr algn="l">
              <a:lnSpc>
                <a:spcPts val="1399"/>
              </a:lnSpc>
            </a:pPr>
            <a:r>
              <a:rPr lang="en-US" sz="999">
                <a:solidFill>
                  <a:srgbClr val="000000"/>
                </a:solidFill>
                <a:latin typeface="Calibri (MS)"/>
                <a:ea typeface="Calibri (MS)"/>
                <a:cs typeface="Calibri (MS)"/>
                <a:sym typeface="Calibri (MS)"/>
              </a:rPr>
              <a:t>• Caregiver notifications</a:t>
            </a:r>
          </a:p>
          <a:p>
            <a:pPr algn="l">
              <a:lnSpc>
                <a:spcPts val="1399"/>
              </a:lnSpc>
            </a:pPr>
            <a:r>
              <a:rPr lang="en-US" sz="999">
                <a:solidFill>
                  <a:srgbClr val="000000"/>
                </a:solidFill>
                <a:latin typeface="Calibri (MS)"/>
                <a:ea typeface="Calibri (MS)"/>
                <a:cs typeface="Calibri (MS)"/>
                <a:sym typeface="Calibri (MS)"/>
              </a:rPr>
              <a:t>• Links with healthcare</a:t>
            </a:r>
          </a:p>
          <a:p>
            <a:pPr algn="l">
              <a:lnSpc>
                <a:spcPts val="1399"/>
              </a:lnSpc>
            </a:pPr>
            <a:r>
              <a:rPr lang="en-US" sz="999">
                <a:solidFill>
                  <a:srgbClr val="000000"/>
                </a:solidFill>
                <a:latin typeface="Calibri (MS)"/>
                <a:ea typeface="Calibri (MS)"/>
                <a:cs typeface="Calibri (MS)"/>
                <a:sym typeface="Calibri (MS)"/>
              </a:rPr>
              <a:t>  professionals</a:t>
            </a:r>
          </a:p>
        </p:txBody>
      </p:sp>
      <p:sp>
        <p:nvSpPr>
          <p:cNvPr id="53" name="TextBox 53"/>
          <p:cNvSpPr txBox="1"/>
          <p:nvPr/>
        </p:nvSpPr>
        <p:spPr>
          <a:xfrm>
            <a:off x="8704336" y="4660540"/>
            <a:ext cx="1535039" cy="217220"/>
          </a:xfrm>
          <a:prstGeom prst="rect">
            <a:avLst/>
          </a:prstGeom>
        </p:spPr>
        <p:txBody>
          <a:bodyPr lIns="0" tIns="0" rIns="0" bIns="0" rtlCol="0" anchor="t">
            <a:spAutoFit/>
          </a:bodyPr>
          <a:lstStyle/>
          <a:p>
            <a:pPr algn="l">
              <a:lnSpc>
                <a:spcPts val="1679"/>
              </a:lnSpc>
            </a:pPr>
            <a:r>
              <a:rPr lang="en-US" sz="1200" b="1">
                <a:solidFill>
                  <a:srgbClr val="C8A415"/>
                </a:solidFill>
                <a:latin typeface="Calibri (MS) Bold"/>
                <a:ea typeface="Calibri (MS) Bold"/>
                <a:cs typeface="Calibri (MS) Bold"/>
                <a:sym typeface="Calibri (MS) Bold"/>
              </a:rPr>
              <a:t>MOTIVATION</a:t>
            </a:r>
          </a:p>
        </p:txBody>
      </p:sp>
      <p:sp>
        <p:nvSpPr>
          <p:cNvPr id="54" name="TextBox 54"/>
          <p:cNvSpPr txBox="1"/>
          <p:nvPr/>
        </p:nvSpPr>
        <p:spPr>
          <a:xfrm>
            <a:off x="8704336" y="4858679"/>
            <a:ext cx="1535039" cy="184162"/>
          </a:xfrm>
          <a:prstGeom prst="rect">
            <a:avLst/>
          </a:prstGeom>
        </p:spPr>
        <p:txBody>
          <a:bodyPr lIns="0" tIns="0" rIns="0" bIns="0" rtlCol="0" anchor="t">
            <a:spAutoFit/>
          </a:bodyPr>
          <a:lstStyle/>
          <a:p>
            <a:pPr algn="l">
              <a:lnSpc>
                <a:spcPts val="1399"/>
              </a:lnSpc>
            </a:pPr>
            <a:r>
              <a:rPr lang="en-US" sz="999" i="1">
                <a:solidFill>
                  <a:srgbClr val="555555"/>
                </a:solidFill>
                <a:latin typeface="Calibri (MS) Italics"/>
                <a:ea typeface="Calibri (MS) Italics"/>
                <a:cs typeface="Calibri (MS) Italics"/>
                <a:sym typeface="Calibri (MS) Italics"/>
              </a:rPr>
              <a:t>Reflective &amp; Automatic</a:t>
            </a:r>
          </a:p>
        </p:txBody>
      </p:sp>
      <p:sp>
        <p:nvSpPr>
          <p:cNvPr id="55" name="TextBox 55"/>
          <p:cNvSpPr txBox="1"/>
          <p:nvPr/>
        </p:nvSpPr>
        <p:spPr>
          <a:xfrm>
            <a:off x="8704336" y="5026362"/>
            <a:ext cx="1336334" cy="870012"/>
          </a:xfrm>
          <a:prstGeom prst="rect">
            <a:avLst/>
          </a:prstGeom>
        </p:spPr>
        <p:txBody>
          <a:bodyPr lIns="0" tIns="0" rIns="0" bIns="0" rtlCol="0" anchor="t">
            <a:spAutoFit/>
          </a:bodyPr>
          <a:lstStyle/>
          <a:p>
            <a:pPr algn="l">
              <a:lnSpc>
                <a:spcPts val="1399"/>
              </a:lnSpc>
            </a:pPr>
            <a:r>
              <a:rPr lang="en-US" sz="999">
                <a:solidFill>
                  <a:srgbClr val="000000"/>
                </a:solidFill>
                <a:latin typeface="Calibri (MS)"/>
                <a:ea typeface="Calibri (MS)"/>
                <a:cs typeface="Calibri (MS)"/>
                <a:sym typeface="Calibri (MS)"/>
              </a:rPr>
              <a:t>• Progress tracking &amp; feedback</a:t>
            </a:r>
          </a:p>
          <a:p>
            <a:pPr algn="l">
              <a:lnSpc>
                <a:spcPts val="1399"/>
              </a:lnSpc>
            </a:pPr>
            <a:r>
              <a:rPr lang="en-US" sz="999">
                <a:solidFill>
                  <a:srgbClr val="000000"/>
                </a:solidFill>
                <a:latin typeface="Calibri (MS)"/>
                <a:ea typeface="Calibri (MS)"/>
                <a:cs typeface="Calibri (MS)"/>
                <a:sym typeface="Calibri (MS)"/>
              </a:rPr>
              <a:t>• Achievement badges</a:t>
            </a:r>
          </a:p>
          <a:p>
            <a:pPr algn="l">
              <a:lnSpc>
                <a:spcPts val="1399"/>
              </a:lnSpc>
            </a:pPr>
            <a:r>
              <a:rPr lang="en-US" sz="999">
                <a:solidFill>
                  <a:srgbClr val="000000"/>
                </a:solidFill>
                <a:latin typeface="Calibri (MS)"/>
                <a:ea typeface="Calibri (MS)"/>
                <a:cs typeface="Calibri (MS)"/>
                <a:sym typeface="Calibri (MS)"/>
              </a:rPr>
              <a:t>• Encouraging messages</a:t>
            </a:r>
          </a:p>
          <a:p>
            <a:pPr algn="l">
              <a:lnSpc>
                <a:spcPts val="1399"/>
              </a:lnSpc>
            </a:pPr>
            <a:r>
              <a:rPr lang="en-US" sz="999">
                <a:solidFill>
                  <a:srgbClr val="000000"/>
                </a:solidFill>
                <a:latin typeface="Calibri (MS)"/>
                <a:ea typeface="Calibri (MS)"/>
                <a:cs typeface="Calibri (MS)"/>
                <a:sym typeface="Calibri (MS)"/>
              </a:rPr>
              <a:t>• Builds positive habits</a:t>
            </a:r>
          </a:p>
        </p:txBody>
      </p:sp>
      <p:sp>
        <p:nvSpPr>
          <p:cNvPr id="56" name="TextBox 56"/>
          <p:cNvSpPr txBox="1"/>
          <p:nvPr/>
        </p:nvSpPr>
        <p:spPr>
          <a:xfrm>
            <a:off x="10239375" y="4525883"/>
            <a:ext cx="2009775" cy="1354217"/>
          </a:xfrm>
          <a:prstGeom prst="rect">
            <a:avLst/>
          </a:prstGeom>
        </p:spPr>
        <p:txBody>
          <a:bodyPr lIns="0" tIns="0" rIns="0" bIns="0" rtlCol="0" anchor="t">
            <a:spAutoFit/>
          </a:bodyPr>
          <a:lstStyle/>
          <a:p>
            <a:pPr algn="just"/>
            <a:r>
              <a:rPr lang="en-US" sz="1100" b="1" dirty="0"/>
              <a:t>The COM-B model provides a structured framework that helps us better understand how </a:t>
            </a:r>
            <a:r>
              <a:rPr lang="en-US" sz="1100" b="1" dirty="0" err="1"/>
              <a:t>MediCare</a:t>
            </a:r>
            <a:r>
              <a:rPr lang="en-US" sz="1100" b="1" dirty="0"/>
              <a:t>+ influences the medication-taking </a:t>
            </a:r>
            <a:r>
              <a:rPr lang="en-US" sz="1100" b="1" dirty="0" err="1"/>
              <a:t>behaviour</a:t>
            </a:r>
            <a:r>
              <a:rPr lang="en-US" sz="1100" b="1" dirty="0"/>
              <a:t> of older adults by addressing the key determinants of capability, opportunity and motivation.</a:t>
            </a:r>
            <a:endParaRPr lang="en-US" sz="1100" b="1" dirty="0">
              <a:effectLst/>
            </a:endParaRPr>
          </a:p>
        </p:txBody>
      </p:sp>
      <p:sp>
        <p:nvSpPr>
          <p:cNvPr id="57" name="TextBox 57"/>
          <p:cNvSpPr txBox="1"/>
          <p:nvPr/>
        </p:nvSpPr>
        <p:spPr>
          <a:xfrm>
            <a:off x="10318896" y="4098587"/>
            <a:ext cx="1714562" cy="310716"/>
          </a:xfrm>
          <a:prstGeom prst="rect">
            <a:avLst/>
          </a:prstGeom>
        </p:spPr>
        <p:txBody>
          <a:bodyPr lIns="0" tIns="0" rIns="0" bIns="0" rtlCol="0" anchor="t">
            <a:spAutoFit/>
          </a:bodyPr>
          <a:lstStyle/>
          <a:p>
            <a:pPr algn="ctr">
              <a:lnSpc>
                <a:spcPts val="1217"/>
              </a:lnSpc>
            </a:pPr>
            <a:r>
              <a:rPr lang="en-US" sz="869">
                <a:solidFill>
                  <a:srgbClr val="000000"/>
                </a:solidFill>
                <a:latin typeface="Calibri (MS)"/>
                <a:ea typeface="Calibri (MS)"/>
                <a:cs typeface="Calibri (MS)"/>
                <a:sym typeface="Calibri (MS)"/>
              </a:rPr>
              <a:t>Figure 2. COM-B model applied to MediCare+ (Lewin, 2023).</a:t>
            </a:r>
          </a:p>
        </p:txBody>
      </p:sp>
      <p:grpSp>
        <p:nvGrpSpPr>
          <p:cNvPr id="58" name="Group 58"/>
          <p:cNvGrpSpPr/>
          <p:nvPr/>
        </p:nvGrpSpPr>
        <p:grpSpPr>
          <a:xfrm>
            <a:off x="0" y="7284660"/>
            <a:ext cx="4172015" cy="370396"/>
            <a:chOff x="0" y="0"/>
            <a:chExt cx="8582908" cy="762000"/>
          </a:xfrm>
        </p:grpSpPr>
        <p:sp>
          <p:nvSpPr>
            <p:cNvPr id="59" name="Freeform 59"/>
            <p:cNvSpPr/>
            <p:nvPr/>
          </p:nvSpPr>
          <p:spPr>
            <a:xfrm>
              <a:off x="0" y="0"/>
              <a:ext cx="8582908" cy="762000"/>
            </a:xfrm>
            <a:custGeom>
              <a:avLst/>
              <a:gdLst/>
              <a:ahLst/>
              <a:cxnLst/>
              <a:rect l="l" t="t" r="r" b="b"/>
              <a:pathLst>
                <a:path w="8582908" h="762000">
                  <a:moveTo>
                    <a:pt x="68663" y="0"/>
                  </a:moveTo>
                  <a:lnTo>
                    <a:pt x="8514245" y="0"/>
                  </a:lnTo>
                  <a:cubicBezTo>
                    <a:pt x="8552166" y="0"/>
                    <a:pt x="8582908" y="34116"/>
                    <a:pt x="8582908" y="76200"/>
                  </a:cubicBezTo>
                  <a:lnTo>
                    <a:pt x="8582908" y="685800"/>
                  </a:lnTo>
                  <a:cubicBezTo>
                    <a:pt x="8582908" y="727884"/>
                    <a:pt x="8552166" y="762000"/>
                    <a:pt x="8514245" y="762000"/>
                  </a:cubicBezTo>
                  <a:lnTo>
                    <a:pt x="68663" y="762000"/>
                  </a:lnTo>
                  <a:cubicBezTo>
                    <a:pt x="30742" y="762000"/>
                    <a:pt x="0" y="727884"/>
                    <a:pt x="0" y="685800"/>
                  </a:cubicBezTo>
                  <a:lnTo>
                    <a:pt x="0" y="76200"/>
                  </a:lnTo>
                  <a:cubicBezTo>
                    <a:pt x="0" y="34116"/>
                    <a:pt x="30742" y="0"/>
                    <a:pt x="68663" y="0"/>
                  </a:cubicBezTo>
                  <a:close/>
                </a:path>
              </a:pathLst>
            </a:custGeom>
            <a:solidFill>
              <a:srgbClr val="6A2C91"/>
            </a:solidFill>
          </p:spPr>
          <p:txBody>
            <a:bodyPr/>
            <a:lstStyle/>
            <a:p>
              <a:endParaRPr lang="en-US"/>
            </a:p>
          </p:txBody>
        </p:sp>
        <p:sp>
          <p:nvSpPr>
            <p:cNvPr id="60" name="TextBox 60"/>
            <p:cNvSpPr txBox="1"/>
            <p:nvPr/>
          </p:nvSpPr>
          <p:spPr>
            <a:xfrm>
              <a:off x="0" y="-38100"/>
              <a:ext cx="8582908" cy="800100"/>
            </a:xfrm>
            <a:prstGeom prst="rect">
              <a:avLst/>
            </a:prstGeom>
          </p:spPr>
          <p:txBody>
            <a:bodyPr lIns="50800" tIns="50800" rIns="50800" bIns="50800" rtlCol="0" anchor="ctr"/>
            <a:lstStyle/>
            <a:p>
              <a:pPr algn="l">
                <a:lnSpc>
                  <a:spcPts val="1679"/>
                </a:lnSpc>
              </a:pPr>
              <a:endParaRPr/>
            </a:p>
          </p:txBody>
        </p:sp>
      </p:grpSp>
      <p:sp>
        <p:nvSpPr>
          <p:cNvPr id="61" name="TextBox 61"/>
          <p:cNvSpPr txBox="1"/>
          <p:nvPr/>
        </p:nvSpPr>
        <p:spPr>
          <a:xfrm>
            <a:off x="59696" y="7256690"/>
            <a:ext cx="4111005" cy="344786"/>
          </a:xfrm>
          <a:prstGeom prst="rect">
            <a:avLst/>
          </a:prstGeom>
        </p:spPr>
        <p:txBody>
          <a:bodyPr lIns="0" tIns="0" rIns="0" bIns="0" rtlCol="0" anchor="t">
            <a:spAutoFit/>
          </a:bodyPr>
          <a:lstStyle/>
          <a:p>
            <a:pPr algn="ctr">
              <a:lnSpc>
                <a:spcPts val="2520"/>
              </a:lnSpc>
            </a:pPr>
            <a:r>
              <a:rPr lang="en-US" sz="1800" b="1">
                <a:solidFill>
                  <a:srgbClr val="FFFFFF"/>
                </a:solidFill>
                <a:latin typeface="Calibri (MS) Bold"/>
                <a:ea typeface="Calibri (MS) Bold"/>
                <a:cs typeface="Calibri (MS) Bold"/>
                <a:sym typeface="Calibri (MS) Bold"/>
              </a:rPr>
              <a:t>ADDRESSING DIGITAL HEALTH INEQUALITY</a:t>
            </a:r>
          </a:p>
        </p:txBody>
      </p:sp>
      <p:sp>
        <p:nvSpPr>
          <p:cNvPr id="62" name="TextBox 62"/>
          <p:cNvSpPr txBox="1"/>
          <p:nvPr/>
        </p:nvSpPr>
        <p:spPr>
          <a:xfrm>
            <a:off x="38100" y="7667625"/>
            <a:ext cx="4095750" cy="650240"/>
          </a:xfrm>
          <a:prstGeom prst="rect">
            <a:avLst/>
          </a:prstGeom>
        </p:spPr>
        <p:txBody>
          <a:bodyPr lIns="0" tIns="0" rIns="0" bIns="0" rtlCol="0" anchor="t">
            <a:spAutoFit/>
          </a:bodyPr>
          <a:lstStyle/>
          <a:p>
            <a:pPr marL="0" lvl="0" indent="0" algn="just">
              <a:lnSpc>
                <a:spcPts val="1689"/>
              </a:lnSpc>
              <a:spcBef>
                <a:spcPct val="0"/>
              </a:spcBef>
            </a:pPr>
            <a:r>
              <a:rPr lang="en-US" sz="1299" u="none" strike="noStrike" dirty="0">
                <a:solidFill>
                  <a:srgbClr val="333333"/>
                </a:solidFill>
                <a:latin typeface="Calibri (MS)"/>
                <a:ea typeface="Calibri (MS)"/>
                <a:cs typeface="Calibri (MS)"/>
                <a:sym typeface="Calibri (MS)"/>
              </a:rPr>
              <a:t>Digital health can widen health inequalities if access, skills and inclusion are not considered (WHO, 2021). </a:t>
            </a:r>
            <a:r>
              <a:rPr lang="en-US" sz="1299" u="none" strike="noStrike" dirty="0" err="1">
                <a:solidFill>
                  <a:srgbClr val="333333"/>
                </a:solidFill>
                <a:latin typeface="Calibri (MS)"/>
                <a:ea typeface="Calibri (MS)"/>
                <a:cs typeface="Calibri (MS)"/>
                <a:sym typeface="Calibri (MS)"/>
              </a:rPr>
              <a:t>MediCare</a:t>
            </a:r>
            <a:r>
              <a:rPr lang="en-US" sz="1299" u="none" strike="noStrike" dirty="0">
                <a:solidFill>
                  <a:srgbClr val="333333"/>
                </a:solidFill>
                <a:latin typeface="Calibri (MS)"/>
                <a:ea typeface="Calibri (MS)"/>
                <a:cs typeface="Calibri (MS)"/>
                <a:sym typeface="Calibri (MS)"/>
              </a:rPr>
              <a:t>+ includes strategies to promote digital inclusion:</a:t>
            </a:r>
          </a:p>
        </p:txBody>
      </p:sp>
      <p:sp>
        <p:nvSpPr>
          <p:cNvPr id="63" name="TextBox 63"/>
          <p:cNvSpPr txBox="1"/>
          <p:nvPr/>
        </p:nvSpPr>
        <p:spPr>
          <a:xfrm>
            <a:off x="34368" y="8279765"/>
            <a:ext cx="4001955" cy="493395"/>
          </a:xfrm>
          <a:prstGeom prst="rect">
            <a:avLst/>
          </a:prstGeom>
        </p:spPr>
        <p:txBody>
          <a:bodyPr lIns="0" tIns="0" rIns="0" bIns="0" rtlCol="0" anchor="t">
            <a:spAutoFit/>
          </a:bodyPr>
          <a:lstStyle/>
          <a:p>
            <a:pPr algn="just">
              <a:lnSpc>
                <a:spcPts val="1949"/>
              </a:lnSpc>
            </a:pPr>
            <a:r>
              <a:rPr lang="en-US" sz="1299" b="1">
                <a:solidFill>
                  <a:srgbClr val="333333"/>
                </a:solidFill>
                <a:latin typeface="Calibri (MS) Bold"/>
                <a:ea typeface="Calibri (MS) Bold"/>
                <a:cs typeface="Calibri (MS) Bold"/>
                <a:sym typeface="Calibri (MS) Bold"/>
              </a:rPr>
              <a:t>Simple design:</a:t>
            </a:r>
            <a:r>
              <a:rPr lang="en-US" sz="1299">
                <a:solidFill>
                  <a:srgbClr val="333333"/>
                </a:solidFill>
                <a:latin typeface="Calibri (MS)"/>
                <a:ea typeface="Calibri (MS)"/>
                <a:cs typeface="Calibri (MS)"/>
                <a:sym typeface="Calibri (MS)"/>
              </a:rPr>
              <a:t> large text, high contrast, voice guidance and minimal steps.</a:t>
            </a:r>
          </a:p>
        </p:txBody>
      </p:sp>
      <p:sp>
        <p:nvSpPr>
          <p:cNvPr id="64" name="TextBox 64"/>
          <p:cNvSpPr txBox="1"/>
          <p:nvPr/>
        </p:nvSpPr>
        <p:spPr>
          <a:xfrm>
            <a:off x="34368" y="8773160"/>
            <a:ext cx="4250599" cy="255270"/>
          </a:xfrm>
          <a:prstGeom prst="rect">
            <a:avLst/>
          </a:prstGeom>
        </p:spPr>
        <p:txBody>
          <a:bodyPr lIns="0" tIns="0" rIns="0" bIns="0" rtlCol="0" anchor="t">
            <a:spAutoFit/>
          </a:bodyPr>
          <a:lstStyle/>
          <a:p>
            <a:pPr algn="l">
              <a:lnSpc>
                <a:spcPts val="1949"/>
              </a:lnSpc>
            </a:pPr>
            <a:r>
              <a:rPr lang="en-US" sz="1299" b="1">
                <a:solidFill>
                  <a:srgbClr val="333333"/>
                </a:solidFill>
                <a:latin typeface="Calibri (MS) Bold"/>
                <a:ea typeface="Calibri (MS) Bold"/>
                <a:cs typeface="Calibri (MS) Bold"/>
                <a:sym typeface="Calibri (MS) Bold"/>
              </a:rPr>
              <a:t>Multilingual support:</a:t>
            </a:r>
            <a:r>
              <a:rPr lang="en-US" sz="1299">
                <a:solidFill>
                  <a:srgbClr val="333333"/>
                </a:solidFill>
                <a:latin typeface="Calibri (MS)"/>
                <a:ea typeface="Calibri (MS)"/>
                <a:cs typeface="Calibri (MS)"/>
                <a:sym typeface="Calibri (MS)"/>
              </a:rPr>
              <a:t> available in multiple languages.</a:t>
            </a:r>
          </a:p>
        </p:txBody>
      </p:sp>
      <p:sp>
        <p:nvSpPr>
          <p:cNvPr id="65" name="TextBox 65"/>
          <p:cNvSpPr txBox="1"/>
          <p:nvPr/>
        </p:nvSpPr>
        <p:spPr>
          <a:xfrm>
            <a:off x="34368" y="9013690"/>
            <a:ext cx="4250599" cy="255270"/>
          </a:xfrm>
          <a:prstGeom prst="rect">
            <a:avLst/>
          </a:prstGeom>
        </p:spPr>
        <p:txBody>
          <a:bodyPr lIns="0" tIns="0" rIns="0" bIns="0" rtlCol="0" anchor="t">
            <a:spAutoFit/>
          </a:bodyPr>
          <a:lstStyle/>
          <a:p>
            <a:pPr algn="l">
              <a:lnSpc>
                <a:spcPts val="1949"/>
              </a:lnSpc>
            </a:pPr>
            <a:r>
              <a:rPr lang="en-US" sz="1299" b="1">
                <a:solidFill>
                  <a:srgbClr val="333333"/>
                </a:solidFill>
                <a:latin typeface="Calibri (MS) Bold"/>
                <a:ea typeface="Calibri (MS) Bold"/>
                <a:cs typeface="Calibri (MS) Bold"/>
                <a:sym typeface="Calibri (MS) Bold"/>
              </a:rPr>
              <a:t>Offline mode:</a:t>
            </a:r>
            <a:r>
              <a:rPr lang="en-US" sz="1299">
                <a:solidFill>
                  <a:srgbClr val="333333"/>
                </a:solidFill>
                <a:latin typeface="Calibri (MS)"/>
                <a:ea typeface="Calibri (MS)"/>
                <a:cs typeface="Calibri (MS)"/>
                <a:sym typeface="Calibri (MS)"/>
              </a:rPr>
              <a:t> core features work without constant internet.</a:t>
            </a:r>
          </a:p>
        </p:txBody>
      </p:sp>
      <p:sp>
        <p:nvSpPr>
          <p:cNvPr id="66" name="TextBox 66"/>
          <p:cNvSpPr txBox="1"/>
          <p:nvPr/>
        </p:nvSpPr>
        <p:spPr>
          <a:xfrm>
            <a:off x="34368" y="9287775"/>
            <a:ext cx="4250599" cy="255270"/>
          </a:xfrm>
          <a:prstGeom prst="rect">
            <a:avLst/>
          </a:prstGeom>
        </p:spPr>
        <p:txBody>
          <a:bodyPr lIns="0" tIns="0" rIns="0" bIns="0" rtlCol="0" anchor="t">
            <a:spAutoFit/>
          </a:bodyPr>
          <a:lstStyle/>
          <a:p>
            <a:pPr algn="l">
              <a:lnSpc>
                <a:spcPts val="1949"/>
              </a:lnSpc>
            </a:pPr>
            <a:r>
              <a:rPr lang="en-US" sz="1299" b="1">
                <a:solidFill>
                  <a:srgbClr val="333333"/>
                </a:solidFill>
                <a:latin typeface="Calibri (MS) Bold"/>
                <a:ea typeface="Calibri (MS) Bold"/>
                <a:cs typeface="Calibri (MS) Bold"/>
                <a:sym typeface="Calibri (MS) Bold"/>
              </a:rPr>
              <a:t>Caregiver support:</a:t>
            </a:r>
            <a:r>
              <a:rPr lang="en-US" sz="1299">
                <a:solidFill>
                  <a:srgbClr val="333333"/>
                </a:solidFill>
                <a:latin typeface="Calibri (MS)"/>
                <a:ea typeface="Calibri (MS)"/>
                <a:cs typeface="Calibri (MS)"/>
                <a:sym typeface="Calibri (MS)"/>
              </a:rPr>
              <a:t> family or carers can assist with use.</a:t>
            </a:r>
          </a:p>
        </p:txBody>
      </p:sp>
      <p:sp>
        <p:nvSpPr>
          <p:cNvPr id="67" name="TextBox 67"/>
          <p:cNvSpPr txBox="1"/>
          <p:nvPr/>
        </p:nvSpPr>
        <p:spPr>
          <a:xfrm>
            <a:off x="34368" y="9543046"/>
            <a:ext cx="4001955" cy="493395"/>
          </a:xfrm>
          <a:prstGeom prst="rect">
            <a:avLst/>
          </a:prstGeom>
        </p:spPr>
        <p:txBody>
          <a:bodyPr lIns="0" tIns="0" rIns="0" bIns="0" rtlCol="0" anchor="t">
            <a:spAutoFit/>
          </a:bodyPr>
          <a:lstStyle/>
          <a:p>
            <a:pPr algn="just">
              <a:lnSpc>
                <a:spcPts val="1949"/>
              </a:lnSpc>
            </a:pPr>
            <a:r>
              <a:rPr lang="en-US" sz="1299" b="1">
                <a:solidFill>
                  <a:srgbClr val="333333"/>
                </a:solidFill>
                <a:latin typeface="Calibri (MS) Bold"/>
                <a:ea typeface="Calibri (MS) Bold"/>
                <a:cs typeface="Calibri (MS) Bold"/>
                <a:sym typeface="Calibri (MS) Bold"/>
              </a:rPr>
              <a:t>Partnerships:</a:t>
            </a:r>
            <a:r>
              <a:rPr lang="en-US" sz="1299">
                <a:solidFill>
                  <a:srgbClr val="333333"/>
                </a:solidFill>
                <a:latin typeface="Calibri (MS)"/>
                <a:ea typeface="Calibri (MS)"/>
                <a:cs typeface="Calibri (MS)"/>
                <a:sym typeface="Calibri (MS)"/>
              </a:rPr>
              <a:t> collaboration with community centres and pharmacies to provide devices and digital literacy training.</a:t>
            </a:r>
          </a:p>
        </p:txBody>
      </p:sp>
      <p:sp>
        <p:nvSpPr>
          <p:cNvPr id="68" name="TextBox 68"/>
          <p:cNvSpPr txBox="1"/>
          <p:nvPr/>
        </p:nvSpPr>
        <p:spPr>
          <a:xfrm>
            <a:off x="34368" y="10063100"/>
            <a:ext cx="4001955" cy="493395"/>
          </a:xfrm>
          <a:prstGeom prst="rect">
            <a:avLst/>
          </a:prstGeom>
        </p:spPr>
        <p:txBody>
          <a:bodyPr lIns="0" tIns="0" rIns="0" bIns="0" rtlCol="0" anchor="t">
            <a:spAutoFit/>
          </a:bodyPr>
          <a:lstStyle/>
          <a:p>
            <a:pPr algn="just">
              <a:lnSpc>
                <a:spcPts val="1949"/>
              </a:lnSpc>
            </a:pPr>
            <a:r>
              <a:rPr lang="en-US" sz="1299" b="1">
                <a:solidFill>
                  <a:srgbClr val="333333"/>
                </a:solidFill>
                <a:latin typeface="Calibri (MS) Bold"/>
                <a:ea typeface="Calibri (MS) Bold"/>
                <a:cs typeface="Calibri (MS) Bold"/>
                <a:sym typeface="Calibri (MS) Bold"/>
              </a:rPr>
              <a:t>Equitable access:</a:t>
            </a:r>
            <a:r>
              <a:rPr lang="en-US" sz="1299">
                <a:solidFill>
                  <a:srgbClr val="333333"/>
                </a:solidFill>
                <a:latin typeface="Calibri (MS)"/>
                <a:ea typeface="Calibri (MS)"/>
                <a:cs typeface="Calibri (MS)"/>
                <a:sym typeface="Calibri (MS)"/>
              </a:rPr>
              <a:t> low-cost model with options for older adults on low income.</a:t>
            </a:r>
          </a:p>
        </p:txBody>
      </p:sp>
      <p:grpSp>
        <p:nvGrpSpPr>
          <p:cNvPr id="69" name="Group 69"/>
          <p:cNvGrpSpPr/>
          <p:nvPr/>
        </p:nvGrpSpPr>
        <p:grpSpPr>
          <a:xfrm>
            <a:off x="4286315" y="7284660"/>
            <a:ext cx="4229035" cy="370396"/>
            <a:chOff x="0" y="0"/>
            <a:chExt cx="6197053" cy="542763"/>
          </a:xfrm>
        </p:grpSpPr>
        <p:sp>
          <p:nvSpPr>
            <p:cNvPr id="70" name="Freeform 70"/>
            <p:cNvSpPr/>
            <p:nvPr/>
          </p:nvSpPr>
          <p:spPr>
            <a:xfrm>
              <a:off x="0" y="0"/>
              <a:ext cx="6197053" cy="542763"/>
            </a:xfrm>
            <a:custGeom>
              <a:avLst/>
              <a:gdLst/>
              <a:ahLst/>
              <a:cxnLst/>
              <a:rect l="l" t="t" r="r" b="b"/>
              <a:pathLst>
                <a:path w="6197053" h="542763">
                  <a:moveTo>
                    <a:pt x="63118" y="0"/>
                  </a:moveTo>
                  <a:lnTo>
                    <a:pt x="6133935" y="0"/>
                  </a:lnTo>
                  <a:cubicBezTo>
                    <a:pt x="6168793" y="0"/>
                    <a:pt x="6197053" y="24300"/>
                    <a:pt x="6197053" y="54276"/>
                  </a:cubicBezTo>
                  <a:lnTo>
                    <a:pt x="6197053" y="488487"/>
                  </a:lnTo>
                  <a:cubicBezTo>
                    <a:pt x="6197053" y="518463"/>
                    <a:pt x="6168793" y="542763"/>
                    <a:pt x="6133935" y="542763"/>
                  </a:cubicBezTo>
                  <a:lnTo>
                    <a:pt x="63118" y="542763"/>
                  </a:lnTo>
                  <a:cubicBezTo>
                    <a:pt x="28259" y="542763"/>
                    <a:pt x="0" y="518463"/>
                    <a:pt x="0" y="488487"/>
                  </a:cubicBezTo>
                  <a:lnTo>
                    <a:pt x="0" y="54276"/>
                  </a:lnTo>
                  <a:cubicBezTo>
                    <a:pt x="0" y="24300"/>
                    <a:pt x="28259" y="0"/>
                    <a:pt x="63118" y="0"/>
                  </a:cubicBezTo>
                  <a:close/>
                </a:path>
              </a:pathLst>
            </a:custGeom>
            <a:solidFill>
              <a:srgbClr val="1B2A4A"/>
            </a:solidFill>
          </p:spPr>
          <p:txBody>
            <a:bodyPr/>
            <a:lstStyle/>
            <a:p>
              <a:endParaRPr lang="en-US"/>
            </a:p>
          </p:txBody>
        </p:sp>
        <p:sp>
          <p:nvSpPr>
            <p:cNvPr id="71" name="TextBox 71"/>
            <p:cNvSpPr txBox="1"/>
            <p:nvPr/>
          </p:nvSpPr>
          <p:spPr>
            <a:xfrm>
              <a:off x="0" y="-38100"/>
              <a:ext cx="6197053" cy="580863"/>
            </a:xfrm>
            <a:prstGeom prst="rect">
              <a:avLst/>
            </a:prstGeom>
          </p:spPr>
          <p:txBody>
            <a:bodyPr lIns="50800" tIns="50800" rIns="50800" bIns="50800" rtlCol="0" anchor="ctr"/>
            <a:lstStyle/>
            <a:p>
              <a:pPr algn="l">
                <a:lnSpc>
                  <a:spcPts val="1679"/>
                </a:lnSpc>
              </a:pPr>
              <a:endParaRPr/>
            </a:p>
          </p:txBody>
        </p:sp>
      </p:grpSp>
      <p:sp>
        <p:nvSpPr>
          <p:cNvPr id="72" name="TextBox 72"/>
          <p:cNvSpPr txBox="1"/>
          <p:nvPr/>
        </p:nvSpPr>
        <p:spPr>
          <a:xfrm>
            <a:off x="4317009" y="7269821"/>
            <a:ext cx="4083622" cy="361356"/>
          </a:xfrm>
          <a:prstGeom prst="rect">
            <a:avLst/>
          </a:prstGeom>
        </p:spPr>
        <p:txBody>
          <a:bodyPr lIns="0" tIns="0" rIns="0" bIns="0" rtlCol="0" anchor="t">
            <a:spAutoFit/>
          </a:bodyPr>
          <a:lstStyle/>
          <a:p>
            <a:pPr algn="ctr">
              <a:lnSpc>
                <a:spcPts val="2660"/>
              </a:lnSpc>
            </a:pPr>
            <a:r>
              <a:rPr lang="en-US" sz="1900" b="1">
                <a:solidFill>
                  <a:srgbClr val="FFFFFF"/>
                </a:solidFill>
                <a:latin typeface="Calibri (MS) Bold"/>
                <a:ea typeface="Calibri (MS) Bold"/>
                <a:cs typeface="Calibri (MS) Bold"/>
                <a:sym typeface="Calibri (MS) Bold"/>
              </a:rPr>
              <a:t>EXPECTED OUTCOMES</a:t>
            </a:r>
          </a:p>
        </p:txBody>
      </p:sp>
      <p:sp>
        <p:nvSpPr>
          <p:cNvPr id="73" name="TextBox 73"/>
          <p:cNvSpPr txBox="1"/>
          <p:nvPr/>
        </p:nvSpPr>
        <p:spPr>
          <a:xfrm>
            <a:off x="4362506" y="7718717"/>
            <a:ext cx="4038126" cy="731520"/>
          </a:xfrm>
          <a:prstGeom prst="rect">
            <a:avLst/>
          </a:prstGeom>
        </p:spPr>
        <p:txBody>
          <a:bodyPr lIns="0" tIns="0" rIns="0" bIns="0" rtlCol="0" anchor="t">
            <a:spAutoFit/>
          </a:bodyPr>
          <a:lstStyle/>
          <a:p>
            <a:pPr algn="just">
              <a:lnSpc>
                <a:spcPts val="1949"/>
              </a:lnSpc>
            </a:pPr>
            <a:r>
              <a:rPr lang="en-US" sz="1299">
                <a:solidFill>
                  <a:srgbClr val="000000"/>
                </a:solidFill>
                <a:latin typeface="Calibri (MS)"/>
                <a:ea typeface="Calibri (MS)"/>
                <a:cs typeface="Calibri (MS)"/>
                <a:sym typeface="Calibri (MS)"/>
              </a:rPr>
              <a:t>Using the COM-B model to guide MediCare+ is expected to improve medication adherence and health outcomes among older adults.</a:t>
            </a:r>
          </a:p>
        </p:txBody>
      </p:sp>
      <p:sp>
        <p:nvSpPr>
          <p:cNvPr id="74" name="TextBox 74"/>
          <p:cNvSpPr txBox="1"/>
          <p:nvPr/>
        </p:nvSpPr>
        <p:spPr>
          <a:xfrm>
            <a:off x="4383091" y="8602637"/>
            <a:ext cx="2152142" cy="516816"/>
          </a:xfrm>
          <a:prstGeom prst="rect">
            <a:avLst/>
          </a:prstGeom>
        </p:spPr>
        <p:txBody>
          <a:bodyPr lIns="0" tIns="0" rIns="0" bIns="0" rtlCol="0" anchor="t">
            <a:spAutoFit/>
          </a:bodyPr>
          <a:lstStyle/>
          <a:p>
            <a:pPr algn="l">
              <a:lnSpc>
                <a:spcPts val="1959"/>
              </a:lnSpc>
            </a:pPr>
            <a:r>
              <a:rPr lang="en-US" sz="1399" b="1">
                <a:solidFill>
                  <a:srgbClr val="000000"/>
                </a:solidFill>
                <a:latin typeface="Calibri (MS) Bold"/>
                <a:ea typeface="Calibri (MS) Bold"/>
                <a:cs typeface="Calibri (MS) Bold"/>
                <a:sym typeface="Calibri (MS) Bold"/>
              </a:rPr>
              <a:t>Improved medication adherence</a:t>
            </a:r>
          </a:p>
        </p:txBody>
      </p:sp>
      <p:sp>
        <p:nvSpPr>
          <p:cNvPr id="75" name="TextBox 75"/>
          <p:cNvSpPr txBox="1"/>
          <p:nvPr/>
        </p:nvSpPr>
        <p:spPr>
          <a:xfrm>
            <a:off x="4207773" y="8696325"/>
            <a:ext cx="152400" cy="326896"/>
          </a:xfrm>
          <a:prstGeom prst="rect">
            <a:avLst/>
          </a:prstGeom>
        </p:spPr>
        <p:txBody>
          <a:bodyPr lIns="0" tIns="0" rIns="0" bIns="0" rtlCol="0" anchor="t">
            <a:spAutoFit/>
          </a:bodyPr>
          <a:lstStyle/>
          <a:p>
            <a:pPr algn="ctr">
              <a:lnSpc>
                <a:spcPts val="2457"/>
              </a:lnSpc>
            </a:pPr>
            <a:r>
              <a:rPr lang="en-US" sz="1755">
                <a:solidFill>
                  <a:srgbClr val="2E8B57"/>
                </a:solidFill>
                <a:latin typeface="Calibri (MS)"/>
                <a:ea typeface="Calibri (MS)"/>
                <a:cs typeface="Calibri (MS)"/>
                <a:sym typeface="Calibri (MS)"/>
              </a:rPr>
              <a:t>✓</a:t>
            </a:r>
          </a:p>
        </p:txBody>
      </p:sp>
      <p:sp>
        <p:nvSpPr>
          <p:cNvPr id="76" name="TextBox 76"/>
          <p:cNvSpPr txBox="1"/>
          <p:nvPr/>
        </p:nvSpPr>
        <p:spPr>
          <a:xfrm>
            <a:off x="4355158" y="9179545"/>
            <a:ext cx="1904776" cy="269203"/>
          </a:xfrm>
          <a:prstGeom prst="rect">
            <a:avLst/>
          </a:prstGeom>
        </p:spPr>
        <p:txBody>
          <a:bodyPr lIns="0" tIns="0" rIns="0" bIns="0" rtlCol="0" anchor="t">
            <a:spAutoFit/>
          </a:bodyPr>
          <a:lstStyle/>
          <a:p>
            <a:pPr algn="l">
              <a:lnSpc>
                <a:spcPts val="1959"/>
              </a:lnSpc>
            </a:pPr>
            <a:r>
              <a:rPr lang="en-US" sz="1399" b="1">
                <a:solidFill>
                  <a:srgbClr val="000000"/>
                </a:solidFill>
                <a:latin typeface="Calibri (MS) Bold"/>
                <a:ea typeface="Calibri (MS) Bold"/>
                <a:cs typeface="Calibri (MS) Bold"/>
                <a:sym typeface="Calibri (MS) Bold"/>
              </a:rPr>
              <a:t>Better disease control</a:t>
            </a:r>
          </a:p>
        </p:txBody>
      </p:sp>
      <p:sp>
        <p:nvSpPr>
          <p:cNvPr id="77" name="TextBox 77"/>
          <p:cNvSpPr txBox="1"/>
          <p:nvPr/>
        </p:nvSpPr>
        <p:spPr>
          <a:xfrm>
            <a:off x="4179198" y="9172575"/>
            <a:ext cx="152400" cy="277637"/>
          </a:xfrm>
          <a:prstGeom prst="rect">
            <a:avLst/>
          </a:prstGeom>
        </p:spPr>
        <p:txBody>
          <a:bodyPr lIns="0" tIns="0" rIns="0" bIns="0" rtlCol="0" anchor="t">
            <a:spAutoFit/>
          </a:bodyPr>
          <a:lstStyle/>
          <a:p>
            <a:pPr algn="ctr">
              <a:lnSpc>
                <a:spcPts val="2022"/>
              </a:lnSpc>
            </a:pPr>
            <a:r>
              <a:rPr lang="en-US" sz="1444">
                <a:solidFill>
                  <a:srgbClr val="2E8B57"/>
                </a:solidFill>
                <a:latin typeface="Calibri (MS)"/>
                <a:ea typeface="Calibri (MS)"/>
                <a:cs typeface="Calibri (MS)"/>
                <a:sym typeface="Calibri (MS)"/>
              </a:rPr>
              <a:t>✓</a:t>
            </a:r>
          </a:p>
        </p:txBody>
      </p:sp>
      <p:sp>
        <p:nvSpPr>
          <p:cNvPr id="78" name="TextBox 78"/>
          <p:cNvSpPr txBox="1"/>
          <p:nvPr/>
        </p:nvSpPr>
        <p:spPr>
          <a:xfrm>
            <a:off x="4355158" y="9513260"/>
            <a:ext cx="2511779" cy="269203"/>
          </a:xfrm>
          <a:prstGeom prst="rect">
            <a:avLst/>
          </a:prstGeom>
        </p:spPr>
        <p:txBody>
          <a:bodyPr lIns="0" tIns="0" rIns="0" bIns="0" rtlCol="0" anchor="t">
            <a:spAutoFit/>
          </a:bodyPr>
          <a:lstStyle/>
          <a:p>
            <a:pPr algn="l">
              <a:lnSpc>
                <a:spcPts val="1959"/>
              </a:lnSpc>
            </a:pPr>
            <a:r>
              <a:rPr lang="en-US" sz="1399" b="1">
                <a:solidFill>
                  <a:srgbClr val="000000"/>
                </a:solidFill>
                <a:latin typeface="Calibri (MS) Bold"/>
                <a:ea typeface="Calibri (MS) Bold"/>
                <a:cs typeface="Calibri (MS) Bold"/>
                <a:sym typeface="Calibri (MS) Bold"/>
              </a:rPr>
              <a:t>Fewer hospital admissions</a:t>
            </a:r>
          </a:p>
        </p:txBody>
      </p:sp>
      <p:sp>
        <p:nvSpPr>
          <p:cNvPr id="79" name="TextBox 79"/>
          <p:cNvSpPr txBox="1"/>
          <p:nvPr/>
        </p:nvSpPr>
        <p:spPr>
          <a:xfrm>
            <a:off x="4179198" y="9505950"/>
            <a:ext cx="152400" cy="277637"/>
          </a:xfrm>
          <a:prstGeom prst="rect">
            <a:avLst/>
          </a:prstGeom>
        </p:spPr>
        <p:txBody>
          <a:bodyPr lIns="0" tIns="0" rIns="0" bIns="0" rtlCol="0" anchor="t">
            <a:spAutoFit/>
          </a:bodyPr>
          <a:lstStyle/>
          <a:p>
            <a:pPr algn="ctr">
              <a:lnSpc>
                <a:spcPts val="2022"/>
              </a:lnSpc>
            </a:pPr>
            <a:r>
              <a:rPr lang="en-US" sz="1444">
                <a:solidFill>
                  <a:srgbClr val="2E8B57"/>
                </a:solidFill>
                <a:latin typeface="Calibri (MS)"/>
                <a:ea typeface="Calibri (MS)"/>
                <a:cs typeface="Calibri (MS)"/>
                <a:sym typeface="Calibri (MS)"/>
              </a:rPr>
              <a:t>✓</a:t>
            </a:r>
          </a:p>
        </p:txBody>
      </p:sp>
      <p:sp>
        <p:nvSpPr>
          <p:cNvPr id="80" name="TextBox 80"/>
          <p:cNvSpPr txBox="1"/>
          <p:nvPr/>
        </p:nvSpPr>
        <p:spPr>
          <a:xfrm>
            <a:off x="4355158" y="9808076"/>
            <a:ext cx="1904776" cy="269203"/>
          </a:xfrm>
          <a:prstGeom prst="rect">
            <a:avLst/>
          </a:prstGeom>
        </p:spPr>
        <p:txBody>
          <a:bodyPr lIns="0" tIns="0" rIns="0" bIns="0" rtlCol="0" anchor="t">
            <a:spAutoFit/>
          </a:bodyPr>
          <a:lstStyle/>
          <a:p>
            <a:pPr algn="l">
              <a:lnSpc>
                <a:spcPts val="1959"/>
              </a:lnSpc>
            </a:pPr>
            <a:r>
              <a:rPr lang="en-US" sz="1399" b="1">
                <a:solidFill>
                  <a:srgbClr val="000000"/>
                </a:solidFill>
                <a:latin typeface="Calibri (MS) Bold"/>
                <a:ea typeface="Calibri (MS) Bold"/>
                <a:cs typeface="Calibri (MS) Bold"/>
                <a:sym typeface="Calibri (MS) Bold"/>
              </a:rPr>
              <a:t>Improved quality of life</a:t>
            </a:r>
          </a:p>
        </p:txBody>
      </p:sp>
      <p:sp>
        <p:nvSpPr>
          <p:cNvPr id="81" name="TextBox 81"/>
          <p:cNvSpPr txBox="1"/>
          <p:nvPr/>
        </p:nvSpPr>
        <p:spPr>
          <a:xfrm>
            <a:off x="4179198" y="9801225"/>
            <a:ext cx="152400" cy="277637"/>
          </a:xfrm>
          <a:prstGeom prst="rect">
            <a:avLst/>
          </a:prstGeom>
        </p:spPr>
        <p:txBody>
          <a:bodyPr lIns="0" tIns="0" rIns="0" bIns="0" rtlCol="0" anchor="t">
            <a:spAutoFit/>
          </a:bodyPr>
          <a:lstStyle/>
          <a:p>
            <a:pPr algn="ctr">
              <a:lnSpc>
                <a:spcPts val="2022"/>
              </a:lnSpc>
            </a:pPr>
            <a:r>
              <a:rPr lang="en-US" sz="1444">
                <a:solidFill>
                  <a:srgbClr val="2E8B57"/>
                </a:solidFill>
                <a:latin typeface="Calibri (MS)"/>
                <a:ea typeface="Calibri (MS)"/>
                <a:cs typeface="Calibri (MS)"/>
                <a:sym typeface="Calibri (MS)"/>
              </a:rPr>
              <a:t>✓</a:t>
            </a:r>
          </a:p>
        </p:txBody>
      </p:sp>
      <p:sp>
        <p:nvSpPr>
          <p:cNvPr id="82" name="TextBox 82"/>
          <p:cNvSpPr txBox="1"/>
          <p:nvPr/>
        </p:nvSpPr>
        <p:spPr>
          <a:xfrm>
            <a:off x="4350695" y="10116177"/>
            <a:ext cx="1904776" cy="269203"/>
          </a:xfrm>
          <a:prstGeom prst="rect">
            <a:avLst/>
          </a:prstGeom>
        </p:spPr>
        <p:txBody>
          <a:bodyPr lIns="0" tIns="0" rIns="0" bIns="0" rtlCol="0" anchor="t">
            <a:spAutoFit/>
          </a:bodyPr>
          <a:lstStyle/>
          <a:p>
            <a:pPr algn="l">
              <a:lnSpc>
                <a:spcPts val="1959"/>
              </a:lnSpc>
            </a:pPr>
            <a:r>
              <a:rPr lang="en-US" sz="1399" b="1">
                <a:solidFill>
                  <a:srgbClr val="000000"/>
                </a:solidFill>
                <a:latin typeface="Calibri (MS) Bold"/>
                <a:ea typeface="Calibri (MS) Bold"/>
                <a:cs typeface="Calibri (MS) Bold"/>
                <a:sym typeface="Calibri (MS) Bold"/>
              </a:rPr>
              <a:t>Reduced healthcare costs</a:t>
            </a:r>
          </a:p>
        </p:txBody>
      </p:sp>
      <p:sp>
        <p:nvSpPr>
          <p:cNvPr id="83" name="TextBox 83"/>
          <p:cNvSpPr txBox="1"/>
          <p:nvPr/>
        </p:nvSpPr>
        <p:spPr>
          <a:xfrm>
            <a:off x="4179198" y="10106025"/>
            <a:ext cx="152400" cy="277637"/>
          </a:xfrm>
          <a:prstGeom prst="rect">
            <a:avLst/>
          </a:prstGeom>
        </p:spPr>
        <p:txBody>
          <a:bodyPr lIns="0" tIns="0" rIns="0" bIns="0" rtlCol="0" anchor="t">
            <a:spAutoFit/>
          </a:bodyPr>
          <a:lstStyle/>
          <a:p>
            <a:pPr algn="ctr">
              <a:lnSpc>
                <a:spcPts val="2022"/>
              </a:lnSpc>
            </a:pPr>
            <a:r>
              <a:rPr lang="en-US" sz="1444">
                <a:solidFill>
                  <a:srgbClr val="2E8B57"/>
                </a:solidFill>
                <a:latin typeface="Calibri (MS)"/>
                <a:ea typeface="Calibri (MS)"/>
                <a:cs typeface="Calibri (MS)"/>
                <a:sym typeface="Calibri (MS)"/>
              </a:rPr>
              <a:t>✓</a:t>
            </a:r>
          </a:p>
        </p:txBody>
      </p:sp>
      <p:grpSp>
        <p:nvGrpSpPr>
          <p:cNvPr id="84" name="Group 84"/>
          <p:cNvGrpSpPr/>
          <p:nvPr/>
        </p:nvGrpSpPr>
        <p:grpSpPr>
          <a:xfrm>
            <a:off x="6343473" y="8317865"/>
            <a:ext cx="2141538" cy="2155011"/>
            <a:chOff x="0" y="0"/>
            <a:chExt cx="3138121" cy="3157864"/>
          </a:xfrm>
        </p:grpSpPr>
        <p:sp>
          <p:nvSpPr>
            <p:cNvPr id="85" name="Freeform 85"/>
            <p:cNvSpPr/>
            <p:nvPr/>
          </p:nvSpPr>
          <p:spPr>
            <a:xfrm>
              <a:off x="0" y="0"/>
              <a:ext cx="3138121" cy="3157864"/>
            </a:xfrm>
            <a:custGeom>
              <a:avLst/>
              <a:gdLst/>
              <a:ahLst/>
              <a:cxnLst/>
              <a:rect l="l" t="t" r="r" b="b"/>
              <a:pathLst>
                <a:path w="3138121" h="3157864">
                  <a:moveTo>
                    <a:pt x="313812" y="0"/>
                  </a:moveTo>
                  <a:lnTo>
                    <a:pt x="2824309" y="0"/>
                  </a:lnTo>
                  <a:cubicBezTo>
                    <a:pt x="2997623" y="0"/>
                    <a:pt x="3138121" y="130072"/>
                    <a:pt x="3138121" y="290523"/>
                  </a:cubicBezTo>
                  <a:lnTo>
                    <a:pt x="3138121" y="2867340"/>
                  </a:lnTo>
                  <a:cubicBezTo>
                    <a:pt x="3138121" y="3027792"/>
                    <a:pt x="2997623" y="3157864"/>
                    <a:pt x="2824309" y="3157864"/>
                  </a:cubicBezTo>
                  <a:lnTo>
                    <a:pt x="313812" y="3157864"/>
                  </a:lnTo>
                  <a:cubicBezTo>
                    <a:pt x="140498" y="3157864"/>
                    <a:pt x="0" y="3027792"/>
                    <a:pt x="0" y="2867340"/>
                  </a:cubicBezTo>
                  <a:lnTo>
                    <a:pt x="0" y="290523"/>
                  </a:lnTo>
                  <a:cubicBezTo>
                    <a:pt x="0" y="130072"/>
                    <a:pt x="140498" y="0"/>
                    <a:pt x="313812" y="0"/>
                  </a:cubicBezTo>
                  <a:close/>
                </a:path>
              </a:pathLst>
            </a:custGeom>
            <a:solidFill>
              <a:srgbClr val="FFFFFF"/>
            </a:solidFill>
            <a:ln w="19050" cap="sq">
              <a:solidFill>
                <a:srgbClr val="5B9BD5"/>
              </a:solidFill>
              <a:prstDash val="solid"/>
              <a:miter/>
            </a:ln>
          </p:spPr>
          <p:txBody>
            <a:bodyPr/>
            <a:lstStyle/>
            <a:p>
              <a:endParaRPr lang="en-US"/>
            </a:p>
          </p:txBody>
        </p:sp>
        <p:sp>
          <p:nvSpPr>
            <p:cNvPr id="86" name="TextBox 86"/>
            <p:cNvSpPr txBox="1"/>
            <p:nvPr/>
          </p:nvSpPr>
          <p:spPr>
            <a:xfrm>
              <a:off x="0" y="-38100"/>
              <a:ext cx="3138121" cy="3195964"/>
            </a:xfrm>
            <a:prstGeom prst="rect">
              <a:avLst/>
            </a:prstGeom>
          </p:spPr>
          <p:txBody>
            <a:bodyPr lIns="50800" tIns="50800" rIns="50800" bIns="50800" rtlCol="0" anchor="ctr"/>
            <a:lstStyle/>
            <a:p>
              <a:pPr algn="l">
                <a:lnSpc>
                  <a:spcPts val="1679"/>
                </a:lnSpc>
              </a:pPr>
              <a:endParaRPr/>
            </a:p>
          </p:txBody>
        </p:sp>
      </p:grpSp>
      <p:sp>
        <p:nvSpPr>
          <p:cNvPr id="87" name="TextBox 87"/>
          <p:cNvSpPr txBox="1"/>
          <p:nvPr/>
        </p:nvSpPr>
        <p:spPr>
          <a:xfrm>
            <a:off x="6572628" y="8295106"/>
            <a:ext cx="1862207" cy="292772"/>
          </a:xfrm>
          <a:prstGeom prst="rect">
            <a:avLst/>
          </a:prstGeom>
        </p:spPr>
        <p:txBody>
          <a:bodyPr lIns="0" tIns="0" rIns="0" bIns="0" rtlCol="0" anchor="t">
            <a:spAutoFit/>
          </a:bodyPr>
          <a:lstStyle/>
          <a:p>
            <a:pPr algn="l">
              <a:lnSpc>
                <a:spcPts val="2239"/>
              </a:lnSpc>
            </a:pPr>
            <a:r>
              <a:rPr lang="en-US" sz="1599" b="1">
                <a:solidFill>
                  <a:srgbClr val="1B2A4A"/>
                </a:solidFill>
                <a:latin typeface="Calibri (MS) Bold"/>
                <a:ea typeface="Calibri (MS) Bold"/>
                <a:cs typeface="Calibri (MS) Bold"/>
                <a:sym typeface="Calibri (MS) Bold"/>
              </a:rPr>
              <a:t>Evidence suggests:</a:t>
            </a:r>
          </a:p>
        </p:txBody>
      </p:sp>
      <p:sp>
        <p:nvSpPr>
          <p:cNvPr id="88" name="TextBox 88"/>
          <p:cNvSpPr txBox="1"/>
          <p:nvPr/>
        </p:nvSpPr>
        <p:spPr>
          <a:xfrm>
            <a:off x="6444621" y="8568912"/>
            <a:ext cx="1956011" cy="1840328"/>
          </a:xfrm>
          <a:prstGeom prst="rect">
            <a:avLst/>
          </a:prstGeom>
        </p:spPr>
        <p:txBody>
          <a:bodyPr lIns="0" tIns="0" rIns="0" bIns="0" rtlCol="0" anchor="t">
            <a:spAutoFit/>
          </a:bodyPr>
          <a:lstStyle/>
          <a:p>
            <a:pPr algn="just">
              <a:lnSpc>
                <a:spcPts val="1801"/>
              </a:lnSpc>
            </a:pPr>
            <a:r>
              <a:rPr lang="en-US" sz="1200" dirty="0">
                <a:solidFill>
                  <a:srgbClr val="000000"/>
                </a:solidFill>
                <a:latin typeface="Calibri (MS)"/>
                <a:ea typeface="Calibri (MS)"/>
                <a:cs typeface="Calibri (MS)"/>
                <a:sym typeface="Calibri (MS)"/>
              </a:rPr>
              <a:t>Digital reminder apps can improve adherence by 20-30% compared to usual care (Santo et al., 2016). Better adherence can reduce hospital admissions by up to 21% and lower healthcare costs (Iribarren et al., 2021).</a:t>
            </a:r>
          </a:p>
        </p:txBody>
      </p:sp>
      <p:grpSp>
        <p:nvGrpSpPr>
          <p:cNvPr id="89" name="Group 89"/>
          <p:cNvGrpSpPr/>
          <p:nvPr/>
        </p:nvGrpSpPr>
        <p:grpSpPr>
          <a:xfrm>
            <a:off x="8609727" y="6031421"/>
            <a:ext cx="3709923" cy="454082"/>
            <a:chOff x="0" y="0"/>
            <a:chExt cx="5188047" cy="635000"/>
          </a:xfrm>
        </p:grpSpPr>
        <p:sp>
          <p:nvSpPr>
            <p:cNvPr id="90" name="Freeform 90"/>
            <p:cNvSpPr/>
            <p:nvPr/>
          </p:nvSpPr>
          <p:spPr>
            <a:xfrm>
              <a:off x="0" y="0"/>
              <a:ext cx="5188047" cy="635000"/>
            </a:xfrm>
            <a:custGeom>
              <a:avLst/>
              <a:gdLst/>
              <a:ahLst/>
              <a:cxnLst/>
              <a:rect l="l" t="t" r="r" b="b"/>
              <a:pathLst>
                <a:path w="5188047" h="635000">
                  <a:moveTo>
                    <a:pt x="61762" y="0"/>
                  </a:moveTo>
                  <a:lnTo>
                    <a:pt x="5126284" y="0"/>
                  </a:lnTo>
                  <a:cubicBezTo>
                    <a:pt x="5160395" y="0"/>
                    <a:pt x="5188047" y="28430"/>
                    <a:pt x="5188047" y="63500"/>
                  </a:cubicBezTo>
                  <a:lnTo>
                    <a:pt x="5188047" y="571500"/>
                  </a:lnTo>
                  <a:cubicBezTo>
                    <a:pt x="5188047" y="606570"/>
                    <a:pt x="5160395" y="635000"/>
                    <a:pt x="5126284" y="635000"/>
                  </a:cubicBezTo>
                  <a:lnTo>
                    <a:pt x="61762" y="635000"/>
                  </a:lnTo>
                  <a:cubicBezTo>
                    <a:pt x="27652" y="635000"/>
                    <a:pt x="0" y="606570"/>
                    <a:pt x="0" y="571500"/>
                  </a:cubicBezTo>
                  <a:lnTo>
                    <a:pt x="0" y="63500"/>
                  </a:lnTo>
                  <a:cubicBezTo>
                    <a:pt x="0" y="28430"/>
                    <a:pt x="27652" y="0"/>
                    <a:pt x="61762" y="0"/>
                  </a:cubicBezTo>
                  <a:close/>
                </a:path>
              </a:pathLst>
            </a:custGeom>
            <a:solidFill>
              <a:srgbClr val="1B2A4A"/>
            </a:solidFill>
          </p:spPr>
          <p:txBody>
            <a:bodyPr/>
            <a:lstStyle/>
            <a:p>
              <a:endParaRPr lang="en-US"/>
            </a:p>
          </p:txBody>
        </p:sp>
        <p:sp>
          <p:nvSpPr>
            <p:cNvPr id="91" name="TextBox 91"/>
            <p:cNvSpPr txBox="1"/>
            <p:nvPr/>
          </p:nvSpPr>
          <p:spPr>
            <a:xfrm>
              <a:off x="0" y="-38100"/>
              <a:ext cx="5188047" cy="673100"/>
            </a:xfrm>
            <a:prstGeom prst="rect">
              <a:avLst/>
            </a:prstGeom>
          </p:spPr>
          <p:txBody>
            <a:bodyPr lIns="50800" tIns="50800" rIns="50800" bIns="50800" rtlCol="0" anchor="ctr"/>
            <a:lstStyle/>
            <a:p>
              <a:pPr algn="l">
                <a:lnSpc>
                  <a:spcPts val="1679"/>
                </a:lnSpc>
              </a:pPr>
              <a:endParaRPr/>
            </a:p>
          </p:txBody>
        </p:sp>
      </p:grpSp>
      <p:sp>
        <p:nvSpPr>
          <p:cNvPr id="92" name="TextBox 92"/>
          <p:cNvSpPr txBox="1"/>
          <p:nvPr/>
        </p:nvSpPr>
        <p:spPr>
          <a:xfrm>
            <a:off x="8637595" y="6071545"/>
            <a:ext cx="3649655" cy="295050"/>
          </a:xfrm>
          <a:prstGeom prst="rect">
            <a:avLst/>
          </a:prstGeom>
        </p:spPr>
        <p:txBody>
          <a:bodyPr lIns="0" tIns="0" rIns="0" bIns="0" rtlCol="0" anchor="t">
            <a:spAutoFit/>
          </a:bodyPr>
          <a:lstStyle/>
          <a:p>
            <a:pPr algn="ctr">
              <a:lnSpc>
                <a:spcPts val="2109"/>
              </a:lnSpc>
            </a:pPr>
            <a:r>
              <a:rPr lang="en-US" sz="1506" b="1" dirty="0">
                <a:solidFill>
                  <a:srgbClr val="FFFFFF"/>
                </a:solidFill>
                <a:latin typeface="Calibri (MS) Bold"/>
                <a:ea typeface="Calibri (MS) Bold"/>
                <a:cs typeface="Calibri (MS) Bold"/>
                <a:sym typeface="Calibri (MS) Bold"/>
              </a:rPr>
              <a:t>CONCLUSION &amp; IMPLICATIONS</a:t>
            </a:r>
          </a:p>
        </p:txBody>
      </p:sp>
      <p:sp>
        <p:nvSpPr>
          <p:cNvPr id="93" name="TextBox 93"/>
          <p:cNvSpPr txBox="1"/>
          <p:nvPr/>
        </p:nvSpPr>
        <p:spPr>
          <a:xfrm>
            <a:off x="8610600" y="6504309"/>
            <a:ext cx="3648075" cy="928984"/>
          </a:xfrm>
          <a:prstGeom prst="rect">
            <a:avLst/>
          </a:prstGeom>
        </p:spPr>
        <p:txBody>
          <a:bodyPr lIns="0" tIns="0" rIns="0" bIns="0" rtlCol="0" anchor="t">
            <a:spAutoFit/>
          </a:bodyPr>
          <a:lstStyle/>
          <a:p>
            <a:pPr marL="0" lvl="0" indent="0" algn="just">
              <a:lnSpc>
                <a:spcPts val="1430"/>
              </a:lnSpc>
              <a:spcBef>
                <a:spcPct val="0"/>
              </a:spcBef>
            </a:pPr>
            <a:r>
              <a:rPr lang="en-US" sz="1100" u="none" strike="noStrike">
                <a:solidFill>
                  <a:srgbClr val="000000"/>
                </a:solidFill>
                <a:latin typeface="Calibri (MS)"/>
                <a:ea typeface="Calibri (MS)"/>
                <a:cs typeface="Calibri (MS)"/>
                <a:sym typeface="Calibri (MS)"/>
              </a:rPr>
              <a:t>MediCare+ is a digital health app that helps older adults take their medicines regularly. It uses the COM-B behaviour change theory, supports health promotion, reduces digital health inequalities, and may improve health while lowering healthcare costs.</a:t>
            </a:r>
          </a:p>
        </p:txBody>
      </p:sp>
      <p:grpSp>
        <p:nvGrpSpPr>
          <p:cNvPr id="94" name="Group 94"/>
          <p:cNvGrpSpPr/>
          <p:nvPr/>
        </p:nvGrpSpPr>
        <p:grpSpPr>
          <a:xfrm>
            <a:off x="8609727" y="7433050"/>
            <a:ext cx="3709923" cy="998876"/>
            <a:chOff x="0" y="0"/>
            <a:chExt cx="5188047" cy="1396853"/>
          </a:xfrm>
        </p:grpSpPr>
        <p:sp>
          <p:nvSpPr>
            <p:cNvPr id="95" name="Freeform 95"/>
            <p:cNvSpPr/>
            <p:nvPr/>
          </p:nvSpPr>
          <p:spPr>
            <a:xfrm>
              <a:off x="0" y="0"/>
              <a:ext cx="5188047" cy="1396853"/>
            </a:xfrm>
            <a:custGeom>
              <a:avLst/>
              <a:gdLst/>
              <a:ahLst/>
              <a:cxnLst/>
              <a:rect l="l" t="t" r="r" b="b"/>
              <a:pathLst>
                <a:path w="5188047" h="1396853">
                  <a:moveTo>
                    <a:pt x="123525" y="0"/>
                  </a:moveTo>
                  <a:lnTo>
                    <a:pt x="5064522" y="0"/>
                  </a:lnTo>
                  <a:cubicBezTo>
                    <a:pt x="5132743" y="0"/>
                    <a:pt x="5188047" y="62539"/>
                    <a:pt x="5188047" y="139685"/>
                  </a:cubicBezTo>
                  <a:lnTo>
                    <a:pt x="5188047" y="1257168"/>
                  </a:lnTo>
                  <a:cubicBezTo>
                    <a:pt x="5188047" y="1334314"/>
                    <a:pt x="5132743" y="1396853"/>
                    <a:pt x="5064522" y="1396853"/>
                  </a:cubicBezTo>
                  <a:lnTo>
                    <a:pt x="123525" y="1396853"/>
                  </a:lnTo>
                  <a:cubicBezTo>
                    <a:pt x="55304" y="1396853"/>
                    <a:pt x="0" y="1334314"/>
                    <a:pt x="0" y="1257168"/>
                  </a:cubicBezTo>
                  <a:lnTo>
                    <a:pt x="0" y="139685"/>
                  </a:lnTo>
                  <a:cubicBezTo>
                    <a:pt x="0" y="62539"/>
                    <a:pt x="55304" y="0"/>
                    <a:pt x="123525" y="0"/>
                  </a:cubicBezTo>
                  <a:close/>
                </a:path>
              </a:pathLst>
            </a:custGeom>
            <a:solidFill>
              <a:srgbClr val="F0F4F8"/>
            </a:solidFill>
          </p:spPr>
          <p:txBody>
            <a:bodyPr/>
            <a:lstStyle/>
            <a:p>
              <a:endParaRPr lang="en-US"/>
            </a:p>
          </p:txBody>
        </p:sp>
        <p:sp>
          <p:nvSpPr>
            <p:cNvPr id="96" name="TextBox 96"/>
            <p:cNvSpPr txBox="1"/>
            <p:nvPr/>
          </p:nvSpPr>
          <p:spPr>
            <a:xfrm>
              <a:off x="0" y="-38100"/>
              <a:ext cx="5188047" cy="1434953"/>
            </a:xfrm>
            <a:prstGeom prst="rect">
              <a:avLst/>
            </a:prstGeom>
          </p:spPr>
          <p:txBody>
            <a:bodyPr lIns="50800" tIns="50800" rIns="50800" bIns="50800" rtlCol="0" anchor="ctr"/>
            <a:lstStyle/>
            <a:p>
              <a:pPr algn="l">
                <a:lnSpc>
                  <a:spcPts val="1679"/>
                </a:lnSpc>
              </a:pPr>
              <a:endParaRPr/>
            </a:p>
          </p:txBody>
        </p:sp>
      </p:grpSp>
      <p:sp>
        <p:nvSpPr>
          <p:cNvPr id="97" name="TextBox 97"/>
          <p:cNvSpPr txBox="1"/>
          <p:nvPr/>
        </p:nvSpPr>
        <p:spPr>
          <a:xfrm>
            <a:off x="8602262" y="7380426"/>
            <a:ext cx="3682055" cy="295256"/>
          </a:xfrm>
          <a:prstGeom prst="rect">
            <a:avLst/>
          </a:prstGeom>
        </p:spPr>
        <p:txBody>
          <a:bodyPr lIns="0" tIns="0" rIns="0" bIns="0" rtlCol="0" anchor="t">
            <a:spAutoFit/>
          </a:bodyPr>
          <a:lstStyle/>
          <a:p>
            <a:pPr algn="ctr">
              <a:lnSpc>
                <a:spcPts val="2100"/>
              </a:lnSpc>
            </a:pPr>
            <a:r>
              <a:rPr lang="en-US" sz="1500" b="1">
                <a:solidFill>
                  <a:srgbClr val="1B2A4A"/>
                </a:solidFill>
                <a:latin typeface="Calibri (MS) Bold"/>
                <a:ea typeface="Calibri (MS) Bold"/>
                <a:cs typeface="Calibri (MS) Bold"/>
                <a:sym typeface="Calibri (MS) Bold"/>
              </a:rPr>
              <a:t>Policy Implications</a:t>
            </a:r>
          </a:p>
        </p:txBody>
      </p:sp>
      <p:sp>
        <p:nvSpPr>
          <p:cNvPr id="98" name="TextBox 98"/>
          <p:cNvSpPr txBox="1"/>
          <p:nvPr/>
        </p:nvSpPr>
        <p:spPr>
          <a:xfrm>
            <a:off x="8609727" y="7665531"/>
            <a:ext cx="3677523" cy="748013"/>
          </a:xfrm>
          <a:prstGeom prst="rect">
            <a:avLst/>
          </a:prstGeom>
        </p:spPr>
        <p:txBody>
          <a:bodyPr lIns="0" tIns="0" rIns="0" bIns="0" rtlCol="0" anchor="t">
            <a:spAutoFit/>
          </a:bodyPr>
          <a:lstStyle/>
          <a:p>
            <a:pPr marL="0" lvl="0" indent="0" algn="just">
              <a:lnSpc>
                <a:spcPts val="1430"/>
              </a:lnSpc>
              <a:spcBef>
                <a:spcPct val="0"/>
              </a:spcBef>
            </a:pPr>
            <a:r>
              <a:rPr lang="en-US" sz="1100" u="none" strike="noStrike">
                <a:solidFill>
                  <a:srgbClr val="333333"/>
                </a:solidFill>
                <a:latin typeface="Calibri (MS)"/>
                <a:ea typeface="Calibri (MS)"/>
                <a:cs typeface="Calibri (MS)"/>
                <a:sym typeface="Calibri (MS)"/>
              </a:rPr>
              <a:t>Health systems should include digital medication support in long-term disease care and ensure everyone has equal access, strong data privacy, and proper funding for these services (Kickbusch et al., 2021).</a:t>
            </a:r>
          </a:p>
        </p:txBody>
      </p:sp>
      <p:grpSp>
        <p:nvGrpSpPr>
          <p:cNvPr id="99" name="Group 99"/>
          <p:cNvGrpSpPr/>
          <p:nvPr/>
        </p:nvGrpSpPr>
        <p:grpSpPr>
          <a:xfrm>
            <a:off x="8609727" y="8489076"/>
            <a:ext cx="3709923" cy="1053969"/>
            <a:chOff x="0" y="0"/>
            <a:chExt cx="5188047" cy="1473896"/>
          </a:xfrm>
        </p:grpSpPr>
        <p:sp>
          <p:nvSpPr>
            <p:cNvPr id="100" name="Freeform 100"/>
            <p:cNvSpPr/>
            <p:nvPr/>
          </p:nvSpPr>
          <p:spPr>
            <a:xfrm>
              <a:off x="0" y="0"/>
              <a:ext cx="5188047" cy="1473896"/>
            </a:xfrm>
            <a:custGeom>
              <a:avLst/>
              <a:gdLst/>
              <a:ahLst/>
              <a:cxnLst/>
              <a:rect l="l" t="t" r="r" b="b"/>
              <a:pathLst>
                <a:path w="5188047" h="1473896">
                  <a:moveTo>
                    <a:pt x="135877" y="0"/>
                  </a:moveTo>
                  <a:lnTo>
                    <a:pt x="5052170" y="0"/>
                  </a:lnTo>
                  <a:cubicBezTo>
                    <a:pt x="5127213" y="0"/>
                    <a:pt x="5188047" y="65989"/>
                    <a:pt x="5188047" y="147390"/>
                  </a:cubicBezTo>
                  <a:lnTo>
                    <a:pt x="5188047" y="1326507"/>
                  </a:lnTo>
                  <a:cubicBezTo>
                    <a:pt x="5188047" y="1407908"/>
                    <a:pt x="5127213" y="1473896"/>
                    <a:pt x="5052170" y="1473896"/>
                  </a:cubicBezTo>
                  <a:lnTo>
                    <a:pt x="135877" y="1473896"/>
                  </a:lnTo>
                  <a:cubicBezTo>
                    <a:pt x="60834" y="1473896"/>
                    <a:pt x="0" y="1407908"/>
                    <a:pt x="0" y="1326507"/>
                  </a:cubicBezTo>
                  <a:lnTo>
                    <a:pt x="0" y="147390"/>
                  </a:lnTo>
                  <a:cubicBezTo>
                    <a:pt x="0" y="65989"/>
                    <a:pt x="60834" y="0"/>
                    <a:pt x="135877" y="0"/>
                  </a:cubicBezTo>
                  <a:close/>
                </a:path>
              </a:pathLst>
            </a:custGeom>
            <a:solidFill>
              <a:srgbClr val="F0F4F8"/>
            </a:solidFill>
          </p:spPr>
          <p:txBody>
            <a:bodyPr/>
            <a:lstStyle/>
            <a:p>
              <a:endParaRPr lang="en-US"/>
            </a:p>
          </p:txBody>
        </p:sp>
        <p:sp>
          <p:nvSpPr>
            <p:cNvPr id="101" name="TextBox 101"/>
            <p:cNvSpPr txBox="1"/>
            <p:nvPr/>
          </p:nvSpPr>
          <p:spPr>
            <a:xfrm>
              <a:off x="0" y="-38100"/>
              <a:ext cx="5188047" cy="1511996"/>
            </a:xfrm>
            <a:prstGeom prst="rect">
              <a:avLst/>
            </a:prstGeom>
          </p:spPr>
          <p:txBody>
            <a:bodyPr lIns="50800" tIns="50800" rIns="50800" bIns="50800" rtlCol="0" anchor="ctr"/>
            <a:lstStyle/>
            <a:p>
              <a:pPr algn="l">
                <a:lnSpc>
                  <a:spcPts val="1679"/>
                </a:lnSpc>
              </a:pPr>
              <a:endParaRPr/>
            </a:p>
          </p:txBody>
        </p:sp>
      </p:grpSp>
      <p:sp>
        <p:nvSpPr>
          <p:cNvPr id="102" name="TextBox 102"/>
          <p:cNvSpPr txBox="1"/>
          <p:nvPr/>
        </p:nvSpPr>
        <p:spPr>
          <a:xfrm>
            <a:off x="8610600" y="8459322"/>
            <a:ext cx="3673717" cy="276330"/>
          </a:xfrm>
          <a:prstGeom prst="rect">
            <a:avLst/>
          </a:prstGeom>
        </p:spPr>
        <p:txBody>
          <a:bodyPr lIns="0" tIns="0" rIns="0" bIns="0" rtlCol="0" anchor="t">
            <a:spAutoFit/>
          </a:bodyPr>
          <a:lstStyle/>
          <a:p>
            <a:pPr algn="ctr">
              <a:lnSpc>
                <a:spcPts val="2095"/>
              </a:lnSpc>
            </a:pPr>
            <a:r>
              <a:rPr lang="en-US" sz="1496" b="1">
                <a:solidFill>
                  <a:srgbClr val="1B2A4A"/>
                </a:solidFill>
                <a:latin typeface="Calibri (MS) Bold"/>
                <a:ea typeface="Calibri (MS) Bold"/>
                <a:cs typeface="Calibri (MS) Bold"/>
                <a:sym typeface="Calibri (MS) Bold"/>
              </a:rPr>
              <a:t>Education Implications</a:t>
            </a:r>
          </a:p>
        </p:txBody>
      </p:sp>
      <p:sp>
        <p:nvSpPr>
          <p:cNvPr id="103" name="TextBox 103"/>
          <p:cNvSpPr txBox="1"/>
          <p:nvPr/>
        </p:nvSpPr>
        <p:spPr>
          <a:xfrm>
            <a:off x="8602262" y="8700735"/>
            <a:ext cx="3684988" cy="748013"/>
          </a:xfrm>
          <a:prstGeom prst="rect">
            <a:avLst/>
          </a:prstGeom>
        </p:spPr>
        <p:txBody>
          <a:bodyPr lIns="0" tIns="0" rIns="0" bIns="0" rtlCol="0" anchor="t">
            <a:spAutoFit/>
          </a:bodyPr>
          <a:lstStyle/>
          <a:p>
            <a:pPr marL="0" lvl="0" indent="0" algn="just">
              <a:lnSpc>
                <a:spcPts val="1430"/>
              </a:lnSpc>
              <a:spcBef>
                <a:spcPct val="0"/>
              </a:spcBef>
            </a:pPr>
            <a:r>
              <a:rPr lang="en-US" sz="1100" u="none" strike="noStrike">
                <a:solidFill>
                  <a:srgbClr val="333333"/>
                </a:solidFill>
                <a:latin typeface="Calibri (MS)"/>
                <a:ea typeface="Calibri (MS)"/>
                <a:cs typeface="Calibri (MS)"/>
                <a:sym typeface="Calibri (MS)"/>
              </a:rPr>
              <a:t>Providing digital skills training for older adults, caregivers, and healthcare professionals, together with simple health education in the app, can improve medication understanding and support self-management (van Kessel et al., 2022).</a:t>
            </a:r>
          </a:p>
        </p:txBody>
      </p:sp>
      <p:grpSp>
        <p:nvGrpSpPr>
          <p:cNvPr id="104" name="Group 104"/>
          <p:cNvGrpSpPr/>
          <p:nvPr/>
        </p:nvGrpSpPr>
        <p:grpSpPr>
          <a:xfrm>
            <a:off x="8609727" y="9597036"/>
            <a:ext cx="3709923" cy="959459"/>
            <a:chOff x="0" y="0"/>
            <a:chExt cx="5188047" cy="1341731"/>
          </a:xfrm>
        </p:grpSpPr>
        <p:sp>
          <p:nvSpPr>
            <p:cNvPr id="105" name="Freeform 105"/>
            <p:cNvSpPr/>
            <p:nvPr/>
          </p:nvSpPr>
          <p:spPr>
            <a:xfrm>
              <a:off x="0" y="0"/>
              <a:ext cx="5188047" cy="1341731"/>
            </a:xfrm>
            <a:custGeom>
              <a:avLst/>
              <a:gdLst/>
              <a:ahLst/>
              <a:cxnLst/>
              <a:rect l="l" t="t" r="r" b="b"/>
              <a:pathLst>
                <a:path w="5188047" h="1341731">
                  <a:moveTo>
                    <a:pt x="135877" y="0"/>
                  </a:moveTo>
                  <a:lnTo>
                    <a:pt x="5052170" y="0"/>
                  </a:lnTo>
                  <a:cubicBezTo>
                    <a:pt x="5127213" y="0"/>
                    <a:pt x="5188047" y="60071"/>
                    <a:pt x="5188047" y="134173"/>
                  </a:cubicBezTo>
                  <a:lnTo>
                    <a:pt x="5188047" y="1207558"/>
                  </a:lnTo>
                  <a:cubicBezTo>
                    <a:pt x="5188047" y="1281660"/>
                    <a:pt x="5127213" y="1341731"/>
                    <a:pt x="5052170" y="1341731"/>
                  </a:cubicBezTo>
                  <a:lnTo>
                    <a:pt x="135877" y="1341731"/>
                  </a:lnTo>
                  <a:cubicBezTo>
                    <a:pt x="60834" y="1341731"/>
                    <a:pt x="0" y="1281660"/>
                    <a:pt x="0" y="1207558"/>
                  </a:cubicBezTo>
                  <a:lnTo>
                    <a:pt x="0" y="134173"/>
                  </a:lnTo>
                  <a:cubicBezTo>
                    <a:pt x="0" y="60071"/>
                    <a:pt x="60834" y="0"/>
                    <a:pt x="135877" y="0"/>
                  </a:cubicBezTo>
                  <a:close/>
                </a:path>
              </a:pathLst>
            </a:custGeom>
            <a:solidFill>
              <a:srgbClr val="F0F4F8"/>
            </a:solidFill>
          </p:spPr>
          <p:txBody>
            <a:bodyPr/>
            <a:lstStyle/>
            <a:p>
              <a:endParaRPr lang="en-US"/>
            </a:p>
          </p:txBody>
        </p:sp>
        <p:sp>
          <p:nvSpPr>
            <p:cNvPr id="106" name="TextBox 106"/>
            <p:cNvSpPr txBox="1"/>
            <p:nvPr/>
          </p:nvSpPr>
          <p:spPr>
            <a:xfrm>
              <a:off x="0" y="-38100"/>
              <a:ext cx="5188047" cy="1379831"/>
            </a:xfrm>
            <a:prstGeom prst="rect">
              <a:avLst/>
            </a:prstGeom>
          </p:spPr>
          <p:txBody>
            <a:bodyPr lIns="50800" tIns="50800" rIns="50800" bIns="50800" rtlCol="0" anchor="ctr"/>
            <a:lstStyle/>
            <a:p>
              <a:pPr algn="l">
                <a:lnSpc>
                  <a:spcPts val="1679"/>
                </a:lnSpc>
              </a:pPr>
              <a:endParaRPr/>
            </a:p>
          </p:txBody>
        </p:sp>
      </p:grpSp>
      <p:sp>
        <p:nvSpPr>
          <p:cNvPr id="107" name="TextBox 107"/>
          <p:cNvSpPr txBox="1"/>
          <p:nvPr/>
        </p:nvSpPr>
        <p:spPr>
          <a:xfrm>
            <a:off x="8602262" y="9539886"/>
            <a:ext cx="3684988" cy="295189"/>
          </a:xfrm>
          <a:prstGeom prst="rect">
            <a:avLst/>
          </a:prstGeom>
        </p:spPr>
        <p:txBody>
          <a:bodyPr lIns="0" tIns="0" rIns="0" bIns="0" rtlCol="0" anchor="t">
            <a:spAutoFit/>
          </a:bodyPr>
          <a:lstStyle/>
          <a:p>
            <a:pPr algn="ctr">
              <a:lnSpc>
                <a:spcPts val="2103"/>
              </a:lnSpc>
            </a:pPr>
            <a:r>
              <a:rPr lang="en-US" sz="1502" b="1">
                <a:solidFill>
                  <a:srgbClr val="1B2A4A"/>
                </a:solidFill>
                <a:latin typeface="Calibri (MS) Bold"/>
                <a:ea typeface="Calibri (MS) Bold"/>
                <a:cs typeface="Calibri (MS) Bold"/>
                <a:sym typeface="Calibri (MS) Bold"/>
              </a:rPr>
              <a:t>Research Implications</a:t>
            </a:r>
          </a:p>
        </p:txBody>
      </p:sp>
      <p:sp>
        <p:nvSpPr>
          <p:cNvPr id="108" name="TextBox 108"/>
          <p:cNvSpPr txBox="1"/>
          <p:nvPr/>
        </p:nvSpPr>
        <p:spPr>
          <a:xfrm>
            <a:off x="8609727" y="9771646"/>
            <a:ext cx="3677523" cy="748013"/>
          </a:xfrm>
          <a:prstGeom prst="rect">
            <a:avLst/>
          </a:prstGeom>
        </p:spPr>
        <p:txBody>
          <a:bodyPr lIns="0" tIns="0" rIns="0" bIns="0" rtlCol="0" anchor="t">
            <a:spAutoFit/>
          </a:bodyPr>
          <a:lstStyle/>
          <a:p>
            <a:pPr marL="0" lvl="0" indent="0" algn="just">
              <a:lnSpc>
                <a:spcPts val="1430"/>
              </a:lnSpc>
              <a:spcBef>
                <a:spcPct val="0"/>
              </a:spcBef>
            </a:pPr>
            <a:r>
              <a:rPr lang="en-US" sz="1100" u="none" strike="noStrike">
                <a:solidFill>
                  <a:srgbClr val="333333"/>
                </a:solidFill>
                <a:latin typeface="Calibri (MS)"/>
                <a:ea typeface="Calibri (MS)"/>
                <a:cs typeface="Calibri (MS)"/>
                <a:sym typeface="Calibri (MS)"/>
              </a:rPr>
              <a:t>More research is needed to study the long-term benefits, costs, and wider use of MediCare+. Future studies should also examine user experience, patient engagement, and how the app can reduce digital health inequalities (Marcolino et al., 2018).</a:t>
            </a:r>
          </a:p>
        </p:txBody>
      </p:sp>
      <p:grpSp>
        <p:nvGrpSpPr>
          <p:cNvPr id="109" name="Group 109"/>
          <p:cNvGrpSpPr/>
          <p:nvPr/>
        </p:nvGrpSpPr>
        <p:grpSpPr>
          <a:xfrm>
            <a:off x="0" y="-40688"/>
            <a:ext cx="15120000" cy="682827"/>
            <a:chOff x="0" y="0"/>
            <a:chExt cx="27021291" cy="1220295"/>
          </a:xfrm>
        </p:grpSpPr>
        <p:sp>
          <p:nvSpPr>
            <p:cNvPr id="110" name="Freeform 110"/>
            <p:cNvSpPr/>
            <p:nvPr/>
          </p:nvSpPr>
          <p:spPr>
            <a:xfrm>
              <a:off x="0" y="0"/>
              <a:ext cx="27021290" cy="1220295"/>
            </a:xfrm>
            <a:custGeom>
              <a:avLst/>
              <a:gdLst/>
              <a:ahLst/>
              <a:cxnLst/>
              <a:rect l="l" t="t" r="r" b="b"/>
              <a:pathLst>
                <a:path w="27021290" h="1220295">
                  <a:moveTo>
                    <a:pt x="0" y="0"/>
                  </a:moveTo>
                  <a:lnTo>
                    <a:pt x="27021290" y="0"/>
                  </a:lnTo>
                  <a:lnTo>
                    <a:pt x="27021290" y="1220295"/>
                  </a:lnTo>
                  <a:lnTo>
                    <a:pt x="0" y="1220295"/>
                  </a:lnTo>
                  <a:close/>
                </a:path>
              </a:pathLst>
            </a:custGeom>
            <a:solidFill>
              <a:srgbClr val="1B2A4A"/>
            </a:solidFill>
          </p:spPr>
          <p:txBody>
            <a:bodyPr/>
            <a:lstStyle/>
            <a:p>
              <a:endParaRPr lang="en-US"/>
            </a:p>
          </p:txBody>
        </p:sp>
        <p:sp>
          <p:nvSpPr>
            <p:cNvPr id="111" name="TextBox 111"/>
            <p:cNvSpPr txBox="1"/>
            <p:nvPr/>
          </p:nvSpPr>
          <p:spPr>
            <a:xfrm>
              <a:off x="0" y="-38100"/>
              <a:ext cx="27021291" cy="1258395"/>
            </a:xfrm>
            <a:prstGeom prst="rect">
              <a:avLst/>
            </a:prstGeom>
          </p:spPr>
          <p:txBody>
            <a:bodyPr lIns="50800" tIns="50800" rIns="50800" bIns="50800" rtlCol="0" anchor="ctr"/>
            <a:lstStyle/>
            <a:p>
              <a:pPr algn="l">
                <a:lnSpc>
                  <a:spcPts val="1679"/>
                </a:lnSpc>
              </a:pPr>
              <a:endParaRPr/>
            </a:p>
          </p:txBody>
        </p:sp>
      </p:grpSp>
      <p:sp>
        <p:nvSpPr>
          <p:cNvPr id="112" name="TextBox 112"/>
          <p:cNvSpPr txBox="1"/>
          <p:nvPr/>
        </p:nvSpPr>
        <p:spPr>
          <a:xfrm>
            <a:off x="313548" y="-32908"/>
            <a:ext cx="14380367" cy="382868"/>
          </a:xfrm>
          <a:prstGeom prst="rect">
            <a:avLst/>
          </a:prstGeom>
        </p:spPr>
        <p:txBody>
          <a:bodyPr lIns="0" tIns="0" rIns="0" bIns="0" rtlCol="0" anchor="t">
            <a:spAutoFit/>
          </a:bodyPr>
          <a:lstStyle/>
          <a:p>
            <a:pPr algn="ctr">
              <a:lnSpc>
                <a:spcPts val="2729"/>
              </a:lnSpc>
            </a:pPr>
            <a:r>
              <a:rPr lang="en-US" sz="2099" b="1">
                <a:solidFill>
                  <a:srgbClr val="FFFFFF"/>
                </a:solidFill>
                <a:latin typeface="Calibri (MS) Bold"/>
                <a:ea typeface="Calibri (MS) Bold"/>
                <a:cs typeface="Calibri (MS) Bold"/>
                <a:sym typeface="Calibri (MS) Bold"/>
              </a:rPr>
              <a:t>MediCare+: A Digital Medication Companion to Improve Medication Adherence Among Older Adults with Chronic Diseases</a:t>
            </a:r>
          </a:p>
        </p:txBody>
      </p:sp>
      <p:sp>
        <p:nvSpPr>
          <p:cNvPr id="113" name="TextBox 113"/>
          <p:cNvSpPr txBox="1"/>
          <p:nvPr/>
        </p:nvSpPr>
        <p:spPr>
          <a:xfrm>
            <a:off x="100770" y="317901"/>
            <a:ext cx="3844898" cy="274974"/>
          </a:xfrm>
          <a:prstGeom prst="rect">
            <a:avLst/>
          </a:prstGeom>
        </p:spPr>
        <p:txBody>
          <a:bodyPr lIns="0" tIns="0" rIns="0" bIns="0" rtlCol="0" anchor="t">
            <a:spAutoFit/>
          </a:bodyPr>
          <a:lstStyle/>
          <a:p>
            <a:pPr algn="ctr">
              <a:lnSpc>
                <a:spcPts val="2080"/>
              </a:lnSpc>
            </a:pPr>
            <a:r>
              <a:rPr lang="en-US" sz="1600" b="1">
                <a:solidFill>
                  <a:srgbClr val="FFFFFF"/>
                </a:solidFill>
                <a:latin typeface="Calibri (MS) Bold"/>
                <a:ea typeface="Calibri (MS) Bold"/>
                <a:cs typeface="Calibri (MS) Bold"/>
                <a:sym typeface="Calibri (MS) Bold"/>
              </a:rPr>
              <a:t>Student name: Mst Rahima Arobe Akhi</a:t>
            </a:r>
          </a:p>
        </p:txBody>
      </p:sp>
      <p:sp>
        <p:nvSpPr>
          <p:cNvPr id="114" name="TextBox 114"/>
          <p:cNvSpPr txBox="1"/>
          <p:nvPr/>
        </p:nvSpPr>
        <p:spPr>
          <a:xfrm>
            <a:off x="3945668" y="330910"/>
            <a:ext cx="2516711" cy="274974"/>
          </a:xfrm>
          <a:prstGeom prst="rect">
            <a:avLst/>
          </a:prstGeom>
        </p:spPr>
        <p:txBody>
          <a:bodyPr lIns="0" tIns="0" rIns="0" bIns="0" rtlCol="0" anchor="t">
            <a:spAutoFit/>
          </a:bodyPr>
          <a:lstStyle/>
          <a:p>
            <a:pPr algn="ctr">
              <a:lnSpc>
                <a:spcPts val="2080"/>
              </a:lnSpc>
            </a:pPr>
            <a:r>
              <a:rPr lang="en-US" sz="1600" b="1">
                <a:solidFill>
                  <a:srgbClr val="FFFFFF"/>
                </a:solidFill>
                <a:latin typeface="Calibri (MS) Bold"/>
                <a:ea typeface="Calibri (MS) Bold"/>
                <a:cs typeface="Calibri (MS) Bold"/>
                <a:sym typeface="Calibri (MS) Bold"/>
              </a:rPr>
              <a:t>Student number: 2524399</a:t>
            </a:r>
          </a:p>
        </p:txBody>
      </p:sp>
      <p:sp>
        <p:nvSpPr>
          <p:cNvPr id="115" name="TextBox 115"/>
          <p:cNvSpPr txBox="1"/>
          <p:nvPr/>
        </p:nvSpPr>
        <p:spPr>
          <a:xfrm>
            <a:off x="6687114" y="330910"/>
            <a:ext cx="2862560" cy="274974"/>
          </a:xfrm>
          <a:prstGeom prst="rect">
            <a:avLst/>
          </a:prstGeom>
        </p:spPr>
        <p:txBody>
          <a:bodyPr lIns="0" tIns="0" rIns="0" bIns="0" rtlCol="0" anchor="t">
            <a:spAutoFit/>
          </a:bodyPr>
          <a:lstStyle/>
          <a:p>
            <a:pPr algn="ctr">
              <a:lnSpc>
                <a:spcPts val="2080"/>
              </a:lnSpc>
            </a:pPr>
            <a:r>
              <a:rPr lang="en-US" sz="1600" b="1">
                <a:solidFill>
                  <a:srgbClr val="FFFFFF"/>
                </a:solidFill>
                <a:latin typeface="Calibri (MS) Bold"/>
                <a:ea typeface="Calibri (MS) Bold"/>
                <a:cs typeface="Calibri (MS) Bold"/>
                <a:sym typeface="Calibri (MS) Bold"/>
              </a:rPr>
              <a:t>Lecturer: Dr Diola Bijlhout</a:t>
            </a:r>
          </a:p>
        </p:txBody>
      </p:sp>
      <p:sp>
        <p:nvSpPr>
          <p:cNvPr id="116" name="TextBox 116"/>
          <p:cNvSpPr txBox="1"/>
          <p:nvPr/>
        </p:nvSpPr>
        <p:spPr>
          <a:xfrm>
            <a:off x="9031633" y="334393"/>
            <a:ext cx="6576034" cy="258482"/>
          </a:xfrm>
          <a:prstGeom prst="rect">
            <a:avLst/>
          </a:prstGeom>
        </p:spPr>
        <p:txBody>
          <a:bodyPr lIns="0" tIns="0" rIns="0" bIns="0" rtlCol="0" anchor="t">
            <a:spAutoFit/>
          </a:bodyPr>
          <a:lstStyle/>
          <a:p>
            <a:pPr algn="ctr">
              <a:lnSpc>
                <a:spcPts val="1820"/>
              </a:lnSpc>
            </a:pPr>
            <a:r>
              <a:rPr lang="en-US" sz="1400" b="1">
                <a:solidFill>
                  <a:srgbClr val="FFFFFF"/>
                </a:solidFill>
                <a:latin typeface="Calibri (MS) Bold"/>
                <a:ea typeface="Calibri (MS) Bold"/>
                <a:cs typeface="Calibri (MS) Bold"/>
                <a:sym typeface="Calibri (MS) Bold"/>
              </a:rPr>
              <a:t>Module: Population Health and Digital Health Promotion (LCHS7009)</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TotalTime>
  <Words>1896</Words>
  <Application>Microsoft Office PowerPoint</Application>
  <PresentationFormat>Custom</PresentationFormat>
  <Paragraphs>96</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 (MS) Italics</vt:lpstr>
      <vt:lpstr>Calibri (MS)</vt:lpstr>
      <vt:lpstr>Calibri</vt:lpstr>
      <vt:lpstr>Calibri (MS) Bold</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Poster Presentation.pptx (420 x 297 mm) (420 x 297 mm)</dc:title>
  <cp:lastModifiedBy>Barua, Shubha</cp:lastModifiedBy>
  <cp:revision>5</cp:revision>
  <dcterms:created xsi:type="dcterms:W3CDTF">2006-08-16T00:00:00Z</dcterms:created>
  <dcterms:modified xsi:type="dcterms:W3CDTF">2026-07-28T03:52:49Z</dcterms:modified>
  <dc:identifier>DAHN7bsLrkI</dc:identifier>
</cp:coreProperties>
</file>