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7" r:id="rId2"/>
    <p:sldId id="256" r:id="rId3"/>
    <p:sldId id="276" r:id="rId4"/>
    <p:sldId id="284" r:id="rId5"/>
    <p:sldId id="278" r:id="rId6"/>
    <p:sldId id="285" r:id="rId7"/>
    <p:sldId id="279" r:id="rId8"/>
    <p:sldId id="286" r:id="rId9"/>
    <p:sldId id="280" r:id="rId10"/>
    <p:sldId id="288" r:id="rId11"/>
    <p:sldId id="287" r:id="rId12"/>
    <p:sldId id="289" r:id="rId13"/>
    <p:sldId id="282" r:id="rId14"/>
    <p:sldId id="28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DA8123-F5F3-418F-B3E3-D2CC1BFAA70E}" v="3" dt="2025-11-07T22:01:11.5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94660"/>
  </p:normalViewPr>
  <p:slideViewPr>
    <p:cSldViewPr snapToGrid="0">
      <p:cViewPr varScale="1">
        <p:scale>
          <a:sx n="56" d="100"/>
          <a:sy n="56" d="100"/>
        </p:scale>
        <p:origin x="1218"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ruza Akter" userId="647c64614e473457" providerId="LiveId" clId="{BDF04CCE-3D5A-4B51-8364-E7988257DC01}"/>
    <pc:docChg chg="custSel addSld modSld">
      <pc:chgData name="Afruza Akter" userId="647c64614e473457" providerId="LiveId" clId="{BDF04CCE-3D5A-4B51-8364-E7988257DC01}" dt="2025-11-10T14:08:58.949" v="7660" actId="20577"/>
      <pc:docMkLst>
        <pc:docMk/>
      </pc:docMkLst>
      <pc:sldChg chg="modSp mod">
        <pc:chgData name="Afruza Akter" userId="647c64614e473457" providerId="LiveId" clId="{BDF04CCE-3D5A-4B51-8364-E7988257DC01}" dt="2025-11-05T18:34:57.698" v="3287" actId="20577"/>
        <pc:sldMkLst>
          <pc:docMk/>
          <pc:sldMk cId="3066210368" sldId="256"/>
        </pc:sldMkLst>
        <pc:graphicFrameChg chg="modGraphic">
          <ac:chgData name="Afruza Akter" userId="647c64614e473457" providerId="LiveId" clId="{BDF04CCE-3D5A-4B51-8364-E7988257DC01}" dt="2025-11-05T18:34:57.698" v="3287" actId="20577"/>
          <ac:graphicFrameMkLst>
            <pc:docMk/>
            <pc:sldMk cId="3066210368" sldId="256"/>
            <ac:graphicFrameMk id="4" creationId="{00000000-0000-0000-0000-000000000000}"/>
          </ac:graphicFrameMkLst>
        </pc:graphicFrameChg>
      </pc:sldChg>
      <pc:sldChg chg="modSp mod">
        <pc:chgData name="Afruza Akter" userId="647c64614e473457" providerId="LiveId" clId="{BDF04CCE-3D5A-4B51-8364-E7988257DC01}" dt="2025-11-10T14:08:58.949" v="7660" actId="20577"/>
        <pc:sldMkLst>
          <pc:docMk/>
          <pc:sldMk cId="32416441" sldId="276"/>
        </pc:sldMkLst>
        <pc:spChg chg="mod">
          <ac:chgData name="Afruza Akter" userId="647c64614e473457" providerId="LiveId" clId="{BDF04CCE-3D5A-4B51-8364-E7988257DC01}" dt="2025-11-10T14:08:58.949" v="7660" actId="20577"/>
          <ac:spMkLst>
            <pc:docMk/>
            <pc:sldMk cId="32416441" sldId="276"/>
            <ac:spMk id="3" creationId="{4CFD6A52-6E3E-BE67-A347-56E7595A8AE0}"/>
          </ac:spMkLst>
        </pc:spChg>
      </pc:sldChg>
      <pc:sldChg chg="addSp delSp modSp mod">
        <pc:chgData name="Afruza Akter" userId="647c64614e473457" providerId="LiveId" clId="{BDF04CCE-3D5A-4B51-8364-E7988257DC01}" dt="2025-11-07T21:59:17.266" v="6080" actId="20577"/>
        <pc:sldMkLst>
          <pc:docMk/>
          <pc:sldMk cId="90993077" sldId="278"/>
        </pc:sldMkLst>
        <pc:spChg chg="mod">
          <ac:chgData name="Afruza Akter" userId="647c64614e473457" providerId="LiveId" clId="{BDF04CCE-3D5A-4B51-8364-E7988257DC01}" dt="2025-11-07T21:59:17.266" v="6080" actId="20577"/>
          <ac:spMkLst>
            <pc:docMk/>
            <pc:sldMk cId="90993077" sldId="278"/>
            <ac:spMk id="3" creationId="{BA399E23-AC4E-FD0B-03C4-77BE3599F132}"/>
          </ac:spMkLst>
        </pc:spChg>
      </pc:sldChg>
      <pc:sldChg chg="modSp mod">
        <pc:chgData name="Afruza Akter" userId="647c64614e473457" providerId="LiveId" clId="{BDF04CCE-3D5A-4B51-8364-E7988257DC01}" dt="2025-11-07T22:03:55.891" v="6149" actId="20577"/>
        <pc:sldMkLst>
          <pc:docMk/>
          <pc:sldMk cId="477121963" sldId="279"/>
        </pc:sldMkLst>
        <pc:spChg chg="mod">
          <ac:chgData name="Afruza Akter" userId="647c64614e473457" providerId="LiveId" clId="{BDF04CCE-3D5A-4B51-8364-E7988257DC01}" dt="2025-11-07T22:03:55.891" v="6149" actId="20577"/>
          <ac:spMkLst>
            <pc:docMk/>
            <pc:sldMk cId="477121963" sldId="279"/>
            <ac:spMk id="3" creationId="{1535A29A-8F6A-40B2-078A-46F62ED8BAB8}"/>
          </ac:spMkLst>
        </pc:spChg>
      </pc:sldChg>
      <pc:sldChg chg="modSp mod">
        <pc:chgData name="Afruza Akter" userId="647c64614e473457" providerId="LiveId" clId="{BDF04CCE-3D5A-4B51-8364-E7988257DC01}" dt="2025-11-07T22:02:40.276" v="6091" actId="20577"/>
        <pc:sldMkLst>
          <pc:docMk/>
          <pc:sldMk cId="2637146616" sldId="280"/>
        </pc:sldMkLst>
        <pc:spChg chg="mod">
          <ac:chgData name="Afruza Akter" userId="647c64614e473457" providerId="LiveId" clId="{BDF04CCE-3D5A-4B51-8364-E7988257DC01}" dt="2025-11-07T22:02:40.276" v="6091" actId="20577"/>
          <ac:spMkLst>
            <pc:docMk/>
            <pc:sldMk cId="2637146616" sldId="280"/>
            <ac:spMk id="3" creationId="{21133BE0-F079-8F70-1C6E-68D31389D151}"/>
          </ac:spMkLst>
        </pc:spChg>
      </pc:sldChg>
      <pc:sldChg chg="modSp mod">
        <pc:chgData name="Afruza Akter" userId="647c64614e473457" providerId="LiveId" clId="{BDF04CCE-3D5A-4B51-8364-E7988257DC01}" dt="2025-11-05T16:05:34.806" v="2062" actId="27636"/>
        <pc:sldMkLst>
          <pc:docMk/>
          <pc:sldMk cId="2166306520" sldId="284"/>
        </pc:sldMkLst>
        <pc:spChg chg="mod">
          <ac:chgData name="Afruza Akter" userId="647c64614e473457" providerId="LiveId" clId="{BDF04CCE-3D5A-4B51-8364-E7988257DC01}" dt="2025-11-05T16:05:34.806" v="2062" actId="27636"/>
          <ac:spMkLst>
            <pc:docMk/>
            <pc:sldMk cId="2166306520" sldId="284"/>
            <ac:spMk id="3" creationId="{00000000-0000-0000-0000-000000000000}"/>
          </ac:spMkLst>
        </pc:spChg>
      </pc:sldChg>
      <pc:sldChg chg="modSp mod">
        <pc:chgData name="Afruza Akter" userId="647c64614e473457" providerId="LiveId" clId="{BDF04CCE-3D5A-4B51-8364-E7988257DC01}" dt="2025-11-05T15:04:29.237" v="229" actId="20577"/>
        <pc:sldMkLst>
          <pc:docMk/>
          <pc:sldMk cId="770023769" sldId="285"/>
        </pc:sldMkLst>
        <pc:graphicFrameChg chg="modGraphic">
          <ac:chgData name="Afruza Akter" userId="647c64614e473457" providerId="LiveId" clId="{BDF04CCE-3D5A-4B51-8364-E7988257DC01}" dt="2025-11-05T15:04:29.237" v="229" actId="20577"/>
          <ac:graphicFrameMkLst>
            <pc:docMk/>
            <pc:sldMk cId="770023769" sldId="285"/>
            <ac:graphicFrameMk id="4" creationId="{A64DB64C-E671-A417-9015-08B4C86E157F}"/>
          </ac:graphicFrameMkLst>
        </pc:graphicFrameChg>
      </pc:sldChg>
      <pc:sldChg chg="addSp delSp modSp mod">
        <pc:chgData name="Afruza Akter" userId="647c64614e473457" providerId="LiveId" clId="{BDF04CCE-3D5A-4B51-8364-E7988257DC01}" dt="2025-11-07T20:18:54.474" v="4928" actId="14100"/>
        <pc:sldMkLst>
          <pc:docMk/>
          <pc:sldMk cId="681798775" sldId="286"/>
        </pc:sldMkLst>
        <pc:graphicFrameChg chg="add mod ord modGraphic">
          <ac:chgData name="Afruza Akter" userId="647c64614e473457" providerId="LiveId" clId="{BDF04CCE-3D5A-4B51-8364-E7988257DC01}" dt="2025-11-07T20:18:54.474" v="4928" actId="14100"/>
          <ac:graphicFrameMkLst>
            <pc:docMk/>
            <pc:sldMk cId="681798775" sldId="286"/>
            <ac:graphicFrameMk id="12" creationId="{201D300C-005B-1310-F96D-B4DB5C2569B9}"/>
          </ac:graphicFrameMkLst>
        </pc:graphicFrameChg>
      </pc:sldChg>
      <pc:sldChg chg="modSp mod">
        <pc:chgData name="Afruza Akter" userId="647c64614e473457" providerId="LiveId" clId="{BDF04CCE-3D5A-4B51-8364-E7988257DC01}" dt="2025-11-09T21:51:35.205" v="7183" actId="20577"/>
        <pc:sldMkLst>
          <pc:docMk/>
          <pc:sldMk cId="2124799149" sldId="287"/>
        </pc:sldMkLst>
        <pc:spChg chg="mod">
          <ac:chgData name="Afruza Akter" userId="647c64614e473457" providerId="LiveId" clId="{BDF04CCE-3D5A-4B51-8364-E7988257DC01}" dt="2025-11-09T21:51:35.205" v="7183" actId="20577"/>
          <ac:spMkLst>
            <pc:docMk/>
            <pc:sldMk cId="2124799149" sldId="287"/>
            <ac:spMk id="3" creationId="{00000000-0000-0000-0000-000000000000}"/>
          </ac:spMkLst>
        </pc:spChg>
      </pc:sldChg>
      <pc:sldChg chg="delSp modSp new mod">
        <pc:chgData name="Afruza Akter" userId="647c64614e473457" providerId="LiveId" clId="{BDF04CCE-3D5A-4B51-8364-E7988257DC01}" dt="2025-11-07T22:01:11.546" v="6086"/>
        <pc:sldMkLst>
          <pc:docMk/>
          <pc:sldMk cId="1291905980" sldId="288"/>
        </pc:sldMkLst>
        <pc:spChg chg="mod">
          <ac:chgData name="Afruza Akter" userId="647c64614e473457" providerId="LiveId" clId="{BDF04CCE-3D5A-4B51-8364-E7988257DC01}" dt="2025-11-07T22:01:11.546" v="6086"/>
          <ac:spMkLst>
            <pc:docMk/>
            <pc:sldMk cId="1291905980" sldId="288"/>
            <ac:spMk id="3" creationId="{B02857EF-10DE-15EE-AE54-6408DF57B094}"/>
          </ac:spMkLst>
        </pc:spChg>
      </pc:sldChg>
      <pc:sldChg chg="modSp new mod">
        <pc:chgData name="Afruza Akter" userId="647c64614e473457" providerId="LiveId" clId="{BDF04CCE-3D5A-4B51-8364-E7988257DC01}" dt="2025-11-09T22:03:08.588" v="7623" actId="20577"/>
        <pc:sldMkLst>
          <pc:docMk/>
          <pc:sldMk cId="3236244149" sldId="289"/>
        </pc:sldMkLst>
        <pc:spChg chg="mod">
          <ac:chgData name="Afruza Akter" userId="647c64614e473457" providerId="LiveId" clId="{BDF04CCE-3D5A-4B51-8364-E7988257DC01}" dt="2025-11-09T21:52:46.818" v="7217" actId="20577"/>
          <ac:spMkLst>
            <pc:docMk/>
            <pc:sldMk cId="3236244149" sldId="289"/>
            <ac:spMk id="2" creationId="{F9AC54DC-7E66-A6D5-4E10-5D98580B5D17}"/>
          </ac:spMkLst>
        </pc:spChg>
        <pc:spChg chg="mod">
          <ac:chgData name="Afruza Akter" userId="647c64614e473457" providerId="LiveId" clId="{BDF04CCE-3D5A-4B51-8364-E7988257DC01}" dt="2025-11-09T22:03:08.588" v="7623" actId="20577"/>
          <ac:spMkLst>
            <pc:docMk/>
            <pc:sldMk cId="3236244149" sldId="289"/>
            <ac:spMk id="3" creationId="{E8CC084B-CC82-D895-2933-16A8293B010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5C9F22-8218-4FBA-B3A0-BA40485C9344}" type="datetimeFigureOut">
              <a:rPr lang="en-GB" smtClean="0"/>
              <a:t>10/11/2025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C14BC25-8229-4409-BCF5-9A4923E76FC7}" type="slidenum">
              <a:rPr lang="en-GB" smtClean="0"/>
              <a:t>‹#›</a:t>
            </a:fld>
            <a:endParaRPr lang="en-GB"/>
          </a:p>
        </p:txBody>
      </p:sp>
    </p:spTree>
    <p:extLst>
      <p:ext uri="{BB962C8B-B14F-4D97-AF65-F5344CB8AC3E}">
        <p14:creationId xmlns:p14="http://schemas.microsoft.com/office/powerpoint/2010/main" val="2394264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14BC25-8229-4409-BCF5-9A4923E76FC7}" type="slidenum">
              <a:rPr lang="en-GB" smtClean="0"/>
              <a:t>5</a:t>
            </a:fld>
            <a:endParaRPr lang="en-GB"/>
          </a:p>
        </p:txBody>
      </p:sp>
    </p:spTree>
    <p:extLst>
      <p:ext uri="{BB962C8B-B14F-4D97-AF65-F5344CB8AC3E}">
        <p14:creationId xmlns:p14="http://schemas.microsoft.com/office/powerpoint/2010/main" val="28434672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C14BC25-8229-4409-BCF5-9A4923E76FC7}" type="slidenum">
              <a:rPr lang="en-GB" smtClean="0"/>
              <a:t>8</a:t>
            </a:fld>
            <a:endParaRPr lang="en-GB"/>
          </a:p>
        </p:txBody>
      </p:sp>
    </p:spTree>
    <p:extLst>
      <p:ext uri="{BB962C8B-B14F-4D97-AF65-F5344CB8AC3E}">
        <p14:creationId xmlns:p14="http://schemas.microsoft.com/office/powerpoint/2010/main" val="42322715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10/11/2025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4528895" y="2218854"/>
            <a:ext cx="7663105" cy="964919"/>
          </a:xfrm>
        </p:spPr>
        <p:txBody>
          <a:bodyPr>
            <a:normAutofit fontScale="90000"/>
          </a:bodyPr>
          <a:lstStyle/>
          <a:p>
            <a:r>
              <a:rPr lang="en-GB" sz="4000" dirty="0">
                <a:latin typeface="Arial" panose="020B0604020202020204" pitchFamily="34" charset="0"/>
                <a:cs typeface="Arial" panose="020B0604020202020204" pitchFamily="34" charset="0"/>
              </a:rPr>
              <a:t>Digital Skills and Research Methods</a:t>
            </a:r>
            <a:br>
              <a:rPr lang="en-GB" sz="2800" dirty="0">
                <a:latin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LCHS4007</a:t>
            </a:r>
            <a:br>
              <a:rPr lang="en-US" sz="2800" b="1" spc="-10" dirty="0">
                <a:effectLst/>
                <a:latin typeface="Arial" panose="020B0604020202020204" pitchFamily="34" charset="0"/>
                <a:ea typeface="Arial" panose="020B0604020202020204" pitchFamily="34" charset="0"/>
                <a:cs typeface="Arial" panose="020B0604020202020204" pitchFamily="34" charset="0"/>
              </a:rPr>
            </a:br>
            <a:br>
              <a:rPr lang="en-US" sz="2800" b="1" spc="-10" dirty="0">
                <a:effectLst/>
                <a:latin typeface="Arial" panose="020B0604020202020204" pitchFamily="34" charset="0"/>
                <a:ea typeface="Arial" panose="020B0604020202020204" pitchFamily="34" charset="0"/>
                <a:cs typeface="Arial" panose="020B0604020202020204" pitchFamily="34" charset="0"/>
              </a:rPr>
            </a:br>
            <a:r>
              <a:rPr lang="en-US" sz="2800" b="1" spc="-10" dirty="0">
                <a:effectLst/>
                <a:latin typeface="Arial" panose="020B0604020202020204" pitchFamily="34" charset="0"/>
                <a:ea typeface="Arial" panose="020B0604020202020204" pitchFamily="34" charset="0"/>
                <a:cs typeface="Arial" panose="020B0604020202020204" pitchFamily="34" charset="0"/>
              </a:rPr>
              <a:t>Assessment 1: </a:t>
            </a:r>
            <a:r>
              <a:rPr lang="en-US" sz="2800" b="1" spc="-10" dirty="0">
                <a:latin typeface="Arial" panose="020B0604020202020204" pitchFamily="34" charset="0"/>
                <a:ea typeface="Arial" panose="020B0604020202020204" pitchFamily="34" charset="0"/>
                <a:cs typeface="Arial" panose="020B0604020202020204" pitchFamily="34" charset="0"/>
              </a:rPr>
              <a:t>Group</a:t>
            </a:r>
            <a:r>
              <a:rPr lang="en-US" sz="2800" b="1" spc="-10" dirty="0">
                <a:effectLst/>
                <a:latin typeface="Arial" panose="020B0604020202020204" pitchFamily="34" charset="0"/>
                <a:ea typeface="Arial" panose="020B0604020202020204" pitchFamily="34" charset="0"/>
                <a:cs typeface="Arial" panose="020B0604020202020204" pitchFamily="34" charset="0"/>
              </a:rPr>
              <a:t>  Presentation 1</a:t>
            </a:r>
            <a:endParaRPr lang="en-GB" sz="28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1262003" y="3469051"/>
            <a:ext cx="9460588" cy="3177409"/>
          </a:xfrm>
        </p:spPr>
        <p:txBody>
          <a:bodyPr>
            <a:normAutofit/>
          </a:bodyPr>
          <a:lstStyle/>
          <a:p>
            <a:pPr algn="l"/>
            <a:endParaRPr lang="en-GB" dirty="0"/>
          </a:p>
          <a:p>
            <a:pPr algn="l"/>
            <a:r>
              <a:rPr lang="en-GB" dirty="0"/>
              <a:t>Programme: Certificate of Higher Education in Health and Social Care</a:t>
            </a:r>
          </a:p>
          <a:p>
            <a:pPr algn="l"/>
            <a:r>
              <a:rPr lang="en-GB" dirty="0"/>
              <a:t>				</a:t>
            </a:r>
          </a:p>
          <a:p>
            <a:pPr algn="l"/>
            <a:r>
              <a:rPr lang="en-GB" dirty="0"/>
              <a:t>Lecturer name: Dr Kwame Assa-Agyei</a:t>
            </a:r>
          </a:p>
          <a:p>
            <a:endParaRPr lang="en-GB" dirty="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0975" y="219076"/>
            <a:ext cx="45148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541361" y="2249476"/>
            <a:ext cx="9144000" cy="873456"/>
          </a:xfrm>
        </p:spPr>
        <p:txBody>
          <a:bodyPr>
            <a:normAutofit fontScale="90000"/>
          </a:bodyPr>
          <a:lstStyle/>
          <a:p>
            <a:r>
              <a:rPr lang="en-GB" dirty="0"/>
              <a:t>Monthly Staff Meeting Presentation</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dirty="0"/>
          </a:p>
          <a:p>
            <a:pPr algn="l"/>
            <a:r>
              <a:rPr lang="en-GB" dirty="0"/>
              <a:t>		</a:t>
            </a:r>
            <a:endParaRPr lang="en-GB" dirty="0">
              <a:solidFill>
                <a:srgbClr val="FF0000"/>
              </a:solidFill>
            </a:endParaRPr>
          </a:p>
        </p:txBody>
      </p:sp>
      <p:pic>
        <p:nvPicPr>
          <p:cNvPr id="5" name="Picture 4" descr="Robot hands and technology">
            <a:extLst>
              <a:ext uri="{FF2B5EF4-FFF2-40B4-BE49-F238E27FC236}">
                <a16:creationId xmlns:a16="http://schemas.microsoft.com/office/drawing/2014/main" id="{BD907039-4929-182E-6866-396AE9004D9B}"/>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48160" y="-31715"/>
            <a:ext cx="3078323" cy="2065231"/>
          </a:xfrm>
          <a:prstGeom prst="rect">
            <a:avLst/>
          </a:prstGeom>
        </p:spPr>
      </p:pic>
      <p:graphicFrame>
        <p:nvGraphicFramePr>
          <p:cNvPr id="4" name="Table 3"/>
          <p:cNvGraphicFramePr>
            <a:graphicFrameLocks noGrp="1"/>
          </p:cNvGraphicFramePr>
          <p:nvPr>
            <p:extLst>
              <p:ext uri="{D42A27DB-BD31-4B8C-83A1-F6EECF244321}">
                <p14:modId xmlns:p14="http://schemas.microsoft.com/office/powerpoint/2010/main" val="3200098900"/>
              </p:ext>
            </p:extLst>
          </p:nvPr>
        </p:nvGraphicFramePr>
        <p:xfrm>
          <a:off x="2059296" y="3572048"/>
          <a:ext cx="8128000" cy="2331638"/>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477438">
                <a:tc>
                  <a:txBody>
                    <a:bodyPr/>
                    <a:lstStyle/>
                    <a:p>
                      <a:r>
                        <a:rPr lang="en-GB" dirty="0"/>
                        <a:t>Student Name</a:t>
                      </a:r>
                    </a:p>
                  </a:txBody>
                  <a:tcPr/>
                </a:tc>
                <a:tc>
                  <a:txBody>
                    <a:bodyPr/>
                    <a:lstStyle/>
                    <a:p>
                      <a:r>
                        <a:rPr lang="en-GB" dirty="0"/>
                        <a:t>Student Number</a:t>
                      </a:r>
                    </a:p>
                  </a:txBody>
                  <a:tcPr/>
                </a:tc>
                <a:extLst>
                  <a:ext uri="{0D108BD9-81ED-4DB2-BD59-A6C34878D82A}">
                    <a16:rowId xmlns:a16="http://schemas.microsoft.com/office/drawing/2014/main" val="10000"/>
                  </a:ext>
                </a:extLst>
              </a:tr>
              <a:tr h="370840">
                <a:tc>
                  <a:txBody>
                    <a:bodyPr/>
                    <a:lstStyle/>
                    <a:p>
                      <a:r>
                        <a:rPr lang="en-GB" dirty="0"/>
                        <a:t>Afruza Akter</a:t>
                      </a:r>
                    </a:p>
                  </a:txBody>
                  <a:tcPr/>
                </a:tc>
                <a:tc>
                  <a:txBody>
                    <a:bodyPr/>
                    <a:lstStyle/>
                    <a:p>
                      <a:r>
                        <a:rPr lang="en-GB" dirty="0"/>
                        <a:t>2514988</a:t>
                      </a:r>
                    </a:p>
                  </a:txBody>
                  <a:tcPr/>
                </a:tc>
                <a:extLst>
                  <a:ext uri="{0D108BD9-81ED-4DB2-BD59-A6C34878D82A}">
                    <a16:rowId xmlns:a16="http://schemas.microsoft.com/office/drawing/2014/main" val="10001"/>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Kusar sultan</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2513140</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Androulla Frances  </a:t>
                      </a:r>
                      <a:r>
                        <a:rPr lang="en-GB" dirty="0" err="1"/>
                        <a:t>Poullos</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2442419</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Chinyere </a:t>
                      </a:r>
                      <a:r>
                        <a:rPr lang="en-GB" dirty="0" err="1"/>
                        <a:t>Oparaocha</a:t>
                      </a:r>
                      <a:endParaRPr lang="en-GB"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  2508023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err="1"/>
                        <a:t>Joynuddin</a:t>
                      </a:r>
                      <a:r>
                        <a:rPr lang="en-GB" dirty="0"/>
                        <a:t> Ahmed</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2514533</a:t>
                      </a:r>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BFDDE-2C8C-5A39-6F9A-52BDE9328728}"/>
              </a:ext>
            </a:extLst>
          </p:cNvPr>
          <p:cNvSpPr>
            <a:spLocks noGrp="1"/>
          </p:cNvSpPr>
          <p:nvPr>
            <p:ph type="title"/>
          </p:nvPr>
        </p:nvSpPr>
        <p:spPr/>
        <p:txBody>
          <a:bodyPr/>
          <a:lstStyle/>
          <a:p>
            <a:r>
              <a:rPr lang="en-GB" b="1" dirty="0"/>
              <a:t>Acknowledgement of the use of AI</a:t>
            </a:r>
          </a:p>
        </p:txBody>
      </p:sp>
      <p:sp>
        <p:nvSpPr>
          <p:cNvPr id="3" name="Content Placeholder 2">
            <a:extLst>
              <a:ext uri="{FF2B5EF4-FFF2-40B4-BE49-F238E27FC236}">
                <a16:creationId xmlns:a16="http://schemas.microsoft.com/office/drawing/2014/main" id="{4CFD6A52-6E3E-BE67-A347-56E7595A8AE0}"/>
              </a:ext>
            </a:extLst>
          </p:cNvPr>
          <p:cNvSpPr>
            <a:spLocks noGrp="1"/>
          </p:cNvSpPr>
          <p:nvPr>
            <p:ph idx="1"/>
          </p:nvPr>
        </p:nvSpPr>
        <p:spPr>
          <a:xfrm>
            <a:off x="838200" y="1453896"/>
            <a:ext cx="10515600" cy="4723067"/>
          </a:xfrm>
        </p:spPr>
        <p:txBody>
          <a:bodyPr>
            <a:normAutofit fontScale="92500" lnSpcReduction="20000"/>
          </a:bodyPr>
          <a:lstStyle/>
          <a:p>
            <a:pPr marL="0" indent="0">
              <a:buNone/>
            </a:pPr>
            <a:endParaRPr lang="en-GB" sz="2400" dirty="0"/>
          </a:p>
          <a:p>
            <a:pPr marL="0" indent="0">
              <a:buNone/>
            </a:pPr>
            <a:r>
              <a:rPr lang="en-GB" sz="3200" dirty="0"/>
              <a:t>I acknowledge the use of Grammarly (https://www.grammarly.</a:t>
            </a:r>
            <a:r>
              <a:rPr lang="en-GB" sz="3200"/>
              <a:t>com/)10/10/2025</a:t>
            </a:r>
            <a:r>
              <a:rPr lang="en-GB" sz="3200">
                <a:solidFill>
                  <a:srgbClr val="FF0000"/>
                </a:solidFill>
              </a:rPr>
              <a:t> </a:t>
            </a:r>
            <a:r>
              <a:rPr lang="en-GB" sz="3200" dirty="0"/>
              <a:t>to support to check my work using the prompt(s): </a:t>
            </a:r>
          </a:p>
          <a:p>
            <a:pPr marL="0" indent="0">
              <a:buNone/>
            </a:pPr>
            <a:endParaRPr lang="en-GB" sz="3200" dirty="0"/>
          </a:p>
          <a:p>
            <a:pPr marL="514350" indent="-514350">
              <a:buAutoNum type="arabicPeriod"/>
            </a:pPr>
            <a:r>
              <a:rPr lang="en-GB" sz="3200" dirty="0"/>
              <a:t>Please check the following text for readability, grammar and syntax. </a:t>
            </a:r>
          </a:p>
          <a:p>
            <a:pPr marL="0" indent="0">
              <a:buNone/>
            </a:pPr>
            <a:endParaRPr lang="en-GB" sz="3200" dirty="0"/>
          </a:p>
          <a:p>
            <a:pPr marL="0" indent="0">
              <a:buNone/>
            </a:pPr>
            <a:r>
              <a:rPr lang="en-GB" sz="3200" dirty="0"/>
              <a:t>I confirm that I have not presented any AI generated text as my own work. I confirm I have copies of my drafts, notes, and other resources I used before, and after the use of AI tools which I may be asked to provide in evidence. </a:t>
            </a:r>
          </a:p>
        </p:txBody>
      </p:sp>
    </p:spTree>
    <p:extLst>
      <p:ext uri="{BB962C8B-B14F-4D97-AF65-F5344CB8AC3E}">
        <p14:creationId xmlns:p14="http://schemas.microsoft.com/office/powerpoint/2010/main" val="32416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dirty="0"/>
              <a:t>Introduction - Explanation of the chosen MS 365 application</a:t>
            </a:r>
          </a:p>
          <a:p>
            <a:pPr lvl="1">
              <a:buFont typeface="Wingdings" panose="05000000000000000000" pitchFamily="2" charset="2"/>
              <a:buChar char="§"/>
            </a:pPr>
            <a:r>
              <a:rPr lang="en-GB" dirty="0"/>
              <a:t>Benefits and Limitations within Sunrise Residential Care Home</a:t>
            </a:r>
          </a:p>
          <a:p>
            <a:pPr>
              <a:buFont typeface="Wingdings" panose="05000000000000000000" pitchFamily="2" charset="2"/>
              <a:buChar char="q"/>
            </a:pPr>
            <a:r>
              <a:rPr lang="en-GB" dirty="0"/>
              <a:t>Evaluation of the chosen communication or collaboration tool</a:t>
            </a:r>
          </a:p>
          <a:p>
            <a:pPr lvl="1">
              <a:buFont typeface="Wingdings" panose="05000000000000000000" pitchFamily="2" charset="2"/>
              <a:buChar char="§"/>
            </a:pPr>
            <a:r>
              <a:rPr lang="en-GB" dirty="0"/>
              <a:t> Benefits and Limitations within Sunrise Residential Care Home</a:t>
            </a:r>
          </a:p>
          <a:p>
            <a:pPr>
              <a:buFont typeface="Wingdings" panose="05000000000000000000" pitchFamily="2" charset="2"/>
              <a:buChar char="q"/>
            </a:pPr>
            <a:r>
              <a:rPr lang="en-GB" dirty="0"/>
              <a:t>Impact of limited digital skills or literacy</a:t>
            </a:r>
          </a:p>
          <a:p>
            <a:pPr>
              <a:buFont typeface="Wingdings" panose="05000000000000000000" pitchFamily="2" charset="2"/>
              <a:buChar char="q"/>
            </a:pPr>
            <a:r>
              <a:rPr lang="en-GB" dirty="0"/>
              <a:t>Checklist for digital safety practices</a:t>
            </a:r>
          </a:p>
          <a:p>
            <a:pPr>
              <a:buFont typeface="Wingdings" panose="05000000000000000000" pitchFamily="2" charset="2"/>
              <a:buChar char="q"/>
            </a:pPr>
            <a:r>
              <a:rPr lang="en-GB" dirty="0"/>
              <a:t>Conclusion</a:t>
            </a:r>
          </a:p>
          <a:p>
            <a:pPr>
              <a:buFont typeface="Wingdings" panose="05000000000000000000" pitchFamily="2" charset="2"/>
              <a:buChar char="q"/>
            </a:pPr>
            <a:endParaRPr lang="en-US"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166306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p:txBody>
          <a:bodyPr>
            <a:noAutofit/>
          </a:bodyPr>
          <a:lstStyle/>
          <a:p>
            <a:r>
              <a:rPr lang="en-US" dirty="0"/>
              <a:t>The use of </a:t>
            </a:r>
            <a:r>
              <a:rPr lang="en-US" b="1" dirty="0"/>
              <a:t>one </a:t>
            </a:r>
            <a:r>
              <a:rPr lang="en-US" dirty="0"/>
              <a:t>of the MS </a:t>
            </a:r>
            <a:r>
              <a:rPr lang="en-US" sz="2400" dirty="0"/>
              <a:t>365</a:t>
            </a:r>
            <a:r>
              <a:rPr lang="en-US" dirty="0"/>
              <a:t> apps (Word, PowerPoint, Excel) in your chosen health and social care setting. </a:t>
            </a:r>
          </a:p>
          <a:p>
            <a:r>
              <a:rPr lang="en-US" dirty="0">
                <a:solidFill>
                  <a:srgbClr val="FF0000"/>
                </a:solidFill>
              </a:rPr>
              <a:t>PowerPoint is a powerful presentation software developed by Microsoft. It is part of Microsoft office suite and is widely used for creating visual and interactive slide presentation. PowerPoint allows to users to combine text, images, graphics, animations, chats, videos and other multimedia elements to effectively communicate information and ideas. </a:t>
            </a:r>
          </a:p>
          <a:p>
            <a:r>
              <a:rPr lang="en-US" dirty="0">
                <a:solidFill>
                  <a:srgbClr val="FF0000"/>
                </a:solidFill>
              </a:rPr>
              <a:t>Explanation of choosing PowerPoint:</a:t>
            </a:r>
          </a:p>
          <a:p>
            <a:r>
              <a:rPr lang="en-US" dirty="0">
                <a:solidFill>
                  <a:srgbClr val="FF0000"/>
                </a:solidFill>
              </a:rPr>
              <a:t>Microsoft PowerPoint is a presentation software.</a:t>
            </a:r>
          </a:p>
          <a:p>
            <a:r>
              <a:rPr lang="en-US" dirty="0">
                <a:solidFill>
                  <a:srgbClr val="FF0000"/>
                </a:solidFill>
              </a:rPr>
              <a:t>Used to create slides and images text audios and videos.</a:t>
            </a:r>
          </a:p>
          <a:p>
            <a:r>
              <a:rPr lang="en-US" dirty="0">
                <a:solidFill>
                  <a:srgbClr val="FF0000"/>
                </a:solidFill>
              </a:rPr>
              <a:t>Helps present information in a visual and clear way.</a:t>
            </a:r>
          </a:p>
          <a:p>
            <a:r>
              <a:rPr lang="en-US" dirty="0">
                <a:solidFill>
                  <a:srgbClr val="FF0000"/>
                </a:solidFill>
              </a:rPr>
              <a:t>Used in education healthcare and business.</a:t>
            </a:r>
          </a:p>
          <a:p>
            <a:endParaRPr lang="en-US" dirty="0">
              <a:solidFill>
                <a:srgbClr val="FF0000"/>
              </a:solidFill>
            </a:endParaRPr>
          </a:p>
          <a:p>
            <a:endParaRPr lang="en-US" dirty="0">
              <a:solidFill>
                <a:srgbClr val="FF0000"/>
              </a:solidFill>
            </a:endParaRPr>
          </a:p>
          <a:p>
            <a:endParaRPr lang="en-US" dirty="0">
              <a:solidFill>
                <a:srgbClr val="FF0000"/>
              </a:solidFill>
            </a:endParaRPr>
          </a:p>
          <a:p>
            <a:endParaRPr lang="en-GB" sz="1800" dirty="0">
              <a:solidFill>
                <a:srgbClr val="FF0000"/>
              </a:solidFill>
            </a:endParaRPr>
          </a:p>
          <a:p>
            <a:pPr marL="0" indent="0">
              <a:buNone/>
            </a:pPr>
            <a:endParaRPr lang="en-GB" sz="4200" dirty="0">
              <a:solidFill>
                <a:srgbClr val="FF0000"/>
              </a:solidFill>
            </a:endParaRPr>
          </a:p>
          <a:p>
            <a:pPr marL="0" indent="0">
              <a:buNone/>
            </a:pPr>
            <a:endParaRPr lang="en-GB" dirty="0">
              <a:solidFill>
                <a:srgbClr val="FF0000"/>
              </a:solidFill>
            </a:endParaRPr>
          </a:p>
          <a:p>
            <a:endParaRPr lang="en-GB" dirty="0">
              <a:solidFill>
                <a:srgbClr val="FF0000"/>
              </a:solidFill>
            </a:endParaRPr>
          </a:p>
          <a:p>
            <a:endParaRPr lang="en-GB" dirty="0">
              <a:solidFill>
                <a:srgbClr val="FF0000"/>
              </a:solidFill>
            </a:endParaRPr>
          </a:p>
        </p:txBody>
      </p:sp>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487661"/>
          </a:xfrm>
        </p:spPr>
        <p:txBody>
          <a:bodyPr>
            <a:normAutofit fontScale="90000"/>
          </a:bodyPr>
          <a:lstStyle/>
          <a:p>
            <a:br>
              <a:rPr lang="en-GB" dirty="0"/>
            </a:br>
            <a:r>
              <a:rPr lang="en-GB" dirty="0"/>
              <a:t>Benefits and Limitations within Sunrise Residential Care Home and Limitation</a:t>
            </a:r>
            <a:br>
              <a:rPr lang="en-GB" dirty="0"/>
            </a:br>
            <a:endParaRPr lang="en-GB" dirty="0"/>
          </a:p>
        </p:txBody>
      </p:sp>
      <p:sp>
        <p:nvSpPr>
          <p:cNvPr id="3" name="Content Placeholder 2"/>
          <p:cNvSpPr>
            <a:spLocks noGrp="1"/>
          </p:cNvSpPr>
          <p:nvPr>
            <p:ph idx="1"/>
          </p:nvPr>
        </p:nvSpPr>
        <p:spPr>
          <a:xfrm>
            <a:off x="838200" y="1852786"/>
            <a:ext cx="10515600" cy="4351338"/>
          </a:xfrm>
        </p:spPr>
        <p:txBody>
          <a:bodyPr/>
          <a:lstStyle/>
          <a:p>
            <a:pPr marL="0" indent="0">
              <a:buNone/>
            </a:pPr>
            <a:endParaRPr lang="en-GB" dirty="0"/>
          </a:p>
          <a:p>
            <a:pPr marL="0" indent="0">
              <a:buNone/>
            </a:pPr>
            <a:endParaRPr lang="en-GB" dirty="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95627075"/>
              </p:ext>
            </p:extLst>
          </p:nvPr>
        </p:nvGraphicFramePr>
        <p:xfrm>
          <a:off x="1303399" y="2289514"/>
          <a:ext cx="8918774" cy="3591305"/>
        </p:xfrm>
        <a:graphic>
          <a:graphicData uri="http://schemas.openxmlformats.org/drawingml/2006/table">
            <a:tbl>
              <a:tblPr firstRow="1" bandRow="1">
                <a:tableStyleId>{5C22544A-7EE6-4342-B048-85BDC9FD1C3A}</a:tableStyleId>
              </a:tblPr>
              <a:tblGrid>
                <a:gridCol w="4459387">
                  <a:extLst>
                    <a:ext uri="{9D8B030D-6E8A-4147-A177-3AD203B41FA5}">
                      <a16:colId xmlns:a16="http://schemas.microsoft.com/office/drawing/2014/main" val="1607449065"/>
                    </a:ext>
                  </a:extLst>
                </a:gridCol>
                <a:gridCol w="4459387">
                  <a:extLst>
                    <a:ext uri="{9D8B030D-6E8A-4147-A177-3AD203B41FA5}">
                      <a16:colId xmlns:a16="http://schemas.microsoft.com/office/drawing/2014/main" val="443945616"/>
                    </a:ext>
                  </a:extLst>
                </a:gridCol>
              </a:tblGrid>
              <a:tr h="590245">
                <a:tc>
                  <a:txBody>
                    <a:bodyPr/>
                    <a:lstStyle/>
                    <a:p>
                      <a:r>
                        <a:rPr lang="en-GB" sz="2400" dirty="0"/>
                        <a:t>Benefits </a:t>
                      </a:r>
                    </a:p>
                  </a:txBody>
                  <a:tcPr/>
                </a:tc>
                <a:tc>
                  <a:txBody>
                    <a:bodyPr/>
                    <a:lstStyle/>
                    <a:p>
                      <a:r>
                        <a:rPr lang="en-GB" sz="2400" dirty="0"/>
                        <a:t>Limitations</a:t>
                      </a:r>
                    </a:p>
                  </a:txBody>
                  <a:tcPr/>
                </a:tc>
                <a:extLst>
                  <a:ext uri="{0D108BD9-81ED-4DB2-BD59-A6C34878D82A}">
                    <a16:rowId xmlns:a16="http://schemas.microsoft.com/office/drawing/2014/main" val="831906386"/>
                  </a:ext>
                </a:extLst>
              </a:tr>
              <a:tr h="590245">
                <a:tc>
                  <a:txBody>
                    <a:bodyPr/>
                    <a:lstStyle/>
                    <a:p>
                      <a:r>
                        <a:rPr lang="en-GB" dirty="0"/>
                        <a:t>*Visual learning aids</a:t>
                      </a:r>
                    </a:p>
                    <a:p>
                      <a:endParaRPr lang="en-GB" dirty="0"/>
                    </a:p>
                  </a:txBody>
                  <a:tcPr/>
                </a:tc>
                <a:tc>
                  <a:txBody>
                    <a:bodyPr/>
                    <a:lstStyle/>
                    <a:p>
                      <a:r>
                        <a:rPr lang="en-GB" dirty="0"/>
                        <a:t>*technical issues</a:t>
                      </a:r>
                    </a:p>
                  </a:txBody>
                  <a:tcPr/>
                </a:tc>
                <a:extLst>
                  <a:ext uri="{0D108BD9-81ED-4DB2-BD59-A6C34878D82A}">
                    <a16:rowId xmlns:a16="http://schemas.microsoft.com/office/drawing/2014/main" val="2882987392"/>
                  </a:ext>
                </a:extLst>
              </a:tr>
              <a:tr h="590245">
                <a:tc>
                  <a:txBody>
                    <a:bodyPr/>
                    <a:lstStyle/>
                    <a:p>
                      <a:r>
                        <a:rPr lang="en-GB" dirty="0"/>
                        <a:t>*Engaged Audiences</a:t>
                      </a:r>
                    </a:p>
                  </a:txBody>
                  <a:tcPr/>
                </a:tc>
                <a:tc>
                  <a:txBody>
                    <a:bodyPr/>
                    <a:lstStyle/>
                    <a:p>
                      <a:r>
                        <a:rPr lang="en-GB" dirty="0"/>
                        <a:t>*Accessibility challenges.</a:t>
                      </a:r>
                    </a:p>
                  </a:txBody>
                  <a:tcPr/>
                </a:tc>
                <a:extLst>
                  <a:ext uri="{0D108BD9-81ED-4DB2-BD59-A6C34878D82A}">
                    <a16:rowId xmlns:a16="http://schemas.microsoft.com/office/drawing/2014/main" val="3160413561"/>
                  </a:ext>
                </a:extLst>
              </a:tr>
              <a:tr h="590245">
                <a:tc>
                  <a:txBody>
                    <a:bodyPr/>
                    <a:lstStyle/>
                    <a:p>
                      <a:r>
                        <a:rPr lang="en-GB" dirty="0"/>
                        <a:t>*Easy up to date</a:t>
                      </a:r>
                    </a:p>
                  </a:txBody>
                  <a:tcPr/>
                </a:tc>
                <a:tc>
                  <a:txBody>
                    <a:bodyPr/>
                    <a:lstStyle/>
                    <a:p>
                      <a:r>
                        <a:rPr lang="en-GB" dirty="0"/>
                        <a:t>*Time consuming</a:t>
                      </a:r>
                    </a:p>
                  </a:txBody>
                  <a:tcPr/>
                </a:tc>
                <a:extLst>
                  <a:ext uri="{0D108BD9-81ED-4DB2-BD59-A6C34878D82A}">
                    <a16:rowId xmlns:a16="http://schemas.microsoft.com/office/drawing/2014/main" val="3484592418"/>
                  </a:ext>
                </a:extLst>
              </a:tr>
              <a:tr h="590245">
                <a:tc>
                  <a:txBody>
                    <a:bodyPr/>
                    <a:lstStyle/>
                    <a:p>
                      <a:r>
                        <a:rPr lang="en-GB" dirty="0"/>
                        <a:t>*Supports consistency</a:t>
                      </a:r>
                    </a:p>
                  </a:txBody>
                  <a:tcPr/>
                </a:tc>
                <a:tc>
                  <a:txBody>
                    <a:bodyPr/>
                    <a:lstStyle/>
                    <a:p>
                      <a:r>
                        <a:rPr lang="en-GB" dirty="0"/>
                        <a:t>*Limited inter</a:t>
                      </a:r>
                    </a:p>
                  </a:txBody>
                  <a:tcPr/>
                </a:tc>
                <a:extLst>
                  <a:ext uri="{0D108BD9-81ED-4DB2-BD59-A6C34878D82A}">
                    <a16:rowId xmlns:a16="http://schemas.microsoft.com/office/drawing/2014/main" val="247985416"/>
                  </a:ext>
                </a:extLst>
              </a:tr>
              <a:tr h="590245">
                <a:tc>
                  <a:txBody>
                    <a:bodyPr/>
                    <a:lstStyle/>
                    <a:p>
                      <a:r>
                        <a:rPr lang="en-GB" dirty="0"/>
                        <a:t>*Can include multimedia</a:t>
                      </a:r>
                    </a:p>
                  </a:txBody>
                  <a:tcPr/>
                </a:tc>
                <a:tc>
                  <a:txBody>
                    <a:bodyPr/>
                    <a:lstStyle/>
                    <a:p>
                      <a:endParaRPr lang="en-GB" dirty="0"/>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409433" y="365125"/>
            <a:ext cx="10944367" cy="1325563"/>
          </a:xfrm>
        </p:spPr>
        <p:txBody>
          <a:bodyPr/>
          <a:lstStyle/>
          <a:p>
            <a:pPr algn="ctr"/>
            <a:r>
              <a:rPr lang="en-GB" dirty="0"/>
              <a:t>Communication and Collaboration tool</a:t>
            </a:r>
          </a:p>
        </p:txBody>
      </p:sp>
      <p:sp>
        <p:nvSpPr>
          <p:cNvPr id="3" name="Content Placeholder 2">
            <a:extLst>
              <a:ext uri="{FF2B5EF4-FFF2-40B4-BE49-F238E27FC236}">
                <a16:creationId xmlns:a16="http://schemas.microsoft.com/office/drawing/2014/main" id="{1535A29A-8F6A-40B2-078A-46F62ED8BAB8}"/>
              </a:ext>
            </a:extLst>
          </p:cNvPr>
          <p:cNvSpPr>
            <a:spLocks noGrp="1"/>
          </p:cNvSpPr>
          <p:nvPr>
            <p:ph idx="1"/>
          </p:nvPr>
        </p:nvSpPr>
        <p:spPr/>
        <p:txBody>
          <a:bodyPr>
            <a:normAutofit/>
          </a:bodyPr>
          <a:lstStyle/>
          <a:p>
            <a:pPr marL="0" indent="0">
              <a:buNone/>
            </a:pPr>
            <a:endParaRPr lang="en-US" dirty="0"/>
          </a:p>
          <a:p>
            <a:r>
              <a:rPr lang="en-GB" dirty="0">
                <a:solidFill>
                  <a:srgbClr val="FF0000"/>
                </a:solidFill>
              </a:rPr>
              <a:t>Zoom is a virtual meeting conducted via the internet platform,  where participants can connect remotely using video, audio and text chat. It is designed to facilitate collaboration and communication between individuals or groups. It can be use for professional, education or personal purposes. Zoom software is a communication platform designed to bring people together and to facilitate collaboration by people from diverse audience.  Zoom has become popular since the coming of the corona virus. Instead of face-to-face meeting we can now host meeting virtually.</a:t>
            </a:r>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dirty="0"/>
              <a:t>Advantages and Limitations</a:t>
            </a:r>
          </a:p>
        </p:txBody>
      </p:sp>
      <p:graphicFrame>
        <p:nvGraphicFramePr>
          <p:cNvPr id="12" name="Content Placeholder 11">
            <a:extLst>
              <a:ext uri="{FF2B5EF4-FFF2-40B4-BE49-F238E27FC236}">
                <a16:creationId xmlns:a16="http://schemas.microsoft.com/office/drawing/2014/main" id="{201D300C-005B-1310-F96D-B4DB5C2569B9}"/>
              </a:ext>
            </a:extLst>
          </p:cNvPr>
          <p:cNvGraphicFramePr>
            <a:graphicFrameLocks noGrp="1"/>
          </p:cNvGraphicFramePr>
          <p:nvPr>
            <p:ph idx="1"/>
            <p:extLst>
              <p:ext uri="{D42A27DB-BD31-4B8C-83A1-F6EECF244321}">
                <p14:modId xmlns:p14="http://schemas.microsoft.com/office/powerpoint/2010/main" val="2722226215"/>
              </p:ext>
            </p:extLst>
          </p:nvPr>
        </p:nvGraphicFramePr>
        <p:xfrm>
          <a:off x="0" y="1690688"/>
          <a:ext cx="12192000" cy="4846320"/>
        </p:xfrm>
        <a:graphic>
          <a:graphicData uri="http://schemas.openxmlformats.org/drawingml/2006/table">
            <a:tbl>
              <a:tblPr firstRow="1" bandRow="1">
                <a:tableStyleId>{5C22544A-7EE6-4342-B048-85BDC9FD1C3A}</a:tableStyleId>
              </a:tblPr>
              <a:tblGrid>
                <a:gridCol w="6138509">
                  <a:extLst>
                    <a:ext uri="{9D8B030D-6E8A-4147-A177-3AD203B41FA5}">
                      <a16:colId xmlns:a16="http://schemas.microsoft.com/office/drawing/2014/main" val="93236058"/>
                    </a:ext>
                  </a:extLst>
                </a:gridCol>
                <a:gridCol w="6053491">
                  <a:extLst>
                    <a:ext uri="{9D8B030D-6E8A-4147-A177-3AD203B41FA5}">
                      <a16:colId xmlns:a16="http://schemas.microsoft.com/office/drawing/2014/main" val="928402887"/>
                    </a:ext>
                  </a:extLst>
                </a:gridCol>
              </a:tblGrid>
              <a:tr h="370840">
                <a:tc>
                  <a:txBody>
                    <a:bodyPr/>
                    <a:lstStyle/>
                    <a:p>
                      <a:r>
                        <a:rPr lang="en-GB" sz="2400" dirty="0"/>
                        <a:t>          Advantages </a:t>
                      </a:r>
                    </a:p>
                  </a:txBody>
                  <a:tcPr/>
                </a:tc>
                <a:tc>
                  <a:txBody>
                    <a:bodyPr/>
                    <a:lstStyle/>
                    <a:p>
                      <a:r>
                        <a:rPr lang="en-GB" sz="2400" dirty="0"/>
                        <a:t>            Limitations</a:t>
                      </a:r>
                    </a:p>
                  </a:txBody>
                  <a:tcPr/>
                </a:tc>
                <a:extLst>
                  <a:ext uri="{0D108BD9-81ED-4DB2-BD59-A6C34878D82A}">
                    <a16:rowId xmlns:a16="http://schemas.microsoft.com/office/drawing/2014/main" val="726312048"/>
                  </a:ext>
                </a:extLst>
              </a:tr>
              <a:tr h="581145">
                <a:tc>
                  <a:txBody>
                    <a:bodyPr/>
                    <a:lstStyle/>
                    <a:p>
                      <a:r>
                        <a:rPr lang="en-GB" sz="2000" dirty="0"/>
                        <a:t>Zoom provides a stable and high-quality video and audio experience even with many participants</a:t>
                      </a:r>
                    </a:p>
                    <a:p>
                      <a:endParaRPr lang="en-GB" sz="2000" dirty="0"/>
                    </a:p>
                  </a:txBody>
                  <a:tcPr/>
                </a:tc>
                <a:tc>
                  <a:txBody>
                    <a:bodyPr/>
                    <a:lstStyle/>
                    <a:p>
                      <a:r>
                        <a:rPr lang="en-GB" dirty="0"/>
                        <a:t>Users can experience connection problems and poor audio/video quality  especially with a week internet connection.</a:t>
                      </a:r>
                    </a:p>
                  </a:txBody>
                  <a:tcPr/>
                </a:tc>
                <a:extLst>
                  <a:ext uri="{0D108BD9-81ED-4DB2-BD59-A6C34878D82A}">
                    <a16:rowId xmlns:a16="http://schemas.microsoft.com/office/drawing/2014/main" val="2113851798"/>
                  </a:ext>
                </a:extLst>
              </a:tr>
              <a:tr h="370840">
                <a:tc>
                  <a:txBody>
                    <a:bodyPr/>
                    <a:lstStyle/>
                    <a:p>
                      <a:r>
                        <a:rPr lang="en-GB" dirty="0"/>
                        <a:t>Feature-rich: it offers interactive tools such screen  sharing,  instant link sharing  breakout rooms and chat .</a:t>
                      </a:r>
                    </a:p>
                  </a:txBody>
                  <a:tcPr/>
                </a:tc>
                <a:tc>
                  <a:txBody>
                    <a:bodyPr/>
                    <a:lstStyle/>
                    <a:p>
                      <a:r>
                        <a:rPr lang="en-GB" dirty="0"/>
                        <a:t>App requirement: Zoom require users to download an application which can be extra step for some.</a:t>
                      </a:r>
                    </a:p>
                  </a:txBody>
                  <a:tcPr/>
                </a:tc>
                <a:extLst>
                  <a:ext uri="{0D108BD9-81ED-4DB2-BD59-A6C34878D82A}">
                    <a16:rowId xmlns:a16="http://schemas.microsoft.com/office/drawing/2014/main" val="476281657"/>
                  </a:ext>
                </a:extLst>
              </a:tr>
              <a:tr h="555937">
                <a:tc>
                  <a:txBody>
                    <a:bodyPr/>
                    <a:lstStyle/>
                    <a:p>
                      <a:r>
                        <a:rPr lang="en-GB" dirty="0"/>
                        <a:t>It can handle a large  number of participants in both free and paid versions. making it ideal for big meeting.</a:t>
                      </a:r>
                    </a:p>
                  </a:txBody>
                  <a:tcPr/>
                </a:tc>
                <a:tc>
                  <a:txBody>
                    <a:bodyPr/>
                    <a:lstStyle/>
                    <a:p>
                      <a:r>
                        <a:rPr lang="en-GB" dirty="0"/>
                        <a:t>Limitations of the free version : group meetings on the free plan are limited to 40 minutes.</a:t>
                      </a:r>
                    </a:p>
                  </a:txBody>
                  <a:tcPr/>
                </a:tc>
                <a:extLst>
                  <a:ext uri="{0D108BD9-81ED-4DB2-BD59-A6C34878D82A}">
                    <a16:rowId xmlns:a16="http://schemas.microsoft.com/office/drawing/2014/main" val="2935149767"/>
                  </a:ext>
                </a:extLst>
              </a:tr>
              <a:tr h="599165">
                <a:tc>
                  <a:txBody>
                    <a:bodyPr/>
                    <a:lstStyle/>
                    <a:p>
                      <a:r>
                        <a:rPr lang="en-GB" dirty="0"/>
                        <a:t>That platform is user-friendly required minimal training for most features.</a:t>
                      </a:r>
                    </a:p>
                  </a:txBody>
                  <a:tcPr/>
                </a:tc>
                <a:tc>
                  <a:txBody>
                    <a:bodyPr/>
                    <a:lstStyle/>
                    <a:p>
                      <a:r>
                        <a:rPr lang="en-GB" dirty="0"/>
                        <a:t>Privacy and security concerns : While the platform has improved its security past issues have raised privacy concerns for some users.</a:t>
                      </a:r>
                    </a:p>
                  </a:txBody>
                  <a:tcPr/>
                </a:tc>
                <a:extLst>
                  <a:ext uri="{0D108BD9-81ED-4DB2-BD59-A6C34878D82A}">
                    <a16:rowId xmlns:a16="http://schemas.microsoft.com/office/drawing/2014/main" val="882052826"/>
                  </a:ext>
                </a:extLst>
              </a:tr>
              <a:tr h="1108219">
                <a:tc>
                  <a:txBody>
                    <a:bodyPr/>
                    <a:lstStyle/>
                    <a:p>
                      <a:r>
                        <a:rPr lang="en-GB" dirty="0"/>
                        <a:t>Zoom can be integrated with other tools and platforms, such as google calendar.</a:t>
                      </a:r>
                    </a:p>
                  </a:txBody>
                  <a:tcPr/>
                </a:tc>
                <a:tc>
                  <a:txBody>
                    <a:bodyPr/>
                    <a:lstStyle/>
                    <a:p>
                      <a:r>
                        <a:rPr lang="en-GB" dirty="0"/>
                        <a:t> Disengagement : Virtual meeting can lead to disengagement and its easier for participants to keep their cameras off or multitask compared to in person interactions.</a:t>
                      </a:r>
                    </a:p>
                  </a:txBody>
                  <a:tcPr/>
                </a:tc>
                <a:extLst>
                  <a:ext uri="{0D108BD9-81ED-4DB2-BD59-A6C34878D82A}">
                    <a16:rowId xmlns:a16="http://schemas.microsoft.com/office/drawing/2014/main" val="2635836777"/>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p:txBody>
          <a:bodyPr/>
          <a:lstStyle/>
          <a:p>
            <a:r>
              <a:rPr lang="en-GB" dirty="0"/>
              <a:t>Digital Literacy</a:t>
            </a:r>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951781" y="1690688"/>
            <a:ext cx="10515600" cy="4351338"/>
          </a:xfrm>
        </p:spPr>
        <p:txBody>
          <a:bodyPr>
            <a:normAutofit fontScale="25000" lnSpcReduction="20000"/>
          </a:bodyPr>
          <a:lstStyle/>
          <a:p>
            <a:pPr marL="0" indent="0">
              <a:buNone/>
            </a:pPr>
            <a:endParaRPr lang="en-US" dirty="0"/>
          </a:p>
          <a:p>
            <a:r>
              <a:rPr lang="en-US" sz="11200" dirty="0">
                <a:solidFill>
                  <a:srgbClr val="FF0000"/>
                </a:solidFill>
              </a:rPr>
              <a:t>Digital literacy is essential in care homes to improve resident care through better communication and monitoring, Increase resident independence with smart home technology and boost staff efficiency by automating administrative tasks. It empowers both staff and residents to use digital tools for better health management, social connection .</a:t>
            </a:r>
          </a:p>
          <a:p>
            <a:r>
              <a:rPr lang="en-US" sz="11200" dirty="0">
                <a:solidFill>
                  <a:srgbClr val="FF0000"/>
                </a:solidFill>
              </a:rPr>
              <a:t>Challenges of Digital literacy Among staff in Sunrise Residential Care Home :</a:t>
            </a:r>
          </a:p>
          <a:p>
            <a:r>
              <a:rPr lang="en-US" sz="11200" dirty="0">
                <a:solidFill>
                  <a:srgbClr val="FF0000"/>
                </a:solidFill>
              </a:rPr>
              <a:t>Effect on Care Delivery :</a:t>
            </a:r>
            <a:br>
              <a:rPr lang="en-US" sz="11200" dirty="0">
                <a:solidFill>
                  <a:srgbClr val="FF0000"/>
                </a:solidFill>
              </a:rPr>
            </a:br>
            <a:r>
              <a:rPr lang="en-US" sz="11200" dirty="0">
                <a:solidFill>
                  <a:srgbClr val="FF0000"/>
                </a:solidFill>
              </a:rPr>
              <a:t>1. Reduced Efficiency and Accuracy.</a:t>
            </a:r>
          </a:p>
          <a:p>
            <a:r>
              <a:rPr lang="en-US" sz="11200" dirty="0">
                <a:solidFill>
                  <a:srgbClr val="FF0000"/>
                </a:solidFill>
              </a:rPr>
              <a:t>2.Missed opportunities for person- Centered  care.</a:t>
            </a:r>
          </a:p>
          <a:p>
            <a:r>
              <a:rPr lang="en-US" sz="11200" dirty="0">
                <a:solidFill>
                  <a:srgbClr val="FF0000"/>
                </a:solidFill>
              </a:rPr>
              <a:t>3.Difficulty using telephone or digital monitoring.</a:t>
            </a:r>
          </a:p>
          <a:p>
            <a:endParaRPr lang="en-US" sz="11200" dirty="0">
              <a:solidFill>
                <a:srgbClr val="FF0000"/>
              </a:solidFill>
            </a:endParaRPr>
          </a:p>
          <a:p>
            <a:endParaRPr lang="en-US" sz="7200" dirty="0">
              <a:solidFill>
                <a:srgbClr val="FF0000"/>
              </a:solidFill>
            </a:endParaRPr>
          </a:p>
          <a:p>
            <a:pPr marL="514350" indent="-514350">
              <a:buFont typeface="+mj-lt"/>
              <a:buAutoNum type="arabicPeriod"/>
            </a:pPr>
            <a:endParaRPr lang="en-GB" dirty="0"/>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02857EF-10DE-15EE-AE54-6408DF57B094}"/>
              </a:ext>
            </a:extLst>
          </p:cNvPr>
          <p:cNvSpPr>
            <a:spLocks noGrp="1"/>
          </p:cNvSpPr>
          <p:nvPr>
            <p:ph type="subTitle" idx="1"/>
          </p:nvPr>
        </p:nvSpPr>
        <p:spPr>
          <a:xfrm>
            <a:off x="1524000" y="500332"/>
            <a:ext cx="9144000" cy="4757468"/>
          </a:xfrm>
        </p:spPr>
        <p:txBody>
          <a:bodyPr/>
          <a:lstStyle/>
          <a:p>
            <a:r>
              <a:rPr lang="en-US" dirty="0">
                <a:solidFill>
                  <a:srgbClr val="FF0000"/>
                </a:solidFill>
              </a:rPr>
              <a:t>Effects On Communication:</a:t>
            </a:r>
          </a:p>
          <a:p>
            <a:r>
              <a:rPr lang="en-US" dirty="0">
                <a:solidFill>
                  <a:srgbClr val="FF0000"/>
                </a:solidFill>
              </a:rPr>
              <a:t>1.Breakdown in Information flow.</a:t>
            </a:r>
          </a:p>
          <a:p>
            <a:r>
              <a:rPr lang="en-US" dirty="0">
                <a:solidFill>
                  <a:srgbClr val="FF0000"/>
                </a:solidFill>
              </a:rPr>
              <a:t>2.Reliance on paper-based workarounds.</a:t>
            </a:r>
          </a:p>
          <a:p>
            <a:r>
              <a:rPr lang="en-US" dirty="0">
                <a:solidFill>
                  <a:srgbClr val="FF0000"/>
                </a:solidFill>
              </a:rPr>
              <a:t>3.Reduce collaboration with external professionals.</a:t>
            </a:r>
          </a:p>
          <a:p>
            <a:endParaRPr lang="en-US" dirty="0">
              <a:solidFill>
                <a:srgbClr val="FF0000"/>
              </a:solidFill>
            </a:endParaRPr>
          </a:p>
          <a:p>
            <a:r>
              <a:rPr lang="en-US" dirty="0">
                <a:solidFill>
                  <a:srgbClr val="FF0000"/>
                </a:solidFill>
              </a:rPr>
              <a:t>Effects on teamwork:</a:t>
            </a:r>
          </a:p>
          <a:p>
            <a:r>
              <a:rPr lang="en-US" dirty="0">
                <a:solidFill>
                  <a:srgbClr val="FF0000"/>
                </a:solidFill>
              </a:rPr>
              <a:t>1. Unequal workload distribution.</a:t>
            </a:r>
          </a:p>
          <a:p>
            <a:r>
              <a:rPr lang="en-US" dirty="0">
                <a:solidFill>
                  <a:srgbClr val="FF0000"/>
                </a:solidFill>
              </a:rPr>
              <a:t>2. Fragmentation and miscommunication.</a:t>
            </a:r>
          </a:p>
          <a:p>
            <a:r>
              <a:rPr lang="en-US" dirty="0">
                <a:solidFill>
                  <a:srgbClr val="FF0000"/>
                </a:solidFill>
              </a:rPr>
              <a:t>3.Resistance to change.</a:t>
            </a:r>
          </a:p>
          <a:p>
            <a:endParaRPr lang="en-GB" dirty="0"/>
          </a:p>
        </p:txBody>
      </p:sp>
    </p:spTree>
    <p:extLst>
      <p:ext uri="{BB962C8B-B14F-4D97-AF65-F5344CB8AC3E}">
        <p14:creationId xmlns:p14="http://schemas.microsoft.com/office/powerpoint/2010/main" val="12919059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Checklist for Digital Safety</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solidFill>
                  <a:srgbClr val="FF0000"/>
                </a:solidFill>
              </a:rPr>
              <a:t>1.Secure login and Access control :</a:t>
            </a:r>
          </a:p>
          <a:p>
            <a:pPr marL="0" indent="0">
              <a:buNone/>
            </a:pPr>
            <a:r>
              <a:rPr lang="en-GB" dirty="0">
                <a:solidFill>
                  <a:srgbClr val="FF0000"/>
                </a:solidFill>
              </a:rPr>
              <a:t>.Each staff member has a unique login Id.</a:t>
            </a:r>
          </a:p>
          <a:p>
            <a:pPr marL="0" indent="0">
              <a:buNone/>
            </a:pPr>
            <a:r>
              <a:rPr lang="en-GB" dirty="0">
                <a:solidFill>
                  <a:srgbClr val="FF0000"/>
                </a:solidFill>
              </a:rPr>
              <a:t>.Passwords changed regularly (at least every 90 days ).</a:t>
            </a:r>
          </a:p>
          <a:p>
            <a:pPr marL="0" indent="0">
              <a:buNone/>
            </a:pPr>
            <a:r>
              <a:rPr lang="en-GB" dirty="0">
                <a:solidFill>
                  <a:srgbClr val="FF0000"/>
                </a:solidFill>
              </a:rPr>
              <a:t>. Multi-factor authentication enable Where possible.</a:t>
            </a:r>
          </a:p>
          <a:p>
            <a:pPr marL="0" indent="0">
              <a:buNone/>
            </a:pPr>
            <a:r>
              <a:rPr lang="en-GB" dirty="0">
                <a:solidFill>
                  <a:srgbClr val="FF0000"/>
                </a:solidFill>
              </a:rPr>
              <a:t>. Admin access is restricted to authorized staff only.</a:t>
            </a:r>
          </a:p>
          <a:p>
            <a:pPr marL="0" indent="0">
              <a:buNone/>
            </a:pPr>
            <a:r>
              <a:rPr lang="en-GB" dirty="0">
                <a:solidFill>
                  <a:srgbClr val="FF0000"/>
                </a:solidFill>
              </a:rPr>
              <a:t>. Strong passwords used (min 8 characters ,upper/ lower case, numbers , symbols)</a:t>
            </a:r>
          </a:p>
          <a:p>
            <a:pPr marL="0" indent="0">
              <a:buNone/>
            </a:pPr>
            <a:endParaRPr lang="en-GB" dirty="0">
              <a:solidFill>
                <a:srgbClr val="FF0000"/>
              </a:solidFill>
            </a:endParaRPr>
          </a:p>
          <a:p>
            <a:pPr marL="0" indent="0">
              <a:buNone/>
            </a:pPr>
            <a:r>
              <a:rPr lang="en-GB" dirty="0">
                <a:solidFill>
                  <a:srgbClr val="FF0000"/>
                </a:solidFill>
              </a:rPr>
              <a:t>2. Maintaining patient/resident Confidentiality :</a:t>
            </a:r>
          </a:p>
          <a:p>
            <a:pPr marL="0" indent="0">
              <a:buNone/>
            </a:pPr>
            <a:r>
              <a:rPr lang="en-GB" dirty="0">
                <a:solidFill>
                  <a:srgbClr val="FF0000"/>
                </a:solidFill>
              </a:rPr>
              <a:t>. Access patient/resident data only when necessary for care duties .</a:t>
            </a:r>
          </a:p>
          <a:p>
            <a:pPr marL="0" indent="0">
              <a:buNone/>
            </a:pPr>
            <a:r>
              <a:rPr lang="en-GB" dirty="0">
                <a:solidFill>
                  <a:srgbClr val="FF0000"/>
                </a:solidFill>
              </a:rPr>
              <a:t>. No sharing of information without consent or legal requirement .</a:t>
            </a:r>
          </a:p>
          <a:p>
            <a:pPr marL="0" indent="0">
              <a:buNone/>
            </a:pPr>
            <a:r>
              <a:rPr lang="en-GB" dirty="0">
                <a:solidFill>
                  <a:srgbClr val="FF0000"/>
                </a:solidFill>
              </a:rPr>
              <a:t> . Digital records stored securely on approved systems only .</a:t>
            </a:r>
          </a:p>
          <a:p>
            <a:pPr marL="0" indent="0">
              <a:buNone/>
            </a:pPr>
            <a:r>
              <a:rPr lang="en-GB" dirty="0">
                <a:solidFill>
                  <a:srgbClr val="FF0000"/>
                </a:solidFill>
              </a:rPr>
              <a:t>. Access logs regularly reviewed for unusual activity.</a:t>
            </a:r>
          </a:p>
          <a:p>
            <a:pPr marL="0" indent="0">
              <a:buNone/>
            </a:pPr>
            <a:endParaRPr lang="en-GB" dirty="0">
              <a:solidFill>
                <a:srgbClr val="FF0000"/>
              </a:solidFill>
            </a:endParaRPr>
          </a:p>
        </p:txBody>
      </p:sp>
    </p:spTree>
    <p:extLst>
      <p:ext uri="{BB962C8B-B14F-4D97-AF65-F5344CB8AC3E}">
        <p14:creationId xmlns:p14="http://schemas.microsoft.com/office/powerpoint/2010/main" val="21247991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C54DC-7E66-A6D5-4E10-5D98580B5D17}"/>
              </a:ext>
            </a:extLst>
          </p:cNvPr>
          <p:cNvSpPr>
            <a:spLocks noGrp="1"/>
          </p:cNvSpPr>
          <p:nvPr>
            <p:ph type="title"/>
          </p:nvPr>
        </p:nvSpPr>
        <p:spPr/>
        <p:txBody>
          <a:bodyPr>
            <a:normAutofit/>
          </a:bodyPr>
          <a:lstStyle/>
          <a:p>
            <a:r>
              <a:rPr lang="en-GB" sz="2800" dirty="0">
                <a:solidFill>
                  <a:srgbClr val="FF0000"/>
                </a:solidFill>
              </a:rPr>
              <a:t>3. Staff Training and Awareness :</a:t>
            </a:r>
            <a:br>
              <a:rPr lang="en-GB" sz="2800" dirty="0">
                <a:solidFill>
                  <a:srgbClr val="FF0000"/>
                </a:solidFill>
              </a:rPr>
            </a:br>
            <a:endParaRPr lang="en-GB" sz="2800" dirty="0">
              <a:solidFill>
                <a:srgbClr val="FF0000"/>
              </a:solidFill>
            </a:endParaRPr>
          </a:p>
        </p:txBody>
      </p:sp>
      <p:sp>
        <p:nvSpPr>
          <p:cNvPr id="3" name="Content Placeholder 2">
            <a:extLst>
              <a:ext uri="{FF2B5EF4-FFF2-40B4-BE49-F238E27FC236}">
                <a16:creationId xmlns:a16="http://schemas.microsoft.com/office/drawing/2014/main" id="{E8CC084B-CC82-D895-2933-16A8293B010F}"/>
              </a:ext>
            </a:extLst>
          </p:cNvPr>
          <p:cNvSpPr>
            <a:spLocks noGrp="1"/>
          </p:cNvSpPr>
          <p:nvPr>
            <p:ph idx="1"/>
          </p:nvPr>
        </p:nvSpPr>
        <p:spPr>
          <a:xfrm>
            <a:off x="838200" y="365125"/>
            <a:ext cx="10515600" cy="5811838"/>
          </a:xfrm>
        </p:spPr>
        <p:txBody>
          <a:bodyPr/>
          <a:lstStyle/>
          <a:p>
            <a:pPr marL="0" indent="0">
              <a:buNone/>
            </a:pPr>
            <a:endParaRPr lang="en-GB" dirty="0"/>
          </a:p>
          <a:p>
            <a:pPr marL="0" indent="0">
              <a:buNone/>
            </a:pPr>
            <a:endParaRPr lang="en-GB" dirty="0"/>
          </a:p>
          <a:p>
            <a:pPr marL="0" indent="0">
              <a:buNone/>
            </a:pPr>
            <a:r>
              <a:rPr lang="en-GB" dirty="0"/>
              <a:t> </a:t>
            </a:r>
            <a:r>
              <a:rPr lang="en-GB" dirty="0">
                <a:solidFill>
                  <a:srgbClr val="FF0000"/>
                </a:solidFill>
              </a:rPr>
              <a:t>. All staff receive induction training on digital safety and GDPR .</a:t>
            </a:r>
          </a:p>
          <a:p>
            <a:pPr marL="0" indent="0">
              <a:buNone/>
            </a:pPr>
            <a:r>
              <a:rPr lang="en-GB" dirty="0">
                <a:solidFill>
                  <a:srgbClr val="FF0000"/>
                </a:solidFill>
              </a:rPr>
              <a:t>. Regular refresher sessions provided (at least  annually ).</a:t>
            </a:r>
          </a:p>
          <a:p>
            <a:pPr marL="0" indent="0">
              <a:buNone/>
            </a:pPr>
            <a:r>
              <a:rPr lang="en-GB" dirty="0">
                <a:solidFill>
                  <a:srgbClr val="FF0000"/>
                </a:solidFill>
              </a:rPr>
              <a:t>. Training records are maintained for compliance audits .</a:t>
            </a:r>
          </a:p>
          <a:p>
            <a:pPr marL="0" indent="0">
              <a:buNone/>
            </a:pPr>
            <a:r>
              <a:rPr lang="en-GB" dirty="0">
                <a:solidFill>
                  <a:srgbClr val="FF0000"/>
                </a:solidFill>
              </a:rPr>
              <a:t>. Posters or reminds displayed in staff areas about cyber safety .</a:t>
            </a:r>
          </a:p>
          <a:p>
            <a:pPr marL="0" indent="0">
              <a:buNone/>
            </a:pPr>
            <a:r>
              <a:rPr lang="en-GB" dirty="0">
                <a:solidFill>
                  <a:srgbClr val="FF0000"/>
                </a:solidFill>
              </a:rPr>
              <a:t>. Incident reporting pross is clear and understood by all .</a:t>
            </a:r>
          </a:p>
          <a:p>
            <a:pPr marL="0" indent="0">
              <a:buNone/>
            </a:pPr>
            <a:r>
              <a:rPr lang="en-GB" dirty="0">
                <a:solidFill>
                  <a:srgbClr val="FF0000"/>
                </a:solidFill>
              </a:rPr>
              <a:t>. Lessons learned from incidents are shared and built into future training .</a:t>
            </a:r>
            <a:endParaRPr lang="en-GB" dirty="0"/>
          </a:p>
        </p:txBody>
      </p:sp>
    </p:spTree>
    <p:extLst>
      <p:ext uri="{BB962C8B-B14F-4D97-AF65-F5344CB8AC3E}">
        <p14:creationId xmlns:p14="http://schemas.microsoft.com/office/powerpoint/2010/main" val="3236244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p:txBody>
          <a:bodyPr/>
          <a:lstStyle/>
          <a:p>
            <a:r>
              <a:rPr lang="en-GB" dirty="0">
                <a:solidFill>
                  <a:srgbClr val="FF0000"/>
                </a:solidFill>
              </a:rPr>
              <a:t>Provide the concluding summary for the presentation</a:t>
            </a:r>
          </a:p>
        </p:txBody>
      </p:sp>
    </p:spTree>
    <p:extLst>
      <p:ext uri="{BB962C8B-B14F-4D97-AF65-F5344CB8AC3E}">
        <p14:creationId xmlns:p14="http://schemas.microsoft.com/office/powerpoint/2010/main" val="665794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p:txBody>
          <a:bodyPr/>
          <a:lstStyle/>
          <a:p>
            <a:r>
              <a:rPr lang="en-GB" dirty="0">
                <a:solidFill>
                  <a:srgbClr val="FF0000"/>
                </a:solidFill>
              </a:rPr>
              <a:t>Use Word and copy it here – Harvard Style</a:t>
            </a: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787</TotalTime>
  <Words>1025</Words>
  <Application>Microsoft Office PowerPoint</Application>
  <PresentationFormat>Widescreen</PresentationFormat>
  <Paragraphs>124</Paragraphs>
  <Slides>14</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Wingdings</vt:lpstr>
      <vt:lpstr>Office Theme</vt:lpstr>
      <vt:lpstr>Digital Skills and Research Methods LCHS4007  Assessment 1: Group  Presentation 1</vt:lpstr>
      <vt:lpstr>Monthly Staff Meeting Presentation</vt:lpstr>
      <vt:lpstr>Acknowledgement of the use of AI</vt:lpstr>
      <vt:lpstr>Content</vt:lpstr>
      <vt:lpstr>Introduction</vt:lpstr>
      <vt:lpstr> Benefits and Limitations within Sunrise Residential Care Home and Limitation </vt:lpstr>
      <vt:lpstr>Communication and Collaboration tool</vt:lpstr>
      <vt:lpstr>Advantages and Limitations</vt:lpstr>
      <vt:lpstr>Digital Literacy</vt:lpstr>
      <vt:lpstr>PowerPoint Presentation</vt:lpstr>
      <vt:lpstr>Checklist for Digital Safety</vt:lpstr>
      <vt:lpstr>3. Staff Training and Awareness : </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Afruza Akter</cp:lastModifiedBy>
  <cp:revision>17</cp:revision>
  <dcterms:created xsi:type="dcterms:W3CDTF">2025-07-04T16:22:41Z</dcterms:created>
  <dcterms:modified xsi:type="dcterms:W3CDTF">2025-11-10T14:09:02Z</dcterms:modified>
</cp:coreProperties>
</file>