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6"/>
  </p:notesMasterIdLst>
  <p:sldIdLst>
    <p:sldId id="256" r:id="rId2"/>
    <p:sldId id="257" r:id="rId3"/>
    <p:sldId id="259" r:id="rId4"/>
    <p:sldId id="263" r:id="rId5"/>
    <p:sldId id="269" r:id="rId6"/>
    <p:sldId id="266" r:id="rId7"/>
    <p:sldId id="265" r:id="rId8"/>
    <p:sldId id="260" r:id="rId9"/>
    <p:sldId id="261" r:id="rId10"/>
    <p:sldId id="268" r:id="rId11"/>
    <p:sldId id="271" r:id="rId12"/>
    <p:sldId id="270" r:id="rId13"/>
    <p:sldId id="264"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26" autoAdjust="0"/>
    <p:restoredTop sz="87199" autoAdjust="0"/>
  </p:normalViewPr>
  <p:slideViewPr>
    <p:cSldViewPr snapToGrid="0">
      <p:cViewPr varScale="1">
        <p:scale>
          <a:sx n="63" d="100"/>
          <a:sy n="63" d="100"/>
        </p:scale>
        <p:origin x="102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537A35-0B0B-4845-AFBA-53B03F365DAE}" type="datetimeFigureOut">
              <a:rPr lang="en-GB" smtClean="0"/>
              <a:t>17/01/2020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C7BD73-E95E-4624-81E7-AA00E5BE7006}" type="slidenum">
              <a:rPr lang="en-GB" smtClean="0"/>
              <a:t>‹#›</a:t>
            </a:fld>
            <a:endParaRPr lang="en-GB"/>
          </a:p>
        </p:txBody>
      </p:sp>
    </p:spTree>
    <p:extLst>
      <p:ext uri="{BB962C8B-B14F-4D97-AF65-F5344CB8AC3E}">
        <p14:creationId xmlns:p14="http://schemas.microsoft.com/office/powerpoint/2010/main" val="19053757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I</a:t>
            </a:r>
            <a:r>
              <a:rPr lang="en-GB" baseline="0" dirty="0"/>
              <a:t> will be applying for the role of Deputy Manager in this Flying Start Institution. </a:t>
            </a:r>
            <a:endParaRPr lang="en-GB" dirty="0"/>
          </a:p>
        </p:txBody>
      </p:sp>
      <p:sp>
        <p:nvSpPr>
          <p:cNvPr id="4" name="Slide Number Placeholder 3"/>
          <p:cNvSpPr>
            <a:spLocks noGrp="1"/>
          </p:cNvSpPr>
          <p:nvPr>
            <p:ph type="sldNum" sz="quarter" idx="10"/>
          </p:nvPr>
        </p:nvSpPr>
        <p:spPr/>
        <p:txBody>
          <a:bodyPr/>
          <a:lstStyle/>
          <a:p>
            <a:fld id="{03C7BD73-E95E-4624-81E7-AA00E5BE7006}" type="slidenum">
              <a:rPr lang="en-GB" smtClean="0"/>
              <a:t>1</a:t>
            </a:fld>
            <a:endParaRPr lang="en-GB" dirty="0"/>
          </a:p>
        </p:txBody>
      </p:sp>
    </p:spTree>
    <p:extLst>
      <p:ext uri="{BB962C8B-B14F-4D97-AF65-F5344CB8AC3E}">
        <p14:creationId xmlns:p14="http://schemas.microsoft.com/office/powerpoint/2010/main" val="1073529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Practitioners</a:t>
            </a:r>
            <a:r>
              <a:rPr lang="en-GB" sz="1200" b="0" i="0" kern="1200" baseline="0" dirty="0">
                <a:solidFill>
                  <a:schemeClr val="tx1"/>
                </a:solidFill>
                <a:effectLst/>
                <a:latin typeface="+mn-lt"/>
                <a:ea typeface="+mn-ea"/>
                <a:cs typeface="+mn-cs"/>
              </a:rPr>
              <a:t> of Flying Start aim to promote and develop the children’s language, cognitive, physical, social and emotional skills. Childcare is delivered through the medium of English or Welsh. There is support available for children who have Additional Learning Needs. Links to Multi-agencies such as Speech and Language Therapist, Health Visitors, Education Psychologist, Additional needs coordinator. </a:t>
            </a:r>
            <a:endParaRPr lang="en-GB" dirty="0"/>
          </a:p>
        </p:txBody>
      </p:sp>
      <p:sp>
        <p:nvSpPr>
          <p:cNvPr id="4" name="Slide Number Placeholder 3"/>
          <p:cNvSpPr>
            <a:spLocks noGrp="1"/>
          </p:cNvSpPr>
          <p:nvPr>
            <p:ph type="sldNum" sz="quarter" idx="10"/>
          </p:nvPr>
        </p:nvSpPr>
        <p:spPr/>
        <p:txBody>
          <a:bodyPr/>
          <a:lstStyle/>
          <a:p>
            <a:fld id="{03C7BD73-E95E-4624-81E7-AA00E5BE7006}" type="slidenum">
              <a:rPr lang="en-GB" smtClean="0"/>
              <a:t>2</a:t>
            </a:fld>
            <a:endParaRPr lang="en-GB" dirty="0"/>
          </a:p>
        </p:txBody>
      </p:sp>
    </p:spTree>
    <p:extLst>
      <p:ext uri="{BB962C8B-B14F-4D97-AF65-F5344CB8AC3E}">
        <p14:creationId xmlns:p14="http://schemas.microsoft.com/office/powerpoint/2010/main" val="41815729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Teaching Assistant – had experience through out both phases (foundation phase and key stage 2). I assist class teacher with planning and preparation, deliver focused task and 1:1, complete observations and assessments, classroom displays, co-operate with parents. </a:t>
            </a:r>
          </a:p>
          <a:p>
            <a:r>
              <a:rPr lang="en-GB" dirty="0"/>
              <a:t>Art &amp; welsh club – take lead in my own planning, delivering my own club independently </a:t>
            </a:r>
          </a:p>
        </p:txBody>
      </p:sp>
      <p:sp>
        <p:nvSpPr>
          <p:cNvPr id="4" name="Slide Number Placeholder 3"/>
          <p:cNvSpPr>
            <a:spLocks noGrp="1"/>
          </p:cNvSpPr>
          <p:nvPr>
            <p:ph type="sldNum" sz="quarter" idx="5"/>
          </p:nvPr>
        </p:nvSpPr>
        <p:spPr/>
        <p:txBody>
          <a:bodyPr/>
          <a:lstStyle/>
          <a:p>
            <a:fld id="{03C7BD73-E95E-4624-81E7-AA00E5BE7006}" type="slidenum">
              <a:rPr lang="en-GB" smtClean="0"/>
              <a:t>3</a:t>
            </a:fld>
            <a:endParaRPr lang="en-GB" dirty="0"/>
          </a:p>
        </p:txBody>
      </p:sp>
    </p:spTree>
    <p:extLst>
      <p:ext uri="{BB962C8B-B14F-4D97-AF65-F5344CB8AC3E}">
        <p14:creationId xmlns:p14="http://schemas.microsoft.com/office/powerpoint/2010/main" val="26748714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Art Club we look at different famous artist and link work to a particular piece of famous art work. We learn indoors and outdoors. Children create their own pieces of work which will be displayed in our Art Exhibition every summer. </a:t>
            </a:r>
          </a:p>
        </p:txBody>
      </p:sp>
      <p:sp>
        <p:nvSpPr>
          <p:cNvPr id="4" name="Slide Number Placeholder 3"/>
          <p:cNvSpPr>
            <a:spLocks noGrp="1"/>
          </p:cNvSpPr>
          <p:nvPr>
            <p:ph type="sldNum" sz="quarter" idx="5"/>
          </p:nvPr>
        </p:nvSpPr>
        <p:spPr/>
        <p:txBody>
          <a:bodyPr/>
          <a:lstStyle/>
          <a:p>
            <a:fld id="{03C7BD73-E95E-4624-81E7-AA00E5BE7006}" type="slidenum">
              <a:rPr lang="en-GB" smtClean="0"/>
              <a:t>4</a:t>
            </a:fld>
            <a:endParaRPr lang="en-GB"/>
          </a:p>
        </p:txBody>
      </p:sp>
    </p:spTree>
    <p:extLst>
      <p:ext uri="{BB962C8B-B14F-4D97-AF65-F5344CB8AC3E}">
        <p14:creationId xmlns:p14="http://schemas.microsoft.com/office/powerpoint/2010/main" val="29866514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Children are immersed into Welsh Language through various games and activities rather than being sat down and taught it. Reception – base around </a:t>
            </a:r>
            <a:r>
              <a:rPr lang="en-GB" dirty="0" err="1"/>
              <a:t>Tedi</a:t>
            </a:r>
            <a:r>
              <a:rPr lang="en-GB" dirty="0"/>
              <a:t> </a:t>
            </a:r>
            <a:r>
              <a:rPr lang="en-GB" dirty="0" err="1"/>
              <a:t>Twt</a:t>
            </a:r>
            <a:r>
              <a:rPr lang="en-GB" dirty="0"/>
              <a:t> stories which are linked to games. Year 1/2 – splat games/bingo on different topics. Children are always engaged.</a:t>
            </a:r>
          </a:p>
        </p:txBody>
      </p:sp>
      <p:sp>
        <p:nvSpPr>
          <p:cNvPr id="4" name="Slide Number Placeholder 3"/>
          <p:cNvSpPr>
            <a:spLocks noGrp="1"/>
          </p:cNvSpPr>
          <p:nvPr>
            <p:ph type="sldNum" sz="quarter" idx="5"/>
          </p:nvPr>
        </p:nvSpPr>
        <p:spPr/>
        <p:txBody>
          <a:bodyPr/>
          <a:lstStyle/>
          <a:p>
            <a:fld id="{03C7BD73-E95E-4624-81E7-AA00E5BE7006}" type="slidenum">
              <a:rPr lang="en-GB" smtClean="0"/>
              <a:t>5</a:t>
            </a:fld>
            <a:endParaRPr lang="en-GB"/>
          </a:p>
        </p:txBody>
      </p:sp>
    </p:spTree>
    <p:extLst>
      <p:ext uri="{BB962C8B-B14F-4D97-AF65-F5344CB8AC3E}">
        <p14:creationId xmlns:p14="http://schemas.microsoft.com/office/powerpoint/2010/main" val="27400650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a:t>
            </a:r>
            <a:r>
              <a:rPr lang="en-GB" baseline="0" dirty="0"/>
              <a:t> training courses have enabled me to gain knowledge and enhance my professional development and also to ensure I fulfil my role in supporting the children to a high standard, both indoors and outdoors. </a:t>
            </a:r>
            <a:endParaRPr lang="en-GB" dirty="0"/>
          </a:p>
        </p:txBody>
      </p:sp>
      <p:sp>
        <p:nvSpPr>
          <p:cNvPr id="4" name="Slide Number Placeholder 3"/>
          <p:cNvSpPr>
            <a:spLocks noGrp="1"/>
          </p:cNvSpPr>
          <p:nvPr>
            <p:ph type="sldNum" sz="quarter" idx="10"/>
          </p:nvPr>
        </p:nvSpPr>
        <p:spPr/>
        <p:txBody>
          <a:bodyPr/>
          <a:lstStyle/>
          <a:p>
            <a:fld id="{03C7BD73-E95E-4624-81E7-AA00E5BE7006}" type="slidenum">
              <a:rPr lang="en-GB" smtClean="0"/>
              <a:t>6</a:t>
            </a:fld>
            <a:endParaRPr lang="en-GB" dirty="0"/>
          </a:p>
        </p:txBody>
      </p:sp>
    </p:spTree>
    <p:extLst>
      <p:ext uri="{BB962C8B-B14F-4D97-AF65-F5344CB8AC3E}">
        <p14:creationId xmlns:p14="http://schemas.microsoft.com/office/powerpoint/2010/main" val="5892473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C7BD73-E95E-4624-81E7-AA00E5BE7006}" type="slidenum">
              <a:rPr lang="en-GB" smtClean="0"/>
              <a:t>7</a:t>
            </a:fld>
            <a:endParaRPr lang="en-GB" dirty="0"/>
          </a:p>
        </p:txBody>
      </p:sp>
    </p:spTree>
    <p:extLst>
      <p:ext uri="{BB962C8B-B14F-4D97-AF65-F5344CB8AC3E}">
        <p14:creationId xmlns:p14="http://schemas.microsoft.com/office/powerpoint/2010/main" val="18708789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Welsh can be embedded into Flying Start through different routines. </a:t>
            </a:r>
            <a:r>
              <a:rPr lang="en-GB" dirty="0" err="1"/>
              <a:t>E..g</a:t>
            </a:r>
            <a:r>
              <a:rPr lang="en-GB" dirty="0"/>
              <a:t> bore da, </a:t>
            </a:r>
            <a:r>
              <a:rPr lang="en-GB" dirty="0" err="1"/>
              <a:t>hwyl</a:t>
            </a:r>
            <a:r>
              <a:rPr lang="en-GB" dirty="0"/>
              <a:t> </a:t>
            </a:r>
            <a:r>
              <a:rPr lang="en-GB" dirty="0" err="1"/>
              <a:t>fawr</a:t>
            </a:r>
            <a:r>
              <a:rPr lang="en-GB" dirty="0"/>
              <a:t>, tidy up time, brush teeth and snack time. </a:t>
            </a:r>
          </a:p>
        </p:txBody>
      </p:sp>
      <p:sp>
        <p:nvSpPr>
          <p:cNvPr id="4" name="Slide Number Placeholder 3"/>
          <p:cNvSpPr>
            <a:spLocks noGrp="1"/>
          </p:cNvSpPr>
          <p:nvPr>
            <p:ph type="sldNum" sz="quarter" idx="10"/>
          </p:nvPr>
        </p:nvSpPr>
        <p:spPr/>
        <p:txBody>
          <a:bodyPr/>
          <a:lstStyle/>
          <a:p>
            <a:fld id="{03C7BD73-E95E-4624-81E7-AA00E5BE7006}" type="slidenum">
              <a:rPr lang="en-GB" smtClean="0"/>
              <a:t>8</a:t>
            </a:fld>
            <a:endParaRPr lang="en-GB" dirty="0"/>
          </a:p>
        </p:txBody>
      </p:sp>
    </p:spTree>
    <p:extLst>
      <p:ext uri="{BB962C8B-B14F-4D97-AF65-F5344CB8AC3E}">
        <p14:creationId xmlns:p14="http://schemas.microsoft.com/office/powerpoint/2010/main" val="4334346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attending the Sabbatical I will be able to bring fresh Welsh language patterns and ideas and put them into use throughout the setting and make sure they are embedded appropriately. </a:t>
            </a:r>
          </a:p>
        </p:txBody>
      </p:sp>
      <p:sp>
        <p:nvSpPr>
          <p:cNvPr id="4" name="Slide Number Placeholder 3"/>
          <p:cNvSpPr>
            <a:spLocks noGrp="1"/>
          </p:cNvSpPr>
          <p:nvPr>
            <p:ph type="sldNum" sz="quarter" idx="5"/>
          </p:nvPr>
        </p:nvSpPr>
        <p:spPr/>
        <p:txBody>
          <a:bodyPr/>
          <a:lstStyle/>
          <a:p>
            <a:fld id="{03C7BD73-E95E-4624-81E7-AA00E5BE7006}" type="slidenum">
              <a:rPr lang="en-GB" smtClean="0"/>
              <a:t>9</a:t>
            </a:fld>
            <a:endParaRPr lang="en-GB"/>
          </a:p>
        </p:txBody>
      </p:sp>
    </p:spTree>
    <p:extLst>
      <p:ext uri="{BB962C8B-B14F-4D97-AF65-F5344CB8AC3E}">
        <p14:creationId xmlns:p14="http://schemas.microsoft.com/office/powerpoint/2010/main" val="8356998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C7BD73-E95E-4624-81E7-AA00E5BE7006}" type="slidenum">
              <a:rPr lang="en-GB" smtClean="0"/>
              <a:t>10</a:t>
            </a:fld>
            <a:endParaRPr lang="en-GB"/>
          </a:p>
        </p:txBody>
      </p:sp>
    </p:spTree>
    <p:extLst>
      <p:ext uri="{BB962C8B-B14F-4D97-AF65-F5344CB8AC3E}">
        <p14:creationId xmlns:p14="http://schemas.microsoft.com/office/powerpoint/2010/main" val="18495067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Important for children to have access to both indoor and outdoor learning areas. Donaldson creative contributors – link to the new curriculum 2020. </a:t>
            </a:r>
          </a:p>
        </p:txBody>
      </p:sp>
      <p:sp>
        <p:nvSpPr>
          <p:cNvPr id="4" name="Slide Number Placeholder 3"/>
          <p:cNvSpPr>
            <a:spLocks noGrp="1"/>
          </p:cNvSpPr>
          <p:nvPr>
            <p:ph type="sldNum" sz="quarter" idx="5"/>
          </p:nvPr>
        </p:nvSpPr>
        <p:spPr/>
        <p:txBody>
          <a:bodyPr/>
          <a:lstStyle/>
          <a:p>
            <a:fld id="{03C7BD73-E95E-4624-81E7-AA00E5BE7006}" type="slidenum">
              <a:rPr lang="en-GB" smtClean="0"/>
              <a:t>11</a:t>
            </a:fld>
            <a:endParaRPr lang="en-GB"/>
          </a:p>
        </p:txBody>
      </p:sp>
    </p:spTree>
    <p:extLst>
      <p:ext uri="{BB962C8B-B14F-4D97-AF65-F5344CB8AC3E}">
        <p14:creationId xmlns:p14="http://schemas.microsoft.com/office/powerpoint/2010/main" val="32390722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C7BD73-E95E-4624-81E7-AA00E5BE7006}" type="slidenum">
              <a:rPr lang="en-GB" smtClean="0"/>
              <a:t>14</a:t>
            </a:fld>
            <a:endParaRPr lang="en-GB"/>
          </a:p>
        </p:txBody>
      </p:sp>
    </p:spTree>
    <p:extLst>
      <p:ext uri="{BB962C8B-B14F-4D97-AF65-F5344CB8AC3E}">
        <p14:creationId xmlns:p14="http://schemas.microsoft.com/office/powerpoint/2010/main" val="36473253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C02DB329-85FF-4C89-84F1-6F6684EBD5B3}" type="datetimeFigureOut">
              <a:rPr lang="en-GB" smtClean="0"/>
              <a:t>17/01/2020</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27789842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2DB329-85FF-4C89-84F1-6F6684EBD5B3}"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38048208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02DB329-85FF-4C89-84F1-6F6684EBD5B3}"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32960739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02DB329-85FF-4C89-84F1-6F6684EBD5B3}"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2822034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02DB329-85FF-4C89-84F1-6F6684EBD5B3}" type="datetimeFigureOut">
              <a:rPr lang="en-GB" smtClean="0"/>
              <a:t>17/01/2020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38997149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02DB329-85FF-4C89-84F1-6F6684EBD5B3}" type="datetimeFigureOut">
              <a:rPr lang="en-GB" smtClean="0"/>
              <a:t>17/01/2020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15492855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2DB329-85FF-4C89-84F1-6F6684EBD5B3}" type="datetimeFigureOut">
              <a:rPr lang="en-GB" smtClean="0"/>
              <a:t>17/01/2020</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24313579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02DB329-85FF-4C89-84F1-6F6684EBD5B3}"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276721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02DB329-85FF-4C89-84F1-6F6684EBD5B3}"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3648994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02DB329-85FF-4C89-84F1-6F6684EBD5B3}"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41413129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02DB329-85FF-4C89-84F1-6F6684EBD5B3}"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21093438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02DB329-85FF-4C89-84F1-6F6684EBD5B3}"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11397257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02DB329-85FF-4C89-84F1-6F6684EBD5B3}"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22737910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02DB329-85FF-4C89-84F1-6F6684EBD5B3}" type="datetimeFigureOut">
              <a:rPr lang="en-GB" smtClean="0"/>
              <a:t>17/01/2020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3528297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02DB329-85FF-4C89-84F1-6F6684EBD5B3}" type="datetimeFigureOut">
              <a:rPr lang="en-GB" smtClean="0"/>
              <a:t>17/01/2020</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32563527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C02DB329-85FF-4C89-84F1-6F6684EBD5B3}"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28464442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02DB329-85FF-4C89-84F1-6F6684EBD5B3}"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74950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C02DB329-85FF-4C89-84F1-6F6684EBD5B3}" type="datetimeFigureOut">
              <a:rPr lang="en-GB" smtClean="0"/>
              <a:t>17/01/2020</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731C869A-32E8-4573-B8F9-980CFE5F463A}" type="slidenum">
              <a:rPr lang="en-GB" smtClean="0"/>
              <a:t>‹#›</a:t>
            </a:fld>
            <a:endParaRPr lang="en-GB"/>
          </a:p>
        </p:txBody>
      </p:sp>
    </p:spTree>
    <p:extLst>
      <p:ext uri="{BB962C8B-B14F-4D97-AF65-F5344CB8AC3E}">
        <p14:creationId xmlns:p14="http://schemas.microsoft.com/office/powerpoint/2010/main" val="77365854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0.jpg"/><Relationship Id="rId4" Type="http://schemas.openxmlformats.org/officeDocument/2006/relationships/image" Target="../media/image9.jp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pacey.org.uk/working-in-childcare/spotlight-on/literacy-in-the-early-year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online.stu.edu/transformational-leadership/"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unicef.org.uk/what-we-do/un-convention-child-rights/" TargetMode="External"/><Relationship Id="rId5" Type="http://schemas.openxmlformats.org/officeDocument/2006/relationships/hyperlink" Target="https://literacytrust.org.uk/resources/10-reasons-why-play-important/" TargetMode="External"/><Relationship Id="rId4" Type="http://schemas.openxmlformats.org/officeDocument/2006/relationships/hyperlink" Target="https://www.swansea.gov.uk/article/8915/Quality-childcare-for-2-to-3-year-ol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D8532-FB80-4C1F-A11C-5E7FB148C2A6}"/>
              </a:ext>
            </a:extLst>
          </p:cNvPr>
          <p:cNvSpPr>
            <a:spLocks noGrp="1"/>
          </p:cNvSpPr>
          <p:nvPr>
            <p:ph type="ctrTitle"/>
          </p:nvPr>
        </p:nvSpPr>
        <p:spPr>
          <a:xfrm>
            <a:off x="1524000" y="1386301"/>
            <a:ext cx="9144000" cy="2387600"/>
          </a:xfrm>
        </p:spPr>
        <p:txBody>
          <a:bodyPr>
            <a:normAutofit fontScale="90000"/>
          </a:bodyPr>
          <a:lstStyle/>
          <a:p>
            <a:pPr algn="ctr"/>
            <a:r>
              <a:rPr lang="en-GB" dirty="0">
                <a:solidFill>
                  <a:schemeClr val="bg1"/>
                </a:solidFill>
                <a:latin typeface="Arial" panose="020B0604020202020204" pitchFamily="34" charset="0"/>
                <a:cs typeface="Arial" panose="020B0604020202020204" pitchFamily="34" charset="0"/>
              </a:rPr>
              <a:t>Skills for Life: Employability and Future Pathways </a:t>
            </a:r>
            <a:br>
              <a:rPr lang="en-GB" dirty="0">
                <a:solidFill>
                  <a:schemeClr val="bg1"/>
                </a:solidFill>
                <a:latin typeface="Arial" panose="020B0604020202020204" pitchFamily="34" charset="0"/>
                <a:cs typeface="Arial" panose="020B0604020202020204" pitchFamily="34" charset="0"/>
              </a:rPr>
            </a:br>
            <a:r>
              <a:rPr lang="en-GB" dirty="0">
                <a:solidFill>
                  <a:schemeClr val="bg1"/>
                </a:solidFill>
                <a:latin typeface="Arial" panose="020B0604020202020204" pitchFamily="34" charset="0"/>
                <a:cs typeface="Arial" panose="020B0604020202020204" pitchFamily="34" charset="0"/>
              </a:rPr>
              <a:t>ECGE6001</a:t>
            </a:r>
          </a:p>
        </p:txBody>
      </p:sp>
      <p:sp>
        <p:nvSpPr>
          <p:cNvPr id="3" name="Subtitle 2">
            <a:extLst>
              <a:ext uri="{FF2B5EF4-FFF2-40B4-BE49-F238E27FC236}">
                <a16:creationId xmlns:a16="http://schemas.microsoft.com/office/drawing/2014/main" id="{F3B26FAF-CFB3-46D1-BF2A-86B2C9B0E05D}"/>
              </a:ext>
            </a:extLst>
          </p:cNvPr>
          <p:cNvSpPr>
            <a:spLocks noGrp="1"/>
          </p:cNvSpPr>
          <p:nvPr>
            <p:ph type="subTitle" idx="1"/>
          </p:nvPr>
        </p:nvSpPr>
        <p:spPr>
          <a:xfrm>
            <a:off x="3847476" y="4565094"/>
            <a:ext cx="4292184" cy="1655762"/>
          </a:xfrm>
        </p:spPr>
        <p:txBody>
          <a:bodyPr>
            <a:normAutofit/>
          </a:bodyPr>
          <a:lstStyle/>
          <a:p>
            <a:pPr algn="ctr"/>
            <a:r>
              <a:rPr lang="en-GB" sz="3400" dirty="0">
                <a:solidFill>
                  <a:schemeClr val="bg1"/>
                </a:solidFill>
              </a:rPr>
              <a:t>Rebecca Tobin</a:t>
            </a:r>
            <a:br>
              <a:rPr lang="en-GB" sz="3400" dirty="0">
                <a:solidFill>
                  <a:schemeClr val="bg1"/>
                </a:solidFill>
              </a:rPr>
            </a:br>
            <a:r>
              <a:rPr lang="en-GB" sz="3400" dirty="0">
                <a:solidFill>
                  <a:schemeClr val="bg1"/>
                </a:solidFill>
              </a:rPr>
              <a:t>1707512</a:t>
            </a:r>
          </a:p>
        </p:txBody>
      </p:sp>
      <p:pic>
        <p:nvPicPr>
          <p:cNvPr id="1026" name="Picture 2" descr="Image result for flying start 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466" y="4313899"/>
            <a:ext cx="1762420" cy="181070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Image result for flying start 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55088" y="4313899"/>
            <a:ext cx="1762420" cy="18107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62556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3CD7B-60D7-4EA0-A344-074F94DB906D}"/>
              </a:ext>
            </a:extLst>
          </p:cNvPr>
          <p:cNvSpPr>
            <a:spLocks noGrp="1"/>
          </p:cNvSpPr>
          <p:nvPr>
            <p:ph type="title"/>
          </p:nvPr>
        </p:nvSpPr>
        <p:spPr/>
        <p:txBody>
          <a:bodyPr>
            <a:normAutofit/>
          </a:bodyPr>
          <a:lstStyle/>
          <a:p>
            <a:r>
              <a:rPr lang="en-GB" sz="4000" u="sng" dirty="0">
                <a:solidFill>
                  <a:schemeClr val="bg1"/>
                </a:solidFill>
                <a:latin typeface="Arial" panose="020B0604020202020204" pitchFamily="34" charset="0"/>
                <a:cs typeface="Arial" panose="020B0604020202020204" pitchFamily="34" charset="0"/>
              </a:rPr>
              <a:t>Flying Start</a:t>
            </a:r>
          </a:p>
        </p:txBody>
      </p:sp>
      <p:sp>
        <p:nvSpPr>
          <p:cNvPr id="3" name="Content Placeholder 2">
            <a:extLst>
              <a:ext uri="{FF2B5EF4-FFF2-40B4-BE49-F238E27FC236}">
                <a16:creationId xmlns:a16="http://schemas.microsoft.com/office/drawing/2014/main" id="{1E8FCA9A-B69C-4FB8-B7F1-57BA279E20D6}"/>
              </a:ext>
            </a:extLst>
          </p:cNvPr>
          <p:cNvSpPr>
            <a:spLocks noGrp="1"/>
          </p:cNvSpPr>
          <p:nvPr>
            <p:ph idx="1"/>
          </p:nvPr>
        </p:nvSpPr>
        <p:spPr/>
        <p:txBody>
          <a:bodyPr>
            <a:normAutofit/>
          </a:bodyPr>
          <a:lstStyle/>
          <a:p>
            <a:r>
              <a:rPr lang="en-GB" sz="2400" dirty="0">
                <a:solidFill>
                  <a:srgbClr val="002060"/>
                </a:solidFill>
                <a:latin typeface="Arial" panose="020B0604020202020204" pitchFamily="34" charset="0"/>
                <a:cs typeface="Arial" panose="020B0604020202020204" pitchFamily="34" charset="0"/>
              </a:rPr>
              <a:t>In areas of poverty and deprivation </a:t>
            </a:r>
          </a:p>
          <a:p>
            <a:r>
              <a:rPr lang="en-GB" sz="2400" dirty="0">
                <a:solidFill>
                  <a:srgbClr val="002060"/>
                </a:solidFill>
                <a:latin typeface="Arial" panose="020B0604020202020204" pitchFamily="34" charset="0"/>
                <a:cs typeface="Arial" panose="020B0604020202020204" pitchFamily="34" charset="0"/>
              </a:rPr>
              <a:t>Provide high quality of childcare for 2-3 year olds</a:t>
            </a:r>
          </a:p>
          <a:p>
            <a:r>
              <a:rPr lang="en-GB" sz="2400" dirty="0">
                <a:solidFill>
                  <a:srgbClr val="002060"/>
                </a:solidFill>
                <a:latin typeface="Arial" panose="020B0604020202020204" pitchFamily="34" charset="0"/>
                <a:cs typeface="Arial" panose="020B0604020202020204" pitchFamily="34" charset="0"/>
              </a:rPr>
              <a:t>Parental engagement </a:t>
            </a:r>
          </a:p>
          <a:p>
            <a:r>
              <a:rPr lang="en-GB" sz="2400" dirty="0">
                <a:solidFill>
                  <a:srgbClr val="002060"/>
                </a:solidFill>
                <a:latin typeface="Arial" panose="020B0604020202020204" pitchFamily="34" charset="0"/>
                <a:cs typeface="Arial" panose="020B0604020202020204" pitchFamily="34" charset="0"/>
              </a:rPr>
              <a:t>Health visitor </a:t>
            </a:r>
          </a:p>
          <a:p>
            <a:r>
              <a:rPr lang="en-GB" sz="2400" dirty="0">
                <a:solidFill>
                  <a:srgbClr val="002060"/>
                </a:solidFill>
                <a:latin typeface="Arial" panose="020B0604020202020204" pitchFamily="34" charset="0"/>
                <a:cs typeface="Arial" panose="020B0604020202020204" pitchFamily="34" charset="0"/>
              </a:rPr>
              <a:t>Links to Multi-agencies     </a:t>
            </a:r>
          </a:p>
          <a:p>
            <a:pPr marL="0" indent="0">
              <a:buNone/>
            </a:pPr>
            <a:endParaRPr lang="en-GB" sz="2400" dirty="0">
              <a:solidFill>
                <a:srgbClr val="002060"/>
              </a:solidFill>
              <a:latin typeface="Arial" panose="020B0604020202020204" pitchFamily="34" charset="0"/>
              <a:cs typeface="Arial" panose="020B0604020202020204" pitchFamily="34" charset="0"/>
            </a:endParaRPr>
          </a:p>
          <a:p>
            <a:pPr marL="0" indent="0">
              <a:buNone/>
            </a:pPr>
            <a:r>
              <a:rPr lang="en-GB" sz="2400" dirty="0">
                <a:solidFill>
                  <a:srgbClr val="002060"/>
                </a:solidFill>
                <a:latin typeface="Arial" panose="020B0604020202020204" pitchFamily="34" charset="0"/>
                <a:cs typeface="Arial" panose="020B0604020202020204" pitchFamily="34" charset="0"/>
              </a:rPr>
              <a:t> (Swansea Council, 2019)</a:t>
            </a:r>
          </a:p>
          <a:p>
            <a:endParaRPr lang="en-GB" sz="2400" dirty="0">
              <a:solidFill>
                <a:srgbClr val="002060"/>
              </a:solidFill>
              <a:latin typeface="Arial" panose="020B0604020202020204" pitchFamily="34" charset="0"/>
              <a:cs typeface="Arial" panose="020B0604020202020204" pitchFamily="34" charset="0"/>
            </a:endParaRPr>
          </a:p>
          <a:p>
            <a:pPr marL="0" indent="0">
              <a:buNone/>
            </a:pPr>
            <a:endParaRPr lang="en-GB" dirty="0">
              <a:solidFill>
                <a:srgbClr val="002060"/>
              </a:solidFill>
              <a:latin typeface="Arial" panose="020B0604020202020204" pitchFamily="34" charset="0"/>
              <a:cs typeface="Arial" panose="020B0604020202020204" pitchFamily="34" charset="0"/>
            </a:endParaRPr>
          </a:p>
          <a:p>
            <a:endParaRPr lang="en-GB" dirty="0">
              <a:solidFill>
                <a:srgbClr val="002060"/>
              </a:solidFill>
              <a:latin typeface="Arial" panose="020B0604020202020204" pitchFamily="34" charset="0"/>
              <a:cs typeface="Arial" panose="020B0604020202020204" pitchFamily="34" charset="0"/>
            </a:endParaRPr>
          </a:p>
          <a:p>
            <a:endParaRPr lang="en-GB" dirty="0">
              <a:solidFill>
                <a:srgbClr val="002060"/>
              </a:solidFill>
              <a:latin typeface="Arial" panose="020B0604020202020204" pitchFamily="34" charset="0"/>
              <a:cs typeface="Arial" panose="020B0604020202020204" pitchFamily="34" charset="0"/>
            </a:endParaRPr>
          </a:p>
          <a:p>
            <a:endParaRPr lang="en-GB" dirty="0">
              <a:solidFill>
                <a:srgbClr val="002060"/>
              </a:solidFill>
              <a:latin typeface="Arial" panose="020B0604020202020204" pitchFamily="34" charset="0"/>
              <a:cs typeface="Arial" panose="020B0604020202020204" pitchFamily="34" charset="0"/>
            </a:endParaRPr>
          </a:p>
          <a:p>
            <a:pPr marL="0" indent="0">
              <a:buNone/>
            </a:pPr>
            <a:endParaRPr lang="en-GB" dirty="0">
              <a:solidFill>
                <a:srgbClr val="002060"/>
              </a:solidFill>
              <a:latin typeface="Arial" panose="020B0604020202020204" pitchFamily="34" charset="0"/>
              <a:cs typeface="Arial" panose="020B0604020202020204" pitchFamily="34" charset="0"/>
            </a:endParaRPr>
          </a:p>
          <a:p>
            <a:pPr marL="0" indent="0">
              <a:buNone/>
            </a:pPr>
            <a:endParaRPr lang="en-GB" dirty="0"/>
          </a:p>
        </p:txBody>
      </p:sp>
      <p:pic>
        <p:nvPicPr>
          <p:cNvPr id="4" name="Picture 2" descr="Image result for flying start logo">
            <a:extLst>
              <a:ext uri="{FF2B5EF4-FFF2-40B4-BE49-F238E27FC236}">
                <a16:creationId xmlns:a16="http://schemas.microsoft.com/office/drawing/2014/main" id="{599F9AB6-7BB1-4BC1-80B9-FA8B6B0124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43259" y="2354772"/>
            <a:ext cx="1455566" cy="1495444"/>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Image result for children building blocks clipart">
            <a:extLst>
              <a:ext uri="{FF2B5EF4-FFF2-40B4-BE49-F238E27FC236}">
                <a16:creationId xmlns:a16="http://schemas.microsoft.com/office/drawing/2014/main" id="{99E8A1B9-8377-417B-ABE0-0110088A180A}"/>
              </a:ext>
            </a:extLst>
          </p:cNvPr>
          <p:cNvPicPr>
            <a:picLocks noChangeAspect="1" noChangeArrowheads="1"/>
          </p:cNvPicPr>
          <p:nvPr/>
        </p:nvPicPr>
        <p:blipFill>
          <a:blip r:embed="rId4" cstate="hqprint">
            <a:extLst>
              <a:ext uri="{28A0092B-C50C-407E-A947-70E740481C1C}">
                <a14:useLocalDpi xmlns:a14="http://schemas.microsoft.com/office/drawing/2010/main" val="0"/>
              </a:ext>
            </a:extLst>
          </a:blip>
          <a:srcRect/>
          <a:stretch>
            <a:fillRect/>
          </a:stretch>
        </p:blipFill>
        <p:spPr bwMode="auto">
          <a:xfrm>
            <a:off x="9645017" y="4311650"/>
            <a:ext cx="2037107" cy="2075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7562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1CCBC-AC3F-4CA1-A875-AF51D91CC812}"/>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Skills and Experience </a:t>
            </a:r>
          </a:p>
        </p:txBody>
      </p:sp>
      <p:sp>
        <p:nvSpPr>
          <p:cNvPr id="3" name="Content Placeholder 2">
            <a:extLst>
              <a:ext uri="{FF2B5EF4-FFF2-40B4-BE49-F238E27FC236}">
                <a16:creationId xmlns:a16="http://schemas.microsoft.com/office/drawing/2014/main" id="{94351DB5-4D7F-4A02-829D-9EC4EABA9DAE}"/>
              </a:ext>
            </a:extLst>
          </p:cNvPr>
          <p:cNvSpPr>
            <a:spLocks noGrp="1"/>
          </p:cNvSpPr>
          <p:nvPr>
            <p:ph idx="1"/>
          </p:nvPr>
        </p:nvSpPr>
        <p:spPr>
          <a:xfrm>
            <a:off x="530366" y="2277123"/>
            <a:ext cx="4272197" cy="3993999"/>
          </a:xfrm>
        </p:spPr>
        <p:txBody>
          <a:bodyPr>
            <a:normAutofit/>
          </a:bodyPr>
          <a:lstStyle/>
          <a:p>
            <a:r>
              <a:rPr lang="en-GB" dirty="0">
                <a:solidFill>
                  <a:schemeClr val="tx2"/>
                </a:solidFill>
                <a:latin typeface="Arial" panose="020B0604020202020204" pitchFamily="34" charset="0"/>
                <a:cs typeface="Arial" panose="020B0604020202020204" pitchFamily="34" charset="0"/>
              </a:rPr>
              <a:t>I am currently a Teaching Assistant in a local Primary School teaching a split Year 3/4 class.</a:t>
            </a:r>
          </a:p>
          <a:p>
            <a:endParaRPr lang="en-GB" dirty="0">
              <a:solidFill>
                <a:schemeClr val="tx2"/>
              </a:solidFill>
              <a:latin typeface="Arial" panose="020B0604020202020204" pitchFamily="34" charset="0"/>
              <a:cs typeface="Arial" panose="020B0604020202020204" pitchFamily="34" charset="0"/>
            </a:endParaRPr>
          </a:p>
          <a:p>
            <a:r>
              <a:rPr lang="en-GB" dirty="0">
                <a:solidFill>
                  <a:schemeClr val="tx2"/>
                </a:solidFill>
                <a:latin typeface="Arial" panose="020B0604020202020204" pitchFamily="34" charset="0"/>
                <a:cs typeface="Arial" panose="020B0604020202020204" pitchFamily="34" charset="0"/>
              </a:rPr>
              <a:t>Take leadership in two extra curricular clubs; Art and Welsh.</a:t>
            </a:r>
          </a:p>
          <a:p>
            <a:pPr marL="0" indent="0">
              <a:buNone/>
            </a:pPr>
            <a:r>
              <a:rPr lang="en-GB" dirty="0">
                <a:solidFill>
                  <a:schemeClr val="tx2"/>
                </a:solidFill>
                <a:latin typeface="Arial" panose="020B0604020202020204" pitchFamily="34" charset="0"/>
                <a:cs typeface="Arial" panose="020B0604020202020204" pitchFamily="34" charset="0"/>
              </a:rPr>
              <a:t>          - create planning</a:t>
            </a:r>
          </a:p>
          <a:p>
            <a:pPr marL="0" indent="0">
              <a:buNone/>
            </a:pPr>
            <a:r>
              <a:rPr lang="en-GB" dirty="0">
                <a:solidFill>
                  <a:schemeClr val="tx2"/>
                </a:solidFill>
                <a:latin typeface="Arial" panose="020B0604020202020204" pitchFamily="34" charset="0"/>
                <a:cs typeface="Arial" panose="020B0604020202020204" pitchFamily="34" charset="0"/>
              </a:rPr>
              <a:t>          - independent delivery </a:t>
            </a:r>
          </a:p>
          <a:p>
            <a:endParaRPr lang="en-GB" dirty="0"/>
          </a:p>
          <a:p>
            <a:endParaRPr lang="en-GB" dirty="0"/>
          </a:p>
          <a:p>
            <a:endParaRPr lang="en-GB" dirty="0"/>
          </a:p>
        </p:txBody>
      </p:sp>
      <p:sp>
        <p:nvSpPr>
          <p:cNvPr id="6" name="Content Placeholder 2">
            <a:extLst>
              <a:ext uri="{FF2B5EF4-FFF2-40B4-BE49-F238E27FC236}">
                <a16:creationId xmlns:a16="http://schemas.microsoft.com/office/drawing/2014/main" id="{94351DB5-4D7F-4A02-829D-9EC4EABA9DAE}"/>
              </a:ext>
            </a:extLst>
          </p:cNvPr>
          <p:cNvSpPr txBox="1">
            <a:spLocks/>
          </p:cNvSpPr>
          <p:nvPr/>
        </p:nvSpPr>
        <p:spPr>
          <a:xfrm>
            <a:off x="6750571" y="2407751"/>
            <a:ext cx="5441429" cy="399399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None/>
            </a:pPr>
            <a:r>
              <a:rPr lang="en-GB" dirty="0">
                <a:solidFill>
                  <a:schemeClr val="tx2"/>
                </a:solidFill>
                <a:latin typeface="Arial" panose="020B0604020202020204" pitchFamily="34" charset="0"/>
                <a:cs typeface="Arial" panose="020B0604020202020204" pitchFamily="34" charset="0"/>
              </a:rPr>
              <a:t>Having these experiences have enabled me to:</a:t>
            </a:r>
          </a:p>
          <a:p>
            <a:r>
              <a:rPr lang="en-GB" dirty="0">
                <a:solidFill>
                  <a:schemeClr val="tx2"/>
                </a:solidFill>
                <a:latin typeface="Arial" panose="020B0604020202020204" pitchFamily="34" charset="0"/>
                <a:cs typeface="Arial" panose="020B0604020202020204" pitchFamily="34" charset="0"/>
              </a:rPr>
              <a:t>Become a strong team member </a:t>
            </a:r>
          </a:p>
          <a:p>
            <a:r>
              <a:rPr lang="en-GB" dirty="0">
                <a:solidFill>
                  <a:schemeClr val="tx2"/>
                </a:solidFill>
                <a:latin typeface="Arial" panose="020B0604020202020204" pitchFamily="34" charset="0"/>
                <a:cs typeface="Arial" panose="020B0604020202020204" pitchFamily="34" charset="0"/>
              </a:rPr>
              <a:t>Good use of restorative practice</a:t>
            </a:r>
          </a:p>
          <a:p>
            <a:r>
              <a:rPr lang="en-GB" dirty="0">
                <a:solidFill>
                  <a:schemeClr val="tx2"/>
                </a:solidFill>
                <a:latin typeface="Arial" panose="020B0604020202020204" pitchFamily="34" charset="0"/>
                <a:cs typeface="Arial" panose="020B0604020202020204" pitchFamily="34" charset="0"/>
              </a:rPr>
              <a:t>Behaviour management </a:t>
            </a:r>
          </a:p>
          <a:p>
            <a:r>
              <a:rPr lang="en-GB" dirty="0">
                <a:solidFill>
                  <a:schemeClr val="tx2"/>
                </a:solidFill>
                <a:latin typeface="Arial" panose="020B0604020202020204" pitchFamily="34" charset="0"/>
                <a:cs typeface="Arial" panose="020B0604020202020204" pitchFamily="34" charset="0"/>
              </a:rPr>
              <a:t>Documenting/planning</a:t>
            </a:r>
          </a:p>
          <a:p>
            <a:r>
              <a:rPr lang="en-GB" dirty="0">
                <a:solidFill>
                  <a:schemeClr val="tx2"/>
                </a:solidFill>
                <a:latin typeface="Arial" panose="020B0604020202020204" pitchFamily="34" charset="0"/>
                <a:cs typeface="Arial" panose="020B0604020202020204" pitchFamily="34" charset="0"/>
              </a:rPr>
              <a:t>Take leadership role in clubs </a:t>
            </a:r>
          </a:p>
          <a:p>
            <a:r>
              <a:rPr lang="en-GB" dirty="0">
                <a:solidFill>
                  <a:schemeClr val="tx2"/>
                </a:solidFill>
                <a:latin typeface="Arial" panose="020B0604020202020204" pitchFamily="34" charset="0"/>
                <a:cs typeface="Arial" panose="020B0604020202020204" pitchFamily="34" charset="0"/>
              </a:rPr>
              <a:t>Encourage independence </a:t>
            </a:r>
          </a:p>
          <a:p>
            <a:r>
              <a:rPr lang="en-GB" dirty="0">
                <a:solidFill>
                  <a:schemeClr val="tx2"/>
                </a:solidFill>
                <a:latin typeface="Arial" panose="020B0604020202020204" pitchFamily="34" charset="0"/>
                <a:cs typeface="Arial" panose="020B0604020202020204" pitchFamily="34" charset="0"/>
              </a:rPr>
              <a:t>Have good time management </a:t>
            </a:r>
          </a:p>
          <a:p>
            <a:r>
              <a:rPr lang="en-GB" dirty="0">
                <a:solidFill>
                  <a:schemeClr val="tx2"/>
                </a:solidFill>
                <a:latin typeface="Arial" panose="020B0604020202020204" pitchFamily="34" charset="0"/>
                <a:cs typeface="Arial" panose="020B0604020202020204" pitchFamily="34" charset="0"/>
              </a:rPr>
              <a:t>Excellent communication skills</a:t>
            </a:r>
          </a:p>
          <a:p>
            <a:r>
              <a:rPr lang="en-GB" dirty="0">
                <a:solidFill>
                  <a:schemeClr val="tx2"/>
                </a:solidFill>
                <a:latin typeface="Arial" panose="020B0604020202020204" pitchFamily="34" charset="0"/>
                <a:cs typeface="Arial" panose="020B0604020202020204" pitchFamily="34" charset="0"/>
              </a:rPr>
              <a:t>Creativity </a:t>
            </a:r>
          </a:p>
          <a:p>
            <a:endParaRPr lang="en-GB" dirty="0"/>
          </a:p>
          <a:p>
            <a:endParaRPr lang="en-GB" dirty="0"/>
          </a:p>
          <a:p>
            <a:endParaRPr lang="en-GB" dirty="0"/>
          </a:p>
          <a:p>
            <a:endParaRPr lang="en-GB" dirty="0"/>
          </a:p>
        </p:txBody>
      </p:sp>
      <p:sp>
        <p:nvSpPr>
          <p:cNvPr id="4" name="Arrow: Right 3">
            <a:extLst>
              <a:ext uri="{FF2B5EF4-FFF2-40B4-BE49-F238E27FC236}">
                <a16:creationId xmlns:a16="http://schemas.microsoft.com/office/drawing/2014/main" id="{7A347D2B-B868-4068-8410-B53D102D54E5}"/>
              </a:ext>
            </a:extLst>
          </p:cNvPr>
          <p:cNvSpPr/>
          <p:nvPr/>
        </p:nvSpPr>
        <p:spPr>
          <a:xfrm>
            <a:off x="4830884" y="3429000"/>
            <a:ext cx="1265116" cy="388257"/>
          </a:xfrm>
          <a:prstGeom prst="rightArrow">
            <a:avLst/>
          </a:prstGeom>
          <a:solidFill>
            <a:schemeClr val="accent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Rounded Corners 10">
            <a:extLst>
              <a:ext uri="{FF2B5EF4-FFF2-40B4-BE49-F238E27FC236}">
                <a16:creationId xmlns:a16="http://schemas.microsoft.com/office/drawing/2014/main" id="{7B9FE944-2BF4-4244-A320-1E6D6D70D2F4}"/>
              </a:ext>
            </a:extLst>
          </p:cNvPr>
          <p:cNvSpPr/>
          <p:nvPr/>
        </p:nvSpPr>
        <p:spPr>
          <a:xfrm>
            <a:off x="530366" y="5384800"/>
            <a:ext cx="5565634" cy="1292359"/>
          </a:xfrm>
          <a:prstGeom prst="roundRect">
            <a:avLst/>
          </a:prstGeom>
          <a:solidFill>
            <a:schemeClr val="tx2">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8921964E-9EB9-44C3-B237-3704CAC8CB33}"/>
              </a:ext>
            </a:extLst>
          </p:cNvPr>
          <p:cNvSpPr txBox="1"/>
          <p:nvPr/>
        </p:nvSpPr>
        <p:spPr>
          <a:xfrm>
            <a:off x="711200" y="5461088"/>
            <a:ext cx="5384800" cy="1477328"/>
          </a:xfrm>
          <a:prstGeom prst="rect">
            <a:avLst/>
          </a:prstGeom>
          <a:noFill/>
        </p:spPr>
        <p:txBody>
          <a:bodyPr wrap="square" rtlCol="0">
            <a:spAutoFit/>
          </a:bodyPr>
          <a:lstStyle/>
          <a:p>
            <a:r>
              <a:rPr lang="en-GB" dirty="0">
                <a:solidFill>
                  <a:srgbClr val="002060"/>
                </a:solidFill>
                <a:latin typeface="Arial" panose="020B0604020202020204" pitchFamily="34" charset="0"/>
                <a:cs typeface="Arial" panose="020B0604020202020204" pitchFamily="34" charset="0"/>
              </a:rPr>
              <a:t>Effective leaders have the ability to communicate well, become creative and create a positive and stimulated environment (St. Thomas University, 2018).</a:t>
            </a:r>
          </a:p>
          <a:p>
            <a:endParaRPr lang="en-GB" dirty="0"/>
          </a:p>
        </p:txBody>
      </p:sp>
    </p:spTree>
    <p:extLst>
      <p:ext uri="{BB962C8B-B14F-4D97-AF65-F5344CB8AC3E}">
        <p14:creationId xmlns:p14="http://schemas.microsoft.com/office/powerpoint/2010/main" val="759765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8EBF7-9343-4666-8F8E-515874989EB3}"/>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Art Club </a:t>
            </a:r>
          </a:p>
        </p:txBody>
      </p:sp>
      <p:pic>
        <p:nvPicPr>
          <p:cNvPr id="17" name="Picture 16" descr="A painting hanging on a wall&#10;&#10;Description automatically generated">
            <a:extLst>
              <a:ext uri="{FF2B5EF4-FFF2-40B4-BE49-F238E27FC236}">
                <a16:creationId xmlns:a16="http://schemas.microsoft.com/office/drawing/2014/main" id="{386BE766-F856-4875-9A8A-2A10C9FE0C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2498" y="1940379"/>
            <a:ext cx="3298318" cy="3566581"/>
          </a:xfrm>
          <a:prstGeom prst="rect">
            <a:avLst/>
          </a:prstGeom>
        </p:spPr>
      </p:pic>
      <p:sp>
        <p:nvSpPr>
          <p:cNvPr id="18" name="Rectangle 17">
            <a:extLst>
              <a:ext uri="{FF2B5EF4-FFF2-40B4-BE49-F238E27FC236}">
                <a16:creationId xmlns:a16="http://schemas.microsoft.com/office/drawing/2014/main" id="{546BFBDD-E015-4703-8BF2-6A177B8AD3A6}"/>
              </a:ext>
            </a:extLst>
          </p:cNvPr>
          <p:cNvSpPr/>
          <p:nvPr/>
        </p:nvSpPr>
        <p:spPr>
          <a:xfrm>
            <a:off x="2526412" y="2766182"/>
            <a:ext cx="319314" cy="159657"/>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18">
            <a:extLst>
              <a:ext uri="{FF2B5EF4-FFF2-40B4-BE49-F238E27FC236}">
                <a16:creationId xmlns:a16="http://schemas.microsoft.com/office/drawing/2014/main" id="{86568CA8-337E-4AA8-BFD1-70025D90C640}"/>
              </a:ext>
            </a:extLst>
          </p:cNvPr>
          <p:cNvSpPr/>
          <p:nvPr/>
        </p:nvSpPr>
        <p:spPr>
          <a:xfrm>
            <a:off x="1154954" y="2461574"/>
            <a:ext cx="319314" cy="159657"/>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8126A0C7-A12B-41F0-88A2-26142C1B8A6B}"/>
              </a:ext>
            </a:extLst>
          </p:cNvPr>
          <p:cNvSpPr/>
          <p:nvPr/>
        </p:nvSpPr>
        <p:spPr>
          <a:xfrm>
            <a:off x="1264879" y="4236770"/>
            <a:ext cx="319314" cy="159657"/>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8" name="Picture 27" descr="A picture containing bunch, many, covered, group&#10;&#10;Description automatically generated">
            <a:extLst>
              <a:ext uri="{FF2B5EF4-FFF2-40B4-BE49-F238E27FC236}">
                <a16:creationId xmlns:a16="http://schemas.microsoft.com/office/drawing/2014/main" id="{B4D56AF3-6C4C-4A7D-88C9-A27CB83BE895}"/>
              </a:ext>
            </a:extLst>
          </p:cNvPr>
          <p:cNvPicPr>
            <a:picLocks noChangeAspect="1"/>
          </p:cNvPicPr>
          <p:nvPr/>
        </p:nvPicPr>
        <p:blipFill rotWithShape="1">
          <a:blip r:embed="rId4">
            <a:extLst>
              <a:ext uri="{28A0092B-C50C-407E-A947-70E740481C1C}">
                <a14:useLocalDpi xmlns:a14="http://schemas.microsoft.com/office/drawing/2010/main" val="0"/>
              </a:ext>
            </a:extLst>
          </a:blip>
          <a:srcRect l="12052" t="2261" r="6788" b="595"/>
          <a:stretch/>
        </p:blipFill>
        <p:spPr>
          <a:xfrm>
            <a:off x="5535660" y="1394868"/>
            <a:ext cx="3686630" cy="3061941"/>
          </a:xfrm>
          <a:prstGeom prst="rect">
            <a:avLst/>
          </a:prstGeom>
        </p:spPr>
      </p:pic>
      <p:pic>
        <p:nvPicPr>
          <p:cNvPr id="29" name="Picture 28" descr="A close up of a logo&#10;&#10;Description automatically generated">
            <a:extLst>
              <a:ext uri="{FF2B5EF4-FFF2-40B4-BE49-F238E27FC236}">
                <a16:creationId xmlns:a16="http://schemas.microsoft.com/office/drawing/2014/main" id="{D38E6885-4F4D-4C3E-A349-396092260130}"/>
              </a:ext>
            </a:extLst>
          </p:cNvPr>
          <p:cNvPicPr>
            <a:picLocks noChangeAspect="1"/>
          </p:cNvPicPr>
          <p:nvPr/>
        </p:nvPicPr>
        <p:blipFill rotWithShape="1">
          <a:blip r:embed="rId5">
            <a:extLst>
              <a:ext uri="{28A0092B-C50C-407E-A947-70E740481C1C}">
                <a14:useLocalDpi xmlns:a14="http://schemas.microsoft.com/office/drawing/2010/main" val="0"/>
              </a:ext>
            </a:extLst>
          </a:blip>
          <a:srcRect l="14643" t="20273" r="6072" b="9737"/>
          <a:stretch/>
        </p:blipFill>
        <p:spPr>
          <a:xfrm>
            <a:off x="2405224" y="4055082"/>
            <a:ext cx="3853544" cy="2551311"/>
          </a:xfrm>
          <a:prstGeom prst="rect">
            <a:avLst/>
          </a:prstGeom>
        </p:spPr>
      </p:pic>
      <p:pic>
        <p:nvPicPr>
          <p:cNvPr id="4" name="Picture 3" descr="A painting on the wall&#10;&#10;Description automatically generated">
            <a:extLst>
              <a:ext uri="{FF2B5EF4-FFF2-40B4-BE49-F238E27FC236}">
                <a16:creationId xmlns:a16="http://schemas.microsoft.com/office/drawing/2014/main" id="{BC3F324C-2675-493A-9D32-DEC6B3017C8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94408" y="4142332"/>
            <a:ext cx="3925094" cy="2551311"/>
          </a:xfrm>
          <a:prstGeom prst="rect">
            <a:avLst/>
          </a:prstGeom>
        </p:spPr>
      </p:pic>
    </p:spTree>
    <p:extLst>
      <p:ext uri="{BB962C8B-B14F-4D97-AF65-F5344CB8AC3E}">
        <p14:creationId xmlns:p14="http://schemas.microsoft.com/office/powerpoint/2010/main" val="227083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F0167-AC06-4F6E-BC0A-2F87CC91F3AC}"/>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Welsh Club</a:t>
            </a:r>
          </a:p>
        </p:txBody>
      </p:sp>
      <p:pic>
        <p:nvPicPr>
          <p:cNvPr id="5" name="Picture 4" descr="A picture containing photo, table, man, living&#10;&#10;Description automatically generated">
            <a:extLst>
              <a:ext uri="{FF2B5EF4-FFF2-40B4-BE49-F238E27FC236}">
                <a16:creationId xmlns:a16="http://schemas.microsoft.com/office/drawing/2014/main" id="{EE696393-AB33-4529-9A63-FDC2CD425A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87874" y="2861732"/>
            <a:ext cx="4064000" cy="3048000"/>
          </a:xfrm>
          <a:prstGeom prst="rect">
            <a:avLst/>
          </a:prstGeom>
        </p:spPr>
      </p:pic>
      <p:pic>
        <p:nvPicPr>
          <p:cNvPr id="7" name="Picture 6" descr="A group of people in a room&#10;&#10;Description automatically generated">
            <a:extLst>
              <a:ext uri="{FF2B5EF4-FFF2-40B4-BE49-F238E27FC236}">
                <a16:creationId xmlns:a16="http://schemas.microsoft.com/office/drawing/2014/main" id="{5786E417-D653-4F30-BF16-14681FD70BF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4064000" y="1835150"/>
            <a:ext cx="4064000" cy="3048000"/>
          </a:xfrm>
          <a:prstGeom prst="rect">
            <a:avLst/>
          </a:prstGeom>
        </p:spPr>
      </p:pic>
      <p:pic>
        <p:nvPicPr>
          <p:cNvPr id="9" name="Picture 8" descr="A person standing in a room&#10;&#10;Description automatically generated">
            <a:extLst>
              <a:ext uri="{FF2B5EF4-FFF2-40B4-BE49-F238E27FC236}">
                <a16:creationId xmlns:a16="http://schemas.microsoft.com/office/drawing/2014/main" id="{51AB716A-042D-41B9-AF53-EBF98E1C22F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7884367" y="2861732"/>
            <a:ext cx="4064000" cy="3048000"/>
          </a:xfrm>
          <a:prstGeom prst="rect">
            <a:avLst/>
          </a:prstGeom>
        </p:spPr>
      </p:pic>
      <p:sp>
        <p:nvSpPr>
          <p:cNvPr id="10" name="Rectangle 9">
            <a:extLst>
              <a:ext uri="{FF2B5EF4-FFF2-40B4-BE49-F238E27FC236}">
                <a16:creationId xmlns:a16="http://schemas.microsoft.com/office/drawing/2014/main" id="{1AA9FE22-39D7-423C-BA97-48D0256465F2}"/>
              </a:ext>
            </a:extLst>
          </p:cNvPr>
          <p:cNvSpPr/>
          <p:nvPr/>
        </p:nvSpPr>
        <p:spPr>
          <a:xfrm>
            <a:off x="4716242" y="2034114"/>
            <a:ext cx="465221" cy="319617"/>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15C64CB0-D6C6-412F-B4DE-57A438542563}"/>
              </a:ext>
            </a:extLst>
          </p:cNvPr>
          <p:cNvSpPr/>
          <p:nvPr/>
        </p:nvSpPr>
        <p:spPr>
          <a:xfrm>
            <a:off x="5630779" y="1857373"/>
            <a:ext cx="465221" cy="319617"/>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a:extLst>
              <a:ext uri="{FF2B5EF4-FFF2-40B4-BE49-F238E27FC236}">
                <a16:creationId xmlns:a16="http://schemas.microsoft.com/office/drawing/2014/main" id="{07C2FFC5-5C91-4197-B9B5-144AF6FF0E2D}"/>
              </a:ext>
            </a:extLst>
          </p:cNvPr>
          <p:cNvSpPr/>
          <p:nvPr/>
        </p:nvSpPr>
        <p:spPr>
          <a:xfrm>
            <a:off x="6625389" y="2052608"/>
            <a:ext cx="465221" cy="319617"/>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4A7BED16-E77A-41CB-841B-010AEB6DD787}"/>
              </a:ext>
            </a:extLst>
          </p:cNvPr>
          <p:cNvSpPr/>
          <p:nvPr/>
        </p:nvSpPr>
        <p:spPr>
          <a:xfrm>
            <a:off x="7149211" y="2372225"/>
            <a:ext cx="465221" cy="319617"/>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786218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78868-3F40-47E7-A1A1-B62EECB1F80B}"/>
              </a:ext>
            </a:extLst>
          </p:cNvPr>
          <p:cNvSpPr>
            <a:spLocks noGrp="1"/>
          </p:cNvSpPr>
          <p:nvPr>
            <p:ph type="title"/>
          </p:nvPr>
        </p:nvSpPr>
        <p:spPr/>
        <p:txBody>
          <a:bodyPr/>
          <a:lstStyle/>
          <a:p>
            <a:r>
              <a:rPr lang="en-GB" u="sng" dirty="0">
                <a:solidFill>
                  <a:schemeClr val="bg1"/>
                </a:solidFill>
                <a:latin typeface="Arial" panose="020B0604020202020204" pitchFamily="34" charset="0"/>
                <a:cs typeface="Arial" panose="020B0604020202020204" pitchFamily="34" charset="0"/>
              </a:rPr>
              <a:t>Skills and Experience cont. </a:t>
            </a:r>
          </a:p>
        </p:txBody>
      </p:sp>
      <p:sp>
        <p:nvSpPr>
          <p:cNvPr id="3" name="Content Placeholder 2">
            <a:extLst>
              <a:ext uri="{FF2B5EF4-FFF2-40B4-BE49-F238E27FC236}">
                <a16:creationId xmlns:a16="http://schemas.microsoft.com/office/drawing/2014/main" id="{63D8FD22-361B-4A68-BACF-8256286C55F9}"/>
              </a:ext>
            </a:extLst>
          </p:cNvPr>
          <p:cNvSpPr>
            <a:spLocks noGrp="1"/>
          </p:cNvSpPr>
          <p:nvPr>
            <p:ph idx="1"/>
          </p:nvPr>
        </p:nvSpPr>
        <p:spPr>
          <a:xfrm>
            <a:off x="754216" y="2467110"/>
            <a:ext cx="8438751" cy="4489554"/>
          </a:xfrm>
        </p:spPr>
        <p:txBody>
          <a:bodyPr>
            <a:normAutofit fontScale="32500" lnSpcReduction="20000"/>
          </a:bodyPr>
          <a:lstStyle/>
          <a:p>
            <a:pPr marL="0" indent="0">
              <a:buNone/>
            </a:pPr>
            <a:r>
              <a:rPr lang="en-GB" sz="6200" dirty="0">
                <a:solidFill>
                  <a:schemeClr val="tx2"/>
                </a:solidFill>
                <a:latin typeface="Arial" panose="020B0604020202020204" pitchFamily="34" charset="0"/>
                <a:cs typeface="Arial" panose="020B0604020202020204" pitchFamily="34" charset="0"/>
              </a:rPr>
              <a:t>Whilst carrying out my role as a Teaching Assistant, I have undertaken different training courses. I have gained experience in:</a:t>
            </a:r>
          </a:p>
          <a:p>
            <a:r>
              <a:rPr lang="en-GB" sz="6200" dirty="0">
                <a:solidFill>
                  <a:schemeClr val="tx2"/>
                </a:solidFill>
                <a:latin typeface="Arial" panose="020B0604020202020204" pitchFamily="34" charset="0"/>
                <a:cs typeface="Arial" panose="020B0604020202020204" pitchFamily="34" charset="0"/>
              </a:rPr>
              <a:t>Safeguarding </a:t>
            </a:r>
          </a:p>
          <a:p>
            <a:r>
              <a:rPr lang="en-GB" sz="6200" dirty="0">
                <a:solidFill>
                  <a:schemeClr val="tx2"/>
                </a:solidFill>
                <a:latin typeface="Arial" panose="020B0604020202020204" pitchFamily="34" charset="0"/>
                <a:cs typeface="Arial" panose="020B0604020202020204" pitchFamily="34" charset="0"/>
              </a:rPr>
              <a:t>Child protection </a:t>
            </a:r>
          </a:p>
          <a:p>
            <a:r>
              <a:rPr lang="en-GB" sz="6200" dirty="0">
                <a:solidFill>
                  <a:schemeClr val="tx2"/>
                </a:solidFill>
                <a:latin typeface="Arial" panose="020B0604020202020204" pitchFamily="34" charset="0"/>
                <a:cs typeface="Arial" panose="020B0604020202020204" pitchFamily="34" charset="0"/>
              </a:rPr>
              <a:t>Fire safety </a:t>
            </a:r>
          </a:p>
          <a:p>
            <a:r>
              <a:rPr lang="en-GB" sz="6200" dirty="0">
                <a:solidFill>
                  <a:schemeClr val="tx2"/>
                </a:solidFill>
                <a:latin typeface="Arial" panose="020B0604020202020204" pitchFamily="34" charset="0"/>
                <a:cs typeface="Arial" panose="020B0604020202020204" pitchFamily="34" charset="0"/>
              </a:rPr>
              <a:t>Data protection </a:t>
            </a:r>
          </a:p>
          <a:p>
            <a:r>
              <a:rPr lang="en-GB" sz="6200" dirty="0">
                <a:solidFill>
                  <a:schemeClr val="tx2"/>
                </a:solidFill>
                <a:latin typeface="Arial" panose="020B0604020202020204" pitchFamily="34" charset="0"/>
                <a:cs typeface="Arial" panose="020B0604020202020204" pitchFamily="34" charset="0"/>
              </a:rPr>
              <a:t>Baseline</a:t>
            </a:r>
          </a:p>
          <a:p>
            <a:r>
              <a:rPr lang="en-GB" sz="6200" dirty="0">
                <a:solidFill>
                  <a:schemeClr val="tx2"/>
                </a:solidFill>
                <a:latin typeface="Arial" panose="020B0604020202020204" pitchFamily="34" charset="0"/>
                <a:cs typeface="Arial" panose="020B0604020202020204" pitchFamily="34" charset="0"/>
              </a:rPr>
              <a:t>Digital learning </a:t>
            </a:r>
          </a:p>
          <a:p>
            <a:r>
              <a:rPr lang="en-GB" sz="6200" dirty="0">
                <a:solidFill>
                  <a:schemeClr val="tx2"/>
                </a:solidFill>
                <a:latin typeface="Arial" panose="020B0604020202020204" pitchFamily="34" charset="0"/>
                <a:cs typeface="Arial" panose="020B0604020202020204" pitchFamily="34" charset="0"/>
              </a:rPr>
              <a:t>Numicon</a:t>
            </a:r>
          </a:p>
          <a:p>
            <a:r>
              <a:rPr lang="en-GB" sz="6200" dirty="0">
                <a:solidFill>
                  <a:schemeClr val="tx2"/>
                </a:solidFill>
                <a:latin typeface="Arial" panose="020B0604020202020204" pitchFamily="34" charset="0"/>
                <a:cs typeface="Arial" panose="020B0604020202020204" pitchFamily="34" charset="0"/>
              </a:rPr>
              <a:t>Thrive awareness </a:t>
            </a:r>
          </a:p>
          <a:p>
            <a:r>
              <a:rPr lang="en-GB" sz="6200" dirty="0">
                <a:solidFill>
                  <a:schemeClr val="tx2"/>
                </a:solidFill>
                <a:latin typeface="Arial" panose="020B0604020202020204" pitchFamily="34" charset="0"/>
                <a:cs typeface="Arial" panose="020B0604020202020204" pitchFamily="34" charset="0"/>
              </a:rPr>
              <a:t>Outdoor learning </a:t>
            </a:r>
          </a:p>
          <a:p>
            <a:endParaRPr lang="en-GB" dirty="0"/>
          </a:p>
        </p:txBody>
      </p:sp>
      <p:sp>
        <p:nvSpPr>
          <p:cNvPr id="5" name="Rounded Rectangle 4"/>
          <p:cNvSpPr/>
          <p:nvPr/>
        </p:nvSpPr>
        <p:spPr>
          <a:xfrm>
            <a:off x="5774831" y="3520169"/>
            <a:ext cx="4826833" cy="2383436"/>
          </a:xfrm>
          <a:prstGeom prst="roundRect">
            <a:avLst/>
          </a:prstGeom>
          <a:solidFill>
            <a:schemeClr val="accent2">
              <a:lumMod val="40000"/>
              <a:lumOff val="60000"/>
            </a:schemeClr>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p:cNvSpPr txBox="1"/>
          <p:nvPr/>
        </p:nvSpPr>
        <p:spPr>
          <a:xfrm>
            <a:off x="5993687" y="3742391"/>
            <a:ext cx="4389120" cy="1938992"/>
          </a:xfrm>
          <a:prstGeom prst="rect">
            <a:avLst/>
          </a:prstGeom>
          <a:noFill/>
        </p:spPr>
        <p:txBody>
          <a:bodyPr wrap="square" rtlCol="0">
            <a:spAutoFit/>
          </a:bodyPr>
          <a:lstStyle/>
          <a:p>
            <a:r>
              <a:rPr lang="en-GB" sz="2000" dirty="0">
                <a:solidFill>
                  <a:srgbClr val="002060"/>
                </a:solidFill>
                <a:latin typeface="Arial" panose="020B0604020202020204" pitchFamily="34" charset="0"/>
                <a:cs typeface="Arial" panose="020B0604020202020204" pitchFamily="34" charset="0"/>
              </a:rPr>
              <a:t>Continuing professional development ensures that you maintain and enhance new knowledge of skills which will enable a person to become an effective and confident employee (Watson, 2018)</a:t>
            </a:r>
          </a:p>
        </p:txBody>
      </p:sp>
    </p:spTree>
    <p:extLst>
      <p:ext uri="{BB962C8B-B14F-4D97-AF65-F5344CB8AC3E}">
        <p14:creationId xmlns:p14="http://schemas.microsoft.com/office/powerpoint/2010/main" val="2407389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DEF61-4801-4A5A-BBB3-47E23307CF3C}"/>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Skills and experience cont.</a:t>
            </a:r>
          </a:p>
        </p:txBody>
      </p:sp>
      <p:sp>
        <p:nvSpPr>
          <p:cNvPr id="3" name="Content Placeholder 2">
            <a:extLst>
              <a:ext uri="{FF2B5EF4-FFF2-40B4-BE49-F238E27FC236}">
                <a16:creationId xmlns:a16="http://schemas.microsoft.com/office/drawing/2014/main" id="{338B7AE2-E2F3-47C1-8271-C5D21B539C00}"/>
              </a:ext>
            </a:extLst>
          </p:cNvPr>
          <p:cNvSpPr>
            <a:spLocks noGrp="1"/>
          </p:cNvSpPr>
          <p:nvPr>
            <p:ph idx="1"/>
          </p:nvPr>
        </p:nvSpPr>
        <p:spPr/>
        <p:txBody>
          <a:bodyPr>
            <a:normAutofit/>
          </a:bodyPr>
          <a:lstStyle/>
          <a:p>
            <a:pPr marL="0" indent="0">
              <a:buNone/>
            </a:pPr>
            <a:r>
              <a:rPr lang="en-GB" sz="2000" dirty="0">
                <a:solidFill>
                  <a:schemeClr val="tx2"/>
                </a:solidFill>
                <a:latin typeface="Arial" panose="020B0604020202020204" pitchFamily="34" charset="0"/>
                <a:cs typeface="Arial" panose="020B0604020202020204" pitchFamily="34" charset="0"/>
              </a:rPr>
              <a:t>Whilst undertaking my BA in Early Education and care it has allowed me to develop:</a:t>
            </a:r>
          </a:p>
          <a:p>
            <a:r>
              <a:rPr lang="en-GB" sz="2000" dirty="0">
                <a:solidFill>
                  <a:schemeClr val="tx2"/>
                </a:solidFill>
                <a:latin typeface="Arial" panose="020B0604020202020204" pitchFamily="34" charset="0"/>
                <a:cs typeface="Arial" panose="020B0604020202020204" pitchFamily="34" charset="0"/>
              </a:rPr>
              <a:t>Harvard referencing </a:t>
            </a:r>
          </a:p>
          <a:p>
            <a:r>
              <a:rPr lang="en-GB" sz="2000" dirty="0">
                <a:solidFill>
                  <a:schemeClr val="tx2"/>
                </a:solidFill>
                <a:latin typeface="Arial" panose="020B0604020202020204" pitchFamily="34" charset="0"/>
                <a:cs typeface="Arial" panose="020B0604020202020204" pitchFamily="34" charset="0"/>
              </a:rPr>
              <a:t>Paraphrasing </a:t>
            </a:r>
          </a:p>
          <a:p>
            <a:r>
              <a:rPr lang="en-GB" sz="2000" dirty="0">
                <a:solidFill>
                  <a:schemeClr val="tx2"/>
                </a:solidFill>
                <a:latin typeface="Arial" panose="020B0604020202020204" pitchFamily="34" charset="0"/>
                <a:cs typeface="Arial" panose="020B0604020202020204" pitchFamily="34" charset="0"/>
              </a:rPr>
              <a:t>Research skills</a:t>
            </a:r>
          </a:p>
          <a:p>
            <a:r>
              <a:rPr lang="en-GB" sz="2000" dirty="0">
                <a:solidFill>
                  <a:schemeClr val="tx2"/>
                </a:solidFill>
                <a:latin typeface="Arial" panose="020B0604020202020204" pitchFamily="34" charset="0"/>
                <a:cs typeface="Arial" panose="020B0604020202020204" pitchFamily="34" charset="0"/>
              </a:rPr>
              <a:t>Academic writing </a:t>
            </a:r>
          </a:p>
          <a:p>
            <a:r>
              <a:rPr lang="en-GB" sz="2000" dirty="0">
                <a:solidFill>
                  <a:schemeClr val="tx2"/>
                </a:solidFill>
                <a:latin typeface="Arial" panose="020B0604020202020204" pitchFamily="34" charset="0"/>
                <a:cs typeface="Arial" panose="020B0604020202020204" pitchFamily="34" charset="0"/>
              </a:rPr>
              <a:t>Working under pressure </a:t>
            </a:r>
          </a:p>
        </p:txBody>
      </p:sp>
      <p:pic>
        <p:nvPicPr>
          <p:cNvPr id="1026" name="Picture 2" descr="Image result for students reading and thinking cartoon">
            <a:extLst>
              <a:ext uri="{FF2B5EF4-FFF2-40B4-BE49-F238E27FC236}">
                <a16:creationId xmlns:a16="http://schemas.microsoft.com/office/drawing/2014/main" id="{F64BB5F7-C5E9-4A3A-B65E-50CA8BEF93B3}"/>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8336484" y="3604577"/>
            <a:ext cx="2700562" cy="28777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43956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0F082-C6BC-4BBC-A7D0-DA43FEBE169C}"/>
              </a:ext>
            </a:extLst>
          </p:cNvPr>
          <p:cNvSpPr>
            <a:spLocks noGrp="1"/>
          </p:cNvSpPr>
          <p:nvPr>
            <p:ph type="title"/>
          </p:nvPr>
        </p:nvSpPr>
        <p:spPr>
          <a:xfrm>
            <a:off x="1094518" y="977071"/>
            <a:ext cx="8761413" cy="706964"/>
          </a:xfrm>
        </p:spPr>
        <p:txBody>
          <a:bodyPr>
            <a:normAutofit/>
          </a:bodyPr>
          <a:lstStyle/>
          <a:p>
            <a:r>
              <a:rPr lang="en-GB" u="sng" dirty="0">
                <a:latin typeface="Arial" panose="020B0604020202020204" pitchFamily="34" charset="0"/>
                <a:cs typeface="Arial" panose="020B0604020202020204" pitchFamily="34" charset="0"/>
              </a:rPr>
              <a:t>Specialist skills relevancy </a:t>
            </a:r>
          </a:p>
        </p:txBody>
      </p:sp>
      <p:sp>
        <p:nvSpPr>
          <p:cNvPr id="5" name="Cloud 4">
            <a:extLst>
              <a:ext uri="{FF2B5EF4-FFF2-40B4-BE49-F238E27FC236}">
                <a16:creationId xmlns:a16="http://schemas.microsoft.com/office/drawing/2014/main" id="{38BC41D9-34EA-4FC1-8D00-47AF79A856A8}"/>
              </a:ext>
            </a:extLst>
          </p:cNvPr>
          <p:cNvSpPr/>
          <p:nvPr/>
        </p:nvSpPr>
        <p:spPr>
          <a:xfrm>
            <a:off x="8204258" y="2382430"/>
            <a:ext cx="3878425" cy="2260601"/>
          </a:xfrm>
          <a:prstGeom prst="cloud">
            <a:avLst/>
          </a:prstGeom>
          <a:solidFill>
            <a:schemeClr val="tx2">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AF888825-2A5C-4973-B710-EAEDFCEF3461}"/>
              </a:ext>
            </a:extLst>
          </p:cNvPr>
          <p:cNvSpPr txBox="1"/>
          <p:nvPr/>
        </p:nvSpPr>
        <p:spPr>
          <a:xfrm>
            <a:off x="8837185" y="2860110"/>
            <a:ext cx="2612572" cy="1200329"/>
          </a:xfrm>
          <a:prstGeom prst="rect">
            <a:avLst/>
          </a:prstGeom>
          <a:noFill/>
        </p:spPr>
        <p:txBody>
          <a:bodyPr wrap="square" rtlCol="0">
            <a:spAutoFit/>
          </a:bodyPr>
          <a:lstStyle/>
          <a:p>
            <a:r>
              <a:rPr lang="en-GB" b="1" dirty="0">
                <a:solidFill>
                  <a:schemeClr val="tx2"/>
                </a:solidFill>
                <a:latin typeface="Arial" panose="020B0604020202020204" pitchFamily="34" charset="0"/>
                <a:cs typeface="Arial" panose="020B0604020202020204" pitchFamily="34" charset="0"/>
              </a:rPr>
              <a:t>Article 30 </a:t>
            </a:r>
            <a:r>
              <a:rPr lang="en-GB" dirty="0">
                <a:solidFill>
                  <a:schemeClr val="tx2"/>
                </a:solidFill>
                <a:latin typeface="Arial" panose="020B0604020202020204" pitchFamily="34" charset="0"/>
                <a:cs typeface="Arial" panose="020B0604020202020204" pitchFamily="34" charset="0"/>
              </a:rPr>
              <a:t>– Children have the right to learn a language they desire (UNICEF, no date)</a:t>
            </a:r>
          </a:p>
        </p:txBody>
      </p:sp>
      <p:sp>
        <p:nvSpPr>
          <p:cNvPr id="7" name="TextBox 6">
            <a:extLst>
              <a:ext uri="{FF2B5EF4-FFF2-40B4-BE49-F238E27FC236}">
                <a16:creationId xmlns:a16="http://schemas.microsoft.com/office/drawing/2014/main" id="{756EF37C-3DBC-4313-A578-62AADB645D8B}"/>
              </a:ext>
            </a:extLst>
          </p:cNvPr>
          <p:cNvSpPr txBox="1"/>
          <p:nvPr/>
        </p:nvSpPr>
        <p:spPr>
          <a:xfrm>
            <a:off x="761048" y="2654664"/>
            <a:ext cx="5334952" cy="3139321"/>
          </a:xfrm>
          <a:prstGeom prst="rect">
            <a:avLst/>
          </a:prstGeom>
          <a:noFill/>
        </p:spPr>
        <p:txBody>
          <a:bodyPr wrap="square" rtlCol="0">
            <a:spAutoFit/>
          </a:bodyPr>
          <a:lstStyle/>
          <a:p>
            <a:r>
              <a:rPr lang="en-GB" dirty="0">
                <a:solidFill>
                  <a:schemeClr val="tx2"/>
                </a:solidFill>
                <a:latin typeface="Arial" panose="020B0604020202020204" pitchFamily="34" charset="0"/>
                <a:cs typeface="Arial" panose="020B0604020202020204" pitchFamily="34" charset="0"/>
              </a:rPr>
              <a:t>Children in nursery and school environments are immersed into the Welsh language daily. The children can explore and experience Welsh through:</a:t>
            </a:r>
          </a:p>
          <a:p>
            <a:pPr marL="285750" indent="-285750">
              <a:buClr>
                <a:schemeClr val="accent1"/>
              </a:buClr>
              <a:buFont typeface="Century Gothic" panose="020B0502020202020204" pitchFamily="34" charset="0"/>
              <a:buChar char="►"/>
            </a:pPr>
            <a:r>
              <a:rPr lang="en-GB" dirty="0">
                <a:solidFill>
                  <a:schemeClr val="tx2"/>
                </a:solidFill>
                <a:latin typeface="Arial" panose="020B0604020202020204" pitchFamily="34" charset="0"/>
                <a:cs typeface="Arial" panose="020B0604020202020204" pitchFamily="34" charset="0"/>
              </a:rPr>
              <a:t>Reading stories</a:t>
            </a:r>
          </a:p>
          <a:p>
            <a:pPr marL="285750" indent="-285750">
              <a:buClr>
                <a:schemeClr val="accent1"/>
              </a:buClr>
              <a:buFont typeface="Century Gothic" panose="020B0502020202020204" pitchFamily="34" charset="0"/>
              <a:buChar char="►"/>
            </a:pPr>
            <a:r>
              <a:rPr lang="en-GB" dirty="0">
                <a:solidFill>
                  <a:schemeClr val="tx2"/>
                </a:solidFill>
                <a:latin typeface="Arial" panose="020B0604020202020204" pitchFamily="34" charset="0"/>
                <a:cs typeface="Arial" panose="020B0604020202020204" pitchFamily="34" charset="0"/>
              </a:rPr>
              <a:t>Songs and rhymes </a:t>
            </a:r>
          </a:p>
          <a:p>
            <a:pPr marL="285750" indent="-285750">
              <a:buClr>
                <a:schemeClr val="accent1"/>
              </a:buClr>
              <a:buFont typeface="Century Gothic" panose="020B0502020202020204" pitchFamily="34" charset="0"/>
              <a:buChar char="►"/>
            </a:pPr>
            <a:r>
              <a:rPr lang="en-GB" dirty="0">
                <a:solidFill>
                  <a:schemeClr val="tx2"/>
                </a:solidFill>
                <a:latin typeface="Arial" panose="020B0604020202020204" pitchFamily="34" charset="0"/>
                <a:cs typeface="Arial" panose="020B0604020202020204" pitchFamily="34" charset="0"/>
              </a:rPr>
              <a:t>Games</a:t>
            </a:r>
          </a:p>
          <a:p>
            <a:pPr marL="285750" indent="-285750">
              <a:buFont typeface="Arial" panose="020B0604020202020204" pitchFamily="34" charset="0"/>
              <a:buChar char="•"/>
            </a:pPr>
            <a:endParaRPr lang="en-GB" dirty="0">
              <a:solidFill>
                <a:schemeClr val="tx2"/>
              </a:solidFill>
              <a:latin typeface="Arial" panose="020B0604020202020204" pitchFamily="34" charset="0"/>
              <a:cs typeface="Arial" panose="020B0604020202020204" pitchFamily="34" charset="0"/>
            </a:endParaRPr>
          </a:p>
          <a:p>
            <a:r>
              <a:rPr lang="en-GB" dirty="0">
                <a:solidFill>
                  <a:schemeClr val="tx2"/>
                </a:solidFill>
                <a:latin typeface="Arial" panose="020B0604020202020204" pitchFamily="34" charset="0"/>
                <a:cs typeface="Arial" panose="020B0604020202020204" pitchFamily="34" charset="0"/>
              </a:rPr>
              <a:t>These experience enable children to develop and enhance their language, communication and literacy skills (Pacey, 2020).</a:t>
            </a:r>
          </a:p>
        </p:txBody>
      </p:sp>
      <p:sp>
        <p:nvSpPr>
          <p:cNvPr id="8" name="Rectangle: Rounded Corners 7">
            <a:extLst>
              <a:ext uri="{FF2B5EF4-FFF2-40B4-BE49-F238E27FC236}">
                <a16:creationId xmlns:a16="http://schemas.microsoft.com/office/drawing/2014/main" id="{E18D4AF2-2385-4587-A022-626FCC247F6B}"/>
              </a:ext>
            </a:extLst>
          </p:cNvPr>
          <p:cNvSpPr/>
          <p:nvPr/>
        </p:nvSpPr>
        <p:spPr>
          <a:xfrm>
            <a:off x="6569270" y="5297714"/>
            <a:ext cx="4535831" cy="1332533"/>
          </a:xfrm>
          <a:prstGeom prst="roundRect">
            <a:avLst/>
          </a:prstGeom>
          <a:solidFill>
            <a:schemeClr val="tx2">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Content Placeholder 9">
            <a:extLst>
              <a:ext uri="{FF2B5EF4-FFF2-40B4-BE49-F238E27FC236}">
                <a16:creationId xmlns:a16="http://schemas.microsoft.com/office/drawing/2014/main" id="{456D4307-69B8-4FB1-8DE7-EC4D18F98C74}"/>
              </a:ext>
            </a:extLst>
          </p:cNvPr>
          <p:cNvSpPr>
            <a:spLocks noGrp="1"/>
          </p:cNvSpPr>
          <p:nvPr>
            <p:ph idx="1"/>
          </p:nvPr>
        </p:nvSpPr>
        <p:spPr>
          <a:xfrm>
            <a:off x="6657307" y="5332858"/>
            <a:ext cx="4535832" cy="1332533"/>
          </a:xfrm>
        </p:spPr>
        <p:txBody>
          <a:bodyPr/>
          <a:lstStyle/>
          <a:p>
            <a:pPr marL="0" indent="0">
              <a:buNone/>
            </a:pPr>
            <a:r>
              <a:rPr lang="en-GB" dirty="0">
                <a:solidFill>
                  <a:schemeClr val="tx2"/>
                </a:solidFill>
                <a:latin typeface="Arial" panose="020B0604020202020204" pitchFamily="34" charset="0"/>
                <a:cs typeface="Arial" panose="020B0604020202020204" pitchFamily="34" charset="0"/>
              </a:rPr>
              <a:t>Welsh Government (2008) states that learning the Welsh language can enable children to develop their confidence and self esteem.</a:t>
            </a:r>
            <a:endParaRPr lang="en-GB" sz="1600" dirty="0">
              <a:solidFill>
                <a:schemeClr val="tx2"/>
              </a:solidFill>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6427900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408F1-8C0A-40E8-982C-F7C614F6AAAA}"/>
              </a:ext>
            </a:extLst>
          </p:cNvPr>
          <p:cNvSpPr>
            <a:spLocks noGrp="1"/>
          </p:cNvSpPr>
          <p:nvPr>
            <p:ph type="title"/>
          </p:nvPr>
        </p:nvSpPr>
        <p:spPr/>
        <p:txBody>
          <a:bodyPr/>
          <a:lstStyle/>
          <a:p>
            <a:r>
              <a:rPr lang="en-GB" u="sng" dirty="0"/>
              <a:t>Welsh</a:t>
            </a:r>
          </a:p>
        </p:txBody>
      </p:sp>
      <p:sp>
        <p:nvSpPr>
          <p:cNvPr id="3" name="Content Placeholder 2">
            <a:extLst>
              <a:ext uri="{FF2B5EF4-FFF2-40B4-BE49-F238E27FC236}">
                <a16:creationId xmlns:a16="http://schemas.microsoft.com/office/drawing/2014/main" id="{3C09B8A4-DDC0-4B4A-9431-0B9F656CF679}"/>
              </a:ext>
            </a:extLst>
          </p:cNvPr>
          <p:cNvSpPr>
            <a:spLocks noGrp="1"/>
          </p:cNvSpPr>
          <p:nvPr>
            <p:ph idx="1"/>
          </p:nvPr>
        </p:nvSpPr>
        <p:spPr>
          <a:xfrm>
            <a:off x="255069" y="2555723"/>
            <a:ext cx="5695788" cy="1373414"/>
          </a:xfrm>
        </p:spPr>
        <p:txBody>
          <a:bodyPr>
            <a:normAutofit/>
          </a:bodyPr>
          <a:lstStyle/>
          <a:p>
            <a:pPr marL="0" indent="0">
              <a:buNone/>
            </a:pPr>
            <a:r>
              <a:rPr lang="en-GB" dirty="0">
                <a:solidFill>
                  <a:schemeClr val="tx2"/>
                </a:solidFill>
                <a:latin typeface="Arial" panose="020B0604020202020204" pitchFamily="34" charset="0"/>
                <a:cs typeface="Arial" panose="020B0604020202020204" pitchFamily="34" charset="0"/>
              </a:rPr>
              <a:t>By immersing children into the Welsh language, it allows them to develop their language communication whilst developing positive social, cultural and personal relationships. </a:t>
            </a:r>
          </a:p>
          <a:p>
            <a:pPr marL="0" indent="0">
              <a:buNone/>
            </a:pPr>
            <a:endParaRPr lang="en-GB" dirty="0"/>
          </a:p>
        </p:txBody>
      </p:sp>
      <p:sp>
        <p:nvSpPr>
          <p:cNvPr id="5" name="Arrow: Down 4">
            <a:extLst>
              <a:ext uri="{FF2B5EF4-FFF2-40B4-BE49-F238E27FC236}">
                <a16:creationId xmlns:a16="http://schemas.microsoft.com/office/drawing/2014/main" id="{EC6A73DD-90EC-43D8-BC58-A8177483AF2F}"/>
              </a:ext>
            </a:extLst>
          </p:cNvPr>
          <p:cNvSpPr/>
          <p:nvPr/>
        </p:nvSpPr>
        <p:spPr>
          <a:xfrm>
            <a:off x="2478849" y="3929137"/>
            <a:ext cx="246743" cy="580571"/>
          </a:xfrm>
          <a:prstGeom prst="downArrow">
            <a:avLst/>
          </a:prstGeom>
          <a:solidFill>
            <a:schemeClr val="tx2">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0991590A-C675-4966-A2FC-69B451771E0F}"/>
              </a:ext>
            </a:extLst>
          </p:cNvPr>
          <p:cNvSpPr txBox="1"/>
          <p:nvPr/>
        </p:nvSpPr>
        <p:spPr>
          <a:xfrm>
            <a:off x="255069" y="4804228"/>
            <a:ext cx="5042646" cy="1200329"/>
          </a:xfrm>
          <a:prstGeom prst="rect">
            <a:avLst/>
          </a:prstGeom>
          <a:noFill/>
        </p:spPr>
        <p:txBody>
          <a:bodyPr wrap="square" rtlCol="0">
            <a:spAutoFit/>
          </a:bodyPr>
          <a:lstStyle/>
          <a:p>
            <a:r>
              <a:rPr lang="en-GB" dirty="0">
                <a:solidFill>
                  <a:schemeClr val="tx2"/>
                </a:solidFill>
                <a:latin typeface="Arial" panose="020B0604020202020204" pitchFamily="34" charset="0"/>
                <a:cs typeface="Arial" panose="020B0604020202020204" pitchFamily="34" charset="0"/>
              </a:rPr>
              <a:t>This can enable children to become active speakers of the Welsh language in the future (Baker, 2014). </a:t>
            </a:r>
          </a:p>
          <a:p>
            <a:endParaRPr lang="en-GB" dirty="0"/>
          </a:p>
        </p:txBody>
      </p:sp>
      <p:sp>
        <p:nvSpPr>
          <p:cNvPr id="7" name="Flowchart: Alternate Process 6">
            <a:extLst>
              <a:ext uri="{FF2B5EF4-FFF2-40B4-BE49-F238E27FC236}">
                <a16:creationId xmlns:a16="http://schemas.microsoft.com/office/drawing/2014/main" id="{EE43FC66-E26D-4453-8CC7-7ADA2A2781D0}"/>
              </a:ext>
            </a:extLst>
          </p:cNvPr>
          <p:cNvSpPr/>
          <p:nvPr/>
        </p:nvSpPr>
        <p:spPr>
          <a:xfrm>
            <a:off x="6717019" y="2701988"/>
            <a:ext cx="4763781" cy="1955193"/>
          </a:xfrm>
          <a:prstGeom prst="flowChartAlternateProcess">
            <a:avLst/>
          </a:prstGeom>
          <a:solidFill>
            <a:schemeClr val="tx2">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C07F8678-3CB1-4737-AD0D-658AB8437DA9}"/>
              </a:ext>
            </a:extLst>
          </p:cNvPr>
          <p:cNvSpPr txBox="1"/>
          <p:nvPr/>
        </p:nvSpPr>
        <p:spPr>
          <a:xfrm>
            <a:off x="7010399" y="2802422"/>
            <a:ext cx="4177019" cy="1754326"/>
          </a:xfrm>
          <a:prstGeom prst="rect">
            <a:avLst/>
          </a:prstGeom>
          <a:noFill/>
        </p:spPr>
        <p:txBody>
          <a:bodyPr wrap="square" rtlCol="0">
            <a:spAutoFit/>
          </a:bodyPr>
          <a:lstStyle/>
          <a:p>
            <a:r>
              <a:rPr lang="en-GB" dirty="0">
                <a:solidFill>
                  <a:schemeClr val="tx2"/>
                </a:solidFill>
                <a:latin typeface="Arial" panose="020B0604020202020204" pitchFamily="34" charset="0"/>
                <a:cs typeface="Arial" panose="020B0604020202020204" pitchFamily="34" charset="0"/>
              </a:rPr>
              <a:t>Attending the Welsh Sabbatical Scheme.</a:t>
            </a:r>
          </a:p>
          <a:p>
            <a:pPr marL="285750" indent="-285750">
              <a:buFontTx/>
              <a:buChar char="-"/>
            </a:pPr>
            <a:r>
              <a:rPr lang="en-GB" dirty="0">
                <a:solidFill>
                  <a:schemeClr val="tx2"/>
                </a:solidFill>
                <a:latin typeface="Arial" panose="020B0604020202020204" pitchFamily="34" charset="0"/>
                <a:cs typeface="Arial" panose="020B0604020202020204" pitchFamily="34" charset="0"/>
              </a:rPr>
              <a:t>Gain knowledge and understanding of Welsh language</a:t>
            </a:r>
          </a:p>
          <a:p>
            <a:pPr marL="285750" indent="-285750">
              <a:buFontTx/>
              <a:buChar char="-"/>
            </a:pPr>
            <a:r>
              <a:rPr lang="en-GB" dirty="0">
                <a:solidFill>
                  <a:schemeClr val="tx2"/>
                </a:solidFill>
                <a:latin typeface="Arial" panose="020B0604020202020204" pitchFamily="34" charset="0"/>
                <a:cs typeface="Arial" panose="020B0604020202020204" pitchFamily="34" charset="0"/>
              </a:rPr>
              <a:t>Embed Welsh appropriately through nursery/school</a:t>
            </a:r>
          </a:p>
        </p:txBody>
      </p:sp>
      <p:pic>
        <p:nvPicPr>
          <p:cNvPr id="2052" name="Picture 4" descr="Image result for croeso">
            <a:extLst>
              <a:ext uri="{FF2B5EF4-FFF2-40B4-BE49-F238E27FC236}">
                <a16:creationId xmlns:a16="http://schemas.microsoft.com/office/drawing/2014/main" id="{B870FF94-0C41-4C78-B89A-9884282553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0279" y="5350025"/>
            <a:ext cx="2502807" cy="1068614"/>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mage result for welsh dragon">
            <a:extLst>
              <a:ext uri="{FF2B5EF4-FFF2-40B4-BE49-F238E27FC236}">
                <a16:creationId xmlns:a16="http://schemas.microsoft.com/office/drawing/2014/main" id="{8D7BB61B-F803-4CD7-BF2B-66F9465369C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8338" r="2109" b="23013"/>
          <a:stretch/>
        </p:blipFill>
        <p:spPr bwMode="auto">
          <a:xfrm>
            <a:off x="9477309" y="5218309"/>
            <a:ext cx="2003491" cy="1200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80377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0707B-2D70-484E-A147-070ADDB0D59C}"/>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Creativity and Play</a:t>
            </a:r>
          </a:p>
        </p:txBody>
      </p:sp>
      <p:sp>
        <p:nvSpPr>
          <p:cNvPr id="8" name="Rectangle: Rounded Corners 7">
            <a:extLst>
              <a:ext uri="{FF2B5EF4-FFF2-40B4-BE49-F238E27FC236}">
                <a16:creationId xmlns:a16="http://schemas.microsoft.com/office/drawing/2014/main" id="{6FB376D9-6C7C-4C53-99DC-BC6B0E1CE797}"/>
              </a:ext>
            </a:extLst>
          </p:cNvPr>
          <p:cNvSpPr/>
          <p:nvPr/>
        </p:nvSpPr>
        <p:spPr>
          <a:xfrm>
            <a:off x="5197766" y="5226784"/>
            <a:ext cx="6818310" cy="1366996"/>
          </a:xfrm>
          <a:prstGeom prst="roundRect">
            <a:avLst/>
          </a:prstGeom>
          <a:solidFill>
            <a:schemeClr val="tx2">
              <a:lumMod val="20000"/>
              <a:lumOff val="80000"/>
            </a:schemeClr>
          </a:solid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D8E81DAB-A83F-48D5-8369-F747E1144F15}"/>
              </a:ext>
            </a:extLst>
          </p:cNvPr>
          <p:cNvSpPr txBox="1"/>
          <p:nvPr/>
        </p:nvSpPr>
        <p:spPr>
          <a:xfrm>
            <a:off x="5373691" y="5247256"/>
            <a:ext cx="6818309" cy="1631216"/>
          </a:xfrm>
          <a:prstGeom prst="rect">
            <a:avLst/>
          </a:prstGeom>
          <a:noFill/>
        </p:spPr>
        <p:txBody>
          <a:bodyPr wrap="square" rtlCol="0">
            <a:spAutoFit/>
          </a:bodyPr>
          <a:lstStyle/>
          <a:p>
            <a:r>
              <a:rPr lang="en-GB" sz="2000" dirty="0">
                <a:solidFill>
                  <a:schemeClr val="tx2"/>
                </a:solidFill>
                <a:latin typeface="Arial" panose="020B0604020202020204" pitchFamily="34" charset="0"/>
                <a:cs typeface="Arial" panose="020B0604020202020204" pitchFamily="34" charset="0"/>
              </a:rPr>
              <a:t>Play is an essential part of children’s learning and development. Through play, children develop their physical, social, communication, emotional and creativity skills (Thomas and Lewis, 2016). </a:t>
            </a:r>
          </a:p>
          <a:p>
            <a:endParaRPr lang="en-GB" sz="2000" dirty="0">
              <a:solidFill>
                <a:schemeClr val="tx2"/>
              </a:solidFill>
              <a:latin typeface="Arial" panose="020B0604020202020204" pitchFamily="34" charset="0"/>
              <a:cs typeface="Arial" panose="020B0604020202020204" pitchFamily="34" charset="0"/>
            </a:endParaRPr>
          </a:p>
        </p:txBody>
      </p:sp>
      <p:sp>
        <p:nvSpPr>
          <p:cNvPr id="10" name="Cloud 9">
            <a:extLst>
              <a:ext uri="{FF2B5EF4-FFF2-40B4-BE49-F238E27FC236}">
                <a16:creationId xmlns:a16="http://schemas.microsoft.com/office/drawing/2014/main" id="{A42AF4AC-4BBD-440D-BB54-191257C32E8E}"/>
              </a:ext>
            </a:extLst>
          </p:cNvPr>
          <p:cNvSpPr/>
          <p:nvPr/>
        </p:nvSpPr>
        <p:spPr>
          <a:xfrm>
            <a:off x="7868838" y="2189607"/>
            <a:ext cx="4095055" cy="2072399"/>
          </a:xfrm>
          <a:prstGeom prst="cloud">
            <a:avLst/>
          </a:prstGeom>
          <a:solidFill>
            <a:schemeClr val="tx2">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Content Placeholder 2">
            <a:extLst>
              <a:ext uri="{FF2B5EF4-FFF2-40B4-BE49-F238E27FC236}">
                <a16:creationId xmlns:a16="http://schemas.microsoft.com/office/drawing/2014/main" id="{12CE2940-4876-4548-800B-670587DAA4E5}"/>
              </a:ext>
            </a:extLst>
          </p:cNvPr>
          <p:cNvSpPr>
            <a:spLocks noGrp="1"/>
          </p:cNvSpPr>
          <p:nvPr>
            <p:ph idx="1"/>
          </p:nvPr>
        </p:nvSpPr>
        <p:spPr>
          <a:xfrm>
            <a:off x="8378603" y="2542308"/>
            <a:ext cx="3202750" cy="1366996"/>
          </a:xfrm>
        </p:spPr>
        <p:txBody>
          <a:bodyPr>
            <a:normAutofit lnSpcReduction="10000"/>
          </a:bodyPr>
          <a:lstStyle/>
          <a:p>
            <a:pPr marL="0" indent="0">
              <a:buNone/>
            </a:pPr>
            <a:r>
              <a:rPr lang="en-GB" b="1" dirty="0">
                <a:solidFill>
                  <a:schemeClr val="tx2"/>
                </a:solidFill>
                <a:latin typeface="Arial" panose="020B0604020202020204" pitchFamily="34" charset="0"/>
                <a:cs typeface="Arial" panose="020B0604020202020204" pitchFamily="34" charset="0"/>
              </a:rPr>
              <a:t>According to The National Literacy Trust (2017) children learn to their highest level of ability through play. </a:t>
            </a:r>
          </a:p>
          <a:p>
            <a:pPr marL="0" indent="0">
              <a:buNone/>
            </a:pPr>
            <a:endParaRPr lang="en-GB" dirty="0">
              <a:latin typeface="Arial" panose="020B0604020202020204" pitchFamily="34" charset="0"/>
              <a:cs typeface="Arial" panose="020B0604020202020204" pitchFamily="34" charset="0"/>
            </a:endParaRPr>
          </a:p>
        </p:txBody>
      </p:sp>
      <p:pic>
        <p:nvPicPr>
          <p:cNvPr id="1028" name="Picture 4" descr="Image result for children handprint clipart">
            <a:extLst>
              <a:ext uri="{FF2B5EF4-FFF2-40B4-BE49-F238E27FC236}">
                <a16:creationId xmlns:a16="http://schemas.microsoft.com/office/drawing/2014/main" id="{B1C4F664-F20E-482B-AC5B-DFE1FFBB7FB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912" b="13857"/>
          <a:stretch/>
        </p:blipFill>
        <p:spPr bwMode="auto">
          <a:xfrm>
            <a:off x="1793304" y="5147341"/>
            <a:ext cx="1714172" cy="144643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80A6BF5-40D1-4A6A-9F61-C9D81877B035}"/>
              </a:ext>
            </a:extLst>
          </p:cNvPr>
          <p:cNvSpPr txBox="1"/>
          <p:nvPr/>
        </p:nvSpPr>
        <p:spPr>
          <a:xfrm>
            <a:off x="268532" y="2442643"/>
            <a:ext cx="7424382" cy="2862322"/>
          </a:xfrm>
          <a:prstGeom prst="rect">
            <a:avLst/>
          </a:prstGeom>
          <a:noFill/>
        </p:spPr>
        <p:txBody>
          <a:bodyPr wrap="square" rtlCol="0">
            <a:spAutoFit/>
          </a:bodyPr>
          <a:lstStyle/>
          <a:p>
            <a:r>
              <a:rPr lang="en-GB" sz="2000" dirty="0">
                <a:solidFill>
                  <a:schemeClr val="tx2"/>
                </a:solidFill>
                <a:latin typeface="Arial" panose="020B0604020202020204" pitchFamily="34" charset="0"/>
                <a:cs typeface="Arial" panose="020B0604020202020204" pitchFamily="34" charset="0"/>
              </a:rPr>
              <a:t>Being creative is a way of thinking and expressing ourselves and feelings. Children can become creative by discovering new things which can motivate children to use their imagination. </a:t>
            </a:r>
          </a:p>
          <a:p>
            <a:endParaRPr lang="en-GB" sz="2000" dirty="0">
              <a:solidFill>
                <a:schemeClr val="tx2"/>
              </a:solidFill>
              <a:latin typeface="Arial" panose="020B0604020202020204" pitchFamily="34" charset="0"/>
              <a:cs typeface="Arial" panose="020B0604020202020204" pitchFamily="34" charset="0"/>
            </a:endParaRPr>
          </a:p>
          <a:p>
            <a:r>
              <a:rPr lang="en-GB" sz="2000" dirty="0">
                <a:solidFill>
                  <a:schemeClr val="tx2"/>
                </a:solidFill>
                <a:latin typeface="Arial" panose="020B0604020202020204" pitchFamily="34" charset="0"/>
                <a:cs typeface="Arial" panose="020B0604020202020204" pitchFamily="34" charset="0"/>
              </a:rPr>
              <a:t>Children should be exposed to various opportunities and materials in order for them to gain creative experiences. The more varied experiences they discover, the wider range of creative expression they will gain in the Early Years (DfES, 2015).</a:t>
            </a:r>
          </a:p>
        </p:txBody>
      </p:sp>
    </p:spTree>
    <p:extLst>
      <p:ext uri="{BB962C8B-B14F-4D97-AF65-F5344CB8AC3E}">
        <p14:creationId xmlns:p14="http://schemas.microsoft.com/office/powerpoint/2010/main" val="1676396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22C01-3DC1-48C8-81E7-FDEAAE8A9702}"/>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Creativity and Play cont. </a:t>
            </a:r>
          </a:p>
        </p:txBody>
      </p:sp>
      <p:sp>
        <p:nvSpPr>
          <p:cNvPr id="4" name="Rectangle: Rounded Corners 3">
            <a:extLst>
              <a:ext uri="{FF2B5EF4-FFF2-40B4-BE49-F238E27FC236}">
                <a16:creationId xmlns:a16="http://schemas.microsoft.com/office/drawing/2014/main" id="{48A5367D-B627-4BF7-B7BC-0A91CE829F6B}"/>
              </a:ext>
            </a:extLst>
          </p:cNvPr>
          <p:cNvSpPr/>
          <p:nvPr/>
        </p:nvSpPr>
        <p:spPr>
          <a:xfrm>
            <a:off x="7757159" y="1764853"/>
            <a:ext cx="4081255" cy="4796811"/>
          </a:xfrm>
          <a:prstGeom prst="roundRect">
            <a:avLst/>
          </a:prstGeom>
          <a:solidFill>
            <a:schemeClr val="tx2">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5C58C287-9AF2-46DD-99A9-2510D080D071}"/>
              </a:ext>
            </a:extLst>
          </p:cNvPr>
          <p:cNvSpPr txBox="1"/>
          <p:nvPr/>
        </p:nvSpPr>
        <p:spPr>
          <a:xfrm>
            <a:off x="8903368" y="1913021"/>
            <a:ext cx="2442489" cy="1082842"/>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110C92FC-2A61-4C13-996F-83385D658326}"/>
              </a:ext>
            </a:extLst>
          </p:cNvPr>
          <p:cNvSpPr txBox="1"/>
          <p:nvPr/>
        </p:nvSpPr>
        <p:spPr>
          <a:xfrm>
            <a:off x="7924799" y="1997242"/>
            <a:ext cx="3913615" cy="4678204"/>
          </a:xfrm>
          <a:prstGeom prst="rect">
            <a:avLst/>
          </a:prstGeom>
          <a:noFill/>
        </p:spPr>
        <p:txBody>
          <a:bodyPr wrap="square" rtlCol="0">
            <a:spAutoFit/>
          </a:bodyPr>
          <a:lstStyle/>
          <a:p>
            <a:r>
              <a:rPr lang="en-GB" sz="2000" dirty="0">
                <a:solidFill>
                  <a:schemeClr val="tx2"/>
                </a:solidFill>
                <a:latin typeface="Arial" panose="020B0604020202020204" pitchFamily="34" charset="0"/>
                <a:cs typeface="Arial" panose="020B0604020202020204" pitchFamily="34" charset="0"/>
              </a:rPr>
              <a:t>DCELLS (2008) state that it is vital for the practitioners to support and provide a stimulating environment both indoors and outdoors for children to enjoy learning, to become creative and explore various opportunities.</a:t>
            </a:r>
          </a:p>
          <a:p>
            <a:endParaRPr lang="en-GB" sz="2000" dirty="0">
              <a:solidFill>
                <a:schemeClr val="tx2"/>
              </a:solidFill>
              <a:latin typeface="Arial" panose="020B0604020202020204" pitchFamily="34" charset="0"/>
              <a:cs typeface="Arial" panose="020B0604020202020204" pitchFamily="34" charset="0"/>
            </a:endParaRPr>
          </a:p>
          <a:p>
            <a:r>
              <a:rPr lang="en-GB" sz="2000" dirty="0">
                <a:solidFill>
                  <a:schemeClr val="tx2"/>
                </a:solidFill>
                <a:latin typeface="Arial" panose="020B0604020202020204" pitchFamily="34" charset="0"/>
                <a:cs typeface="Arial" panose="020B0604020202020204" pitchFamily="34" charset="0"/>
              </a:rPr>
              <a:t>This can be associated with one of Donaldson’s four purposes, where he believes children will become creative contributors (Donaldson, 2015). </a:t>
            </a:r>
          </a:p>
          <a:p>
            <a:endParaRPr lang="en-GB" dirty="0"/>
          </a:p>
        </p:txBody>
      </p:sp>
      <p:sp>
        <p:nvSpPr>
          <p:cNvPr id="9" name="TextBox 8">
            <a:extLst>
              <a:ext uri="{FF2B5EF4-FFF2-40B4-BE49-F238E27FC236}">
                <a16:creationId xmlns:a16="http://schemas.microsoft.com/office/drawing/2014/main" id="{D3E01E60-BFCA-40D9-83FC-0BF8BC31B578}"/>
              </a:ext>
            </a:extLst>
          </p:cNvPr>
          <p:cNvSpPr txBox="1"/>
          <p:nvPr/>
        </p:nvSpPr>
        <p:spPr>
          <a:xfrm>
            <a:off x="620285" y="2656840"/>
            <a:ext cx="6881476" cy="4093428"/>
          </a:xfrm>
          <a:prstGeom prst="rect">
            <a:avLst/>
          </a:prstGeom>
          <a:noFill/>
        </p:spPr>
        <p:txBody>
          <a:bodyPr wrap="square" rtlCol="0">
            <a:spAutoFit/>
          </a:bodyPr>
          <a:lstStyle/>
          <a:p>
            <a:pPr marL="285750" indent="-285750">
              <a:buClr>
                <a:schemeClr val="accent1"/>
              </a:buClr>
              <a:buFont typeface="Century Gothic" panose="020B0502020202020204" pitchFamily="34" charset="0"/>
              <a:buChar char="►"/>
            </a:pPr>
            <a:r>
              <a:rPr lang="en-GB" sz="2000" dirty="0">
                <a:solidFill>
                  <a:schemeClr val="tx2"/>
                </a:solidFill>
                <a:latin typeface="Arial" panose="020B0604020202020204" pitchFamily="34" charset="0"/>
                <a:cs typeface="Arial" panose="020B0604020202020204" pitchFamily="34" charset="0"/>
              </a:rPr>
              <a:t> One of the most vital benefits of play is the way it enhances and develops children’s social skills. </a:t>
            </a:r>
          </a:p>
          <a:p>
            <a:pPr>
              <a:buClr>
                <a:schemeClr val="accent1"/>
              </a:buClr>
            </a:pPr>
            <a:endParaRPr lang="en-GB" sz="2000" dirty="0">
              <a:solidFill>
                <a:schemeClr val="tx2"/>
              </a:solidFill>
              <a:latin typeface="Arial" panose="020B0604020202020204" pitchFamily="34" charset="0"/>
              <a:cs typeface="Arial" panose="020B0604020202020204" pitchFamily="34" charset="0"/>
            </a:endParaRPr>
          </a:p>
          <a:p>
            <a:pPr marL="285750" indent="-285750">
              <a:buClr>
                <a:schemeClr val="accent1"/>
              </a:buClr>
              <a:buFont typeface="Century Gothic" panose="020B0502020202020204" pitchFamily="34" charset="0"/>
              <a:buChar char="►"/>
            </a:pPr>
            <a:r>
              <a:rPr lang="en-GB" sz="2000" dirty="0">
                <a:solidFill>
                  <a:schemeClr val="tx2"/>
                </a:solidFill>
                <a:latin typeface="Arial" panose="020B0604020202020204" pitchFamily="34" charset="0"/>
                <a:cs typeface="Arial" panose="020B0604020202020204" pitchFamily="34" charset="0"/>
              </a:rPr>
              <a:t> Social interactions begin from the moment a child is born.</a:t>
            </a:r>
          </a:p>
          <a:p>
            <a:pPr>
              <a:buClr>
                <a:schemeClr val="accent1"/>
              </a:buClr>
            </a:pPr>
            <a:endParaRPr lang="en-GB" sz="2000" dirty="0">
              <a:solidFill>
                <a:schemeClr val="tx2"/>
              </a:solidFill>
              <a:latin typeface="Arial" panose="020B0604020202020204" pitchFamily="34" charset="0"/>
              <a:cs typeface="Arial" panose="020B0604020202020204" pitchFamily="34" charset="0"/>
            </a:endParaRPr>
          </a:p>
          <a:p>
            <a:pPr marL="285750" indent="-285750">
              <a:buClr>
                <a:schemeClr val="accent1"/>
              </a:buClr>
              <a:buFont typeface="Century Gothic" panose="020B0502020202020204" pitchFamily="34" charset="0"/>
              <a:buChar char="►"/>
            </a:pPr>
            <a:r>
              <a:rPr lang="en-GB" sz="2000" dirty="0">
                <a:solidFill>
                  <a:schemeClr val="tx2"/>
                </a:solidFill>
                <a:latin typeface="Arial" panose="020B0604020202020204" pitchFamily="34" charset="0"/>
                <a:cs typeface="Arial" panose="020B0604020202020204" pitchFamily="34" charset="0"/>
              </a:rPr>
              <a:t>Children are able to express and manage to cope with their feelings through play.</a:t>
            </a:r>
          </a:p>
          <a:p>
            <a:pPr>
              <a:buClr>
                <a:schemeClr val="accent1"/>
              </a:buClr>
            </a:pPr>
            <a:endParaRPr lang="en-GB" sz="2000" dirty="0">
              <a:solidFill>
                <a:schemeClr val="tx2"/>
              </a:solidFill>
              <a:latin typeface="Arial" panose="020B0604020202020204" pitchFamily="34" charset="0"/>
              <a:cs typeface="Arial" panose="020B0604020202020204" pitchFamily="34" charset="0"/>
            </a:endParaRPr>
          </a:p>
          <a:p>
            <a:pPr marL="285750" indent="-285750">
              <a:buClr>
                <a:schemeClr val="accent1"/>
              </a:buClr>
              <a:buFont typeface="Century Gothic" panose="020B0502020202020204" pitchFamily="34" charset="0"/>
              <a:buChar char="►"/>
            </a:pPr>
            <a:r>
              <a:rPr lang="en-GB" sz="2000" dirty="0">
                <a:solidFill>
                  <a:schemeClr val="tx2"/>
                </a:solidFill>
                <a:latin typeface="Arial" panose="020B0604020202020204" pitchFamily="34" charset="0"/>
                <a:cs typeface="Arial" panose="020B0604020202020204" pitchFamily="34" charset="0"/>
              </a:rPr>
              <a:t> Social interactions can help to develop language and communication skills. </a:t>
            </a:r>
          </a:p>
          <a:p>
            <a:pPr marL="285750" indent="-285750">
              <a:buClr>
                <a:schemeClr val="accent1"/>
              </a:buClr>
              <a:buFont typeface="Century Gothic" panose="020B0502020202020204" pitchFamily="34" charset="0"/>
              <a:buChar char="►"/>
            </a:pPr>
            <a:endParaRPr lang="en-GB" sz="2000" dirty="0">
              <a:solidFill>
                <a:schemeClr val="tx2"/>
              </a:solidFill>
              <a:latin typeface="Arial" panose="020B0604020202020204" pitchFamily="34" charset="0"/>
              <a:cs typeface="Arial" panose="020B0604020202020204" pitchFamily="34" charset="0"/>
            </a:endParaRPr>
          </a:p>
          <a:p>
            <a:pPr>
              <a:buClr>
                <a:schemeClr val="accent1"/>
              </a:buClr>
            </a:pPr>
            <a:r>
              <a:rPr lang="en-GB" sz="2000" dirty="0">
                <a:solidFill>
                  <a:schemeClr val="tx2"/>
                </a:solidFill>
                <a:latin typeface="Arial" panose="020B0604020202020204" pitchFamily="34" charset="0"/>
                <a:cs typeface="Arial" panose="020B0604020202020204" pitchFamily="34" charset="0"/>
              </a:rPr>
              <a:t>     (</a:t>
            </a:r>
            <a:r>
              <a:rPr lang="en-GB" sz="2000" dirty="0" err="1">
                <a:solidFill>
                  <a:schemeClr val="tx2"/>
                </a:solidFill>
                <a:latin typeface="Arial" panose="020B0604020202020204" pitchFamily="34" charset="0"/>
                <a:cs typeface="Arial" panose="020B0604020202020204" pitchFamily="34" charset="0"/>
              </a:rPr>
              <a:t>Bottrill</a:t>
            </a:r>
            <a:r>
              <a:rPr lang="en-GB" sz="2000" dirty="0">
                <a:solidFill>
                  <a:schemeClr val="tx2"/>
                </a:solidFill>
                <a:latin typeface="Arial" panose="020B0604020202020204" pitchFamily="34" charset="0"/>
                <a:cs typeface="Arial" panose="020B0604020202020204" pitchFamily="34" charset="0"/>
              </a:rPr>
              <a:t>, 2018).</a:t>
            </a:r>
          </a:p>
        </p:txBody>
      </p:sp>
    </p:spTree>
    <p:extLst>
      <p:ext uri="{BB962C8B-B14F-4D97-AF65-F5344CB8AC3E}">
        <p14:creationId xmlns:p14="http://schemas.microsoft.com/office/powerpoint/2010/main" val="9684791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70C13-86F6-4F28-8B8F-4EE4328A438A}"/>
              </a:ext>
            </a:extLst>
          </p:cNvPr>
          <p:cNvSpPr>
            <a:spLocks noGrp="1"/>
          </p:cNvSpPr>
          <p:nvPr>
            <p:ph type="title"/>
          </p:nvPr>
        </p:nvSpPr>
        <p:spPr>
          <a:xfrm>
            <a:off x="1571802" y="1003164"/>
            <a:ext cx="8761413" cy="706964"/>
          </a:xfrm>
        </p:spPr>
        <p:txBody>
          <a:bodyPr/>
          <a:lstStyle/>
          <a:p>
            <a:pPr algn="ctr"/>
            <a:r>
              <a:rPr lang="en-GB" sz="6000" dirty="0">
                <a:latin typeface="Arial" panose="020B0604020202020204" pitchFamily="34" charset="0"/>
                <a:cs typeface="Arial" panose="020B0604020202020204" pitchFamily="34" charset="0"/>
              </a:rPr>
              <a:t>Any Questions?</a:t>
            </a:r>
          </a:p>
        </p:txBody>
      </p:sp>
      <p:pic>
        <p:nvPicPr>
          <p:cNvPr id="2050" name="Picture 2" descr="Image result for lightbulb cartoon">
            <a:extLst>
              <a:ext uri="{FF2B5EF4-FFF2-40B4-BE49-F238E27FC236}">
                <a16:creationId xmlns:a16="http://schemas.microsoft.com/office/drawing/2014/main" id="{7C84CD36-488A-42DF-B425-DCEEDF0A5D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08504" y="2728452"/>
            <a:ext cx="6088011" cy="34298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80821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latin typeface="Arial" panose="020B0604020202020204" pitchFamily="34" charset="0"/>
                <a:cs typeface="Arial" panose="020B0604020202020204" pitchFamily="34" charset="0"/>
              </a:rPr>
              <a:t>References </a:t>
            </a:r>
          </a:p>
        </p:txBody>
      </p:sp>
      <p:sp>
        <p:nvSpPr>
          <p:cNvPr id="3" name="Content Placeholder 2"/>
          <p:cNvSpPr>
            <a:spLocks noGrp="1"/>
          </p:cNvSpPr>
          <p:nvPr>
            <p:ph idx="1"/>
          </p:nvPr>
        </p:nvSpPr>
        <p:spPr>
          <a:xfrm>
            <a:off x="309716" y="2330245"/>
            <a:ext cx="11208774" cy="4188541"/>
          </a:xfrm>
        </p:spPr>
        <p:txBody>
          <a:bodyPr>
            <a:normAutofit lnSpcReduction="10000"/>
          </a:bodyPr>
          <a:lstStyle/>
          <a:p>
            <a:r>
              <a:rPr lang="en-GB" dirty="0">
                <a:solidFill>
                  <a:schemeClr val="tx2"/>
                </a:solidFill>
                <a:latin typeface="Arial" panose="020B0604020202020204" pitchFamily="34" charset="0"/>
                <a:cs typeface="Arial" panose="020B0604020202020204" pitchFamily="34" charset="0"/>
              </a:rPr>
              <a:t>Baker, C.  (2014) </a:t>
            </a:r>
            <a:r>
              <a:rPr lang="en-GB" i="1" dirty="0">
                <a:solidFill>
                  <a:schemeClr val="tx2"/>
                </a:solidFill>
                <a:latin typeface="Arial" panose="020B0604020202020204" pitchFamily="34" charset="0"/>
                <a:cs typeface="Arial" panose="020B0604020202020204" pitchFamily="34" charset="0"/>
              </a:rPr>
              <a:t>A Parents’ and Teachers’ Guide to Bilingualism.  </a:t>
            </a:r>
            <a:r>
              <a:rPr lang="en-GB" dirty="0">
                <a:solidFill>
                  <a:schemeClr val="tx2"/>
                </a:solidFill>
                <a:latin typeface="Arial" panose="020B0604020202020204" pitchFamily="34" charset="0"/>
                <a:cs typeface="Arial" panose="020B0604020202020204" pitchFamily="34" charset="0"/>
              </a:rPr>
              <a:t>Bristol:  Multilingual Matters. </a:t>
            </a:r>
          </a:p>
          <a:p>
            <a:r>
              <a:rPr lang="en-GB" dirty="0" err="1">
                <a:solidFill>
                  <a:schemeClr val="tx2"/>
                </a:solidFill>
                <a:latin typeface="Arial" panose="020B0604020202020204" pitchFamily="34" charset="0"/>
                <a:cs typeface="Arial" panose="020B0604020202020204" pitchFamily="34" charset="0"/>
              </a:rPr>
              <a:t>Bottrill</a:t>
            </a:r>
            <a:r>
              <a:rPr lang="en-GB" dirty="0">
                <a:solidFill>
                  <a:schemeClr val="tx2"/>
                </a:solidFill>
                <a:latin typeface="Arial" panose="020B0604020202020204" pitchFamily="34" charset="0"/>
                <a:cs typeface="Arial" panose="020B0604020202020204" pitchFamily="34" charset="0"/>
              </a:rPr>
              <a:t>, G.  (2018) </a:t>
            </a:r>
            <a:r>
              <a:rPr lang="en-GB" i="1" dirty="0">
                <a:solidFill>
                  <a:schemeClr val="tx2"/>
                </a:solidFill>
                <a:latin typeface="Arial" panose="020B0604020202020204" pitchFamily="34" charset="0"/>
                <a:cs typeface="Arial" panose="020B0604020202020204" pitchFamily="34" charset="0"/>
              </a:rPr>
              <a:t>Can I go &amp; Play now? Rethinking the Early Years.  </a:t>
            </a:r>
            <a:r>
              <a:rPr lang="en-GB" dirty="0">
                <a:solidFill>
                  <a:schemeClr val="tx2"/>
                </a:solidFill>
                <a:latin typeface="Arial" panose="020B0604020202020204" pitchFamily="34" charset="0"/>
                <a:cs typeface="Arial" panose="020B0604020202020204" pitchFamily="34" charset="0"/>
              </a:rPr>
              <a:t>London:  Sage Publications. </a:t>
            </a:r>
          </a:p>
          <a:p>
            <a:r>
              <a:rPr lang="en-GB" dirty="0">
                <a:solidFill>
                  <a:schemeClr val="tx2"/>
                </a:solidFill>
                <a:latin typeface="Arial" panose="020B0604020202020204" pitchFamily="34" charset="0"/>
                <a:cs typeface="Arial" panose="020B0604020202020204" pitchFamily="34" charset="0"/>
              </a:rPr>
              <a:t>Department for Children, Education, Lifelong Learning and Skills.  (2008) </a:t>
            </a:r>
            <a:r>
              <a:rPr lang="en-GB" i="1" dirty="0">
                <a:solidFill>
                  <a:schemeClr val="tx2"/>
                </a:solidFill>
                <a:latin typeface="Arial" panose="020B0604020202020204" pitchFamily="34" charset="0"/>
                <a:cs typeface="Arial" panose="020B0604020202020204" pitchFamily="34" charset="0"/>
              </a:rPr>
              <a:t>Play/Active Learning. Overview for 3 to 7-year olds.  </a:t>
            </a:r>
            <a:r>
              <a:rPr lang="en-GB" dirty="0">
                <a:solidFill>
                  <a:schemeClr val="tx2"/>
                </a:solidFill>
                <a:latin typeface="Arial" panose="020B0604020202020204" pitchFamily="34" charset="0"/>
                <a:cs typeface="Arial" panose="020B0604020202020204" pitchFamily="34" charset="0"/>
              </a:rPr>
              <a:t>Cardiff:  Welsh Assembly Government. </a:t>
            </a:r>
          </a:p>
          <a:p>
            <a:r>
              <a:rPr lang="en-GB" dirty="0">
                <a:solidFill>
                  <a:schemeClr val="tx2"/>
                </a:solidFill>
                <a:latin typeface="Arial" panose="020B0604020202020204" pitchFamily="34" charset="0"/>
                <a:cs typeface="Arial" panose="020B0604020202020204" pitchFamily="34" charset="0"/>
              </a:rPr>
              <a:t>Department of Education, Children, Lifelong Learning and Skills.  (2008) </a:t>
            </a:r>
            <a:r>
              <a:rPr lang="en-GB" i="1" dirty="0">
                <a:solidFill>
                  <a:schemeClr val="tx2"/>
                </a:solidFill>
                <a:latin typeface="Arial" panose="020B0604020202020204" pitchFamily="34" charset="0"/>
                <a:cs typeface="Arial" panose="020B0604020202020204" pitchFamily="34" charset="0"/>
              </a:rPr>
              <a:t>Welsh Language Development.  </a:t>
            </a:r>
            <a:r>
              <a:rPr lang="en-GB" dirty="0">
                <a:solidFill>
                  <a:schemeClr val="tx2"/>
                </a:solidFill>
                <a:latin typeface="Arial" panose="020B0604020202020204" pitchFamily="34" charset="0"/>
                <a:cs typeface="Arial" panose="020B0604020202020204" pitchFamily="34" charset="0"/>
              </a:rPr>
              <a:t>Cardiff:  Welsh Assembly Government. </a:t>
            </a:r>
          </a:p>
          <a:p>
            <a:r>
              <a:rPr lang="en-GB" dirty="0">
                <a:solidFill>
                  <a:schemeClr val="tx2"/>
                </a:solidFill>
                <a:latin typeface="Arial" panose="020B0604020202020204" pitchFamily="34" charset="0"/>
                <a:cs typeface="Arial" panose="020B0604020202020204" pitchFamily="34" charset="0"/>
              </a:rPr>
              <a:t>Department for Education and Skills.  (2015) </a:t>
            </a:r>
            <a:r>
              <a:rPr lang="en-GB" i="1" dirty="0">
                <a:solidFill>
                  <a:schemeClr val="tx2"/>
                </a:solidFill>
                <a:latin typeface="Arial" panose="020B0604020202020204" pitchFamily="34" charset="0"/>
                <a:cs typeface="Arial" panose="020B0604020202020204" pitchFamily="34" charset="0"/>
              </a:rPr>
              <a:t>Foundation Phase Framework.  </a:t>
            </a:r>
            <a:r>
              <a:rPr lang="en-GB" dirty="0">
                <a:solidFill>
                  <a:schemeClr val="tx2"/>
                </a:solidFill>
                <a:latin typeface="Arial" panose="020B0604020202020204" pitchFamily="34" charset="0"/>
                <a:cs typeface="Arial" panose="020B0604020202020204" pitchFamily="34" charset="0"/>
              </a:rPr>
              <a:t>Cardiff:  Welsh Assembly Government. </a:t>
            </a:r>
          </a:p>
          <a:p>
            <a:r>
              <a:rPr lang="en-GB" dirty="0">
                <a:solidFill>
                  <a:schemeClr val="tx2"/>
                </a:solidFill>
                <a:latin typeface="Arial" panose="020B0604020202020204" pitchFamily="34" charset="0"/>
                <a:cs typeface="Arial" panose="020B0604020202020204" pitchFamily="34" charset="0"/>
              </a:rPr>
              <a:t>Donaldson, G.  (2015) </a:t>
            </a:r>
            <a:r>
              <a:rPr lang="en-GB" i="1" dirty="0">
                <a:solidFill>
                  <a:schemeClr val="tx2"/>
                </a:solidFill>
                <a:latin typeface="Arial" panose="020B0604020202020204" pitchFamily="34" charset="0"/>
                <a:cs typeface="Arial" panose="020B0604020202020204" pitchFamily="34" charset="0"/>
              </a:rPr>
              <a:t>Successful Futures: Independent review of curriculum and assessment arrangements in Wales.  </a:t>
            </a:r>
            <a:r>
              <a:rPr lang="en-GB" dirty="0">
                <a:solidFill>
                  <a:schemeClr val="tx2"/>
                </a:solidFill>
                <a:latin typeface="Arial" panose="020B0604020202020204" pitchFamily="34" charset="0"/>
                <a:cs typeface="Arial" panose="020B0604020202020204" pitchFamily="34" charset="0"/>
              </a:rPr>
              <a:t>Cardiff:  </a:t>
            </a:r>
            <a:r>
              <a:rPr lang="en-GB" dirty="0" err="1">
                <a:solidFill>
                  <a:schemeClr val="tx2"/>
                </a:solidFill>
                <a:latin typeface="Arial" panose="020B0604020202020204" pitchFamily="34" charset="0"/>
                <a:cs typeface="Arial" panose="020B0604020202020204" pitchFamily="34" charset="0"/>
              </a:rPr>
              <a:t>Llywodraeth</a:t>
            </a:r>
            <a:r>
              <a:rPr lang="en-GB" dirty="0">
                <a:solidFill>
                  <a:schemeClr val="tx2"/>
                </a:solidFill>
                <a:latin typeface="Arial" panose="020B0604020202020204" pitchFamily="34" charset="0"/>
                <a:cs typeface="Arial" panose="020B0604020202020204" pitchFamily="34" charset="0"/>
              </a:rPr>
              <a:t> </a:t>
            </a:r>
            <a:r>
              <a:rPr lang="en-GB" dirty="0" err="1">
                <a:solidFill>
                  <a:schemeClr val="tx2"/>
                </a:solidFill>
                <a:latin typeface="Arial" panose="020B0604020202020204" pitchFamily="34" charset="0"/>
                <a:cs typeface="Arial" panose="020B0604020202020204" pitchFamily="34" charset="0"/>
              </a:rPr>
              <a:t>Cenedlaethol</a:t>
            </a:r>
            <a:r>
              <a:rPr lang="en-GB" dirty="0">
                <a:solidFill>
                  <a:schemeClr val="tx2"/>
                </a:solidFill>
                <a:latin typeface="Arial" panose="020B0604020202020204" pitchFamily="34" charset="0"/>
                <a:cs typeface="Arial" panose="020B0604020202020204" pitchFamily="34" charset="0"/>
              </a:rPr>
              <a:t> Cymru. </a:t>
            </a:r>
          </a:p>
          <a:p>
            <a:r>
              <a:rPr lang="en-GB" dirty="0">
                <a:solidFill>
                  <a:schemeClr val="tx2"/>
                </a:solidFill>
                <a:latin typeface="Arial" panose="020B0604020202020204" pitchFamily="34" charset="0"/>
                <a:cs typeface="Arial" panose="020B0604020202020204" pitchFamily="34" charset="0"/>
              </a:rPr>
              <a:t>Professional Association for Childcare and Early Years.  (2020) ‘Literacy in the Early Years’ </a:t>
            </a:r>
            <a:r>
              <a:rPr lang="en-GB" dirty="0">
                <a:solidFill>
                  <a:schemeClr val="accent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https://www.pacey.org.uk/working-in-childcare/spotlight-on/literacy-in-the-early-years/</a:t>
            </a:r>
            <a:r>
              <a:rPr lang="en-GB" dirty="0">
                <a:solidFill>
                  <a:schemeClr val="accent1"/>
                </a:solidFill>
                <a:latin typeface="Arial" panose="020B0604020202020204" pitchFamily="34" charset="0"/>
                <a:cs typeface="Arial" panose="020B0604020202020204" pitchFamily="34" charset="0"/>
              </a:rPr>
              <a:t> </a:t>
            </a:r>
            <a:r>
              <a:rPr lang="en-GB" dirty="0">
                <a:solidFill>
                  <a:schemeClr val="tx2"/>
                </a:solidFill>
                <a:latin typeface="Arial" panose="020B0604020202020204" pitchFamily="34" charset="0"/>
                <a:cs typeface="Arial" panose="020B0604020202020204" pitchFamily="34" charset="0"/>
              </a:rPr>
              <a:t>[Accessed:  15</a:t>
            </a:r>
            <a:r>
              <a:rPr lang="en-GB" baseline="30000" dirty="0">
                <a:solidFill>
                  <a:schemeClr val="tx2"/>
                </a:solidFill>
                <a:latin typeface="Arial" panose="020B0604020202020204" pitchFamily="34" charset="0"/>
                <a:cs typeface="Arial" panose="020B0604020202020204" pitchFamily="34" charset="0"/>
              </a:rPr>
              <a:t>th</a:t>
            </a:r>
            <a:r>
              <a:rPr lang="en-GB" dirty="0">
                <a:solidFill>
                  <a:schemeClr val="tx2"/>
                </a:solidFill>
                <a:latin typeface="Arial" panose="020B0604020202020204" pitchFamily="34" charset="0"/>
                <a:cs typeface="Arial" panose="020B0604020202020204" pitchFamily="34" charset="0"/>
              </a:rPr>
              <a:t> January 2020]. </a:t>
            </a:r>
          </a:p>
          <a:p>
            <a:endParaRPr lang="en-GB" dirty="0">
              <a:solidFill>
                <a:schemeClr val="tx2"/>
              </a:solidFill>
              <a:latin typeface="Arial" panose="020B0604020202020204" pitchFamily="34" charset="0"/>
              <a:cs typeface="Arial" panose="020B0604020202020204" pitchFamily="34" charset="0"/>
            </a:endParaRPr>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40139507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257A5-DD61-423A-83C4-37B6D2FDA91F}"/>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References cont. </a:t>
            </a:r>
          </a:p>
        </p:txBody>
      </p:sp>
      <p:sp>
        <p:nvSpPr>
          <p:cNvPr id="3" name="Content Placeholder 2">
            <a:extLst>
              <a:ext uri="{FF2B5EF4-FFF2-40B4-BE49-F238E27FC236}">
                <a16:creationId xmlns:a16="http://schemas.microsoft.com/office/drawing/2014/main" id="{829D9830-0A54-44E6-89C4-A4DAF837447B}"/>
              </a:ext>
            </a:extLst>
          </p:cNvPr>
          <p:cNvSpPr>
            <a:spLocks noGrp="1"/>
          </p:cNvSpPr>
          <p:nvPr>
            <p:ph idx="1"/>
          </p:nvPr>
        </p:nvSpPr>
        <p:spPr>
          <a:xfrm>
            <a:off x="368490" y="2420619"/>
            <a:ext cx="11122925" cy="4254501"/>
          </a:xfrm>
        </p:spPr>
        <p:txBody>
          <a:bodyPr>
            <a:normAutofit/>
          </a:bodyPr>
          <a:lstStyle/>
          <a:p>
            <a:r>
              <a:rPr lang="en-GB" dirty="0">
                <a:solidFill>
                  <a:schemeClr val="tx2"/>
                </a:solidFill>
                <a:latin typeface="Arial" panose="020B0604020202020204" pitchFamily="34" charset="0"/>
                <a:cs typeface="Arial" panose="020B0604020202020204" pitchFamily="34" charset="0"/>
              </a:rPr>
              <a:t>St. Thomas University. (2020) ‘What is Transformational Leadership? How New Ideas Produce Impressive Results’ </a:t>
            </a:r>
            <a:r>
              <a:rPr lang="en-GB" u="sng" dirty="0">
                <a:solidFill>
                  <a:schemeClr val="accent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https://online.stu.edu/transformational-leadership/</a:t>
            </a:r>
            <a:r>
              <a:rPr lang="en-GB" dirty="0">
                <a:solidFill>
                  <a:schemeClr val="accent1"/>
                </a:solidFill>
                <a:latin typeface="Arial" panose="020B0604020202020204" pitchFamily="34" charset="0"/>
                <a:cs typeface="Arial" panose="020B0604020202020204" pitchFamily="34" charset="0"/>
              </a:rPr>
              <a:t> </a:t>
            </a:r>
            <a:r>
              <a:rPr lang="en-GB" dirty="0">
                <a:solidFill>
                  <a:schemeClr val="tx2"/>
                </a:solidFill>
                <a:latin typeface="Arial" panose="020B0604020202020204" pitchFamily="34" charset="0"/>
                <a:cs typeface="Arial" panose="020B0604020202020204" pitchFamily="34" charset="0"/>
              </a:rPr>
              <a:t>[Accessed:  13</a:t>
            </a:r>
            <a:r>
              <a:rPr lang="en-GB" baseline="30000" dirty="0">
                <a:solidFill>
                  <a:schemeClr val="tx2"/>
                </a:solidFill>
                <a:latin typeface="Arial" panose="020B0604020202020204" pitchFamily="34" charset="0"/>
                <a:cs typeface="Arial" panose="020B0604020202020204" pitchFamily="34" charset="0"/>
              </a:rPr>
              <a:t>th</a:t>
            </a:r>
            <a:r>
              <a:rPr lang="en-GB" dirty="0">
                <a:solidFill>
                  <a:schemeClr val="tx2"/>
                </a:solidFill>
                <a:latin typeface="Arial" panose="020B0604020202020204" pitchFamily="34" charset="0"/>
                <a:cs typeface="Arial" panose="020B0604020202020204" pitchFamily="34" charset="0"/>
              </a:rPr>
              <a:t> January 2020]. </a:t>
            </a:r>
          </a:p>
          <a:p>
            <a:r>
              <a:rPr lang="en-GB" dirty="0">
                <a:solidFill>
                  <a:schemeClr val="tx2"/>
                </a:solidFill>
                <a:latin typeface="Arial" panose="020B0604020202020204" pitchFamily="34" charset="0"/>
                <a:cs typeface="Arial" panose="020B0604020202020204" pitchFamily="34" charset="0"/>
              </a:rPr>
              <a:t>Swansea Council.  (2019) ‘Quality Childcare for 2 to 3 year olds’ </a:t>
            </a:r>
            <a:r>
              <a:rPr lang="en-GB" dirty="0">
                <a:solidFill>
                  <a:schemeClr val="accent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https://www.swansea.gov.uk/article/8915/Quality-childcare-for-2-to-3-year-olds</a:t>
            </a:r>
            <a:r>
              <a:rPr lang="en-GB" dirty="0">
                <a:solidFill>
                  <a:schemeClr val="accent1"/>
                </a:solidFill>
                <a:latin typeface="Arial" panose="020B0604020202020204" pitchFamily="34" charset="0"/>
                <a:cs typeface="Arial" panose="020B0604020202020204" pitchFamily="34" charset="0"/>
              </a:rPr>
              <a:t> </a:t>
            </a:r>
            <a:r>
              <a:rPr lang="en-GB" dirty="0">
                <a:solidFill>
                  <a:schemeClr val="tx2"/>
                </a:solidFill>
                <a:latin typeface="Arial" panose="020B0604020202020204" pitchFamily="34" charset="0"/>
                <a:cs typeface="Arial" panose="020B0604020202020204" pitchFamily="34" charset="0"/>
              </a:rPr>
              <a:t>[Accessed:  12</a:t>
            </a:r>
            <a:r>
              <a:rPr lang="en-GB" baseline="30000" dirty="0">
                <a:solidFill>
                  <a:schemeClr val="tx2"/>
                </a:solidFill>
                <a:latin typeface="Arial" panose="020B0604020202020204" pitchFamily="34" charset="0"/>
                <a:cs typeface="Arial" panose="020B0604020202020204" pitchFamily="34" charset="0"/>
              </a:rPr>
              <a:t>th</a:t>
            </a:r>
            <a:r>
              <a:rPr lang="en-GB" dirty="0">
                <a:solidFill>
                  <a:schemeClr val="tx2"/>
                </a:solidFill>
                <a:latin typeface="Arial" panose="020B0604020202020204" pitchFamily="34" charset="0"/>
                <a:cs typeface="Arial" panose="020B0604020202020204" pitchFamily="34" charset="0"/>
              </a:rPr>
              <a:t> January 2020]. </a:t>
            </a:r>
          </a:p>
          <a:p>
            <a:r>
              <a:rPr lang="en-GB" dirty="0">
                <a:solidFill>
                  <a:schemeClr val="tx2"/>
                </a:solidFill>
                <a:latin typeface="Arial" panose="020B0604020202020204" pitchFamily="34" charset="0"/>
                <a:cs typeface="Arial" panose="020B0604020202020204" pitchFamily="34" charset="0"/>
              </a:rPr>
              <a:t>The Literacy Trust.  (2017) ’10 Reasons why Play is important’ </a:t>
            </a:r>
            <a:r>
              <a:rPr lang="en-GB" dirty="0">
                <a:solidFill>
                  <a:schemeClr val="tx2"/>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https://literacytrust.org.uk/resources/</a:t>
            </a:r>
            <a:r>
              <a:rPr lang="en-GB" dirty="0">
                <a:solidFill>
                  <a:schemeClr val="accent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10-reasons-why-play-important/</a:t>
            </a:r>
            <a:r>
              <a:rPr lang="en-GB" dirty="0">
                <a:solidFill>
                  <a:schemeClr val="accent1"/>
                </a:solidFill>
                <a:latin typeface="Arial" panose="020B0604020202020204" pitchFamily="34" charset="0"/>
                <a:cs typeface="Arial" panose="020B0604020202020204" pitchFamily="34" charset="0"/>
              </a:rPr>
              <a:t> </a:t>
            </a:r>
            <a:r>
              <a:rPr lang="en-GB" dirty="0">
                <a:solidFill>
                  <a:schemeClr val="tx2"/>
                </a:solidFill>
                <a:latin typeface="Arial" panose="020B0604020202020204" pitchFamily="34" charset="0"/>
                <a:cs typeface="Arial" panose="020B0604020202020204" pitchFamily="34" charset="0"/>
              </a:rPr>
              <a:t>[Accessed:  14</a:t>
            </a:r>
            <a:r>
              <a:rPr lang="en-GB" baseline="30000" dirty="0">
                <a:solidFill>
                  <a:schemeClr val="tx2"/>
                </a:solidFill>
                <a:latin typeface="Arial" panose="020B0604020202020204" pitchFamily="34" charset="0"/>
                <a:cs typeface="Arial" panose="020B0604020202020204" pitchFamily="34" charset="0"/>
              </a:rPr>
              <a:t>th</a:t>
            </a:r>
            <a:r>
              <a:rPr lang="en-GB" dirty="0">
                <a:solidFill>
                  <a:schemeClr val="tx2"/>
                </a:solidFill>
                <a:latin typeface="Arial" panose="020B0604020202020204" pitchFamily="34" charset="0"/>
                <a:cs typeface="Arial" panose="020B0604020202020204" pitchFamily="34" charset="0"/>
              </a:rPr>
              <a:t> January 2020].</a:t>
            </a:r>
          </a:p>
          <a:p>
            <a:r>
              <a:rPr lang="en-GB" dirty="0">
                <a:solidFill>
                  <a:schemeClr val="tx2"/>
                </a:solidFill>
                <a:latin typeface="Arial" panose="020B0604020202020204" pitchFamily="34" charset="0"/>
                <a:cs typeface="Arial" panose="020B0604020202020204" pitchFamily="34" charset="0"/>
              </a:rPr>
              <a:t>Thomas, A.  and Lewis, A.  (2016) </a:t>
            </a:r>
            <a:r>
              <a:rPr lang="en-GB" i="1" dirty="0">
                <a:solidFill>
                  <a:schemeClr val="tx2"/>
                </a:solidFill>
                <a:latin typeface="Arial" panose="020B0604020202020204" pitchFamily="34" charset="0"/>
                <a:cs typeface="Arial" panose="020B0604020202020204" pitchFamily="34" charset="0"/>
              </a:rPr>
              <a:t>An Introduction to the Foundation Phase.  </a:t>
            </a:r>
            <a:r>
              <a:rPr lang="en-GB" dirty="0">
                <a:solidFill>
                  <a:schemeClr val="tx2"/>
                </a:solidFill>
                <a:latin typeface="Arial" panose="020B0604020202020204" pitchFamily="34" charset="0"/>
                <a:cs typeface="Arial" panose="020B0604020202020204" pitchFamily="34" charset="0"/>
              </a:rPr>
              <a:t>London:  Bloomsbury Publishing Plc. </a:t>
            </a:r>
          </a:p>
          <a:p>
            <a:r>
              <a:rPr lang="en-GB" dirty="0">
                <a:solidFill>
                  <a:schemeClr val="tx2"/>
                </a:solidFill>
                <a:latin typeface="Arial" panose="020B0604020202020204" pitchFamily="34" charset="0"/>
                <a:cs typeface="Arial" panose="020B0604020202020204" pitchFamily="34" charset="0"/>
              </a:rPr>
              <a:t>UNICEF.  (no date) ‘What is the UNCRC?’ </a:t>
            </a:r>
            <a:r>
              <a:rPr lang="en-GB" dirty="0">
                <a:solidFill>
                  <a:schemeClr val="accent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https://www.unicef.org.uk/what-we-do/un-convention-child-rights/</a:t>
            </a:r>
            <a:r>
              <a:rPr lang="en-GB" dirty="0">
                <a:solidFill>
                  <a:schemeClr val="accent1"/>
                </a:solidFill>
                <a:latin typeface="Arial" panose="020B0604020202020204" pitchFamily="34" charset="0"/>
                <a:cs typeface="Arial" panose="020B0604020202020204" pitchFamily="34" charset="0"/>
              </a:rPr>
              <a:t> </a:t>
            </a:r>
            <a:r>
              <a:rPr lang="en-GB" dirty="0">
                <a:solidFill>
                  <a:schemeClr val="tx2"/>
                </a:solidFill>
                <a:latin typeface="Arial" panose="020B0604020202020204" pitchFamily="34" charset="0"/>
                <a:cs typeface="Arial" panose="020B0604020202020204" pitchFamily="34" charset="0"/>
              </a:rPr>
              <a:t>[Accessed:  12</a:t>
            </a:r>
            <a:r>
              <a:rPr lang="en-GB" baseline="30000" dirty="0">
                <a:solidFill>
                  <a:schemeClr val="tx2"/>
                </a:solidFill>
                <a:latin typeface="Arial" panose="020B0604020202020204" pitchFamily="34" charset="0"/>
                <a:cs typeface="Arial" panose="020B0604020202020204" pitchFamily="34" charset="0"/>
              </a:rPr>
              <a:t>th</a:t>
            </a:r>
            <a:r>
              <a:rPr lang="en-GB" dirty="0">
                <a:solidFill>
                  <a:schemeClr val="tx2"/>
                </a:solidFill>
                <a:latin typeface="Arial" panose="020B0604020202020204" pitchFamily="34" charset="0"/>
                <a:cs typeface="Arial" panose="020B0604020202020204" pitchFamily="34" charset="0"/>
              </a:rPr>
              <a:t> January 2020]. </a:t>
            </a:r>
          </a:p>
          <a:p>
            <a:r>
              <a:rPr lang="en-GB" dirty="0">
                <a:solidFill>
                  <a:schemeClr val="tx2"/>
                </a:solidFill>
                <a:latin typeface="Arial" panose="020B0604020202020204" pitchFamily="34" charset="0"/>
                <a:cs typeface="Arial" panose="020B0604020202020204" pitchFamily="34" charset="0"/>
              </a:rPr>
              <a:t>Watson, C.  (2018) </a:t>
            </a:r>
            <a:r>
              <a:rPr lang="en-GB" i="1" dirty="0">
                <a:solidFill>
                  <a:schemeClr val="tx2"/>
                </a:solidFill>
                <a:latin typeface="Arial" panose="020B0604020202020204" pitchFamily="34" charset="0"/>
                <a:cs typeface="Arial" panose="020B0604020202020204" pitchFamily="34" charset="0"/>
              </a:rPr>
              <a:t>Upskill: 21 Keys to Professional Growth.  </a:t>
            </a:r>
            <a:endParaRPr lang="en-GB" dirty="0">
              <a:solidFill>
                <a:schemeClr val="tx2"/>
              </a:solidFill>
              <a:latin typeface="Arial" panose="020B0604020202020204" pitchFamily="34" charset="0"/>
              <a:cs typeface="Arial" panose="020B0604020202020204" pitchFamily="34" charset="0"/>
            </a:endParaRPr>
          </a:p>
          <a:p>
            <a:endParaRPr lang="en-GB" dirty="0">
              <a:solidFill>
                <a:schemeClr val="tx2"/>
              </a:solidFill>
            </a:endParaRPr>
          </a:p>
          <a:p>
            <a:endParaRPr lang="en-GB" dirty="0"/>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42551355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spDef>
      <a:spPr>
        <a:solidFill>
          <a:schemeClr val="tx2">
            <a:lumMod val="20000"/>
            <a:lumOff val="80000"/>
          </a:schemeClr>
        </a:solidFill>
        <a:ln w="28575">
          <a:solidFill>
            <a:schemeClr val="tx2"/>
          </a:solidFill>
        </a:ln>
      </a:spPr>
      <a:bodyPr rtlCol="0" anchor="ctr"/>
      <a:lstStyle>
        <a:defPPr algn="ctr">
          <a:defRPr dirty="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540</TotalTime>
  <Words>1424</Words>
  <Application>Microsoft Office PowerPoint</Application>
  <PresentationFormat>Widescreen</PresentationFormat>
  <Paragraphs>135</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Wingdings 3</vt:lpstr>
      <vt:lpstr>Ion Boardroom</vt:lpstr>
      <vt:lpstr>Skills for Life: Employability and Future Pathways  ECGE6001</vt:lpstr>
      <vt:lpstr>Flying Start</vt:lpstr>
      <vt:lpstr>Skills and Experience </vt:lpstr>
      <vt:lpstr>Art Club </vt:lpstr>
      <vt:lpstr>Welsh Club</vt:lpstr>
      <vt:lpstr>Skills and Experience cont. </vt:lpstr>
      <vt:lpstr>Skills and experience cont.</vt:lpstr>
      <vt:lpstr>Specialist skills relevancy </vt:lpstr>
      <vt:lpstr>Welsh</vt:lpstr>
      <vt:lpstr>Creativity and Play</vt:lpstr>
      <vt:lpstr>Creativity and Play cont. </vt:lpstr>
      <vt:lpstr>Any Questions?</vt:lpstr>
      <vt:lpstr>References </vt:lpstr>
      <vt:lpstr>References cont.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for life: Employability and Future Pathways  ECGE6001</dc:title>
  <dc:creator>Rebecca Tobin</dc:creator>
  <cp:lastModifiedBy>Rebecca Tobin</cp:lastModifiedBy>
  <cp:revision>58</cp:revision>
  <dcterms:created xsi:type="dcterms:W3CDTF">2020-01-14T07:58:24Z</dcterms:created>
  <dcterms:modified xsi:type="dcterms:W3CDTF">2020-01-17T20:10:15Z</dcterms:modified>
</cp:coreProperties>
</file>