
<file path=[Content_Types].xml><?xml version="1.0" encoding="utf-8"?>
<Types xmlns="http://schemas.openxmlformats.org/package/2006/content-types">
  <Default Extension="jpeg" ContentType="image/jpeg"/>
  <Default Extension="jpg" ContentType="image/jpeg"/>
  <Default Extension="jpg!d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8183"/>
    <p:restoredTop sz="94737"/>
  </p:normalViewPr>
  <p:slideViewPr>
    <p:cSldViewPr snapToGrid="0">
      <p:cViewPr varScale="1">
        <p:scale>
          <a:sx n="79" d="100"/>
          <a:sy n="79" d="100"/>
        </p:scale>
        <p:origin x="240" y="6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BE3C1-DBE1-495D-B57B-2849774B866A}" type="datetimeFigureOut">
              <a:rPr lang="en-US" dirty="0"/>
              <a:t>11/6/24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E42F4-6EEF-4EF7-8ED4-2208F0F89A08}" type="datetimeFigureOut">
              <a:rPr lang="en-US" dirty="0"/>
              <a:t>11/6/24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78ACC-22D6-47C1-A373-4FD133E34F3C}" type="datetimeFigureOut">
              <a:rPr lang="en-US" dirty="0"/>
              <a:t>11/6/24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A6C69-6797-4E8A-BF37-F2C3751466E9}" type="datetimeFigureOut">
              <a:rPr lang="en-US" dirty="0"/>
              <a:t>11/6/24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014A1-A632-4878-A0D3-F52BA7563730}" type="datetimeFigureOut">
              <a:rPr lang="en-US" dirty="0"/>
              <a:t>11/6/24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9F462-093F-4566-844B-4C71F2739DA5}" type="datetimeFigureOut">
              <a:rPr lang="en-US" dirty="0"/>
              <a:t>11/6/24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4A7AC-904D-4781-85BA-7D10C17ED021}" type="datetimeFigureOut">
              <a:rPr lang="en-US" dirty="0"/>
              <a:t>11/6/24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1444B-B92B-4E27-8C94-BB93EAF5CB18}" type="datetimeFigureOut">
              <a:rPr lang="en-US" dirty="0"/>
              <a:t>11/6/24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EFA5E-FA76-400D-B3DC-F0BA90E6D107}" type="datetimeFigureOut">
              <a:rPr lang="en-US" dirty="0"/>
              <a:t>11/6/24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C117F-5CCF-4837-BE5F-2B92066CAFAF}" type="datetimeFigureOut">
              <a:rPr lang="en-US" dirty="0"/>
              <a:t>11/6/24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B90BD-B6CE-46B7-997F-7313B992CCDC}" type="datetimeFigureOut">
              <a:rPr lang="en-US" dirty="0"/>
              <a:t>11/6/24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9D11F-B188-461D-B23F-39381795C052}" type="datetimeFigureOut">
              <a:rPr lang="en-US" dirty="0"/>
              <a:t>11/6/24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6D8D9-55A2-4063-B0F3-121F44549695}" type="datetimeFigureOut">
              <a:rPr lang="en-US" dirty="0"/>
              <a:t>11/6/24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24536-994D-4021-A283-9F449C0DB509}" type="datetimeFigureOut">
              <a:rPr lang="en-US" dirty="0"/>
              <a:t>11/6/24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BBB78-C96F-47B7-AB17-D852CA960AC9}" type="datetimeFigureOut">
              <a:rPr lang="en-US" dirty="0"/>
              <a:t>11/6/24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3F48C-C7C6-4055-9F49-3777875E72AE}" type="datetimeFigureOut">
              <a:rPr lang="en-US" dirty="0"/>
              <a:t>11/6/24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ltGray"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6178E61D-D431-422C-9764-11DAFE33AB63}" type="datetimeFigureOut">
              <a:rPr lang="en-US" dirty="0"/>
              <a:t>11/6/24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6E9DEC-419B-4CC5-A080-3B06BD5A8291}" type="datetimeFigureOut">
              <a:rPr lang="en-US" dirty="0"/>
              <a:t>11/6/24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nazly/8439382237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g"/><Relationship Id="rId13" Type="http://schemas.openxmlformats.org/officeDocument/2006/relationships/hyperlink" Target="https://peoplesdispatch.org/tag/sinhala-chauvinism-in-sri-lanka/" TargetMode="External"/><Relationship Id="rId18" Type="http://schemas.openxmlformats.org/officeDocument/2006/relationships/image" Target="../media/image13.jpeg"/><Relationship Id="rId3" Type="http://schemas.openxmlformats.org/officeDocument/2006/relationships/hyperlink" Target="https://pxhere.com/en/photo/988769" TargetMode="External"/><Relationship Id="rId7" Type="http://schemas.openxmlformats.org/officeDocument/2006/relationships/hyperlink" Target="https://think0.deviantart.com/art/Sri-Lanka-Grunge-Flag-128490431" TargetMode="External"/><Relationship Id="rId12" Type="http://schemas.openxmlformats.org/officeDocument/2006/relationships/image" Target="../media/image10.jpg"/><Relationship Id="rId17" Type="http://schemas.openxmlformats.org/officeDocument/2006/relationships/hyperlink" Target="http://flickr.com/photos/whltravel/4382584514" TargetMode="External"/><Relationship Id="rId2" Type="http://schemas.openxmlformats.org/officeDocument/2006/relationships/image" Target="../media/image5.jpg!d"/><Relationship Id="rId16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g"/><Relationship Id="rId11" Type="http://schemas.openxmlformats.org/officeDocument/2006/relationships/hyperlink" Target="https://peoplesdispatch.org/2023/03/16/thousands-of-workers-observe-nationwide-strike-against-increased-taxation-in-sri-lanka/" TargetMode="External"/><Relationship Id="rId5" Type="http://schemas.openxmlformats.org/officeDocument/2006/relationships/hyperlink" Target="https://www.wallpaperflare.com/search?wallpaper=Sri+Lanka&amp;page=2" TargetMode="External"/><Relationship Id="rId15" Type="http://schemas.openxmlformats.org/officeDocument/2006/relationships/hyperlink" Target="https://octavpelin.wordpress.com/2019/04/22/" TargetMode="External"/><Relationship Id="rId10" Type="http://schemas.openxmlformats.org/officeDocument/2006/relationships/image" Target="../media/image9.jpg"/><Relationship Id="rId19" Type="http://schemas.openxmlformats.org/officeDocument/2006/relationships/hyperlink" Target="https://foto.wuestenigel.com/financial-crisis-trend-arrow-goes-down-next-to-american-money/" TargetMode="External"/><Relationship Id="rId4" Type="http://schemas.openxmlformats.org/officeDocument/2006/relationships/image" Target="../media/image6.jpg"/><Relationship Id="rId9" Type="http://schemas.openxmlformats.org/officeDocument/2006/relationships/hyperlink" Target="https://www.wallpaperflare.com/islands-india-shoal-sri-lanka-photo-nasa-adam-bridge-wallpaper-qzmpv" TargetMode="External"/><Relationship Id="rId14" Type="http://schemas.openxmlformats.org/officeDocument/2006/relationships/image" Target="../media/image11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hyperlink" Target="https://www.asiapathways-adbi.org/2020/04/global-stimulus-to-fight-the-covid-19-pandemic/" TargetMode="External"/><Relationship Id="rId7" Type="http://schemas.openxmlformats.org/officeDocument/2006/relationships/hyperlink" Target="https://www.isaaa.org/kc/cropbiotechupdate/article/default.asp?ID=18091" TargetMode="External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g"/><Relationship Id="rId11" Type="http://schemas.openxmlformats.org/officeDocument/2006/relationships/hyperlink" Target="https://en.wikipedia.org/wiki/Suez_Canal" TargetMode="External"/><Relationship Id="rId5" Type="http://schemas.openxmlformats.org/officeDocument/2006/relationships/hyperlink" Target="https://www.meteobalkans.com/video/global-crisis-natural-disasters-of-2023-2024-and-their-connection-with-climate-change" TargetMode="External"/><Relationship Id="rId10" Type="http://schemas.openxmlformats.org/officeDocument/2006/relationships/image" Target="../media/image17.jpg"/><Relationship Id="rId4" Type="http://schemas.openxmlformats.org/officeDocument/2006/relationships/image" Target="../media/image15.jpg"/><Relationship Id="rId9" Type="http://schemas.openxmlformats.org/officeDocument/2006/relationships/hyperlink" Target="https://foto.wuestenigel.com/financial-crisis-trend-arrow-goes-down-next-to-american-money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universityinnovation.org/wiki/How_to_organize_a_kickass_planning_committee" TargetMode="External"/><Relationship Id="rId7" Type="http://schemas.openxmlformats.org/officeDocument/2006/relationships/hyperlink" Target="https://www.rawpixel.com/search/stocks" TargetMode="Externa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g"/><Relationship Id="rId5" Type="http://schemas.openxmlformats.org/officeDocument/2006/relationships/hyperlink" Target="https://www.usgamblingsites.com/news/casinos-taking-precautions-due-to-covid-19-outbreaks-among-employees/" TargetMode="External"/><Relationship Id="rId4" Type="http://schemas.openxmlformats.org/officeDocument/2006/relationships/image" Target="../media/image1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es.globalvoices.org/2023/05/12/propuesta-de-ley-antiterrorista-de-sri-lanka-esta-dirigida-a-detener-protestas-civiles/" TargetMode="External"/><Relationship Id="rId5" Type="http://schemas.openxmlformats.org/officeDocument/2006/relationships/image" Target="../media/image21.jp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g!d"/><Relationship Id="rId3" Type="http://schemas.openxmlformats.org/officeDocument/2006/relationships/hyperlink" Target="https://famvin.org/en/2017/10/28/one-person-collaborative-effort/" TargetMode="External"/><Relationship Id="rId7" Type="http://schemas.openxmlformats.org/officeDocument/2006/relationships/hyperlink" Target="https://freepngimg.com/png/32329-technology" TargetMode="External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26.png"/><Relationship Id="rId5" Type="http://schemas.openxmlformats.org/officeDocument/2006/relationships/hyperlink" Target="https://pixabay.com/en/consulting-training-learn-knowledge-2606533/" TargetMode="External"/><Relationship Id="rId4" Type="http://schemas.openxmlformats.org/officeDocument/2006/relationships/image" Target="../media/image25.jpg"/><Relationship Id="rId9" Type="http://schemas.openxmlformats.org/officeDocument/2006/relationships/hyperlink" Target="https://pxhere.com/tr/photo/812817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pw.in/journal/2023/1/perspectives/unravelling-global-political-economy-and-sri.html" TargetMode="External"/><Relationship Id="rId7" Type="http://schemas.openxmlformats.org/officeDocument/2006/relationships/hyperlink" Target="https://www.youtube.com/watch?v=rtrWlaOAtCo" TargetMode="External"/><Relationship Id="rId2" Type="http://schemas.openxmlformats.org/officeDocument/2006/relationships/hyperlink" Target="https://www.cbsl.gov.lk/sites/default/files/cbslweb_documents/publications/aer/2023/en/Full_Text.pdf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sltda.gov.lk/storage/common_media/Growth%20Scenario%202024.pdf" TargetMode="External"/><Relationship Id="rId5" Type="http://schemas.openxmlformats.org/officeDocument/2006/relationships/hyperlink" Target="https://www.researchgate.net/publication/384341269_The_Impact_of_Business_Uncertainty_on_the_Performance_of_Small_Enterprises_During_the_Economic_Crises_in_Sri_Lanka" TargetMode="External"/><Relationship Id="rId4" Type="http://schemas.openxmlformats.org/officeDocument/2006/relationships/hyperlink" Target="https://sltda.gov.lk/storage/common_media/Sri%20Lanka%20Tourism%20Safety%20Protocols%20-%202nd%20February%2020214177318528.pd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27DFD3-06A5-D17E-5F6E-4FA98EF5ECB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4687133" y="2471428"/>
            <a:ext cx="15816050" cy="1373070"/>
          </a:xfrm>
        </p:spPr>
        <p:txBody>
          <a:bodyPr/>
          <a:lstStyle/>
          <a:p>
            <a:b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09D4A54-E1D3-4F05-C4D2-11EFAEA5E22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661209" y="4750879"/>
            <a:ext cx="6266985" cy="334078"/>
          </a:xfrm>
        </p:spPr>
        <p:txBody>
          <a:bodyPr>
            <a:normAutofit fontScale="92500" lnSpcReduction="10000"/>
          </a:bodyPr>
          <a:lstStyle/>
          <a:p>
            <a:endParaRPr lang="en-US" dirty="0"/>
          </a:p>
          <a:p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B1E495C-3D70-1A09-6D3B-4412490CEF19}"/>
              </a:ext>
            </a:extLst>
          </p:cNvPr>
          <p:cNvSpPr txBox="1"/>
          <p:nvPr/>
        </p:nvSpPr>
        <p:spPr>
          <a:xfrm>
            <a:off x="0" y="3013501"/>
            <a:ext cx="904382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CONTEMPORARY THEME OF CRISIS MANAGEMENT IN THE </a:t>
            </a: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SRI LANKAN HOSPITALITY INDUSTRY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89DDCD-C2A2-AA73-563F-195543CEB0A5}"/>
              </a:ext>
            </a:extLst>
          </p:cNvPr>
          <p:cNvSpPr txBox="1"/>
          <p:nvPr/>
        </p:nvSpPr>
        <p:spPr>
          <a:xfrm>
            <a:off x="37039" y="4432999"/>
            <a:ext cx="636770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BMIH6001 – LEVEL 6 </a:t>
            </a: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STUDENT : PRIYANITHA COORAY </a:t>
            </a: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LECTURER : DR. ERNEST BALUTIE WAVEI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578B1BE-E34A-967E-DFF7-F4FFCCCBC7FA}"/>
              </a:ext>
            </a:extLst>
          </p:cNvPr>
          <p:cNvSpPr txBox="1"/>
          <p:nvPr/>
        </p:nvSpPr>
        <p:spPr>
          <a:xfrm>
            <a:off x="0" y="6221829"/>
            <a:ext cx="1197641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Arial" panose="020B0604020202020204" pitchFamily="34" charset="0"/>
                <a:ea typeface="Times New Roman" panose="02020603050405020304" pitchFamily="18" charset="0"/>
              </a:rPr>
              <a:t>ACKNOWLEDGEMENT:</a:t>
            </a:r>
            <a:endParaRPr lang="en-GB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GB" sz="1400" dirty="0">
                <a:latin typeface="Arial" panose="020B0604020202020204" pitchFamily="34" charset="0"/>
                <a:ea typeface="Times New Roman" panose="02020603050405020304" pitchFamily="18" charset="0"/>
              </a:rPr>
              <a:t>I HAVE NOT USED AI TO GENERATE THE CONTENT OF THE WORK.</a:t>
            </a:r>
            <a:endParaRPr lang="en-GB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5" name="Picture 4" descr="A flag flying in the wind&#10;&#10;Description automatically generated">
            <a:extLst>
              <a:ext uri="{FF2B5EF4-FFF2-40B4-BE49-F238E27FC236}">
                <a16:creationId xmlns:a16="http://schemas.microsoft.com/office/drawing/2014/main" id="{89DADA63-8F18-F253-B4CD-2DC56933FC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9046381" y="2570866"/>
            <a:ext cx="3145619" cy="171626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71D768E-2AF6-F070-CC14-17960F7F231C}"/>
              </a:ext>
            </a:extLst>
          </p:cNvPr>
          <p:cNvSpPr txBox="1"/>
          <p:nvPr/>
        </p:nvSpPr>
        <p:spPr>
          <a:xfrm>
            <a:off x="10878650" y="4309888"/>
            <a:ext cx="127631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(PowerPoint, 2024)</a:t>
            </a:r>
          </a:p>
        </p:txBody>
      </p:sp>
    </p:spTree>
    <p:extLst>
      <p:ext uri="{BB962C8B-B14F-4D97-AF65-F5344CB8AC3E}">
        <p14:creationId xmlns:p14="http://schemas.microsoft.com/office/powerpoint/2010/main" val="19584498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group of elephants standing in water&#10;&#10;Description automatically generated">
            <a:extLst>
              <a:ext uri="{FF2B5EF4-FFF2-40B4-BE49-F238E27FC236}">
                <a16:creationId xmlns:a16="http://schemas.microsoft.com/office/drawing/2014/main" id="{F9CE440B-6D1D-5AE2-AD3A-29765F6170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3021522" y="1098417"/>
            <a:ext cx="1522465" cy="966551"/>
          </a:xfrm>
          <a:prstGeom prst="rect">
            <a:avLst/>
          </a:prstGeom>
        </p:spPr>
      </p:pic>
      <p:pic>
        <p:nvPicPr>
          <p:cNvPr id="15" name="Picture 14" descr="A sunset over a beach&#10;&#10;Description automatically generated">
            <a:extLst>
              <a:ext uri="{FF2B5EF4-FFF2-40B4-BE49-F238E27FC236}">
                <a16:creationId xmlns:a16="http://schemas.microsoft.com/office/drawing/2014/main" id="{970669C7-FC1D-DCF9-61A3-D3DEC9351A7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247038" y="995986"/>
            <a:ext cx="1821839" cy="1171415"/>
          </a:xfrm>
          <a:prstGeom prst="rect">
            <a:avLst/>
          </a:prstGeom>
        </p:spPr>
      </p:pic>
      <p:pic>
        <p:nvPicPr>
          <p:cNvPr id="17" name="Picture 16" descr="A flag with a lion and a sword&#10;&#10;Description automatically generated">
            <a:extLst>
              <a:ext uri="{FF2B5EF4-FFF2-40B4-BE49-F238E27FC236}">
                <a16:creationId xmlns:a16="http://schemas.microsoft.com/office/drawing/2014/main" id="{4F60A329-7891-A3B4-3109-0A50FA08A0F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8648859" y="119821"/>
            <a:ext cx="761233" cy="506719"/>
          </a:xfrm>
          <a:prstGeom prst="rect">
            <a:avLst/>
          </a:prstGeom>
        </p:spPr>
      </p:pic>
      <p:pic>
        <p:nvPicPr>
          <p:cNvPr id="20" name="Picture 19" descr="A large cliff with a large structure on top&#10;&#10;Description automatically generated with medium confidence">
            <a:extLst>
              <a:ext uri="{FF2B5EF4-FFF2-40B4-BE49-F238E27FC236}">
                <a16:creationId xmlns:a16="http://schemas.microsoft.com/office/drawing/2014/main" id="{E222822C-80AE-D0A1-255C-32ACE6AA006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823809" y="2533139"/>
            <a:ext cx="1787897" cy="1245504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E9034C0B-DC25-7C48-CB88-5E7D5C41D4F3}"/>
              </a:ext>
            </a:extLst>
          </p:cNvPr>
          <p:cNvSpPr txBox="1"/>
          <p:nvPr/>
        </p:nvSpPr>
        <p:spPr>
          <a:xfrm>
            <a:off x="1651311" y="78884"/>
            <a:ext cx="79632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HOSPITALITY INDUSTRY IN SRILANKA</a:t>
            </a:r>
          </a:p>
        </p:txBody>
      </p:sp>
      <p:pic>
        <p:nvPicPr>
          <p:cNvPr id="23" name="Picture 22" descr="A group of people protesting&#10;&#10;Description automatically generated">
            <a:extLst>
              <a:ext uri="{FF2B5EF4-FFF2-40B4-BE49-F238E27FC236}">
                <a16:creationId xmlns:a16="http://schemas.microsoft.com/office/drawing/2014/main" id="{6345EB43-645F-A020-C8E0-5B9A5663048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837473B0-CC2E-450A-ABE3-18F120FF3D39}">
                <a1611:picAttrSrcUrl xmlns:a1611="http://schemas.microsoft.com/office/drawing/2016/11/main" r:id="rId11"/>
              </a:ext>
            </a:extLst>
          </a:blip>
          <a:stretch>
            <a:fillRect/>
          </a:stretch>
        </p:blipFill>
        <p:spPr>
          <a:xfrm>
            <a:off x="224769" y="5103578"/>
            <a:ext cx="2442936" cy="1374152"/>
          </a:xfrm>
          <a:prstGeom prst="rect">
            <a:avLst/>
          </a:prstGeom>
        </p:spPr>
      </p:pic>
      <p:pic>
        <p:nvPicPr>
          <p:cNvPr id="26" name="Picture 25" descr="A person wearing a face shield and a mask&#10;&#10;Description automatically generated">
            <a:extLst>
              <a:ext uri="{FF2B5EF4-FFF2-40B4-BE49-F238E27FC236}">
                <a16:creationId xmlns:a16="http://schemas.microsoft.com/office/drawing/2014/main" id="{CE2C8D83-E7E8-3988-D8B8-94487EB5FEE4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837473B0-CC2E-450A-ABE3-18F120FF3D39}">
                <a1611:picAttrSrcUrl xmlns:a1611="http://schemas.microsoft.com/office/drawing/2016/11/main" r:id="rId13"/>
              </a:ext>
            </a:extLst>
          </a:blip>
          <a:stretch>
            <a:fillRect/>
          </a:stretch>
        </p:blipFill>
        <p:spPr>
          <a:xfrm>
            <a:off x="5762996" y="5149820"/>
            <a:ext cx="2371724" cy="1271357"/>
          </a:xfrm>
          <a:prstGeom prst="rect">
            <a:avLst/>
          </a:prstGeom>
        </p:spPr>
      </p:pic>
      <p:pic>
        <p:nvPicPr>
          <p:cNvPr id="29" name="Picture 28" descr="A couple of soldiers standing in front of a destroyed building&#10;&#10;Description automatically generated">
            <a:extLst>
              <a:ext uri="{FF2B5EF4-FFF2-40B4-BE49-F238E27FC236}">
                <a16:creationId xmlns:a16="http://schemas.microsoft.com/office/drawing/2014/main" id="{A997CCD7-4503-492F-78C3-3279D5E33904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837473B0-CC2E-450A-ABE3-18F120FF3D39}">
                <a1611:picAttrSrcUrl xmlns:a1611="http://schemas.microsoft.com/office/drawing/2016/11/main" r:id="rId15"/>
              </a:ext>
            </a:extLst>
          </a:blip>
          <a:stretch>
            <a:fillRect/>
          </a:stretch>
        </p:blipFill>
        <p:spPr>
          <a:xfrm>
            <a:off x="2953501" y="5130735"/>
            <a:ext cx="2371724" cy="1309529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FDFDB837-902A-514A-DB22-2DD1CF38C31D}"/>
              </a:ext>
            </a:extLst>
          </p:cNvPr>
          <p:cNvSpPr txBox="1"/>
          <p:nvPr/>
        </p:nvSpPr>
        <p:spPr>
          <a:xfrm>
            <a:off x="314325" y="4112996"/>
            <a:ext cx="116751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SRI LANKA IS CURRENTLY STRUGGLING WITH MANY CRISIS THAT ARE TREATHNEING ITS GROWTH AND  STABILITY</a:t>
            </a:r>
          </a:p>
        </p:txBody>
      </p:sp>
      <p:pic>
        <p:nvPicPr>
          <p:cNvPr id="33" name="Picture 32" descr="A tropical beach with palm trees&#10;&#10;Description automatically generated">
            <a:extLst>
              <a:ext uri="{FF2B5EF4-FFF2-40B4-BE49-F238E27FC236}">
                <a16:creationId xmlns:a16="http://schemas.microsoft.com/office/drawing/2014/main" id="{DF992DE0-2A00-9C6B-45CC-39FBACC3DEFF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837473B0-CC2E-450A-ABE3-18F120FF3D39}">
                <a1611:picAttrSrcUrl xmlns:a1611="http://schemas.microsoft.com/office/drawing/2016/11/main" r:id="rId17"/>
              </a:ext>
            </a:extLst>
          </a:blip>
          <a:stretch>
            <a:fillRect/>
          </a:stretch>
        </p:blipFill>
        <p:spPr>
          <a:xfrm>
            <a:off x="3429356" y="2563612"/>
            <a:ext cx="1522465" cy="1005900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572AF972-527B-3F35-B8EF-8C1F1AACA128}"/>
              </a:ext>
            </a:extLst>
          </p:cNvPr>
          <p:cNvSpPr txBox="1"/>
          <p:nvPr/>
        </p:nvSpPr>
        <p:spPr>
          <a:xfrm>
            <a:off x="6524587" y="1967450"/>
            <a:ext cx="45416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Tourism is a vital component of the Sri Lanka's economy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CE29F9F-AF0F-D550-2DA3-11C985049B2F}"/>
              </a:ext>
            </a:extLst>
          </p:cNvPr>
          <p:cNvSpPr txBox="1"/>
          <p:nvPr/>
        </p:nvSpPr>
        <p:spPr>
          <a:xfrm>
            <a:off x="1422974" y="4668213"/>
            <a:ext cx="348017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Political instability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E473148-5D98-C00F-A504-E9F67D66DB06}"/>
              </a:ext>
            </a:extLst>
          </p:cNvPr>
          <p:cNvSpPr txBox="1"/>
          <p:nvPr/>
        </p:nvSpPr>
        <p:spPr>
          <a:xfrm>
            <a:off x="5632958" y="4667591"/>
            <a:ext cx="188545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Health related crisis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E4FCDB2-A9B4-A449-B968-70BE46D20048}"/>
              </a:ext>
            </a:extLst>
          </p:cNvPr>
          <p:cNvSpPr txBox="1"/>
          <p:nvPr/>
        </p:nvSpPr>
        <p:spPr>
          <a:xfrm>
            <a:off x="9746673" y="5818909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5" name="Picture 4" descr="A close-up of money and a graph&#10;&#10;Description automatically generated">
            <a:extLst>
              <a:ext uri="{FF2B5EF4-FFF2-40B4-BE49-F238E27FC236}">
                <a16:creationId xmlns:a16="http://schemas.microsoft.com/office/drawing/2014/main" id="{118CA69D-E76A-99D1-5484-299FB75955FA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837473B0-CC2E-450A-ABE3-18F120FF3D39}">
                <a1611:picAttrSrcUrl xmlns:a1611="http://schemas.microsoft.com/office/drawing/2016/11/main" r:id="rId19"/>
              </a:ext>
            </a:extLst>
          </a:blip>
          <a:stretch>
            <a:fillRect/>
          </a:stretch>
        </p:blipFill>
        <p:spPr>
          <a:xfrm>
            <a:off x="8819957" y="5149820"/>
            <a:ext cx="2222893" cy="120415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6F358C8-FC0D-B90A-021A-9D3D13E06F6B}"/>
              </a:ext>
            </a:extLst>
          </p:cNvPr>
          <p:cNvSpPr txBox="1"/>
          <p:nvPr/>
        </p:nvSpPr>
        <p:spPr>
          <a:xfrm>
            <a:off x="8795417" y="4676308"/>
            <a:ext cx="26436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Economic downturns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FEDFCE4-51B8-3B31-FD85-8D253D29FC57}"/>
              </a:ext>
            </a:extLst>
          </p:cNvPr>
          <p:cNvSpPr txBox="1"/>
          <p:nvPr/>
        </p:nvSpPr>
        <p:spPr>
          <a:xfrm>
            <a:off x="889890" y="2180422"/>
            <a:ext cx="1291806" cy="249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(PowerPoint, 2024)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98AD1B2-2785-CD3E-1586-27DFA1517D8A}"/>
              </a:ext>
            </a:extLst>
          </p:cNvPr>
          <p:cNvSpPr txBox="1"/>
          <p:nvPr/>
        </p:nvSpPr>
        <p:spPr>
          <a:xfrm>
            <a:off x="3385005" y="2064968"/>
            <a:ext cx="1291806" cy="249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(PowerPoint, 2024)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839A897-0022-DBA0-FEAF-CDD8EB5D19EC}"/>
              </a:ext>
            </a:extLst>
          </p:cNvPr>
          <p:cNvSpPr txBox="1"/>
          <p:nvPr/>
        </p:nvSpPr>
        <p:spPr>
          <a:xfrm>
            <a:off x="1422974" y="3742626"/>
            <a:ext cx="1291806" cy="249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(PowerPoint, 2024)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335DC70-FC35-B93C-CCEA-6E14625B642A}"/>
              </a:ext>
            </a:extLst>
          </p:cNvPr>
          <p:cNvSpPr txBox="1"/>
          <p:nvPr/>
        </p:nvSpPr>
        <p:spPr>
          <a:xfrm>
            <a:off x="3727370" y="3601157"/>
            <a:ext cx="1291806" cy="249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(PowerPoint, 2024)</a:t>
            </a:r>
          </a:p>
        </p:txBody>
      </p:sp>
      <p:sp>
        <p:nvSpPr>
          <p:cNvPr id="19" name="Left Arrow 18">
            <a:extLst>
              <a:ext uri="{FF2B5EF4-FFF2-40B4-BE49-F238E27FC236}">
                <a16:creationId xmlns:a16="http://schemas.microsoft.com/office/drawing/2014/main" id="{81AEA5A2-CCCB-27F9-CFDC-28ECE037C773}"/>
              </a:ext>
            </a:extLst>
          </p:cNvPr>
          <p:cNvSpPr/>
          <p:nvPr/>
        </p:nvSpPr>
        <p:spPr>
          <a:xfrm>
            <a:off x="5229278" y="2048507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2F5947A-6477-1AFC-83E3-33DFE8F8AEB0}"/>
              </a:ext>
            </a:extLst>
          </p:cNvPr>
          <p:cNvSpPr txBox="1"/>
          <p:nvPr/>
        </p:nvSpPr>
        <p:spPr>
          <a:xfrm>
            <a:off x="4069695" y="6421177"/>
            <a:ext cx="127631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(PowerPoint, 2024)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873647EF-19AE-A261-C4CF-0C1DEEC04AF7}"/>
              </a:ext>
            </a:extLst>
          </p:cNvPr>
          <p:cNvSpPr txBox="1"/>
          <p:nvPr/>
        </p:nvSpPr>
        <p:spPr>
          <a:xfrm>
            <a:off x="6948858" y="6463644"/>
            <a:ext cx="127631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(PowerPoint, 2024)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28293D4-82B9-8219-8D0F-A9CC8BF61782}"/>
              </a:ext>
            </a:extLst>
          </p:cNvPr>
          <p:cNvSpPr txBox="1"/>
          <p:nvPr/>
        </p:nvSpPr>
        <p:spPr>
          <a:xfrm>
            <a:off x="9847975" y="6440264"/>
            <a:ext cx="127631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(PowerPoint, 2024)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5326636-36E9-5F8E-FEC5-A60F5918D402}"/>
              </a:ext>
            </a:extLst>
          </p:cNvPr>
          <p:cNvSpPr txBox="1"/>
          <p:nvPr/>
        </p:nvSpPr>
        <p:spPr>
          <a:xfrm>
            <a:off x="1446237" y="6445454"/>
            <a:ext cx="262345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(PowerPoint, 2024)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01D603B4-D91B-CD27-E36A-6E676B566B7A}"/>
              </a:ext>
            </a:extLst>
          </p:cNvPr>
          <p:cNvSpPr txBox="1"/>
          <p:nvPr/>
        </p:nvSpPr>
        <p:spPr>
          <a:xfrm>
            <a:off x="8536051" y="604991"/>
            <a:ext cx="117211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>
                <a:latin typeface="Arial" panose="020B0604020202020204" pitchFamily="34" charset="0"/>
                <a:cs typeface="Arial" panose="020B0604020202020204" pitchFamily="34" charset="0"/>
              </a:rPr>
              <a:t>(PowerPoint, 2024)</a:t>
            </a:r>
          </a:p>
        </p:txBody>
      </p:sp>
    </p:spTree>
    <p:extLst>
      <p:ext uri="{BB962C8B-B14F-4D97-AF65-F5344CB8AC3E}">
        <p14:creationId xmlns:p14="http://schemas.microsoft.com/office/powerpoint/2010/main" val="22075241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23A1B94-9C08-81EC-C171-5495258E4779}"/>
              </a:ext>
            </a:extLst>
          </p:cNvPr>
          <p:cNvSpPr txBox="1"/>
          <p:nvPr/>
        </p:nvSpPr>
        <p:spPr>
          <a:xfrm>
            <a:off x="241021" y="164434"/>
            <a:ext cx="82338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LITERATURE REVIEW: Understanding crises…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377C03-8508-B570-E912-8C7909FF810F}"/>
              </a:ext>
            </a:extLst>
          </p:cNvPr>
          <p:cNvSpPr txBox="1"/>
          <p:nvPr/>
        </p:nvSpPr>
        <p:spPr>
          <a:xfrm>
            <a:off x="333215" y="786955"/>
            <a:ext cx="60062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exactly defines a crisis?</a:t>
            </a:r>
          </a:p>
        </p:txBody>
      </p:sp>
      <p:pic>
        <p:nvPicPr>
          <p:cNvPr id="5" name="Picture 4" descr="A graph showing the spread of the coronavirus&#10;&#10;Description automatically generated">
            <a:extLst>
              <a:ext uri="{FF2B5EF4-FFF2-40B4-BE49-F238E27FC236}">
                <a16:creationId xmlns:a16="http://schemas.microsoft.com/office/drawing/2014/main" id="{F5614A13-0F94-6E1D-F6C6-6BC0669F1C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9390873" y="426044"/>
            <a:ext cx="2801127" cy="1867418"/>
          </a:xfrm>
          <a:prstGeom prst="rect">
            <a:avLst/>
          </a:prstGeom>
        </p:spPr>
      </p:pic>
      <p:pic>
        <p:nvPicPr>
          <p:cNvPr id="8" name="Picture 7" descr="A group of people standing around a building that has been demolished&#10;&#10;Description automatically generated">
            <a:extLst>
              <a:ext uri="{FF2B5EF4-FFF2-40B4-BE49-F238E27FC236}">
                <a16:creationId xmlns:a16="http://schemas.microsoft.com/office/drawing/2014/main" id="{9DEF6F22-AD83-2FF2-3C27-EB420EEC4BD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4541117" y="3379152"/>
            <a:ext cx="2322734" cy="1742050"/>
          </a:xfrm>
          <a:prstGeom prst="rect">
            <a:avLst/>
          </a:prstGeom>
        </p:spPr>
      </p:pic>
      <p:pic>
        <p:nvPicPr>
          <p:cNvPr id="11" name="Picture 10" descr="A group of people wearing face masks&#10;&#10;Description automatically generated">
            <a:extLst>
              <a:ext uri="{FF2B5EF4-FFF2-40B4-BE49-F238E27FC236}">
                <a16:creationId xmlns:a16="http://schemas.microsoft.com/office/drawing/2014/main" id="{77F3D656-ABEB-91FE-9C55-31A1181AF3C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8915482" y="3420706"/>
            <a:ext cx="2322734" cy="1645270"/>
          </a:xfrm>
          <a:prstGeom prst="rect">
            <a:avLst/>
          </a:prstGeom>
        </p:spPr>
      </p:pic>
      <p:pic>
        <p:nvPicPr>
          <p:cNvPr id="14" name="Picture 13" descr="A close-up of money and a graph&#10;&#10;Description automatically generated">
            <a:extLst>
              <a:ext uri="{FF2B5EF4-FFF2-40B4-BE49-F238E27FC236}">
                <a16:creationId xmlns:a16="http://schemas.microsoft.com/office/drawing/2014/main" id="{4C2B6F1A-0F6B-B05A-764A-15CBF99E9D3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624476" y="3703318"/>
            <a:ext cx="2092076" cy="1489378"/>
          </a:xfrm>
          <a:prstGeom prst="rect">
            <a:avLst/>
          </a:prstGeom>
        </p:spPr>
      </p:pic>
      <p:pic>
        <p:nvPicPr>
          <p:cNvPr id="17" name="Picture 16" descr="A black smoke coming out of a building&#10;&#10;Description automatically generated">
            <a:extLst>
              <a:ext uri="{FF2B5EF4-FFF2-40B4-BE49-F238E27FC236}">
                <a16:creationId xmlns:a16="http://schemas.microsoft.com/office/drawing/2014/main" id="{79926301-9B48-BD93-A629-F31F8B9F572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837473B0-CC2E-450A-ABE3-18F120FF3D39}">
                <a1611:picAttrSrcUrl xmlns:a1611="http://schemas.microsoft.com/office/drawing/2016/11/main" r:id="rId11"/>
              </a:ext>
            </a:extLst>
          </a:blip>
          <a:stretch>
            <a:fillRect/>
          </a:stretch>
        </p:blipFill>
        <p:spPr>
          <a:xfrm>
            <a:off x="352523" y="1746951"/>
            <a:ext cx="2091194" cy="153987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B0272DD-684C-5232-7B53-308C41470B53}"/>
              </a:ext>
            </a:extLst>
          </p:cNvPr>
          <p:cNvSpPr txBox="1"/>
          <p:nvPr/>
        </p:nvSpPr>
        <p:spPr>
          <a:xfrm>
            <a:off x="3657870" y="1921511"/>
            <a:ext cx="40892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A crisis is an unexpected event that causes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disruption</a:t>
            </a:r>
          </a:p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(Coombs, 2020).</a:t>
            </a: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E3E1617B-2A6C-3915-AC43-16F230A24CD4}"/>
              </a:ext>
            </a:extLst>
          </p:cNvPr>
          <p:cNvCxnSpPr>
            <a:cxnSpLocks/>
          </p:cNvCxnSpPr>
          <p:nvPr/>
        </p:nvCxnSpPr>
        <p:spPr>
          <a:xfrm flipV="1">
            <a:off x="7438270" y="1451149"/>
            <a:ext cx="1201877" cy="67391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0F98C052-6C31-0139-69ED-4DF25A6358F1}"/>
              </a:ext>
            </a:extLst>
          </p:cNvPr>
          <p:cNvCxnSpPr>
            <a:cxnSpLocks/>
          </p:cNvCxnSpPr>
          <p:nvPr/>
        </p:nvCxnSpPr>
        <p:spPr>
          <a:xfrm>
            <a:off x="7706870" y="2858391"/>
            <a:ext cx="510080" cy="24287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5BD0DFD4-8556-7BDA-0E59-18BB61D8FC3F}"/>
              </a:ext>
            </a:extLst>
          </p:cNvPr>
          <p:cNvCxnSpPr>
            <a:cxnSpLocks/>
          </p:cNvCxnSpPr>
          <p:nvPr/>
        </p:nvCxnSpPr>
        <p:spPr>
          <a:xfrm flipH="1">
            <a:off x="2786311" y="2388360"/>
            <a:ext cx="40615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7E469790-F6A0-50B3-A70C-60AA2B3D1E08}"/>
              </a:ext>
            </a:extLst>
          </p:cNvPr>
          <p:cNvCxnSpPr>
            <a:cxnSpLocks/>
          </p:cNvCxnSpPr>
          <p:nvPr/>
        </p:nvCxnSpPr>
        <p:spPr>
          <a:xfrm flipH="1">
            <a:off x="2989386" y="3143021"/>
            <a:ext cx="759877" cy="79515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F4155B6F-B806-28B8-32BF-4D847EA2CFEF}"/>
              </a:ext>
            </a:extLst>
          </p:cNvPr>
          <p:cNvCxnSpPr>
            <a:cxnSpLocks/>
          </p:cNvCxnSpPr>
          <p:nvPr/>
        </p:nvCxnSpPr>
        <p:spPr>
          <a:xfrm>
            <a:off x="5702484" y="2672225"/>
            <a:ext cx="0" cy="50917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>
            <a:extLst>
              <a:ext uri="{FF2B5EF4-FFF2-40B4-BE49-F238E27FC236}">
                <a16:creationId xmlns:a16="http://schemas.microsoft.com/office/drawing/2014/main" id="{9A455B53-8772-1AC2-1BC7-7A56B4E7D030}"/>
              </a:ext>
            </a:extLst>
          </p:cNvPr>
          <p:cNvSpPr txBox="1"/>
          <p:nvPr/>
        </p:nvSpPr>
        <p:spPr>
          <a:xfrm>
            <a:off x="333215" y="5935637"/>
            <a:ext cx="116862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Fast and effective responses are essential to manage the situation and mitigate any harm to people and organizations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87111927-C88B-D571-5588-79F78A1417F7}"/>
              </a:ext>
            </a:extLst>
          </p:cNvPr>
          <p:cNvSpPr txBox="1"/>
          <p:nvPr/>
        </p:nvSpPr>
        <p:spPr>
          <a:xfrm>
            <a:off x="1260594" y="3286830"/>
            <a:ext cx="1291806" cy="249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(PowerPoint, 2024)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1EA317BD-0A6C-5452-8A1C-C6744739BABB}"/>
              </a:ext>
            </a:extLst>
          </p:cNvPr>
          <p:cNvSpPr txBox="1"/>
          <p:nvPr/>
        </p:nvSpPr>
        <p:spPr>
          <a:xfrm>
            <a:off x="1532214" y="5157168"/>
            <a:ext cx="1291806" cy="249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(PowerPoint, 2024)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3C2BD98C-A3F5-22BF-2DEA-227898A83A09}"/>
              </a:ext>
            </a:extLst>
          </p:cNvPr>
          <p:cNvSpPr txBox="1"/>
          <p:nvPr/>
        </p:nvSpPr>
        <p:spPr>
          <a:xfrm>
            <a:off x="5651702" y="5121202"/>
            <a:ext cx="1291806" cy="249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(PowerPoint, 2024)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F1D6EF58-5B3C-D8B7-2C08-926887D784D7}"/>
              </a:ext>
            </a:extLst>
          </p:cNvPr>
          <p:cNvSpPr txBox="1"/>
          <p:nvPr/>
        </p:nvSpPr>
        <p:spPr>
          <a:xfrm>
            <a:off x="10826202" y="2301118"/>
            <a:ext cx="1291806" cy="249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(PowerPoint, 2024)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428A5E4F-E632-73A9-8ABF-AE6FA44F9E75}"/>
              </a:ext>
            </a:extLst>
          </p:cNvPr>
          <p:cNvSpPr txBox="1"/>
          <p:nvPr/>
        </p:nvSpPr>
        <p:spPr>
          <a:xfrm>
            <a:off x="10036304" y="5091022"/>
            <a:ext cx="1291806" cy="249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(PowerPoint, 2024)</a:t>
            </a:r>
          </a:p>
        </p:txBody>
      </p:sp>
    </p:spTree>
    <p:extLst>
      <p:ext uri="{BB962C8B-B14F-4D97-AF65-F5344CB8AC3E}">
        <p14:creationId xmlns:p14="http://schemas.microsoft.com/office/powerpoint/2010/main" val="38349905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Picture 35" descr="A group of people sitting around a table with a plan&#10;&#10;Description automatically generated">
            <a:extLst>
              <a:ext uri="{FF2B5EF4-FFF2-40B4-BE49-F238E27FC236}">
                <a16:creationId xmlns:a16="http://schemas.microsoft.com/office/drawing/2014/main" id="{8AB08906-A1CD-CDF6-0EBD-6493C46015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2322" r="22012" b="1"/>
          <a:stretch/>
        </p:blipFill>
        <p:spPr>
          <a:xfrm>
            <a:off x="4671207" y="3429000"/>
            <a:ext cx="2849586" cy="2849586"/>
          </a:xfrm>
          <a:custGeom>
            <a:avLst/>
            <a:gdLst/>
            <a:ahLst/>
            <a:cxnLst/>
            <a:rect l="l" t="t" r="r" b="b"/>
            <a:pathLst>
              <a:path w="2849586" h="2849586">
                <a:moveTo>
                  <a:pt x="1424793" y="0"/>
                </a:moveTo>
                <a:cubicBezTo>
                  <a:pt x="2211684" y="0"/>
                  <a:pt x="2849586" y="637902"/>
                  <a:pt x="2849586" y="1424793"/>
                </a:cubicBezTo>
                <a:cubicBezTo>
                  <a:pt x="2849586" y="2211684"/>
                  <a:pt x="2211684" y="2849586"/>
                  <a:pt x="1424793" y="2849586"/>
                </a:cubicBezTo>
                <a:cubicBezTo>
                  <a:pt x="637902" y="2849586"/>
                  <a:pt x="0" y="2211684"/>
                  <a:pt x="0" y="1424793"/>
                </a:cubicBezTo>
                <a:cubicBezTo>
                  <a:pt x="0" y="637902"/>
                  <a:pt x="637902" y="0"/>
                  <a:pt x="1424793" y="0"/>
                </a:cubicBezTo>
                <a:close/>
              </a:path>
            </a:pathLst>
          </a:custGeom>
        </p:spPr>
      </p:pic>
      <p:pic>
        <p:nvPicPr>
          <p:cNvPr id="26" name="Picture 25" descr="A person in a suit taking a temperature of a person&#10;&#10;Description automatically generated">
            <a:extLst>
              <a:ext uri="{FF2B5EF4-FFF2-40B4-BE49-F238E27FC236}">
                <a16:creationId xmlns:a16="http://schemas.microsoft.com/office/drawing/2014/main" id="{F2B68C13-F6B6-97ED-A032-34BCD273F54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l="20938" r="12563" b="3"/>
          <a:stretch/>
        </p:blipFill>
        <p:spPr>
          <a:xfrm>
            <a:off x="7973256" y="3429000"/>
            <a:ext cx="2849586" cy="2849586"/>
          </a:xfrm>
          <a:custGeom>
            <a:avLst/>
            <a:gdLst/>
            <a:ahLst/>
            <a:cxnLst/>
            <a:rect l="l" t="t" r="r" b="b"/>
            <a:pathLst>
              <a:path w="2849586" h="2849586">
                <a:moveTo>
                  <a:pt x="1424793" y="0"/>
                </a:moveTo>
                <a:cubicBezTo>
                  <a:pt x="2211684" y="0"/>
                  <a:pt x="2849586" y="637902"/>
                  <a:pt x="2849586" y="1424793"/>
                </a:cubicBezTo>
                <a:cubicBezTo>
                  <a:pt x="2849586" y="2211684"/>
                  <a:pt x="2211684" y="2849586"/>
                  <a:pt x="1424793" y="2849586"/>
                </a:cubicBezTo>
                <a:cubicBezTo>
                  <a:pt x="637902" y="2849586"/>
                  <a:pt x="0" y="2211684"/>
                  <a:pt x="0" y="1424793"/>
                </a:cubicBezTo>
                <a:cubicBezTo>
                  <a:pt x="0" y="637902"/>
                  <a:pt x="637902" y="0"/>
                  <a:pt x="1424793" y="0"/>
                </a:cubicBezTo>
                <a:close/>
              </a:path>
            </a:pathLst>
          </a:custGeom>
        </p:spPr>
      </p:pic>
      <p:pic>
        <p:nvPicPr>
          <p:cNvPr id="6" name="Picture 5" descr="A group of people standing in front of a stock chart&#10;&#10;Description automatically generated">
            <a:extLst>
              <a:ext uri="{FF2B5EF4-FFF2-40B4-BE49-F238E27FC236}">
                <a16:creationId xmlns:a16="http://schemas.microsoft.com/office/drawing/2014/main" id="{1315C4AE-7E9B-99A1-7956-E8AC663616D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rcRect l="14874" r="9129" b="4"/>
          <a:stretch/>
        </p:blipFill>
        <p:spPr>
          <a:xfrm>
            <a:off x="1267118" y="3429000"/>
            <a:ext cx="2849586" cy="2849586"/>
          </a:xfrm>
          <a:custGeom>
            <a:avLst/>
            <a:gdLst/>
            <a:ahLst/>
            <a:cxnLst/>
            <a:rect l="l" t="t" r="r" b="b"/>
            <a:pathLst>
              <a:path w="2849586" h="2849586">
                <a:moveTo>
                  <a:pt x="1424793" y="0"/>
                </a:moveTo>
                <a:cubicBezTo>
                  <a:pt x="2211684" y="0"/>
                  <a:pt x="2849586" y="637902"/>
                  <a:pt x="2849586" y="1424793"/>
                </a:cubicBezTo>
                <a:cubicBezTo>
                  <a:pt x="2849586" y="2211684"/>
                  <a:pt x="2211684" y="2849586"/>
                  <a:pt x="1424793" y="2849586"/>
                </a:cubicBezTo>
                <a:cubicBezTo>
                  <a:pt x="637902" y="2849586"/>
                  <a:pt x="0" y="2211684"/>
                  <a:pt x="0" y="1424793"/>
                </a:cubicBezTo>
                <a:cubicBezTo>
                  <a:pt x="0" y="637902"/>
                  <a:pt x="637902" y="0"/>
                  <a:pt x="1424793" y="0"/>
                </a:cubicBezTo>
                <a:close/>
              </a:path>
            </a:pathLst>
          </a:custGeom>
        </p:spPr>
      </p:pic>
      <p:sp>
        <p:nvSpPr>
          <p:cNvPr id="42" name="TextBox 41">
            <a:extLst>
              <a:ext uri="{FF2B5EF4-FFF2-40B4-BE49-F238E27FC236}">
                <a16:creationId xmlns:a16="http://schemas.microsoft.com/office/drawing/2014/main" id="{C3B541AC-1E72-F80F-C1C5-D9D9365882F6}"/>
              </a:ext>
            </a:extLst>
          </p:cNvPr>
          <p:cNvSpPr txBox="1"/>
          <p:nvPr/>
        </p:nvSpPr>
        <p:spPr>
          <a:xfrm>
            <a:off x="1599971" y="1473914"/>
            <a:ext cx="783528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Preparedness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adaptability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clear communication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are crucial (</a:t>
            </a:r>
            <a:r>
              <a:rPr 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Timmis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Brussow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, 2020)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669C51BE-9AE8-DE12-18F1-559956E2B6CF}"/>
              </a:ext>
            </a:extLst>
          </p:cNvPr>
          <p:cNvSpPr txBox="1"/>
          <p:nvPr/>
        </p:nvSpPr>
        <p:spPr>
          <a:xfrm>
            <a:off x="1127067" y="2222517"/>
            <a:ext cx="115380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Effective crisis management 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can protect a brand’s reputation and ensure customer loyalty (Birkland et al.,2008)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2A9DA17E-E338-0E9B-F930-766046015BF6}"/>
              </a:ext>
            </a:extLst>
          </p:cNvPr>
          <p:cNvSpPr txBox="1"/>
          <p:nvPr/>
        </p:nvSpPr>
        <p:spPr>
          <a:xfrm>
            <a:off x="3448427" y="2809344"/>
            <a:ext cx="19561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accent6"/>
                </a:solidFill>
              </a:rPr>
              <a:t>RESILIENCE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89815DBB-A568-FA4F-301A-70D47A335D52}"/>
              </a:ext>
            </a:extLst>
          </p:cNvPr>
          <p:cNvSpPr txBox="1"/>
          <p:nvPr/>
        </p:nvSpPr>
        <p:spPr>
          <a:xfrm>
            <a:off x="6671062" y="2930073"/>
            <a:ext cx="34497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accent6"/>
                </a:solidFill>
              </a:rPr>
              <a:t>DYNAMIC APPROACH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F964F1AC-8494-CC00-92AC-30276832477F}"/>
              </a:ext>
            </a:extLst>
          </p:cNvPr>
          <p:cNvSpPr txBox="1"/>
          <p:nvPr/>
        </p:nvSpPr>
        <p:spPr>
          <a:xfrm>
            <a:off x="1935395" y="6383067"/>
            <a:ext cx="151303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(PowerPoint, 2024)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BF657CBA-0A30-FE23-030B-64DEF9D8EA91}"/>
              </a:ext>
            </a:extLst>
          </p:cNvPr>
          <p:cNvSpPr txBox="1"/>
          <p:nvPr/>
        </p:nvSpPr>
        <p:spPr>
          <a:xfrm>
            <a:off x="5383161" y="6409903"/>
            <a:ext cx="1291806" cy="249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(PowerPoint, 2024)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C5493B4F-EF75-A0C6-6211-45CBE3542960}"/>
              </a:ext>
            </a:extLst>
          </p:cNvPr>
          <p:cNvSpPr txBox="1"/>
          <p:nvPr/>
        </p:nvSpPr>
        <p:spPr>
          <a:xfrm>
            <a:off x="8752146" y="6366988"/>
            <a:ext cx="1291806" cy="249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(PowerPoint, 2024)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4683CBE-0F9B-737D-51E5-CDAD2B238EBB}"/>
              </a:ext>
            </a:extLst>
          </p:cNvPr>
          <p:cNvSpPr txBox="1"/>
          <p:nvPr/>
        </p:nvSpPr>
        <p:spPr>
          <a:xfrm>
            <a:off x="3138643" y="198170"/>
            <a:ext cx="53880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EFFECTIVE CRISIS PREPARATION AND MANAGEMENT</a:t>
            </a:r>
          </a:p>
        </p:txBody>
      </p:sp>
      <p:sp>
        <p:nvSpPr>
          <p:cNvPr id="3" name="Down Arrow 2">
            <a:extLst>
              <a:ext uri="{FF2B5EF4-FFF2-40B4-BE49-F238E27FC236}">
                <a16:creationId xmlns:a16="http://schemas.microsoft.com/office/drawing/2014/main" id="{8AEAA444-4DAF-7E53-2BD4-71726E8FF9ED}"/>
              </a:ext>
            </a:extLst>
          </p:cNvPr>
          <p:cNvSpPr/>
          <p:nvPr/>
        </p:nvSpPr>
        <p:spPr>
          <a:xfrm>
            <a:off x="5287629" y="701164"/>
            <a:ext cx="459971" cy="603593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39305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bg2">
                <a:shade val="100000"/>
                <a:hueMod val="100000"/>
                <a:satMod val="110000"/>
                <a:lumMod val="130000"/>
              </a:schemeClr>
            </a:gs>
            <a:gs pos="100000">
              <a:schemeClr val="bg2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AC3E6C53-102E-4ACA-BCBB-3CC973B994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7B2B42C-0777-4D6E-9432-535281803A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FEAAB60-93E2-4DC6-99AC-939637BCE8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7EF5ECB8-D49C-48FB-A93E-88EB2FFDFD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11B77A2-BD5C-432D-B52E-C12612C74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14F28F20-BBA8-45FD-A9ED-00A856EA0F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C5AEE974-6445-4AF5-8E15-502124F748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4455150-758D-5A3A-2769-B6B23E5D91B2}"/>
              </a:ext>
            </a:extLst>
          </p:cNvPr>
          <p:cNvSpPr txBox="1"/>
          <p:nvPr/>
        </p:nvSpPr>
        <p:spPr>
          <a:xfrm>
            <a:off x="3388832" y="61121"/>
            <a:ext cx="4513466" cy="4457672"/>
          </a:xfrm>
          <a:prstGeom prst="rect">
            <a:avLst/>
          </a:prstGeom>
          <a:effectLst>
            <a:outerShdw blurRad="88900" dist="38100" dir="2700000" algn="tl" rotWithShape="0">
              <a:prstClr val="black">
                <a:alpha val="3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600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PESTEL ANALYSIS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F1EF97C5-EC4B-41AE-AA69-DB0B87330E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14891" y="62566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E677DE40-8BC7-4DA8-99C1-E7B7E760B6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4892" y="2278255"/>
            <a:ext cx="3077108" cy="27694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605A75A-B1E2-4D00-ADAF-EFDF4AE6AD75}"/>
              </a:ext>
            </a:extLst>
          </p:cNvPr>
          <p:cNvSpPr txBox="1"/>
          <p:nvPr/>
        </p:nvSpPr>
        <p:spPr>
          <a:xfrm>
            <a:off x="-2904" y="1620469"/>
            <a:ext cx="20309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POLITICAL FACTORS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EBAD272-8E75-B97D-4D0B-8B5D9010B83D}"/>
              </a:ext>
            </a:extLst>
          </p:cNvPr>
          <p:cNvSpPr txBox="1"/>
          <p:nvPr/>
        </p:nvSpPr>
        <p:spPr>
          <a:xfrm>
            <a:off x="-17595" y="2306957"/>
            <a:ext cx="20758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ECONOMIC FACTORS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D7DA3E-1E24-87D8-C761-092D11E02625}"/>
              </a:ext>
            </a:extLst>
          </p:cNvPr>
          <p:cNvSpPr txBox="1"/>
          <p:nvPr/>
        </p:nvSpPr>
        <p:spPr>
          <a:xfrm>
            <a:off x="-17595" y="2953841"/>
            <a:ext cx="176324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SOCIAL FACTORS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911064B-6B03-0971-4E2B-B2A7E4FF3EF4}"/>
              </a:ext>
            </a:extLst>
          </p:cNvPr>
          <p:cNvSpPr txBox="1"/>
          <p:nvPr/>
        </p:nvSpPr>
        <p:spPr>
          <a:xfrm>
            <a:off x="-53305" y="3582125"/>
            <a:ext cx="276474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Technological factors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04C92F0-8C5B-1F70-56B1-8653E30B7B17}"/>
              </a:ext>
            </a:extLst>
          </p:cNvPr>
          <p:cNvSpPr txBox="1"/>
          <p:nvPr/>
        </p:nvSpPr>
        <p:spPr>
          <a:xfrm>
            <a:off x="-36225" y="4228773"/>
            <a:ext cx="235192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Environmental factors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9D0E842-B153-75C2-5A57-89416A06E069}"/>
              </a:ext>
            </a:extLst>
          </p:cNvPr>
          <p:cNvSpPr txBox="1"/>
          <p:nvPr/>
        </p:nvSpPr>
        <p:spPr>
          <a:xfrm>
            <a:off x="-16881" y="4898977"/>
            <a:ext cx="146226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Legal factors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3E42848-34CD-3841-849B-8B1518B65284}"/>
              </a:ext>
            </a:extLst>
          </p:cNvPr>
          <p:cNvSpPr txBox="1"/>
          <p:nvPr/>
        </p:nvSpPr>
        <p:spPr>
          <a:xfrm>
            <a:off x="2028037" y="1620468"/>
            <a:ext cx="587426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Political turbulence. Leading to decreased tourism arrivals 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(STDA, 2024).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CA7E827-60A2-B2E6-2C38-50FCAD662725}"/>
              </a:ext>
            </a:extLst>
          </p:cNvPr>
          <p:cNvSpPr txBox="1"/>
          <p:nvPr/>
        </p:nvSpPr>
        <p:spPr>
          <a:xfrm>
            <a:off x="2058294" y="2333151"/>
            <a:ext cx="861158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Impact of COVID-19, inflation, and operational cost increases affecting profitability 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(Central bank of Sri Lanka, 2023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9E16F16-B737-0E82-F1BE-A04F057519DB}"/>
              </a:ext>
            </a:extLst>
          </p:cNvPr>
          <p:cNvSpPr txBox="1"/>
          <p:nvPr/>
        </p:nvSpPr>
        <p:spPr>
          <a:xfrm>
            <a:off x="1799396" y="2908446"/>
            <a:ext cx="944294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Shift in health expectations due to COVID-19, requiring transparent practices (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Kim and Han, 2022).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C051E6B-DC3F-DA8F-316A-55CB18BBF58C}"/>
              </a:ext>
            </a:extLst>
          </p:cNvPr>
          <p:cNvSpPr txBox="1"/>
          <p:nvPr/>
        </p:nvSpPr>
        <p:spPr>
          <a:xfrm>
            <a:off x="2328716" y="3535411"/>
            <a:ext cx="90292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The hospitality industry in Sri Lanka has seen an acceleration in technology due to the pandemic. These advancement improved operational efficiency as well as guest safety and satisfaction 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Gretzel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et al., 2020).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820942DC-EE3F-AFD2-AF33-8993D4A40A76}"/>
              </a:ext>
            </a:extLst>
          </p:cNvPr>
          <p:cNvSpPr txBox="1"/>
          <p:nvPr/>
        </p:nvSpPr>
        <p:spPr>
          <a:xfrm>
            <a:off x="2328716" y="4233279"/>
            <a:ext cx="9135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Hospitality businesses need to implement eco-friendly initiatives to meet guest expectations, as guests are now more conscious of ecological impacts 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(Bethell-Bennett et al., 2022).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5F92958-5E69-1E33-9B08-EDD8F0D7F37F}"/>
              </a:ext>
            </a:extLst>
          </p:cNvPr>
          <p:cNvSpPr txBox="1"/>
          <p:nvPr/>
        </p:nvSpPr>
        <p:spPr>
          <a:xfrm>
            <a:off x="1533168" y="4874273"/>
            <a:ext cx="1057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Post-pandemic legal frameworks surrounding health and safety standards have become more stringent, therefore, compliance</a:t>
            </a:r>
          </a:p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with these regulations is vital to avoid liabilities and ensure safety environment for everyone 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(Nicolaides and Kearney, 2012) .</a:t>
            </a:r>
          </a:p>
        </p:txBody>
      </p:sp>
      <p:pic>
        <p:nvPicPr>
          <p:cNvPr id="41" name="Picture 40" descr="A group of people outside a building&#10;&#10;Description automatically generated">
            <a:extLst>
              <a:ext uri="{FF2B5EF4-FFF2-40B4-BE49-F238E27FC236}">
                <a16:creationId xmlns:a16="http://schemas.microsoft.com/office/drawing/2014/main" id="{3E4FC7AD-2929-2873-0674-713D2DE641D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9111715" y="625666"/>
            <a:ext cx="3080285" cy="1660333"/>
          </a:xfrm>
          <a:prstGeom prst="rect">
            <a:avLst/>
          </a:prstGeom>
        </p:spPr>
      </p:pic>
      <p:sp>
        <p:nvSpPr>
          <p:cNvPr id="52" name="TextBox 51">
            <a:extLst>
              <a:ext uri="{FF2B5EF4-FFF2-40B4-BE49-F238E27FC236}">
                <a16:creationId xmlns:a16="http://schemas.microsoft.com/office/drawing/2014/main" id="{C6E45484-DA70-2D26-82FB-7C9C8A18A1BE}"/>
              </a:ext>
            </a:extLst>
          </p:cNvPr>
          <p:cNvSpPr txBox="1"/>
          <p:nvPr/>
        </p:nvSpPr>
        <p:spPr>
          <a:xfrm>
            <a:off x="776067" y="5889196"/>
            <a:ext cx="111834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BUSINESSES MUST BE AWARE OF THESE FACTORS IN ORDER TO DEVELOP EFFECTIVE STRATEGIES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7B2F4F0A-9558-AC3B-7E38-4DC629A9B731}"/>
              </a:ext>
            </a:extLst>
          </p:cNvPr>
          <p:cNvSpPr txBox="1"/>
          <p:nvPr/>
        </p:nvSpPr>
        <p:spPr>
          <a:xfrm>
            <a:off x="10936419" y="2328229"/>
            <a:ext cx="1291806" cy="249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(PowerPoint, 2024)</a:t>
            </a:r>
          </a:p>
        </p:txBody>
      </p:sp>
    </p:spTree>
    <p:extLst>
      <p:ext uri="{BB962C8B-B14F-4D97-AF65-F5344CB8AC3E}">
        <p14:creationId xmlns:p14="http://schemas.microsoft.com/office/powerpoint/2010/main" val="5049854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724E71-E4AB-06EC-A034-7B5F20E8BF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SRILANKA HOSPITALITY INDUSTRY RESPONSES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EE1F2CB-B0E9-D530-6ADF-B47418AA92C3}"/>
              </a:ext>
            </a:extLst>
          </p:cNvPr>
          <p:cNvSpPr txBox="1"/>
          <p:nvPr/>
        </p:nvSpPr>
        <p:spPr>
          <a:xfrm>
            <a:off x="2774748" y="2425906"/>
            <a:ext cx="706789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       </a:t>
            </a:r>
          </a:p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ADAPTATION STRATEGIES:</a:t>
            </a:r>
          </a:p>
          <a:p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Health protocols in line with World Health Organization guidelines to reassure guests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F1717DD-FDDC-A886-29F7-FFBF2B7060EB}"/>
              </a:ext>
            </a:extLst>
          </p:cNvPr>
          <p:cNvSpPr txBox="1"/>
          <p:nvPr/>
        </p:nvSpPr>
        <p:spPr>
          <a:xfrm>
            <a:off x="2185956" y="3310720"/>
            <a:ext cx="7914346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     </a:t>
            </a: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GOVERNMENT ACTION:</a:t>
            </a:r>
          </a:p>
          <a:p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The Sri </a:t>
            </a:r>
            <a:r>
              <a:rPr 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Lnkan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Government is negotiating with IFM to seek assistance 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(Economic and Political Weekly, 2022)</a:t>
            </a:r>
          </a:p>
        </p:txBody>
      </p:sp>
      <p:pic>
        <p:nvPicPr>
          <p:cNvPr id="11" name="Picture 10" descr="A boat on the beach&#10;&#10;Description automatically generated">
            <a:extLst>
              <a:ext uri="{FF2B5EF4-FFF2-40B4-BE49-F238E27FC236}">
                <a16:creationId xmlns:a16="http://schemas.microsoft.com/office/drawing/2014/main" id="{D5A6EB51-1F1F-481E-2173-853EB569F5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55341" y="2201674"/>
            <a:ext cx="1837301" cy="2356679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A28CAB91-EF78-B9A6-0364-AB4BE9504331}"/>
              </a:ext>
            </a:extLst>
          </p:cNvPr>
          <p:cNvSpPr txBox="1"/>
          <p:nvPr/>
        </p:nvSpPr>
        <p:spPr>
          <a:xfrm>
            <a:off x="10721078" y="4635702"/>
            <a:ext cx="98296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/>
              <a:t>Google, 2024)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6495A86-69F6-BF28-1971-B6F7411EB852}"/>
              </a:ext>
            </a:extLst>
          </p:cNvPr>
          <p:cNvSpPr txBox="1"/>
          <p:nvPr/>
        </p:nvSpPr>
        <p:spPr>
          <a:xfrm>
            <a:off x="3083547" y="5700669"/>
            <a:ext cx="57571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However, due to limited resources, small businesses are still struggling</a:t>
            </a:r>
          </a:p>
          <a:p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Priyanath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Samarathunga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, 2024)</a:t>
            </a:r>
          </a:p>
        </p:txBody>
      </p:sp>
      <p:pic>
        <p:nvPicPr>
          <p:cNvPr id="16" name="Picture 15" descr="A group of people carrying boxes on their heads&#10;&#10;Description automatically generated">
            <a:extLst>
              <a:ext uri="{FF2B5EF4-FFF2-40B4-BE49-F238E27FC236}">
                <a16:creationId xmlns:a16="http://schemas.microsoft.com/office/drawing/2014/main" id="{2206DA52-D0C0-2726-AB6E-AFB14ECD79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19264" y="5225899"/>
            <a:ext cx="2293294" cy="1258609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7858E0DC-8205-D239-E1E4-CAD9F0F5B9DA}"/>
              </a:ext>
            </a:extLst>
          </p:cNvPr>
          <p:cNvSpPr txBox="1"/>
          <p:nvPr/>
        </p:nvSpPr>
        <p:spPr>
          <a:xfrm>
            <a:off x="10151050" y="6484508"/>
            <a:ext cx="114005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(YouTube, 2024)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E5C33EE-7BA9-4F28-C064-50EEFA39CD5E}"/>
              </a:ext>
            </a:extLst>
          </p:cNvPr>
          <p:cNvSpPr txBox="1"/>
          <p:nvPr/>
        </p:nvSpPr>
        <p:spPr>
          <a:xfrm>
            <a:off x="30177" y="3224491"/>
            <a:ext cx="17588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STRENGTH OF </a:t>
            </a:r>
          </a:p>
          <a:p>
            <a:r>
              <a:rPr lang="en-US" b="1" dirty="0">
                <a:solidFill>
                  <a:schemeClr val="bg1"/>
                </a:solidFill>
              </a:rPr>
              <a:t>RESILENCE</a:t>
            </a:r>
          </a:p>
        </p:txBody>
      </p:sp>
      <p:sp>
        <p:nvSpPr>
          <p:cNvPr id="5" name="Right Arrow 4">
            <a:extLst>
              <a:ext uri="{FF2B5EF4-FFF2-40B4-BE49-F238E27FC236}">
                <a16:creationId xmlns:a16="http://schemas.microsoft.com/office/drawing/2014/main" id="{A28176AB-75B1-3053-6AA1-8D96A284B94A}"/>
              </a:ext>
            </a:extLst>
          </p:cNvPr>
          <p:cNvSpPr/>
          <p:nvPr/>
        </p:nvSpPr>
        <p:spPr>
          <a:xfrm>
            <a:off x="1782266" y="3426115"/>
            <a:ext cx="829804" cy="306138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646A86F-6E94-3309-05E2-CAF0E2D7846C}"/>
              </a:ext>
            </a:extLst>
          </p:cNvPr>
          <p:cNvSpPr txBox="1"/>
          <p:nvPr/>
        </p:nvSpPr>
        <p:spPr>
          <a:xfrm>
            <a:off x="30177" y="5735440"/>
            <a:ext cx="14954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LIMITATIONS</a:t>
            </a:r>
          </a:p>
        </p:txBody>
      </p:sp>
      <p:sp>
        <p:nvSpPr>
          <p:cNvPr id="10" name="Right Arrow 9">
            <a:extLst>
              <a:ext uri="{FF2B5EF4-FFF2-40B4-BE49-F238E27FC236}">
                <a16:creationId xmlns:a16="http://schemas.microsoft.com/office/drawing/2014/main" id="{0447F168-2BFC-8835-AA30-A89B7EB38B12}"/>
              </a:ext>
            </a:extLst>
          </p:cNvPr>
          <p:cNvSpPr/>
          <p:nvPr/>
        </p:nvSpPr>
        <p:spPr>
          <a:xfrm>
            <a:off x="1810673" y="5767037"/>
            <a:ext cx="829804" cy="306138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75380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7FECDF-F333-0EF6-E50F-A8D1D16D70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2757" y="770422"/>
            <a:ext cx="9613860" cy="1080938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FUTURE POLICY AND MANAGEMENT OPTIONS</a:t>
            </a:r>
          </a:p>
        </p:txBody>
      </p:sp>
      <p:pic>
        <p:nvPicPr>
          <p:cNvPr id="18" name="Picture Placeholder 17" descr="A close-up of words&#10;&#10;Description automatically generated">
            <a:extLst>
              <a:ext uri="{FF2B5EF4-FFF2-40B4-BE49-F238E27FC236}">
                <a16:creationId xmlns:a16="http://schemas.microsoft.com/office/drawing/2014/main" id="{CCB0D5EF-84C5-5DFD-53EF-559BB87D39EA}"/>
              </a:ext>
            </a:extLst>
          </p:cNvPr>
          <p:cNvPicPr>
            <a:picLocks noGrp="1" noChangeAspect="1"/>
          </p:cNvPicPr>
          <p:nvPr>
            <p:ph type="pic" idx="15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16005" b="16005"/>
          <a:stretch>
            <a:fillRect/>
          </a:stretch>
        </p:blipFill>
        <p:spPr>
          <a:xfrm>
            <a:off x="163513" y="2373313"/>
            <a:ext cx="2897187" cy="1178270"/>
          </a:xfrm>
        </p:spPr>
      </p:pic>
      <p:pic>
        <p:nvPicPr>
          <p:cNvPr id="23" name="Picture Placeholder 22" descr="A person silhouette with words&#10;&#10;Description automatically generated">
            <a:extLst>
              <a:ext uri="{FF2B5EF4-FFF2-40B4-BE49-F238E27FC236}">
                <a16:creationId xmlns:a16="http://schemas.microsoft.com/office/drawing/2014/main" id="{463C2DA2-BA13-5E9B-5996-6702F1D56223}"/>
              </a:ext>
            </a:extLst>
          </p:cNvPr>
          <p:cNvPicPr>
            <a:picLocks noGrp="1" noChangeAspect="1"/>
          </p:cNvPicPr>
          <p:nvPr>
            <p:ph type="pic" idx="21"/>
          </p:nvPr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t="8633" b="8633"/>
          <a:stretch>
            <a:fillRect/>
          </a:stretch>
        </p:blipFill>
        <p:spPr>
          <a:xfrm>
            <a:off x="3322984" y="2343076"/>
            <a:ext cx="2044148" cy="1208507"/>
          </a:xfrm>
        </p:spPr>
      </p:pic>
      <p:pic>
        <p:nvPicPr>
          <p:cNvPr id="30" name="Picture Placeholder 29" descr="A hand holding a computer and tablet&#10;&#10;Description automatically generated">
            <a:extLst>
              <a:ext uri="{FF2B5EF4-FFF2-40B4-BE49-F238E27FC236}">
                <a16:creationId xmlns:a16="http://schemas.microsoft.com/office/drawing/2014/main" id="{A298862E-2418-E11D-73BF-53CE68E67BAF}"/>
              </a:ext>
            </a:extLst>
          </p:cNvPr>
          <p:cNvPicPr>
            <a:picLocks noGrp="1" noChangeAspect="1"/>
          </p:cNvPicPr>
          <p:nvPr>
            <p:ph type="pic" idx="22"/>
          </p:nvPr>
        </p:nvPicPr>
        <p:blipFill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rcRect t="5243" b="5243"/>
          <a:stretch>
            <a:fillRect/>
          </a:stretch>
        </p:blipFill>
        <p:spPr>
          <a:xfrm>
            <a:off x="5912667" y="2470814"/>
            <a:ext cx="2383194" cy="1062423"/>
          </a:xfrm>
        </p:spPr>
      </p:pic>
      <p:pic>
        <p:nvPicPr>
          <p:cNvPr id="33" name="Picture 32" descr="A long shot of a stone structure with Sigiriya in the background&#10;&#10;Description automatically generated">
            <a:extLst>
              <a:ext uri="{FF2B5EF4-FFF2-40B4-BE49-F238E27FC236}">
                <a16:creationId xmlns:a16="http://schemas.microsoft.com/office/drawing/2014/main" id="{FD509654-452D-9249-BA2A-9864D8E21D4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8492987" y="2410425"/>
            <a:ext cx="1801195" cy="1200797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2A1DA492-8524-4E1C-9687-C4230B84B547}"/>
              </a:ext>
            </a:extLst>
          </p:cNvPr>
          <p:cNvSpPr txBox="1"/>
          <p:nvPr/>
        </p:nvSpPr>
        <p:spPr>
          <a:xfrm>
            <a:off x="607221" y="5023607"/>
            <a:ext cx="18357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Sharing knowledge </a:t>
            </a:r>
          </a:p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to develop strategies</a:t>
            </a:r>
          </a:p>
        </p:txBody>
      </p:sp>
      <p:sp>
        <p:nvSpPr>
          <p:cNvPr id="37" name="Down Arrow 36">
            <a:extLst>
              <a:ext uri="{FF2B5EF4-FFF2-40B4-BE49-F238E27FC236}">
                <a16:creationId xmlns:a16="http://schemas.microsoft.com/office/drawing/2014/main" id="{AF9C079C-FD87-3371-7D8A-7E648BEC8CFA}"/>
              </a:ext>
            </a:extLst>
          </p:cNvPr>
          <p:cNvSpPr/>
          <p:nvPr/>
        </p:nvSpPr>
        <p:spPr>
          <a:xfrm>
            <a:off x="1284262" y="3808299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C45C8476-38A4-E1FF-8F6E-E2EB0B97142D}"/>
              </a:ext>
            </a:extLst>
          </p:cNvPr>
          <p:cNvSpPr txBox="1"/>
          <p:nvPr/>
        </p:nvSpPr>
        <p:spPr>
          <a:xfrm>
            <a:off x="3742270" y="5006791"/>
            <a:ext cx="18752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To ensure preparedness </a:t>
            </a:r>
          </a:p>
        </p:txBody>
      </p:sp>
      <p:sp>
        <p:nvSpPr>
          <p:cNvPr id="40" name="Down Arrow 39">
            <a:extLst>
              <a:ext uri="{FF2B5EF4-FFF2-40B4-BE49-F238E27FC236}">
                <a16:creationId xmlns:a16="http://schemas.microsoft.com/office/drawing/2014/main" id="{37CEB12E-887F-E634-927D-216BADE4943E}"/>
              </a:ext>
            </a:extLst>
          </p:cNvPr>
          <p:cNvSpPr/>
          <p:nvPr/>
        </p:nvSpPr>
        <p:spPr>
          <a:xfrm>
            <a:off x="4061457" y="3927899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Down Arrow 41">
            <a:extLst>
              <a:ext uri="{FF2B5EF4-FFF2-40B4-BE49-F238E27FC236}">
                <a16:creationId xmlns:a16="http://schemas.microsoft.com/office/drawing/2014/main" id="{F05EDF4F-9520-8C43-DB6D-EB9E07DA780E}"/>
              </a:ext>
            </a:extLst>
          </p:cNvPr>
          <p:cNvSpPr/>
          <p:nvPr/>
        </p:nvSpPr>
        <p:spPr>
          <a:xfrm>
            <a:off x="6688970" y="4152691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BEFBDFD7-A9B8-44FE-D8E6-CD42C08488EA}"/>
              </a:ext>
            </a:extLst>
          </p:cNvPr>
          <p:cNvSpPr txBox="1"/>
          <p:nvPr/>
        </p:nvSpPr>
        <p:spPr>
          <a:xfrm>
            <a:off x="5775320" y="5285217"/>
            <a:ext cx="22829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Improve efficiency and </a:t>
            </a:r>
          </a:p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enhance guest experience</a:t>
            </a:r>
          </a:p>
        </p:txBody>
      </p:sp>
      <p:sp>
        <p:nvSpPr>
          <p:cNvPr id="45" name="Down Arrow 44">
            <a:extLst>
              <a:ext uri="{FF2B5EF4-FFF2-40B4-BE49-F238E27FC236}">
                <a16:creationId xmlns:a16="http://schemas.microsoft.com/office/drawing/2014/main" id="{BFB4B8CF-F300-EF3A-7489-AA2338EE268F}"/>
              </a:ext>
            </a:extLst>
          </p:cNvPr>
          <p:cNvSpPr/>
          <p:nvPr/>
        </p:nvSpPr>
        <p:spPr>
          <a:xfrm>
            <a:off x="9270166" y="3899297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7F13F7CD-2C3C-A342-40B5-4F727F6ADEED}"/>
              </a:ext>
            </a:extLst>
          </p:cNvPr>
          <p:cNvSpPr txBox="1"/>
          <p:nvPr/>
        </p:nvSpPr>
        <p:spPr>
          <a:xfrm>
            <a:off x="9003863" y="4966687"/>
            <a:ext cx="17379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Boost local </a:t>
            </a:r>
          </a:p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hospitality business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3194D1C7-89B3-AED9-4514-5246F3C4F07F}"/>
              </a:ext>
            </a:extLst>
          </p:cNvPr>
          <p:cNvSpPr txBox="1"/>
          <p:nvPr/>
        </p:nvSpPr>
        <p:spPr>
          <a:xfrm>
            <a:off x="607221" y="6316219"/>
            <a:ext cx="1033751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THESE STRATEGIES CAN HELP THE SECTOR NAVIGATE FUTURE UNCERTAINTIES WITH CONFIDENCE!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223DA9B-A661-81FC-45C7-108A1BFC417B}"/>
              </a:ext>
            </a:extLst>
          </p:cNvPr>
          <p:cNvSpPr txBox="1"/>
          <p:nvPr/>
        </p:nvSpPr>
        <p:spPr>
          <a:xfrm>
            <a:off x="1768895" y="3611222"/>
            <a:ext cx="1291806" cy="249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(PowerPoint, 2024)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F5A5AF01-468B-E212-D09B-F226B32E7D72}"/>
              </a:ext>
            </a:extLst>
          </p:cNvPr>
          <p:cNvSpPr txBox="1"/>
          <p:nvPr/>
        </p:nvSpPr>
        <p:spPr>
          <a:xfrm>
            <a:off x="4175921" y="3601680"/>
            <a:ext cx="1291806" cy="249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(PowerPoint, 2024)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23724873-59F5-E58C-F0E4-28A63FFC8D80}"/>
              </a:ext>
            </a:extLst>
          </p:cNvPr>
          <p:cNvSpPr txBox="1"/>
          <p:nvPr/>
        </p:nvSpPr>
        <p:spPr>
          <a:xfrm>
            <a:off x="6285383" y="3636043"/>
            <a:ext cx="1291806" cy="249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(PowerPoint, 2024)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A7503E58-ED9C-63B4-4DF2-9117A8F9A560}"/>
              </a:ext>
            </a:extLst>
          </p:cNvPr>
          <p:cNvSpPr txBox="1"/>
          <p:nvPr/>
        </p:nvSpPr>
        <p:spPr>
          <a:xfrm>
            <a:off x="8747681" y="3658715"/>
            <a:ext cx="1291806" cy="249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(PowerPoint, 2024)</a:t>
            </a:r>
          </a:p>
        </p:txBody>
      </p:sp>
    </p:spTree>
    <p:extLst>
      <p:ext uri="{BB962C8B-B14F-4D97-AF65-F5344CB8AC3E}">
        <p14:creationId xmlns:p14="http://schemas.microsoft.com/office/powerpoint/2010/main" val="34488395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ragonfly on a green background&#10;&#10;Description automatically generated">
            <a:extLst>
              <a:ext uri="{FF2B5EF4-FFF2-40B4-BE49-F238E27FC236}">
                <a16:creationId xmlns:a16="http://schemas.microsoft.com/office/drawing/2014/main" id="{D049062C-E5A3-E0DA-00A7-3E111BA114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9934" y="372039"/>
            <a:ext cx="8909622" cy="401270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F16EF12-7075-3FA5-585D-FDF0C61C916E}"/>
              </a:ext>
            </a:extLst>
          </p:cNvPr>
          <p:cNvSpPr txBox="1"/>
          <p:nvPr/>
        </p:nvSpPr>
        <p:spPr>
          <a:xfrm>
            <a:off x="8997148" y="4402339"/>
            <a:ext cx="184481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(Google,2024)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B364297-388E-2551-14FE-524EF29FCCB6}"/>
              </a:ext>
            </a:extLst>
          </p:cNvPr>
          <p:cNvSpPr txBox="1"/>
          <p:nvPr/>
        </p:nvSpPr>
        <p:spPr>
          <a:xfrm>
            <a:off x="1602540" y="5363315"/>
            <a:ext cx="85479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Effective crisis management isn’t just a luxury, it is essential for survival!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C15B06F-4F7B-D88F-7870-7E1A2027913A}"/>
              </a:ext>
            </a:extLst>
          </p:cNvPr>
          <p:cNvSpPr txBox="1"/>
          <p:nvPr/>
        </p:nvSpPr>
        <p:spPr>
          <a:xfrm>
            <a:off x="3948247" y="4025618"/>
            <a:ext cx="73299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</a:t>
            </a:r>
            <a:endParaRPr lang="en-US" sz="1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63041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1C709C4-0DCE-8483-118A-5902826CF38B}"/>
              </a:ext>
            </a:extLst>
          </p:cNvPr>
          <p:cNvSpPr txBox="1"/>
          <p:nvPr/>
        </p:nvSpPr>
        <p:spPr>
          <a:xfrm>
            <a:off x="159319" y="1507654"/>
            <a:ext cx="11850295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         </a:t>
            </a:r>
            <a:r>
              <a:rPr lang="en-US" sz="4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THANK YOU!</a:t>
            </a:r>
          </a:p>
          <a:p>
            <a:endParaRPr lang="en-US" sz="2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FEEL FREE TO HAVE A LOOK AT THE </a:t>
            </a:r>
          </a:p>
          <a:p>
            <a:endParaRPr lang="en-US" sz="3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FOLLOWING REFERENCES </a:t>
            </a:r>
          </a:p>
          <a:p>
            <a:endParaRPr lang="en-US" sz="3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FOR FURTHER READING ON THE TOPICS DISCUSSED.  </a:t>
            </a:r>
          </a:p>
        </p:txBody>
      </p:sp>
    </p:spTree>
    <p:extLst>
      <p:ext uri="{BB962C8B-B14F-4D97-AF65-F5344CB8AC3E}">
        <p14:creationId xmlns:p14="http://schemas.microsoft.com/office/powerpoint/2010/main" val="39746825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1100027-B85C-3336-5490-8140EAFDB0C7}"/>
              </a:ext>
            </a:extLst>
          </p:cNvPr>
          <p:cNvSpPr txBox="1"/>
          <p:nvPr/>
        </p:nvSpPr>
        <p:spPr>
          <a:xfrm>
            <a:off x="221226" y="132735"/>
            <a:ext cx="163859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REFERENCES: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3091C96-F04D-EA8B-4653-792A6AD2F829}"/>
              </a:ext>
            </a:extLst>
          </p:cNvPr>
          <p:cNvSpPr txBox="1"/>
          <p:nvPr/>
        </p:nvSpPr>
        <p:spPr>
          <a:xfrm>
            <a:off x="221226" y="692844"/>
            <a:ext cx="9999407" cy="63094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A. Nicolaides, &amp; J. Kearney. (2012). Promoting awareness of legal requirements and liabilities in food and beverage operations. </a:t>
            </a:r>
            <a:r>
              <a:rPr lang="en-GB" sz="900" i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African Journal of Hospitality, Tourism and Leisure</a:t>
            </a:r>
            <a:r>
              <a:rPr lang="en-GB" sz="9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GB" sz="900" i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2</a:t>
            </a:r>
            <a:r>
              <a:rPr lang="en-GB" sz="9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(1).</a:t>
            </a:r>
          </a:p>
          <a:p>
            <a:r>
              <a:rPr lang="en-GB" sz="9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 </a:t>
            </a:r>
          </a:p>
          <a:p>
            <a:r>
              <a:rPr lang="en-GB" sz="9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Bethell-Bennett, I., Rolle, S., Minnis, J., &amp; </a:t>
            </a:r>
            <a:r>
              <a:rPr lang="en-GB" sz="900" kern="1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Okumus</a:t>
            </a:r>
            <a:r>
              <a:rPr lang="en-GB" sz="9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, F. (Eds.). (2022). </a:t>
            </a:r>
            <a:r>
              <a:rPr lang="en-GB" sz="900" i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Pandemics, disasters, sustainability, tourism</a:t>
            </a:r>
            <a:r>
              <a:rPr lang="en-GB" sz="900" i="1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 </a:t>
            </a:r>
            <a:r>
              <a:rPr lang="en-GB" sz="900" i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: an examination of impact on and resilience in Caribbean small island developing states</a:t>
            </a:r>
            <a:r>
              <a:rPr lang="en-GB" sz="9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. Emerald Publishing Limited.</a:t>
            </a:r>
          </a:p>
          <a:p>
            <a:r>
              <a:rPr lang="en-GB" sz="9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 </a:t>
            </a:r>
          </a:p>
          <a:p>
            <a:r>
              <a:rPr lang="en-GB" sz="9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Birkland, T. A., </a:t>
            </a:r>
            <a:r>
              <a:rPr lang="en-GB" sz="900" kern="1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Sylves</a:t>
            </a:r>
            <a:r>
              <a:rPr lang="en-GB" sz="9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, R. T., &amp; Lindsay, B. (2008). Lessons of disaster: policy change after catastrophic events [Review of </a:t>
            </a:r>
            <a:r>
              <a:rPr lang="en-GB" sz="900" i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Lessons of disaster: policy change after catastrophic events</a:t>
            </a:r>
            <a:r>
              <a:rPr lang="en-GB" sz="9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]. </a:t>
            </a:r>
            <a:r>
              <a:rPr lang="en-GB" sz="900" i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Public Administration Review</a:t>
            </a:r>
            <a:r>
              <a:rPr lang="en-GB" sz="9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GB" sz="900" i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68</a:t>
            </a:r>
            <a:r>
              <a:rPr lang="en-GB" sz="9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(2), 402–403. https://</a:t>
            </a:r>
            <a:r>
              <a:rPr lang="en-GB" sz="900" kern="1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doi.org</a:t>
            </a:r>
            <a:r>
              <a:rPr lang="en-GB" sz="9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/10.1111/j.1540-6210.2007.00875.x</a:t>
            </a:r>
          </a:p>
          <a:p>
            <a:r>
              <a:rPr lang="en-GB" sz="9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 </a:t>
            </a:r>
          </a:p>
          <a:p>
            <a:r>
              <a:rPr lang="en-GB" sz="9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Central Bank of Sri Lanka, Annual Economic Review of the Central Bank 2023</a:t>
            </a:r>
            <a:endParaRPr lang="en-GB" sz="9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r>
              <a:rPr lang="en-GB" sz="9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Available at: </a:t>
            </a:r>
            <a:r>
              <a:rPr lang="en-GB" sz="900" u="sng" kern="100" dirty="0">
                <a:solidFill>
                  <a:srgbClr val="467886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  <a:hlinkClick r:id="rId2"/>
              </a:rPr>
              <a:t>https://www.cbsl.gov.lk/sites/default/files/cbslweb_documents/publications/aer/2023/en/Full_Text.pdf</a:t>
            </a:r>
            <a:endParaRPr lang="en-GB" sz="9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r>
              <a:rPr lang="en-GB" sz="9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(Accessed on the 26</a:t>
            </a:r>
            <a:r>
              <a:rPr lang="en-GB" sz="900" kern="100" baseline="300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th of</a:t>
            </a:r>
            <a:r>
              <a:rPr lang="en-GB" sz="9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September 2024)</a:t>
            </a:r>
          </a:p>
          <a:p>
            <a:r>
              <a:rPr lang="en-GB" sz="9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 </a:t>
            </a:r>
          </a:p>
          <a:p>
            <a:r>
              <a:rPr lang="en-GB" sz="9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Coombs, W. T. (2020). Public Sector Crises: Realizations from Covid-19 for Crisis Communication. </a:t>
            </a:r>
            <a:r>
              <a:rPr lang="en-GB" sz="9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Partecipazione</a:t>
            </a:r>
            <a:r>
              <a:rPr lang="en-GB" sz="9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e </a:t>
            </a:r>
            <a:r>
              <a:rPr lang="en-GB" sz="9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Conflitto</a:t>
            </a:r>
            <a:r>
              <a:rPr lang="en-GB" sz="9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GB" sz="9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13</a:t>
            </a:r>
            <a:r>
              <a:rPr lang="en-GB" sz="9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(2), 990–1001. https://</a:t>
            </a:r>
            <a:r>
              <a:rPr lang="en-GB" sz="9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doi.org</a:t>
            </a:r>
            <a:r>
              <a:rPr lang="en-GB" sz="9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/10.1285/i20356609v13i2p990</a:t>
            </a:r>
          </a:p>
          <a:p>
            <a:endParaRPr lang="en-GB" sz="9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r>
              <a:rPr lang="en-GB" sz="9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Economic and Political Weekly, 2023,’ The unravelling of the Global Political Economy. And Sri Lanka’s IMF Solution.</a:t>
            </a:r>
          </a:p>
          <a:p>
            <a:r>
              <a:rPr lang="en-GB" sz="9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Available at: </a:t>
            </a:r>
            <a:r>
              <a:rPr lang="en-GB" sz="900" u="sng" kern="100" dirty="0">
                <a:solidFill>
                  <a:srgbClr val="467886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  <a:hlinkClick r:id="rId3"/>
              </a:rPr>
              <a:t>https://www.epw.in/journal/2023/1/perspectives/unravelling-global-political-economy-and-sri.html</a:t>
            </a:r>
            <a:endParaRPr lang="en-GB" sz="9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r>
              <a:rPr lang="en-GB" sz="9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(Accessed on the 25</a:t>
            </a:r>
            <a:r>
              <a:rPr lang="en-GB" sz="900" kern="100" baseline="300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th of</a:t>
            </a:r>
            <a:r>
              <a:rPr lang="en-GB" sz="9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September).</a:t>
            </a:r>
          </a:p>
          <a:p>
            <a:r>
              <a:rPr lang="en-GB" sz="9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 </a:t>
            </a:r>
          </a:p>
          <a:p>
            <a:r>
              <a:rPr lang="en-GB" sz="9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Google (2024) STDA, “</a:t>
            </a:r>
            <a:r>
              <a:rPr lang="en-GB" sz="900" i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Sri Lanka tourism safety protocols”</a:t>
            </a:r>
            <a:endParaRPr lang="en-GB" sz="9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r>
              <a:rPr lang="en-GB" sz="9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Available at: </a:t>
            </a:r>
            <a:r>
              <a:rPr lang="en-GB" sz="900" u="sng" kern="100" dirty="0">
                <a:solidFill>
                  <a:srgbClr val="467886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  <a:hlinkClick r:id="rId4"/>
              </a:rPr>
              <a:t>https://sltda.gov.lk/storage/common_media/Sri%20Lanka%20Tourism%20Safety%20Protocols%20-%202nd%20February%2020214177318528.pdf</a:t>
            </a:r>
            <a:endParaRPr lang="en-GB" sz="9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r>
              <a:rPr lang="en-GB" sz="9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(Accessed on the 5</a:t>
            </a:r>
            <a:r>
              <a:rPr lang="en-GB" sz="900" kern="100" baseline="300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th of</a:t>
            </a:r>
            <a:r>
              <a:rPr lang="en-GB" sz="9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November 2024)</a:t>
            </a:r>
          </a:p>
          <a:p>
            <a:r>
              <a:rPr lang="en-GB" sz="9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 </a:t>
            </a:r>
          </a:p>
          <a:p>
            <a:r>
              <a:rPr lang="en-GB" sz="900" kern="1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Gretzel</a:t>
            </a:r>
            <a:r>
              <a:rPr lang="en-GB" sz="9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, U., Fuchs, M., Baggio, R., </a:t>
            </a:r>
            <a:r>
              <a:rPr lang="en-GB" sz="900" kern="1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Hoepken</a:t>
            </a:r>
            <a:r>
              <a:rPr lang="en-GB" sz="9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, W., Law, R., </a:t>
            </a:r>
            <a:r>
              <a:rPr lang="en-GB" sz="900" kern="1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Neidhardt</a:t>
            </a:r>
            <a:r>
              <a:rPr lang="en-GB" sz="9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, J., </a:t>
            </a:r>
            <a:r>
              <a:rPr lang="en-GB" sz="900" kern="1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Pesonen</a:t>
            </a:r>
            <a:r>
              <a:rPr lang="en-GB" sz="9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, J., </a:t>
            </a:r>
            <a:r>
              <a:rPr lang="en-GB" sz="900" kern="1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Zanker</a:t>
            </a:r>
            <a:r>
              <a:rPr lang="en-GB" sz="9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, M., &amp; Xiang, Z. (2020). e-Tourism beyond COVID-19: a call for transformative research. </a:t>
            </a:r>
            <a:r>
              <a:rPr lang="en-GB" sz="900" i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Information Technology &amp; Tourism</a:t>
            </a:r>
            <a:r>
              <a:rPr lang="en-GB" sz="9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GB" sz="900" i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22</a:t>
            </a:r>
            <a:r>
              <a:rPr lang="en-GB" sz="9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(2), 187–203. https://</a:t>
            </a:r>
            <a:r>
              <a:rPr lang="en-GB" sz="900" kern="1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doi.org</a:t>
            </a:r>
            <a:r>
              <a:rPr lang="en-GB" sz="9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/10.1007/s40558-020-00181-3</a:t>
            </a:r>
          </a:p>
          <a:p>
            <a:r>
              <a:rPr lang="en-GB" sz="9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 </a:t>
            </a:r>
          </a:p>
          <a:p>
            <a:r>
              <a:rPr lang="en-GB" sz="9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Kim, J., Han, H., 2022. Saving the hotel industry: Strategic response to the COVID-19 pandemic, hotel selection analysis, and customer retention. Int. J. Hosp. </a:t>
            </a:r>
            <a:r>
              <a:rPr lang="en-GB" sz="900" kern="1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Manag</a:t>
            </a:r>
            <a:r>
              <a:rPr lang="en-GB" sz="9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. </a:t>
            </a:r>
            <a:r>
              <a:rPr lang="en-GB" sz="900" i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102</a:t>
            </a:r>
            <a:r>
              <a:rPr lang="en-GB" sz="9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, 103163. </a:t>
            </a:r>
          </a:p>
          <a:p>
            <a:r>
              <a:rPr lang="en-GB" sz="9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 </a:t>
            </a:r>
          </a:p>
          <a:p>
            <a:r>
              <a:rPr lang="en-GB" sz="900" kern="1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Priyanath</a:t>
            </a:r>
            <a:r>
              <a:rPr lang="en-GB" sz="9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H.M.S. and </a:t>
            </a:r>
            <a:r>
              <a:rPr lang="en-GB" sz="900" kern="100" dirty="0" err="1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Samarathunga</a:t>
            </a:r>
            <a:r>
              <a:rPr lang="en-GB" sz="9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S.R.M. (2024) The Impact of Business Uncertainty on the performance of small Enterprises During the Economic Crises in Sri Lanka. </a:t>
            </a:r>
            <a:r>
              <a:rPr lang="en-GB" sz="900" i="1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Wayamba Journal of Management.</a:t>
            </a:r>
            <a:r>
              <a:rPr lang="en-GB" sz="9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ResearchGate</a:t>
            </a:r>
            <a:endParaRPr lang="en-GB" sz="9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r>
              <a:rPr lang="en-GB" sz="9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Available at: </a:t>
            </a:r>
            <a:r>
              <a:rPr lang="en-GB" sz="900" u="sng" kern="100" dirty="0">
                <a:solidFill>
                  <a:srgbClr val="467886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Times New Roman" panose="02020603050405020304" pitchFamily="18" charset="0"/>
                <a:hlinkClick r:id="rId5"/>
              </a:rPr>
              <a:t>https://www.researchgate.net/publication/384341269_The_Impact_of_Business_Uncertainty_on_the_Performance_of_Small_Enterprises_During_the_Economic_Crises_in_Sri_Lanka</a:t>
            </a:r>
            <a:endParaRPr lang="en-GB" sz="9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r>
              <a:rPr lang="en-GB" sz="9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(Accessed on the 07 October 2024).</a:t>
            </a:r>
          </a:p>
          <a:p>
            <a:r>
              <a:rPr lang="en-GB" sz="9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 </a:t>
            </a:r>
          </a:p>
          <a:p>
            <a:r>
              <a:rPr lang="en-GB" sz="9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Sri Lanka Tourism Development Authority (2024), Growth Scenario 2024 (NEW)</a:t>
            </a:r>
          </a:p>
          <a:p>
            <a:r>
              <a:rPr lang="en-GB" sz="9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Available at: </a:t>
            </a:r>
            <a:r>
              <a:rPr lang="en-GB" sz="900" u="sng" kern="100" dirty="0">
                <a:solidFill>
                  <a:srgbClr val="467886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  <a:hlinkClick r:id="rId6"/>
              </a:rPr>
              <a:t>https://www.sltda.gov.lk/storage/common_media/Growth%20Scenario%202024.pdf</a:t>
            </a:r>
            <a:endParaRPr lang="en-GB" sz="9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r>
              <a:rPr lang="en-GB" sz="9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(Accessed on the 25</a:t>
            </a:r>
            <a:r>
              <a:rPr lang="en-GB" sz="900" kern="100" baseline="300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th of</a:t>
            </a:r>
            <a:r>
              <a:rPr lang="en-GB" sz="9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September 2024)</a:t>
            </a:r>
          </a:p>
          <a:p>
            <a:r>
              <a:rPr lang="en-GB" sz="9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 </a:t>
            </a:r>
          </a:p>
          <a:p>
            <a:r>
              <a:rPr lang="en-GB" sz="900" kern="1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Timmis</a:t>
            </a:r>
            <a:r>
              <a:rPr lang="en-GB" sz="9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, K., &amp; </a:t>
            </a:r>
            <a:r>
              <a:rPr lang="en-GB" sz="900" kern="1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Brüssow</a:t>
            </a:r>
            <a:r>
              <a:rPr lang="en-GB" sz="9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, H. (2020). The COVID</a:t>
            </a:r>
            <a:r>
              <a:rPr lang="en-GB" sz="900" kern="100" dirty="0">
                <a:effectLst/>
                <a:latin typeface="Cambria Math" panose="02040503050406030204" pitchFamily="18" charset="0"/>
                <a:ea typeface="Aptos" panose="020B0004020202020204" pitchFamily="34" charset="0"/>
                <a:cs typeface="Cambria Math" panose="02040503050406030204" pitchFamily="18" charset="0"/>
              </a:rPr>
              <a:t>‐</a:t>
            </a:r>
            <a:r>
              <a:rPr lang="en-GB" sz="9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19 pandemic: some lessons learned about crisis preparedness and management, and the need for international benchmarking to reduce deficits. </a:t>
            </a:r>
            <a:r>
              <a:rPr lang="en-GB" sz="900" i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Environmental Microbiology</a:t>
            </a:r>
            <a:r>
              <a:rPr lang="en-GB" sz="9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GB" sz="900" i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22</a:t>
            </a:r>
            <a:r>
              <a:rPr lang="en-GB" sz="9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(6), 1986–1996. https://</a:t>
            </a:r>
            <a:r>
              <a:rPr lang="en-GB" sz="900" kern="100" dirty="0" err="1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doi.org</a:t>
            </a:r>
            <a:r>
              <a:rPr lang="en-GB" sz="9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/10.1111/1462-2920.15029</a:t>
            </a:r>
          </a:p>
          <a:p>
            <a:r>
              <a:rPr lang="en-GB" sz="9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 </a:t>
            </a:r>
          </a:p>
          <a:p>
            <a:r>
              <a:rPr lang="en-GB" sz="9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YouTube (2024) “</a:t>
            </a:r>
            <a:r>
              <a:rPr lang="en-GB" sz="900" i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Sri Lanka crisis: Hundreds of small businesses collapsing”</a:t>
            </a:r>
            <a:endParaRPr lang="en-GB" sz="9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r>
              <a:rPr lang="en-GB" sz="9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Available at: </a:t>
            </a:r>
            <a:r>
              <a:rPr lang="en-GB" sz="900" u="sng" kern="100" dirty="0">
                <a:solidFill>
                  <a:srgbClr val="467886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  <a:hlinkClick r:id="rId7"/>
              </a:rPr>
              <a:t>https://www.youtube.com/watch?v=rtrWlaOAtCo</a:t>
            </a:r>
            <a:endParaRPr lang="en-GB" sz="9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r>
              <a:rPr lang="en-GB" sz="9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(Accessed on the 5</a:t>
            </a:r>
            <a:r>
              <a:rPr lang="en-GB" sz="900" kern="100" baseline="300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th of</a:t>
            </a:r>
            <a:r>
              <a:rPr lang="en-GB" sz="9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November 2024)</a:t>
            </a:r>
          </a:p>
          <a:p>
            <a:r>
              <a:rPr lang="en-GB" sz="9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 </a:t>
            </a:r>
          </a:p>
          <a:p>
            <a:r>
              <a:rPr lang="en-GB" sz="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114851668"/>
      </p:ext>
    </p:extLst>
  </p:cSld>
  <p:clrMapOvr>
    <a:masterClrMapping/>
  </p:clrMapOvr>
</p:sld>
</file>

<file path=ppt/theme/theme1.xml><?xml version="1.0" encoding="utf-8"?>
<a:theme xmlns:a="http://schemas.openxmlformats.org/drawingml/2006/main" name="Berlin">
  <a:themeElements>
    <a:clrScheme name="Berlin">
      <a:dk1>
        <a:sysClr val="windowText" lastClr="000000"/>
      </a:dk1>
      <a:lt1>
        <a:sysClr val="window" lastClr="FFFFFF"/>
      </a:lt1>
      <a:dk2>
        <a:srgbClr val="9D360E"/>
      </a:dk2>
      <a:lt2>
        <a:srgbClr val="E7E6E6"/>
      </a:lt2>
      <a:accent1>
        <a:srgbClr val="F09415"/>
      </a:accent1>
      <a:accent2>
        <a:srgbClr val="C1B56B"/>
      </a:accent2>
      <a:accent3>
        <a:srgbClr val="4BAF73"/>
      </a:accent3>
      <a:accent4>
        <a:srgbClr val="5AA6C0"/>
      </a:accent4>
      <a:accent5>
        <a:srgbClr val="D17DF9"/>
      </a:accent5>
      <a:accent6>
        <a:srgbClr val="FA7E5C"/>
      </a:accent6>
      <a:hlink>
        <a:srgbClr val="FFAE3E"/>
      </a:hlink>
      <a:folHlink>
        <a:srgbClr val="FCC77E"/>
      </a:folHlink>
    </a:clrScheme>
    <a:fontScheme name="Berlin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i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0CBE056-4EF4-4D92-969E-947779DA7AA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Berlin</Template>
  <TotalTime>4026</TotalTime>
  <Words>1335</Words>
  <Application>Microsoft Macintosh PowerPoint</Application>
  <PresentationFormat>Widescreen</PresentationFormat>
  <Paragraphs>136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Aptos</vt:lpstr>
      <vt:lpstr>Arial</vt:lpstr>
      <vt:lpstr>Cambria Math</vt:lpstr>
      <vt:lpstr>Times New Roman</vt:lpstr>
      <vt:lpstr>Trebuchet MS</vt:lpstr>
      <vt:lpstr>Berlin</vt:lpstr>
      <vt:lpstr> </vt:lpstr>
      <vt:lpstr>PowerPoint Presentation</vt:lpstr>
      <vt:lpstr>PowerPoint Presentation</vt:lpstr>
      <vt:lpstr>PowerPoint Presentation</vt:lpstr>
      <vt:lpstr>PowerPoint Presentation</vt:lpstr>
      <vt:lpstr>SRILANKA HOSPITALITY INDUSTRY RESPONSES</vt:lpstr>
      <vt:lpstr>FUTURE POLICY AND MANAGEMENT OPTIONS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Priyanitha Gayanie Cooray (2118031)</dc:creator>
  <cp:keywords/>
  <dc:description/>
  <cp:lastModifiedBy>Priyanitha Gayanie Cooray (2118031)</cp:lastModifiedBy>
  <cp:revision>17</cp:revision>
  <dcterms:created xsi:type="dcterms:W3CDTF">2024-11-04T09:41:16Z</dcterms:created>
  <dcterms:modified xsi:type="dcterms:W3CDTF">2024-11-07T12:18:41Z</dcterms:modified>
  <cp:category/>
</cp:coreProperties>
</file>