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014D8-5091-32F4-1F91-D4C76C476FAB}" v="2936" dt="2025-06-22T18:18:57.6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is Annor (2213838)" userId="S::2213838@student.uwtsd.ac.uk::964e684a-5d82-4b18-b85b-4a1ee248cba7" providerId="AD" clId="Web-{CEB014D8-5091-32F4-1F91-D4C76C476FAB}"/>
    <pc:docChg chg="mod addSld modSld modMainMaster setSldSz">
      <pc:chgData name="Francis Annor (2213838)" userId="S::2213838@student.uwtsd.ac.uk::964e684a-5d82-4b18-b85b-4a1ee248cba7" providerId="AD" clId="Web-{CEB014D8-5091-32F4-1F91-D4C76C476FAB}" dt="2025-06-22T18:18:57.645" v="2054"/>
      <pc:docMkLst>
        <pc:docMk/>
      </pc:docMkLst>
      <pc:sldChg chg="addSp delSp modSp">
        <pc:chgData name="Francis Annor (2213838)" userId="S::2213838@student.uwtsd.ac.uk::964e684a-5d82-4b18-b85b-4a1ee248cba7" providerId="AD" clId="Web-{CEB014D8-5091-32F4-1F91-D4C76C476FAB}" dt="2025-06-22T18:10:11.992" v="2038" actId="14100"/>
        <pc:sldMkLst>
          <pc:docMk/>
          <pc:sldMk cId="109857222" sldId="256"/>
        </pc:sldMkLst>
        <pc:spChg chg="del mod">
          <ac:chgData name="Francis Annor (2213838)" userId="S::2213838@student.uwtsd.ac.uk::964e684a-5d82-4b18-b85b-4a1ee248cba7" providerId="AD" clId="Web-{CEB014D8-5091-32F4-1F91-D4C76C476FAB}" dt="2025-06-22T15:53:06.592" v="13"/>
          <ac:spMkLst>
            <pc:docMk/>
            <pc:sldMk cId="109857222" sldId="256"/>
            <ac:spMk id="2" creationId="{00000000-0000-0000-0000-000000000000}"/>
          </ac:spMkLst>
        </pc:spChg>
        <pc:spChg chg="mod">
          <ac:chgData name="Francis Annor (2213838)" userId="S::2213838@student.uwtsd.ac.uk::964e684a-5d82-4b18-b85b-4a1ee248cba7" providerId="AD" clId="Web-{CEB014D8-5091-32F4-1F91-D4C76C476FAB}" dt="2025-06-22T17:25:46.400" v="1323" actId="20577"/>
          <ac:spMkLst>
            <pc:docMk/>
            <pc:sldMk cId="109857222" sldId="256"/>
            <ac:spMk id="3" creationId="{00000000-0000-0000-0000-000000000000}"/>
          </ac:spMkLst>
        </pc:spChg>
        <pc:picChg chg="add del mod">
          <ac:chgData name="Francis Annor (2213838)" userId="S::2213838@student.uwtsd.ac.uk::964e684a-5d82-4b18-b85b-4a1ee248cba7" providerId="AD" clId="Web-{CEB014D8-5091-32F4-1F91-D4C76C476FAB}" dt="2025-06-22T15:52:22.685" v="5"/>
          <ac:picMkLst>
            <pc:docMk/>
            <pc:sldMk cId="109857222" sldId="256"/>
            <ac:picMk id="4" creationId="{DDDF8DB6-D30F-4FFD-EA8B-57B4FA411941}"/>
          </ac:picMkLst>
        </pc:picChg>
        <pc:picChg chg="add mod">
          <ac:chgData name="Francis Annor (2213838)" userId="S::2213838@student.uwtsd.ac.uk::964e684a-5d82-4b18-b85b-4a1ee248cba7" providerId="AD" clId="Web-{CEB014D8-5091-32F4-1F91-D4C76C476FAB}" dt="2025-06-22T18:10:11.992" v="2038" actId="14100"/>
          <ac:picMkLst>
            <pc:docMk/>
            <pc:sldMk cId="109857222" sldId="256"/>
            <ac:picMk id="5" creationId="{A53CFE1F-33EC-9DAD-02B5-23518C6150E6}"/>
          </ac:picMkLst>
        </pc:picChg>
      </pc:sldChg>
      <pc:sldChg chg="addSp delSp modSp new">
        <pc:chgData name="Francis Annor (2213838)" userId="S::2213838@student.uwtsd.ac.uk::964e684a-5d82-4b18-b85b-4a1ee248cba7" providerId="AD" clId="Web-{CEB014D8-5091-32F4-1F91-D4C76C476FAB}" dt="2025-06-22T18:14:25.889" v="2041" actId="20577"/>
        <pc:sldMkLst>
          <pc:docMk/>
          <pc:sldMk cId="243750464" sldId="257"/>
        </pc:sldMkLst>
        <pc:spChg chg="add del mod">
          <ac:chgData name="Francis Annor (2213838)" userId="S::2213838@student.uwtsd.ac.uk::964e684a-5d82-4b18-b85b-4a1ee248cba7" providerId="AD" clId="Web-{CEB014D8-5091-32F4-1F91-D4C76C476FAB}" dt="2025-06-22T16:13:54.544" v="225"/>
          <ac:spMkLst>
            <pc:docMk/>
            <pc:sldMk cId="243750464" sldId="257"/>
            <ac:spMk id="2" creationId="{B549E05C-DBA0-A69C-6158-054ABF256B2B}"/>
          </ac:spMkLst>
        </pc:spChg>
        <pc:spChg chg="add mod">
          <ac:chgData name="Francis Annor (2213838)" userId="S::2213838@student.uwtsd.ac.uk::964e684a-5d82-4b18-b85b-4a1ee248cba7" providerId="AD" clId="Web-{CEB014D8-5091-32F4-1F91-D4C76C476FAB}" dt="2025-06-22T18:14:25.889" v="2041" actId="20577"/>
          <ac:spMkLst>
            <pc:docMk/>
            <pc:sldMk cId="243750464" sldId="257"/>
            <ac:spMk id="3" creationId="{3816BF8E-E6C6-5CA4-AAD4-EDB33C67E245}"/>
          </ac:spMkLst>
        </pc:spChg>
        <pc:spChg chg="add mod">
          <ac:chgData name="Francis Annor (2213838)" userId="S::2213838@student.uwtsd.ac.uk::964e684a-5d82-4b18-b85b-4a1ee248cba7" providerId="AD" clId="Web-{CEB014D8-5091-32F4-1F91-D4C76C476FAB}" dt="2025-06-22T17:26:37.104" v="1324" actId="20577"/>
          <ac:spMkLst>
            <pc:docMk/>
            <pc:sldMk cId="243750464" sldId="257"/>
            <ac:spMk id="4" creationId="{3E787128-5BED-3E2A-B023-927B497C46E2}"/>
          </ac:spMkLst>
        </pc:spChg>
        <pc:spChg chg="add mod">
          <ac:chgData name="Francis Annor (2213838)" userId="S::2213838@student.uwtsd.ac.uk::964e684a-5d82-4b18-b85b-4a1ee248cba7" providerId="AD" clId="Web-{CEB014D8-5091-32F4-1F91-D4C76C476FAB}" dt="2025-06-22T17:04:15.774" v="965" actId="20577"/>
          <ac:spMkLst>
            <pc:docMk/>
            <pc:sldMk cId="243750464" sldId="257"/>
            <ac:spMk id="5" creationId="{390EB283-C341-9D25-D84B-3B31BB3A141D}"/>
          </ac:spMkLst>
        </pc:spChg>
        <pc:spChg chg="add del mod">
          <ac:chgData name="Francis Annor (2213838)" userId="S::2213838@student.uwtsd.ac.uk::964e684a-5d82-4b18-b85b-4a1ee248cba7" providerId="AD" clId="Web-{CEB014D8-5091-32F4-1F91-D4C76C476FAB}" dt="2025-06-22T16:11:36.291" v="205"/>
          <ac:spMkLst>
            <pc:docMk/>
            <pc:sldMk cId="243750464" sldId="257"/>
            <ac:spMk id="6" creationId="{1EB27EDE-714D-3491-552F-E62B472336CA}"/>
          </ac:spMkLst>
        </pc:spChg>
        <pc:spChg chg="add mod">
          <ac:chgData name="Francis Annor (2213838)" userId="S::2213838@student.uwtsd.ac.uk::964e684a-5d82-4b18-b85b-4a1ee248cba7" providerId="AD" clId="Web-{CEB014D8-5091-32F4-1F91-D4C76C476FAB}" dt="2025-06-22T16:58:59.891" v="878" actId="1076"/>
          <ac:spMkLst>
            <pc:docMk/>
            <pc:sldMk cId="243750464" sldId="257"/>
            <ac:spMk id="7" creationId="{F2726CFD-D058-671E-8275-47686767BD6D}"/>
          </ac:spMkLst>
        </pc:spChg>
        <pc:spChg chg="add del mod">
          <ac:chgData name="Francis Annor (2213838)" userId="S::2213838@student.uwtsd.ac.uk::964e684a-5d82-4b18-b85b-4a1ee248cba7" providerId="AD" clId="Web-{CEB014D8-5091-32F4-1F91-D4C76C476FAB}" dt="2025-06-22T16:22:21.526" v="346"/>
          <ac:spMkLst>
            <pc:docMk/>
            <pc:sldMk cId="243750464" sldId="257"/>
            <ac:spMk id="8" creationId="{8F18BB20-30A8-81EE-9329-0E8D6E271BC7}"/>
          </ac:spMkLst>
        </pc:spChg>
        <pc:spChg chg="add mod">
          <ac:chgData name="Francis Annor (2213838)" userId="S::2213838@student.uwtsd.ac.uk::964e684a-5d82-4b18-b85b-4a1ee248cba7" providerId="AD" clId="Web-{CEB014D8-5091-32F4-1F91-D4C76C476FAB}" dt="2025-06-22T18:10:52.946" v="2039"/>
          <ac:spMkLst>
            <pc:docMk/>
            <pc:sldMk cId="243750464" sldId="257"/>
            <ac:spMk id="10" creationId="{559CE459-E2EB-DCD5-342E-8353B31F9466}"/>
          </ac:spMkLst>
        </pc:spChg>
        <pc:spChg chg="add mod">
          <ac:chgData name="Francis Annor (2213838)" userId="S::2213838@student.uwtsd.ac.uk::964e684a-5d82-4b18-b85b-4a1ee248cba7" providerId="AD" clId="Web-{CEB014D8-5091-32F4-1F91-D4C76C476FAB}" dt="2025-06-22T18:10:58.274" v="2040"/>
          <ac:spMkLst>
            <pc:docMk/>
            <pc:sldMk cId="243750464" sldId="257"/>
            <ac:spMk id="11" creationId="{49827EFF-0995-8A6E-10B4-8F3340B07911}"/>
          </ac:spMkLst>
        </pc:spChg>
        <pc:picChg chg="add mod">
          <ac:chgData name="Francis Annor (2213838)" userId="S::2213838@student.uwtsd.ac.uk::964e684a-5d82-4b18-b85b-4a1ee248cba7" providerId="AD" clId="Web-{CEB014D8-5091-32F4-1F91-D4C76C476FAB}" dt="2025-06-22T17:05:38.870" v="991" actId="14100"/>
          <ac:picMkLst>
            <pc:docMk/>
            <pc:sldMk cId="243750464" sldId="257"/>
            <ac:picMk id="9" creationId="{1454FFE7-5F91-6DB2-0BA6-E7B8457C27B3}"/>
          </ac:picMkLst>
        </pc:picChg>
      </pc:sldChg>
      <pc:sldChg chg="addSp modSp new">
        <pc:chgData name="Francis Annor (2213838)" userId="S::2213838@student.uwtsd.ac.uk::964e684a-5d82-4b18-b85b-4a1ee248cba7" providerId="AD" clId="Web-{CEB014D8-5091-32F4-1F91-D4C76C476FAB}" dt="2025-06-22T17:17:53.107" v="1136" actId="20577"/>
        <pc:sldMkLst>
          <pc:docMk/>
          <pc:sldMk cId="698471350" sldId="258"/>
        </pc:sldMkLst>
        <pc:spChg chg="add mod">
          <ac:chgData name="Francis Annor (2213838)" userId="S::2213838@student.uwtsd.ac.uk::964e684a-5d82-4b18-b85b-4a1ee248cba7" providerId="AD" clId="Web-{CEB014D8-5091-32F4-1F91-D4C76C476FAB}" dt="2025-06-22T17:07:00.122" v="1005"/>
          <ac:spMkLst>
            <pc:docMk/>
            <pc:sldMk cId="698471350" sldId="258"/>
            <ac:spMk id="2" creationId="{871233DC-8E7B-2FAE-5BF2-44B366748CEF}"/>
          </ac:spMkLst>
        </pc:spChg>
        <pc:spChg chg="add mod">
          <ac:chgData name="Francis Annor (2213838)" userId="S::2213838@student.uwtsd.ac.uk::964e684a-5d82-4b18-b85b-4a1ee248cba7" providerId="AD" clId="Web-{CEB014D8-5091-32F4-1F91-D4C76C476FAB}" dt="2025-06-22T17:17:32.700" v="1127" actId="14100"/>
          <ac:spMkLst>
            <pc:docMk/>
            <pc:sldMk cId="698471350" sldId="258"/>
            <ac:spMk id="3" creationId="{DAB62C5D-D852-16B2-62D5-11A8715E38C2}"/>
          </ac:spMkLst>
        </pc:spChg>
        <pc:spChg chg="add mod">
          <ac:chgData name="Francis Annor (2213838)" userId="S::2213838@student.uwtsd.ac.uk::964e684a-5d82-4b18-b85b-4a1ee248cba7" providerId="AD" clId="Web-{CEB014D8-5091-32F4-1F91-D4C76C476FAB}" dt="2025-06-22T17:17:29.263" v="1126" actId="14100"/>
          <ac:spMkLst>
            <pc:docMk/>
            <pc:sldMk cId="698471350" sldId="258"/>
            <ac:spMk id="4" creationId="{178657ED-0E8F-189A-3070-E30FE04FAF90}"/>
          </ac:spMkLst>
        </pc:spChg>
        <pc:spChg chg="add mod">
          <ac:chgData name="Francis Annor (2213838)" userId="S::2213838@student.uwtsd.ac.uk::964e684a-5d82-4b18-b85b-4a1ee248cba7" providerId="AD" clId="Web-{CEB014D8-5091-32F4-1F91-D4C76C476FAB}" dt="2025-06-22T17:17:53.107" v="1136" actId="20577"/>
          <ac:spMkLst>
            <pc:docMk/>
            <pc:sldMk cId="698471350" sldId="258"/>
            <ac:spMk id="5" creationId="{83E54104-1F54-4D12-7BB8-8DC00D1BE1D9}"/>
          </ac:spMkLst>
        </pc:spChg>
      </pc:sldChg>
      <pc:sldChg chg="addSp modSp new">
        <pc:chgData name="Francis Annor (2213838)" userId="S::2213838@student.uwtsd.ac.uk::964e684a-5d82-4b18-b85b-4a1ee248cba7" providerId="AD" clId="Web-{CEB014D8-5091-32F4-1F91-D4C76C476FAB}" dt="2025-06-22T17:23:57.152" v="1256" actId="20577"/>
        <pc:sldMkLst>
          <pc:docMk/>
          <pc:sldMk cId="677247826" sldId="259"/>
        </pc:sldMkLst>
        <pc:spChg chg="add mod">
          <ac:chgData name="Francis Annor (2213838)" userId="S::2213838@student.uwtsd.ac.uk::964e684a-5d82-4b18-b85b-4a1ee248cba7" providerId="AD" clId="Web-{CEB014D8-5091-32F4-1F91-D4C76C476FAB}" dt="2025-06-22T17:23:57.152" v="1256" actId="20577"/>
          <ac:spMkLst>
            <pc:docMk/>
            <pc:sldMk cId="677247826" sldId="259"/>
            <ac:spMk id="2" creationId="{A4E59ABD-CAC5-24B8-02B6-D67282AA6135}"/>
          </ac:spMkLst>
        </pc:spChg>
      </pc:sldChg>
      <pc:sldChg chg="addSp delSp modSp new">
        <pc:chgData name="Francis Annor (2213838)" userId="S::2213838@student.uwtsd.ac.uk::964e684a-5d82-4b18-b85b-4a1ee248cba7" providerId="AD" clId="Web-{CEB014D8-5091-32F4-1F91-D4C76C476FAB}" dt="2025-06-22T17:53:38.122" v="1828" actId="20577"/>
        <pc:sldMkLst>
          <pc:docMk/>
          <pc:sldMk cId="3679391594" sldId="260"/>
        </pc:sldMkLst>
        <pc:spChg chg="add mod">
          <ac:chgData name="Francis Annor (2213838)" userId="S::2213838@student.uwtsd.ac.uk::964e684a-5d82-4b18-b85b-4a1ee248cba7" providerId="AD" clId="Web-{CEB014D8-5091-32F4-1F91-D4C76C476FAB}" dt="2025-06-22T17:53:38.122" v="1828" actId="20577"/>
          <ac:spMkLst>
            <pc:docMk/>
            <pc:sldMk cId="3679391594" sldId="260"/>
            <ac:spMk id="2" creationId="{1FAF593F-85A1-67B5-14EF-611F2AA721B7}"/>
          </ac:spMkLst>
        </pc:spChg>
        <pc:spChg chg="add del mod">
          <ac:chgData name="Francis Annor (2213838)" userId="S::2213838@student.uwtsd.ac.uk::964e684a-5d82-4b18-b85b-4a1ee248cba7" providerId="AD" clId="Web-{CEB014D8-5091-32F4-1F91-D4C76C476FAB}" dt="2025-06-22T17:28:15.013" v="1395"/>
          <ac:spMkLst>
            <pc:docMk/>
            <pc:sldMk cId="3679391594" sldId="260"/>
            <ac:spMk id="5" creationId="{DE158DFC-AB75-C9C4-0089-4D165F06B59A}"/>
          </ac:spMkLst>
        </pc:spChg>
        <pc:spChg chg="add del">
          <ac:chgData name="Francis Annor (2213838)" userId="S::2213838@student.uwtsd.ac.uk::964e684a-5d82-4b18-b85b-4a1ee248cba7" providerId="AD" clId="Web-{CEB014D8-5091-32F4-1F91-D4C76C476FAB}" dt="2025-06-22T17:30:44.385" v="1454"/>
          <ac:spMkLst>
            <pc:docMk/>
            <pc:sldMk cId="3679391594" sldId="260"/>
            <ac:spMk id="6" creationId="{7F0C8561-D329-A114-019E-365BED52CC0C}"/>
          </ac:spMkLst>
        </pc:spChg>
        <pc:spChg chg="add del mod">
          <ac:chgData name="Francis Annor (2213838)" userId="S::2213838@student.uwtsd.ac.uk::964e684a-5d82-4b18-b85b-4a1ee248cba7" providerId="AD" clId="Web-{CEB014D8-5091-32F4-1F91-D4C76C476FAB}" dt="2025-06-22T17:31:30.745" v="1463"/>
          <ac:spMkLst>
            <pc:docMk/>
            <pc:sldMk cId="3679391594" sldId="260"/>
            <ac:spMk id="7" creationId="{DA7BA819-6A94-7565-B319-350521F7885D}"/>
          </ac:spMkLst>
        </pc:spChg>
        <pc:spChg chg="add del mod">
          <ac:chgData name="Francis Annor (2213838)" userId="S::2213838@student.uwtsd.ac.uk::964e684a-5d82-4b18-b85b-4a1ee248cba7" providerId="AD" clId="Web-{CEB014D8-5091-32F4-1F91-D4C76C476FAB}" dt="2025-06-22T17:33:40.905" v="1468"/>
          <ac:spMkLst>
            <pc:docMk/>
            <pc:sldMk cId="3679391594" sldId="260"/>
            <ac:spMk id="9" creationId="{308A64B6-6B1B-9D7C-1C3C-996D926FF9B1}"/>
          </ac:spMkLst>
        </pc:spChg>
        <pc:spChg chg="add del mod">
          <ac:chgData name="Francis Annor (2213838)" userId="S::2213838@student.uwtsd.ac.uk::964e684a-5d82-4b18-b85b-4a1ee248cba7" providerId="AD" clId="Web-{CEB014D8-5091-32F4-1F91-D4C76C476FAB}" dt="2025-06-22T17:34:34.375" v="1477"/>
          <ac:spMkLst>
            <pc:docMk/>
            <pc:sldMk cId="3679391594" sldId="260"/>
            <ac:spMk id="10" creationId="{AEE7AD48-4ACF-4C38-8F60-F4B6B2241662}"/>
          </ac:spMkLst>
        </pc:spChg>
        <pc:graphicFrameChg chg="add del mod modGraphic">
          <ac:chgData name="Francis Annor (2213838)" userId="S::2213838@student.uwtsd.ac.uk::964e684a-5d82-4b18-b85b-4a1ee248cba7" providerId="AD" clId="Web-{CEB014D8-5091-32F4-1F91-D4C76C476FAB}" dt="2025-06-22T17:29:07.502" v="1400"/>
          <ac:graphicFrameMkLst>
            <pc:docMk/>
            <pc:sldMk cId="3679391594" sldId="260"/>
            <ac:graphicFrameMk id="4" creationId="{9329A71B-9757-DA02-F8F7-84DBA9A2CC2A}"/>
          </ac:graphicFrameMkLst>
        </pc:graphicFrameChg>
        <pc:graphicFrameChg chg="add mod modGraphic">
          <ac:chgData name="Francis Annor (2213838)" userId="S::2213838@student.uwtsd.ac.uk::964e684a-5d82-4b18-b85b-4a1ee248cba7" providerId="AD" clId="Web-{CEB014D8-5091-32F4-1F91-D4C76C476FAB}" dt="2025-06-22T17:53:13.169" v="1821"/>
          <ac:graphicFrameMkLst>
            <pc:docMk/>
            <pc:sldMk cId="3679391594" sldId="260"/>
            <ac:graphicFrameMk id="12" creationId="{2EEA3861-239E-8C65-7F11-51AB7E11A7AE}"/>
          </ac:graphicFrameMkLst>
        </pc:graphicFrameChg>
        <pc:graphicFrameChg chg="add mod modGraphic">
          <ac:chgData name="Francis Annor (2213838)" userId="S::2213838@student.uwtsd.ac.uk::964e684a-5d82-4b18-b85b-4a1ee248cba7" providerId="AD" clId="Web-{CEB014D8-5091-32F4-1F91-D4C76C476FAB}" dt="2025-06-22T17:52:52.746" v="1811"/>
          <ac:graphicFrameMkLst>
            <pc:docMk/>
            <pc:sldMk cId="3679391594" sldId="260"/>
            <ac:graphicFrameMk id="14" creationId="{0B0A947F-413A-7FFE-FC12-11EA098DAE5C}"/>
          </ac:graphicFrameMkLst>
        </pc:graphicFrameChg>
        <pc:picChg chg="add del mod">
          <ac:chgData name="Francis Annor (2213838)" userId="S::2213838@student.uwtsd.ac.uk::964e684a-5d82-4b18-b85b-4a1ee248cba7" providerId="AD" clId="Web-{CEB014D8-5091-32F4-1F91-D4C76C476FAB}" dt="2025-06-22T17:32:18.012" v="1465"/>
          <ac:picMkLst>
            <pc:docMk/>
            <pc:sldMk cId="3679391594" sldId="260"/>
            <ac:picMk id="8" creationId="{722DEC86-D552-7666-E457-83FECD9F17EC}"/>
          </ac:picMkLst>
        </pc:picChg>
      </pc:sldChg>
      <pc:sldChg chg="addSp delSp modSp new">
        <pc:chgData name="Francis Annor (2213838)" userId="S::2213838@student.uwtsd.ac.uk::964e684a-5d82-4b18-b85b-4a1ee248cba7" providerId="AD" clId="Web-{CEB014D8-5091-32F4-1F91-D4C76C476FAB}" dt="2025-06-22T18:18:57.645" v="2054"/>
        <pc:sldMkLst>
          <pc:docMk/>
          <pc:sldMk cId="2545812962" sldId="261"/>
        </pc:sldMkLst>
        <pc:spChg chg="add del mod">
          <ac:chgData name="Francis Annor (2213838)" userId="S::2213838@student.uwtsd.ac.uk::964e684a-5d82-4b18-b85b-4a1ee248cba7" providerId="AD" clId="Web-{CEB014D8-5091-32F4-1F91-D4C76C476FAB}" dt="2025-06-22T17:56:22.220" v="1841"/>
          <ac:spMkLst>
            <pc:docMk/>
            <pc:sldMk cId="2545812962" sldId="261"/>
            <ac:spMk id="2" creationId="{CB4C6236-0385-BC6D-C914-3F8043A76576}"/>
          </ac:spMkLst>
        </pc:spChg>
        <pc:graphicFrameChg chg="add mod modGraphic">
          <ac:chgData name="Francis Annor (2213838)" userId="S::2213838@student.uwtsd.ac.uk::964e684a-5d82-4b18-b85b-4a1ee248cba7" providerId="AD" clId="Web-{CEB014D8-5091-32F4-1F91-D4C76C476FAB}" dt="2025-06-22T18:18:57.645" v="2054"/>
          <ac:graphicFrameMkLst>
            <pc:docMk/>
            <pc:sldMk cId="2545812962" sldId="261"/>
            <ac:graphicFrameMk id="4" creationId="{2F121654-6471-3EFF-E941-07294918594C}"/>
          </ac:graphicFrameMkLst>
        </pc:graphicFrameChg>
      </pc:sldChg>
      <pc:sldMasterChg chg="modSp modSldLayout">
        <pc:chgData name="Francis Annor (2213838)" userId="S::2213838@student.uwtsd.ac.uk::964e684a-5d82-4b18-b85b-4a1ee248cba7" providerId="AD" clId="Web-{CEB014D8-5091-32F4-1F91-D4C76C476FAB}" dt="2025-06-22T16:55:05.026" v="741"/>
        <pc:sldMasterMkLst>
          <pc:docMk/>
          <pc:sldMasterMk cId="2460954070" sldId="2147483660"/>
        </pc:sldMasterMkLst>
        <pc:spChg chg="mod">
          <ac:chgData name="Francis Annor (2213838)" userId="S::2213838@student.uwtsd.ac.uk::964e684a-5d82-4b18-b85b-4a1ee248cba7" providerId="AD" clId="Web-{CEB014D8-5091-32F4-1F91-D4C76C476FAB}" dt="2025-06-22T16:55:05.026" v="741"/>
          <ac:spMkLst>
            <pc:docMk/>
            <pc:sldMasterMk cId="2460954070" sldId="2147483660"/>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ac:spMk id="3"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ac:spMk id="4"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ac:spMk id="5"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ac:spMk id="6" creationId="{00000000-0000-0000-0000-000000000000}"/>
          </ac:spMkLst>
        </pc:sp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2385387890" sldId="2147483661"/>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2385387890" sldId="2147483661"/>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2385387890" sldId="2147483661"/>
              <ac:spMk id="3" creationId="{00000000-0000-0000-0000-000000000000}"/>
            </ac:spMkLst>
          </pc:spChg>
        </pc:sldLayout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2591524520" sldId="2147483663"/>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2591524520" sldId="2147483663"/>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2591524520" sldId="2147483663"/>
              <ac:spMk id="3" creationId="{00000000-0000-0000-0000-000000000000}"/>
            </ac:spMkLst>
          </pc:spChg>
        </pc:sldLayout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1203092039" sldId="2147483664"/>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1203092039" sldId="2147483664"/>
              <ac:spMk id="3"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1203092039" sldId="2147483664"/>
              <ac:spMk id="4" creationId="{00000000-0000-0000-0000-000000000000}"/>
            </ac:spMkLst>
          </pc:spChg>
        </pc:sldLayout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3733172339" sldId="2147483665"/>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3733172339" sldId="2147483665"/>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733172339" sldId="2147483665"/>
              <ac:spMk id="3"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733172339" sldId="2147483665"/>
              <ac:spMk id="4"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733172339" sldId="2147483665"/>
              <ac:spMk id="5"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733172339" sldId="2147483665"/>
              <ac:spMk id="6" creationId="{00000000-0000-0000-0000-000000000000}"/>
            </ac:spMkLst>
          </pc:spChg>
        </pc:sldLayout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3171841454" sldId="2147483668"/>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3171841454" sldId="2147483668"/>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171841454" sldId="2147483668"/>
              <ac:spMk id="3"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171841454" sldId="2147483668"/>
              <ac:spMk id="4" creationId="{00000000-0000-0000-0000-000000000000}"/>
            </ac:spMkLst>
          </pc:spChg>
        </pc:sldLayout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1718958274" sldId="2147483669"/>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1718958274" sldId="2147483669"/>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1718958274" sldId="2147483669"/>
              <ac:spMk id="3"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1718958274" sldId="2147483669"/>
              <ac:spMk id="4" creationId="{00000000-0000-0000-0000-000000000000}"/>
            </ac:spMkLst>
          </pc:spChg>
        </pc:sldLayoutChg>
        <pc:sldLayoutChg chg="modSp">
          <pc:chgData name="Francis Annor (2213838)" userId="S::2213838@student.uwtsd.ac.uk::964e684a-5d82-4b18-b85b-4a1ee248cba7" providerId="AD" clId="Web-{CEB014D8-5091-32F4-1F91-D4C76C476FAB}" dt="2025-06-22T16:55:05.026" v="741"/>
          <pc:sldLayoutMkLst>
            <pc:docMk/>
            <pc:sldMasterMk cId="2460954070" sldId="2147483660"/>
            <pc:sldLayoutMk cId="3479445657" sldId="2147483671"/>
          </pc:sldLayoutMkLst>
          <pc:spChg chg="mod">
            <ac:chgData name="Francis Annor (2213838)" userId="S::2213838@student.uwtsd.ac.uk::964e684a-5d82-4b18-b85b-4a1ee248cba7" providerId="AD" clId="Web-{CEB014D8-5091-32F4-1F91-D4C76C476FAB}" dt="2025-06-22T16:55:05.026" v="741"/>
            <ac:spMkLst>
              <pc:docMk/>
              <pc:sldMasterMk cId="2460954070" sldId="2147483660"/>
              <pc:sldLayoutMk cId="3479445657" sldId="2147483671"/>
              <ac:spMk id="2" creationId="{00000000-0000-0000-0000-000000000000}"/>
            </ac:spMkLst>
          </pc:spChg>
          <pc:spChg chg="mod">
            <ac:chgData name="Francis Annor (2213838)" userId="S::2213838@student.uwtsd.ac.uk::964e684a-5d82-4b18-b85b-4a1ee248cba7" providerId="AD" clId="Web-{CEB014D8-5091-32F4-1F91-D4C76C476FAB}" dt="2025-06-22T16:55:05.026" v="741"/>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2" y="1122365"/>
            <a:ext cx="9144000" cy="2387599"/>
          </a:xfrm>
        </p:spPr>
        <p:txBody>
          <a:bodyPr anchor="b"/>
          <a:lstStyle>
            <a:lvl1pPr algn="ctr">
              <a:defRPr sz="1952"/>
            </a:lvl1pPr>
          </a:lstStyle>
          <a:p>
            <a:r>
              <a:rPr lang="en-US"/>
              <a:t>Click to edit Master title style</a:t>
            </a:r>
            <a:endParaRPr lang="en-US" dirty="0"/>
          </a:p>
        </p:txBody>
      </p:sp>
      <p:sp>
        <p:nvSpPr>
          <p:cNvPr id="3" name="Subtitle 2"/>
          <p:cNvSpPr>
            <a:spLocks noGrp="1"/>
          </p:cNvSpPr>
          <p:nvPr>
            <p:ph type="subTitle" idx="1"/>
          </p:nvPr>
        </p:nvSpPr>
        <p:spPr>
          <a:xfrm>
            <a:off x="1524002" y="3602039"/>
            <a:ext cx="9144000" cy="1655762"/>
          </a:xfrm>
        </p:spPr>
        <p:txBody>
          <a:bodyPr/>
          <a:lstStyle>
            <a:lvl1pPr marL="0" indent="0" algn="ctr">
              <a:buNone/>
              <a:defRPr sz="781"/>
            </a:lvl1pPr>
            <a:lvl2pPr marL="148740" indent="0" algn="ctr">
              <a:buNone/>
              <a:defRPr sz="651"/>
            </a:lvl2pPr>
            <a:lvl3pPr marL="297481" indent="0" algn="ctr">
              <a:buNone/>
              <a:defRPr sz="586"/>
            </a:lvl3pPr>
            <a:lvl4pPr marL="446222" indent="0" algn="ctr">
              <a:buNone/>
              <a:defRPr sz="521"/>
            </a:lvl4pPr>
            <a:lvl5pPr marL="594963" indent="0" algn="ctr">
              <a:buNone/>
              <a:defRPr sz="521"/>
            </a:lvl5pPr>
            <a:lvl6pPr marL="743703" indent="0" algn="ctr">
              <a:buNone/>
              <a:defRPr sz="521"/>
            </a:lvl6pPr>
            <a:lvl7pPr marL="892444" indent="0" algn="ctr">
              <a:buNone/>
              <a:defRPr sz="521"/>
            </a:lvl7pPr>
            <a:lvl8pPr marL="1041184" indent="0" algn="ctr">
              <a:buNone/>
              <a:defRPr sz="521"/>
            </a:lvl8pPr>
            <a:lvl9pPr marL="1189925" indent="0" algn="ctr">
              <a:buNone/>
              <a:defRPr sz="52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4" y="1709741"/>
            <a:ext cx="10515600" cy="2852737"/>
          </a:xfrm>
        </p:spPr>
        <p:txBody>
          <a:bodyPr anchor="b"/>
          <a:lstStyle>
            <a:lvl1pPr>
              <a:defRPr sz="1952"/>
            </a:lvl1pPr>
          </a:lstStyle>
          <a:p>
            <a:r>
              <a:rPr lang="en-US"/>
              <a:t>Click to edit Master title style</a:t>
            </a:r>
            <a:endParaRPr lang="en-US" dirty="0"/>
          </a:p>
        </p:txBody>
      </p:sp>
      <p:sp>
        <p:nvSpPr>
          <p:cNvPr id="3" name="Text Placeholder 2"/>
          <p:cNvSpPr>
            <a:spLocks noGrp="1"/>
          </p:cNvSpPr>
          <p:nvPr>
            <p:ph type="body" idx="1"/>
          </p:nvPr>
        </p:nvSpPr>
        <p:spPr>
          <a:xfrm>
            <a:off x="831854" y="4589468"/>
            <a:ext cx="10515600" cy="1500186"/>
          </a:xfrm>
        </p:spPr>
        <p:txBody>
          <a:bodyPr/>
          <a:lstStyle>
            <a:lvl1pPr marL="0" indent="0">
              <a:buNone/>
              <a:defRPr sz="781">
                <a:solidFill>
                  <a:schemeClr val="tx1">
                    <a:tint val="82000"/>
                  </a:schemeClr>
                </a:solidFill>
              </a:defRPr>
            </a:lvl1pPr>
            <a:lvl2pPr marL="148740" indent="0">
              <a:buNone/>
              <a:defRPr sz="651">
                <a:solidFill>
                  <a:schemeClr val="tx1">
                    <a:tint val="82000"/>
                  </a:schemeClr>
                </a:solidFill>
              </a:defRPr>
            </a:lvl2pPr>
            <a:lvl3pPr marL="297481" indent="0">
              <a:buNone/>
              <a:defRPr sz="586">
                <a:solidFill>
                  <a:schemeClr val="tx1">
                    <a:tint val="82000"/>
                  </a:schemeClr>
                </a:solidFill>
              </a:defRPr>
            </a:lvl3pPr>
            <a:lvl4pPr marL="446222" indent="0">
              <a:buNone/>
              <a:defRPr sz="521">
                <a:solidFill>
                  <a:schemeClr val="tx1">
                    <a:tint val="82000"/>
                  </a:schemeClr>
                </a:solidFill>
              </a:defRPr>
            </a:lvl4pPr>
            <a:lvl5pPr marL="594963" indent="0">
              <a:buNone/>
              <a:defRPr sz="521">
                <a:solidFill>
                  <a:schemeClr val="tx1">
                    <a:tint val="82000"/>
                  </a:schemeClr>
                </a:solidFill>
              </a:defRPr>
            </a:lvl5pPr>
            <a:lvl6pPr marL="743703" indent="0">
              <a:buNone/>
              <a:defRPr sz="521">
                <a:solidFill>
                  <a:schemeClr val="tx1">
                    <a:tint val="82000"/>
                  </a:schemeClr>
                </a:solidFill>
              </a:defRPr>
            </a:lvl6pPr>
            <a:lvl7pPr marL="892444" indent="0">
              <a:buNone/>
              <a:defRPr sz="521">
                <a:solidFill>
                  <a:schemeClr val="tx1">
                    <a:tint val="82000"/>
                  </a:schemeClr>
                </a:solidFill>
              </a:defRPr>
            </a:lvl7pPr>
            <a:lvl8pPr marL="1041184" indent="0">
              <a:buNone/>
              <a:defRPr sz="521">
                <a:solidFill>
                  <a:schemeClr val="tx1">
                    <a:tint val="82000"/>
                  </a:schemeClr>
                </a:solidFill>
              </a:defRPr>
            </a:lvl8pPr>
            <a:lvl9pPr marL="1189925" indent="0">
              <a:buNone/>
              <a:defRPr sz="521">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2" y="1825627"/>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1" y="1825627"/>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93" y="365128"/>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93" y="1681165"/>
            <a:ext cx="5157787" cy="823911"/>
          </a:xfrm>
        </p:spPr>
        <p:txBody>
          <a:bodyPr anchor="b"/>
          <a:lstStyle>
            <a:lvl1pPr marL="0" indent="0">
              <a:buNone/>
              <a:defRPr sz="781" b="1"/>
            </a:lvl1pPr>
            <a:lvl2pPr marL="148740" indent="0">
              <a:buNone/>
              <a:defRPr sz="651" b="1"/>
            </a:lvl2pPr>
            <a:lvl3pPr marL="297481" indent="0">
              <a:buNone/>
              <a:defRPr sz="586" b="1"/>
            </a:lvl3pPr>
            <a:lvl4pPr marL="446222" indent="0">
              <a:buNone/>
              <a:defRPr sz="521" b="1"/>
            </a:lvl4pPr>
            <a:lvl5pPr marL="594963" indent="0">
              <a:buNone/>
              <a:defRPr sz="521" b="1"/>
            </a:lvl5pPr>
            <a:lvl6pPr marL="743703" indent="0">
              <a:buNone/>
              <a:defRPr sz="521" b="1"/>
            </a:lvl6pPr>
            <a:lvl7pPr marL="892444" indent="0">
              <a:buNone/>
              <a:defRPr sz="521" b="1"/>
            </a:lvl7pPr>
            <a:lvl8pPr marL="1041184" indent="0">
              <a:buNone/>
              <a:defRPr sz="521" b="1"/>
            </a:lvl8pPr>
            <a:lvl9pPr marL="1189925" indent="0">
              <a:buNone/>
              <a:defRPr sz="521" b="1"/>
            </a:lvl9pPr>
          </a:lstStyle>
          <a:p>
            <a:pPr lvl="0"/>
            <a:r>
              <a:rPr lang="en-US"/>
              <a:t>Click to edit Master text styles</a:t>
            </a:r>
          </a:p>
        </p:txBody>
      </p:sp>
      <p:sp>
        <p:nvSpPr>
          <p:cNvPr id="4" name="Content Placeholder 3"/>
          <p:cNvSpPr>
            <a:spLocks noGrp="1"/>
          </p:cNvSpPr>
          <p:nvPr>
            <p:ph sz="half" idx="2"/>
          </p:nvPr>
        </p:nvSpPr>
        <p:spPr>
          <a:xfrm>
            <a:off x="839793" y="2505078"/>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3" y="1681165"/>
            <a:ext cx="5183187" cy="823911"/>
          </a:xfrm>
        </p:spPr>
        <p:txBody>
          <a:bodyPr anchor="b"/>
          <a:lstStyle>
            <a:lvl1pPr marL="0" indent="0">
              <a:buNone/>
              <a:defRPr sz="781" b="1"/>
            </a:lvl1pPr>
            <a:lvl2pPr marL="148740" indent="0">
              <a:buNone/>
              <a:defRPr sz="651" b="1"/>
            </a:lvl2pPr>
            <a:lvl3pPr marL="297481" indent="0">
              <a:buNone/>
              <a:defRPr sz="586" b="1"/>
            </a:lvl3pPr>
            <a:lvl4pPr marL="446222" indent="0">
              <a:buNone/>
              <a:defRPr sz="521" b="1"/>
            </a:lvl4pPr>
            <a:lvl5pPr marL="594963" indent="0">
              <a:buNone/>
              <a:defRPr sz="521" b="1"/>
            </a:lvl5pPr>
            <a:lvl6pPr marL="743703" indent="0">
              <a:buNone/>
              <a:defRPr sz="521" b="1"/>
            </a:lvl6pPr>
            <a:lvl7pPr marL="892444" indent="0">
              <a:buNone/>
              <a:defRPr sz="521" b="1"/>
            </a:lvl7pPr>
            <a:lvl8pPr marL="1041184" indent="0">
              <a:buNone/>
              <a:defRPr sz="521" b="1"/>
            </a:lvl8pPr>
            <a:lvl9pPr marL="1189925" indent="0">
              <a:buNone/>
              <a:defRPr sz="521" b="1"/>
            </a:lvl9pPr>
          </a:lstStyle>
          <a:p>
            <a:pPr lvl="0"/>
            <a:r>
              <a:rPr lang="en-US"/>
              <a:t>Click to edit Master text styles</a:t>
            </a:r>
          </a:p>
        </p:txBody>
      </p:sp>
      <p:sp>
        <p:nvSpPr>
          <p:cNvPr id="6" name="Content Placeholder 5"/>
          <p:cNvSpPr>
            <a:spLocks noGrp="1"/>
          </p:cNvSpPr>
          <p:nvPr>
            <p:ph sz="quarter" idx="4"/>
          </p:nvPr>
        </p:nvSpPr>
        <p:spPr>
          <a:xfrm>
            <a:off x="6172203" y="2505078"/>
            <a:ext cx="51831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1"/>
            <a:ext cx="3932237" cy="1600200"/>
          </a:xfrm>
        </p:spPr>
        <p:txBody>
          <a:bodyPr anchor="b"/>
          <a:lstStyle>
            <a:lvl1pPr>
              <a:defRPr sz="1041"/>
            </a:lvl1pPr>
          </a:lstStyle>
          <a:p>
            <a:r>
              <a:rPr lang="en-US"/>
              <a:t>Click to edit Master title style</a:t>
            </a:r>
            <a:endParaRPr lang="en-US" dirty="0"/>
          </a:p>
        </p:txBody>
      </p:sp>
      <p:sp>
        <p:nvSpPr>
          <p:cNvPr id="3" name="Content Placeholder 2"/>
          <p:cNvSpPr>
            <a:spLocks noGrp="1"/>
          </p:cNvSpPr>
          <p:nvPr>
            <p:ph idx="1"/>
          </p:nvPr>
        </p:nvSpPr>
        <p:spPr>
          <a:xfrm>
            <a:off x="5183192" y="987427"/>
            <a:ext cx="6172201" cy="4873624"/>
          </a:xfrm>
        </p:spPr>
        <p:txBody>
          <a:bodyPr/>
          <a:lstStyle>
            <a:lvl1pPr>
              <a:defRPr sz="1041"/>
            </a:lvl1pPr>
            <a:lvl2pPr>
              <a:defRPr sz="911"/>
            </a:lvl2pPr>
            <a:lvl3pPr>
              <a:defRPr sz="781"/>
            </a:lvl3pPr>
            <a:lvl4pPr>
              <a:defRPr sz="651"/>
            </a:lvl4pPr>
            <a:lvl5pPr>
              <a:defRPr sz="651"/>
            </a:lvl5pPr>
            <a:lvl6pPr>
              <a:defRPr sz="651"/>
            </a:lvl6pPr>
            <a:lvl7pPr>
              <a:defRPr sz="651"/>
            </a:lvl7pPr>
            <a:lvl8pPr>
              <a:defRPr sz="651"/>
            </a:lvl8pPr>
            <a:lvl9pPr>
              <a:defRPr sz="65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90" y="2057401"/>
            <a:ext cx="3932237" cy="3811588"/>
          </a:xfrm>
        </p:spPr>
        <p:txBody>
          <a:bodyPr/>
          <a:lstStyle>
            <a:lvl1pPr marL="0" indent="0">
              <a:buNone/>
              <a:defRPr sz="521"/>
            </a:lvl1pPr>
            <a:lvl2pPr marL="148740" indent="0">
              <a:buNone/>
              <a:defRPr sz="456"/>
            </a:lvl2pPr>
            <a:lvl3pPr marL="297481" indent="0">
              <a:buNone/>
              <a:defRPr sz="391"/>
            </a:lvl3pPr>
            <a:lvl4pPr marL="446222" indent="0">
              <a:buNone/>
              <a:defRPr sz="326"/>
            </a:lvl4pPr>
            <a:lvl5pPr marL="594963" indent="0">
              <a:buNone/>
              <a:defRPr sz="326"/>
            </a:lvl5pPr>
            <a:lvl6pPr marL="743703" indent="0">
              <a:buNone/>
              <a:defRPr sz="326"/>
            </a:lvl6pPr>
            <a:lvl7pPr marL="892444" indent="0">
              <a:buNone/>
              <a:defRPr sz="326"/>
            </a:lvl7pPr>
            <a:lvl8pPr marL="1041184" indent="0">
              <a:buNone/>
              <a:defRPr sz="326"/>
            </a:lvl8pPr>
            <a:lvl9pPr marL="1189925" indent="0">
              <a:buNone/>
              <a:defRPr sz="326"/>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1"/>
            <a:ext cx="3932237" cy="1600200"/>
          </a:xfrm>
        </p:spPr>
        <p:txBody>
          <a:bodyPr anchor="b"/>
          <a:lstStyle>
            <a:lvl1pPr>
              <a:defRPr sz="1041"/>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92" y="987427"/>
            <a:ext cx="6172201" cy="4873624"/>
          </a:xfrm>
        </p:spPr>
        <p:txBody>
          <a:bodyPr anchor="t"/>
          <a:lstStyle>
            <a:lvl1pPr marL="0" indent="0">
              <a:buNone/>
              <a:defRPr sz="1041"/>
            </a:lvl1pPr>
            <a:lvl2pPr marL="148740" indent="0">
              <a:buNone/>
              <a:defRPr sz="911"/>
            </a:lvl2pPr>
            <a:lvl3pPr marL="297481" indent="0">
              <a:buNone/>
              <a:defRPr sz="781"/>
            </a:lvl3pPr>
            <a:lvl4pPr marL="446222" indent="0">
              <a:buNone/>
              <a:defRPr sz="651"/>
            </a:lvl4pPr>
            <a:lvl5pPr marL="594963" indent="0">
              <a:buNone/>
              <a:defRPr sz="651"/>
            </a:lvl5pPr>
            <a:lvl6pPr marL="743703" indent="0">
              <a:buNone/>
              <a:defRPr sz="651"/>
            </a:lvl6pPr>
            <a:lvl7pPr marL="892444" indent="0">
              <a:buNone/>
              <a:defRPr sz="651"/>
            </a:lvl7pPr>
            <a:lvl8pPr marL="1041184" indent="0">
              <a:buNone/>
              <a:defRPr sz="651"/>
            </a:lvl8pPr>
            <a:lvl9pPr marL="1189925" indent="0">
              <a:buNone/>
              <a:defRPr sz="651"/>
            </a:lvl9pPr>
          </a:lstStyle>
          <a:p>
            <a:r>
              <a:rPr lang="en-US"/>
              <a:t>Click icon to add picture</a:t>
            </a:r>
            <a:endParaRPr lang="en-US" dirty="0"/>
          </a:p>
        </p:txBody>
      </p:sp>
      <p:sp>
        <p:nvSpPr>
          <p:cNvPr id="4" name="Text Placeholder 3"/>
          <p:cNvSpPr>
            <a:spLocks noGrp="1"/>
          </p:cNvSpPr>
          <p:nvPr>
            <p:ph type="body" sz="half" idx="2"/>
          </p:nvPr>
        </p:nvSpPr>
        <p:spPr>
          <a:xfrm>
            <a:off x="839790" y="2057401"/>
            <a:ext cx="3932237" cy="3811588"/>
          </a:xfrm>
        </p:spPr>
        <p:txBody>
          <a:bodyPr/>
          <a:lstStyle>
            <a:lvl1pPr marL="0" indent="0">
              <a:buNone/>
              <a:defRPr sz="521"/>
            </a:lvl1pPr>
            <a:lvl2pPr marL="148740" indent="0">
              <a:buNone/>
              <a:defRPr sz="456"/>
            </a:lvl2pPr>
            <a:lvl3pPr marL="297481" indent="0">
              <a:buNone/>
              <a:defRPr sz="391"/>
            </a:lvl3pPr>
            <a:lvl4pPr marL="446222" indent="0">
              <a:buNone/>
              <a:defRPr sz="326"/>
            </a:lvl4pPr>
            <a:lvl5pPr marL="594963" indent="0">
              <a:buNone/>
              <a:defRPr sz="326"/>
            </a:lvl5pPr>
            <a:lvl6pPr marL="743703" indent="0">
              <a:buNone/>
              <a:defRPr sz="326"/>
            </a:lvl6pPr>
            <a:lvl7pPr marL="892444" indent="0">
              <a:buNone/>
              <a:defRPr sz="326"/>
            </a:lvl7pPr>
            <a:lvl8pPr marL="1041184" indent="0">
              <a:buNone/>
              <a:defRPr sz="326"/>
            </a:lvl8pPr>
            <a:lvl9pPr marL="1189925" indent="0">
              <a:buNone/>
              <a:defRPr sz="326"/>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5" y="365128"/>
            <a:ext cx="2628899"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2" y="365128"/>
            <a:ext cx="7734301"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5" y="365128"/>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5" y="1825627"/>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4" y="6356351"/>
            <a:ext cx="2743200" cy="365126"/>
          </a:xfrm>
          <a:prstGeom prst="rect">
            <a:avLst/>
          </a:prstGeom>
        </p:spPr>
        <p:txBody>
          <a:bodyPr vert="horz" lIns="91440" tIns="45720" rIns="91440" bIns="45720" rtlCol="0" anchor="ctr"/>
          <a:lstStyle>
            <a:lvl1pPr algn="l">
              <a:defRPr sz="391">
                <a:solidFill>
                  <a:schemeClr val="tx1">
                    <a:tint val="82000"/>
                  </a:schemeClr>
                </a:solidFill>
              </a:defRPr>
            </a:lvl1pPr>
          </a:lstStyle>
          <a:p>
            <a:fld id="{846CE7D5-CF57-46EF-B807-FDD0502418D4}" type="datetimeFigureOut">
              <a:rPr lang="en-US" smtClean="0"/>
              <a:t>6/22/2025</a:t>
            </a:fld>
            <a:endParaRPr lang="en-US"/>
          </a:p>
        </p:txBody>
      </p:sp>
      <p:sp>
        <p:nvSpPr>
          <p:cNvPr id="5" name="Footer Placeholder 4"/>
          <p:cNvSpPr>
            <a:spLocks noGrp="1"/>
          </p:cNvSpPr>
          <p:nvPr>
            <p:ph type="ftr" sz="quarter" idx="3"/>
          </p:nvPr>
        </p:nvSpPr>
        <p:spPr>
          <a:xfrm>
            <a:off x="4038605" y="6356351"/>
            <a:ext cx="4114800" cy="365126"/>
          </a:xfrm>
          <a:prstGeom prst="rect">
            <a:avLst/>
          </a:prstGeom>
        </p:spPr>
        <p:txBody>
          <a:bodyPr vert="horz" lIns="91440" tIns="45720" rIns="91440" bIns="45720" rtlCol="0" anchor="ctr"/>
          <a:lstStyle>
            <a:lvl1pPr algn="ctr">
              <a:defRPr sz="391">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3" y="6356351"/>
            <a:ext cx="2743200" cy="365126"/>
          </a:xfrm>
          <a:prstGeom prst="rect">
            <a:avLst/>
          </a:prstGeom>
        </p:spPr>
        <p:txBody>
          <a:bodyPr vert="horz" lIns="91440" tIns="45720" rIns="91440" bIns="45720" rtlCol="0" anchor="ctr"/>
          <a:lstStyle>
            <a:lvl1pPr algn="r">
              <a:defRPr sz="391">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library.leeds.ac.uk/info/1404/literature_searching/14/literature_searching_explained/4" TargetMode="External"/><Relationship Id="rId3" Type="http://schemas.openxmlformats.org/officeDocument/2006/relationships/hyperlink" Target="https://doi.org/10.1016/j.prevetmed.2013.10.002" TargetMode="External"/><Relationship Id="rId7" Type="http://schemas.openxmlformats.org/officeDocument/2006/relationships/hyperlink" Target="https://ukrio.org/wp-content/uploads/UKRIO-Code-of-Practice-for-Research.pdf" TargetMode="External"/><Relationship Id="rId2" Type="http://schemas.openxmlformats.org/officeDocument/2006/relationships/hyperlink" Target="https://doi.org/10.1080/17439760.2016.1262613" TargetMode="External"/><Relationship Id="rId1" Type="http://schemas.openxmlformats.org/officeDocument/2006/relationships/slideLayout" Target="../slideLayouts/slideLayout7.xml"/><Relationship Id="rId6" Type="http://schemas.openxmlformats.org/officeDocument/2006/relationships/hyperlink" Target="https://doi.org/10.3389/fcdhc.2023.1218692" TargetMode="External"/><Relationship Id="rId5" Type="http://schemas.openxmlformats.org/officeDocument/2006/relationships/hyperlink" Target="https://www.ebsco.com/research-starters/social-sciences-and-humanities/craap-test" TargetMode="External"/><Relationship Id="rId4" Type="http://schemas.openxmlformats.org/officeDocument/2006/relationships/hyperlink" Target="https://doi.org/10.1002/9781118901731.iecrm0232" TargetMode="External"/><Relationship Id="rId9" Type="http://schemas.openxmlformats.org/officeDocument/2006/relationships/hyperlink" Target="https://pmc.ncbi.nlm.nih.gov/articles/PMC7520737/"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111/dme.14594" TargetMode="External"/><Relationship Id="rId2" Type="http://schemas.openxmlformats.org/officeDocument/2006/relationships/hyperlink" Target="https://doi.org/10.1186/s12982-024-00163-4" TargetMode="External"/><Relationship Id="rId1" Type="http://schemas.openxmlformats.org/officeDocument/2006/relationships/slideLayout" Target="../slideLayouts/slideLayout7.xml"/><Relationship Id="rId5" Type="http://schemas.openxmlformats.org/officeDocument/2006/relationships/hyperlink" Target="https://doi.org/10.29392/001c.84191" TargetMode="External"/><Relationship Id="rId4" Type="http://schemas.openxmlformats.org/officeDocument/2006/relationships/hyperlink" Target="https://doi.org/10.1186/s13104-017-3104-9"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186/s12913-019-4852-0" TargetMode="External"/><Relationship Id="rId2" Type="http://schemas.openxmlformats.org/officeDocument/2006/relationships/hyperlink" Target="https://doi.org/10.1007/s40615-024-02112-y" TargetMode="External"/><Relationship Id="rId1" Type="http://schemas.openxmlformats.org/officeDocument/2006/relationships/slideLayout" Target="../slideLayouts/slideLayout7.xml"/><Relationship Id="rId5" Type="http://schemas.openxmlformats.org/officeDocument/2006/relationships/hyperlink" Target="https://doi.org/10.1007/s40615-016-0316-y" TargetMode="External"/><Relationship Id="rId4" Type="http://schemas.openxmlformats.org/officeDocument/2006/relationships/hyperlink" Target="https://doi.org/10.1186/s12889-019-7411-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91" y="2538170"/>
            <a:ext cx="12174606" cy="4320120"/>
          </a:xfrm>
          <a:solidFill>
            <a:schemeClr val="bg1"/>
          </a:solidFill>
        </p:spPr>
        <p:txBody>
          <a:bodyPr vert="horz" lIns="29744" tIns="14873" rIns="29744" bIns="14873" rtlCol="0" anchor="t">
            <a:norm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endParaRPr lang="en-US" sz="521" b="1" dirty="0">
              <a:ea typeface="+mn-lt"/>
              <a:cs typeface="+mn-lt"/>
            </a:endParaRPr>
          </a:p>
          <a:p>
            <a:r>
              <a:rPr lang="en-US" sz="1300" b="1" dirty="0">
                <a:latin typeface="Arial"/>
                <a:ea typeface="+mn-lt"/>
                <a:cs typeface="+mn-lt"/>
              </a:rPr>
              <a:t>                                                                           </a:t>
            </a:r>
            <a:r>
              <a:rPr lang="en-US" sz="2000" b="1" dirty="0">
                <a:latin typeface="Arial"/>
                <a:ea typeface="+mn-lt"/>
                <a:cs typeface="+mn-lt"/>
              </a:rPr>
              <a:t>  Methods and Search Strategy Academic Poster </a:t>
            </a:r>
            <a:endParaRPr lang="en-US" sz="2000">
              <a:latin typeface="Arial"/>
              <a:ea typeface="+mn-lt"/>
              <a:cs typeface="+mn-lt"/>
            </a:endParaRPr>
          </a:p>
          <a:p>
            <a:endParaRPr lang="nl" sz="456" b="1" dirty="0">
              <a:ea typeface="+mn-lt"/>
              <a:cs typeface="+mn-lt"/>
            </a:endParaRPr>
          </a:p>
          <a:p>
            <a:endParaRPr lang="nl" sz="456" b="1" dirty="0">
              <a:ea typeface="+mn-lt"/>
              <a:cs typeface="+mn-lt"/>
            </a:endParaRPr>
          </a:p>
          <a:p>
            <a:r>
              <a:rPr lang="nl" sz="2000" b="1" dirty="0">
                <a:latin typeface="Arial"/>
                <a:ea typeface="+mn-lt"/>
                <a:cs typeface="+mn-lt"/>
              </a:rPr>
              <a:t>          Student name</a:t>
            </a:r>
            <a:r>
              <a:rPr lang="nl" sz="2000" dirty="0">
                <a:latin typeface="Arial"/>
                <a:ea typeface="+mn-lt"/>
                <a:cs typeface="+mn-lt"/>
              </a:rPr>
              <a:t>: </a:t>
            </a:r>
            <a:r>
              <a:rPr lang="nl" sz="2000" b="1" dirty="0">
                <a:latin typeface="Arial"/>
                <a:ea typeface="+mn-lt"/>
                <a:cs typeface="+mn-lt"/>
              </a:rPr>
              <a:t>Francis </a:t>
            </a:r>
            <a:r>
              <a:rPr lang="nl" sz="2000" b="1" dirty="0" err="1">
                <a:latin typeface="Arial"/>
                <a:ea typeface="+mn-lt"/>
                <a:cs typeface="+mn-lt"/>
              </a:rPr>
              <a:t>Annor</a:t>
            </a:r>
            <a:endParaRPr lang="en-US" sz="2000" dirty="0">
              <a:latin typeface="Arial"/>
              <a:ea typeface="+mn-lt"/>
              <a:cs typeface="+mn-lt"/>
            </a:endParaRPr>
          </a:p>
          <a:p>
            <a:r>
              <a:rPr lang="nl" sz="2000" b="1" dirty="0">
                <a:latin typeface="Arial"/>
                <a:ea typeface="+mn-lt"/>
                <a:cs typeface="+mn-lt"/>
              </a:rPr>
              <a:t>          Student ID: 2213838</a:t>
            </a:r>
            <a:endParaRPr lang="en-US" sz="2000" dirty="0">
              <a:latin typeface="Arial"/>
              <a:cs typeface="Arial"/>
            </a:endParaRPr>
          </a:p>
          <a:p>
            <a:r>
              <a:rPr lang="nl" sz="2000" b="1" dirty="0">
                <a:latin typeface="Arial"/>
                <a:ea typeface="+mn-lt"/>
                <a:cs typeface="+mn-lt"/>
              </a:rPr>
              <a:t>          Module name</a:t>
            </a:r>
            <a:r>
              <a:rPr lang="nl" sz="2000" dirty="0">
                <a:latin typeface="Arial"/>
                <a:ea typeface="+mn-lt"/>
                <a:cs typeface="+mn-lt"/>
              </a:rPr>
              <a:t>: </a:t>
            </a:r>
            <a:r>
              <a:rPr lang="en-US" sz="2000" b="1" dirty="0">
                <a:latin typeface="Arial"/>
                <a:ea typeface="+mn-lt"/>
                <a:cs typeface="+mn-lt"/>
              </a:rPr>
              <a:t>Independent Project </a:t>
            </a:r>
            <a:endParaRPr lang="en-US" sz="2000">
              <a:latin typeface="Arial"/>
              <a:cs typeface="Arial"/>
            </a:endParaRPr>
          </a:p>
          <a:p>
            <a:r>
              <a:rPr lang="en-US" sz="2000" b="1" dirty="0">
                <a:latin typeface="Arial"/>
                <a:ea typeface="+mn-lt"/>
                <a:cs typeface="+mn-lt"/>
              </a:rPr>
              <a:t>          Module code</a:t>
            </a:r>
            <a:r>
              <a:rPr lang="en-US" sz="2000" dirty="0">
                <a:latin typeface="Arial"/>
                <a:ea typeface="+mn-lt"/>
                <a:cs typeface="+mn-lt"/>
              </a:rPr>
              <a:t>: </a:t>
            </a:r>
            <a:r>
              <a:rPr lang="en-US" sz="2000" b="1" dirty="0">
                <a:latin typeface="Arial"/>
                <a:ea typeface="+mn-lt"/>
                <a:cs typeface="+mn-lt"/>
              </a:rPr>
              <a:t>BMHP6020_BIRM</a:t>
            </a:r>
            <a:endParaRPr lang="en-US" sz="2000" dirty="0">
              <a:latin typeface="Arial"/>
              <a:cs typeface="Arial"/>
            </a:endParaRPr>
          </a:p>
          <a:p>
            <a:endParaRPr lang="en-US" sz="586" dirty="0">
              <a:latin typeface="Arial"/>
              <a:cs typeface="Arial"/>
            </a:endParaRPr>
          </a:p>
          <a:p>
            <a:endParaRPr lang="en-US" sz="586" dirty="0">
              <a:latin typeface="Arial"/>
              <a:ea typeface="+mn-lt"/>
              <a:cs typeface="Arial"/>
            </a:endParaRPr>
          </a:p>
          <a:p>
            <a:endParaRPr lang="en-US" sz="586" dirty="0">
              <a:latin typeface="Arial"/>
              <a:ea typeface="+mn-lt"/>
              <a:cs typeface="Arial"/>
            </a:endParaRPr>
          </a:p>
          <a:p>
            <a:endParaRPr lang="en-US" sz="586" dirty="0">
              <a:latin typeface="Arial"/>
              <a:ea typeface="+mn-lt"/>
              <a:cs typeface="Arial"/>
            </a:endParaRPr>
          </a:p>
          <a:p>
            <a:endParaRPr lang="en-US" dirty="0">
              <a:latin typeface="Arial"/>
              <a:ea typeface="+mn-lt"/>
              <a:cs typeface="+mn-lt"/>
            </a:endParaRPr>
          </a:p>
        </p:txBody>
      </p:sp>
      <p:pic>
        <p:nvPicPr>
          <p:cNvPr id="5" name="Picture 4">
            <a:extLst>
              <a:ext uri="{FF2B5EF4-FFF2-40B4-BE49-F238E27FC236}">
                <a16:creationId xmlns:a16="http://schemas.microsoft.com/office/drawing/2014/main" id="{A53CFE1F-33EC-9DAD-02B5-23518C6150E6}"/>
              </a:ext>
            </a:extLst>
          </p:cNvPr>
          <p:cNvPicPr>
            <a:picLocks noChangeAspect="1"/>
          </p:cNvPicPr>
          <p:nvPr/>
        </p:nvPicPr>
        <p:blipFill>
          <a:blip r:embed="rId2"/>
          <a:stretch>
            <a:fillRect/>
          </a:stretch>
        </p:blipFill>
        <p:spPr>
          <a:xfrm>
            <a:off x="2507048" y="873478"/>
            <a:ext cx="7108896" cy="167158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16BF8E-E6C6-5CA4-AAD4-EDB33C67E245}"/>
              </a:ext>
            </a:extLst>
          </p:cNvPr>
          <p:cNvSpPr txBox="1"/>
          <p:nvPr/>
        </p:nvSpPr>
        <p:spPr>
          <a:xfrm>
            <a:off x="9786" y="807694"/>
            <a:ext cx="6108588" cy="2332077"/>
          </a:xfrm>
          <a:prstGeom prst="rect">
            <a:avLst/>
          </a:prstGeom>
          <a:solidFill>
            <a:schemeClr val="tx2">
              <a:lumMod val="25000"/>
              <a:lumOff val="75000"/>
            </a:schemeClr>
          </a:solidFill>
          <a:ln>
            <a:solidFill>
              <a:schemeClr val="tx1"/>
            </a:solidFill>
          </a:ln>
        </p:spPr>
        <p:txBody>
          <a:bodyPr rot="0" spcFirstLastPara="0" vertOverflow="overflow" horzOverflow="overflow" vert="horz" wrap="square" lIns="29744" tIns="14873" rIns="29744" bIns="14873"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pPr algn="ctr"/>
            <a:endParaRPr lang="en-US" sz="1027" b="1" dirty="0">
              <a:solidFill>
                <a:srgbClr val="000000"/>
              </a:solidFill>
              <a:latin typeface="Arial"/>
              <a:cs typeface="Arial"/>
            </a:endParaRPr>
          </a:p>
          <a:p>
            <a:pPr algn="ctr"/>
            <a:r>
              <a:rPr lang="en-US" sz="1400" b="1" dirty="0">
                <a:solidFill>
                  <a:srgbClr val="000000"/>
                </a:solidFill>
                <a:latin typeface="Arial"/>
                <a:cs typeface="Arial"/>
              </a:rPr>
              <a:t>Introduction and Research Aim</a:t>
            </a:r>
            <a:endParaRPr lang="en-US" sz="1400" dirty="0"/>
          </a:p>
          <a:p>
            <a:pPr algn="just"/>
            <a:r>
              <a:rPr lang="en-GB" sz="1400">
                <a:solidFill>
                  <a:srgbClr val="000000"/>
                </a:solidFill>
                <a:latin typeface="Arial"/>
                <a:cs typeface="Arial"/>
              </a:rPr>
              <a:t>This academic methodology poster visually outlines research on exercise and diet barriers among BAME people with type 2 diabetes. Boolean operators were used to search academic databases. Analysis of UK publications and health reports found language barriers and stigma as key themes. The study assessed study quality, credibility and ethics following guidelines. Factors influencing lifestyles of BAME type 2 diabetics were examined to improve health interventions. Culturally sensitive solutions were provided for identified challenges. The aim is to improve diabetes care and reduce inequalities for BAME groups.</a:t>
            </a:r>
            <a:endParaRPr lang="en-GB" sz="1400"/>
          </a:p>
        </p:txBody>
      </p:sp>
      <p:sp>
        <p:nvSpPr>
          <p:cNvPr id="4" name="TextBox 3">
            <a:extLst>
              <a:ext uri="{FF2B5EF4-FFF2-40B4-BE49-F238E27FC236}">
                <a16:creationId xmlns:a16="http://schemas.microsoft.com/office/drawing/2014/main" id="{3E787128-5BED-3E2A-B023-927B497C46E2}"/>
              </a:ext>
            </a:extLst>
          </p:cNvPr>
          <p:cNvSpPr txBox="1"/>
          <p:nvPr/>
        </p:nvSpPr>
        <p:spPr>
          <a:xfrm>
            <a:off x="6089587" y="841230"/>
            <a:ext cx="6100421" cy="2320048"/>
          </a:xfrm>
          <a:prstGeom prst="rect">
            <a:avLst/>
          </a:prstGeom>
          <a:solidFill>
            <a:schemeClr val="bg2">
              <a:lumMod val="90000"/>
            </a:schemeClr>
          </a:solidFill>
          <a:ln>
            <a:solidFill>
              <a:schemeClr val="tx1"/>
            </a:solidFill>
          </a:ln>
        </p:spPr>
        <p:txBody>
          <a:bodyPr rot="0" spcFirstLastPara="0" vertOverflow="overflow" horzOverflow="overflow" vert="horz" wrap="square" lIns="29744" tIns="14873" rIns="29744" bIns="14873"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r>
              <a:rPr lang="en-US" sz="456" b="1" dirty="0">
                <a:latin typeface="Arial"/>
                <a:cs typeface="Arial"/>
              </a:rPr>
              <a:t>                     </a:t>
            </a:r>
            <a:endParaRPr lang="en-US" sz="586" dirty="0"/>
          </a:p>
          <a:p>
            <a:r>
              <a:rPr lang="en-US" sz="550" b="1" dirty="0">
                <a:solidFill>
                  <a:srgbClr val="000000"/>
                </a:solidFill>
                <a:latin typeface="Arial"/>
                <a:cs typeface="Arial"/>
              </a:rPr>
              <a:t>                            </a:t>
            </a:r>
            <a:r>
              <a:rPr lang="en-US" sz="1300" b="1" dirty="0">
                <a:solidFill>
                  <a:srgbClr val="000000"/>
                </a:solidFill>
                <a:latin typeface="Arial"/>
                <a:cs typeface="Arial"/>
              </a:rPr>
              <a:t>                                     </a:t>
            </a:r>
            <a:r>
              <a:rPr lang="en-US" sz="1400" b="1" dirty="0">
                <a:solidFill>
                  <a:srgbClr val="000000"/>
                </a:solidFill>
                <a:latin typeface="Arial"/>
                <a:cs typeface="Arial"/>
              </a:rPr>
              <a:t>Search Strategy</a:t>
            </a:r>
            <a:endParaRPr lang="en-US" sz="1400" dirty="0">
              <a:solidFill>
                <a:srgbClr val="000000"/>
              </a:solidFill>
              <a:latin typeface="Aptos" panose="020B0004020202020204"/>
              <a:cs typeface="Arial"/>
            </a:endParaRPr>
          </a:p>
          <a:p>
            <a:pPr algn="just"/>
            <a:r>
              <a:rPr lang="en-US" sz="1400" dirty="0">
                <a:solidFill>
                  <a:srgbClr val="000000"/>
                </a:solidFill>
                <a:latin typeface="Arial"/>
                <a:cs typeface="Arial"/>
              </a:rPr>
              <a:t>A search strategy is a framework of essential terms for exploring a database which integrates key concepts for precise outcomes (University of Leeds, 2022). PubMed and google scholar research success relies on combining term synthesis, question framing, concept definition, search term creation, and operator use for precise results. A PubMed and google scholar search, using Boolean operators ("AND" "OR" "NOT")., combines keywords such as "barriers," "physical activity," "healthy eating," "BAME individuals," and "type 2 diabetes." Boolean operators refine search results. Enhancing PubMed and google scholar searches studies (University of Leeds, 2022).</a:t>
            </a:r>
            <a:endParaRPr lang="en-US" sz="1400"/>
          </a:p>
        </p:txBody>
      </p:sp>
      <p:sp>
        <p:nvSpPr>
          <p:cNvPr id="5" name="TextBox 4">
            <a:extLst>
              <a:ext uri="{FF2B5EF4-FFF2-40B4-BE49-F238E27FC236}">
                <a16:creationId xmlns:a16="http://schemas.microsoft.com/office/drawing/2014/main" id="{390EB283-C341-9D25-D84B-3B31BB3A141D}"/>
              </a:ext>
            </a:extLst>
          </p:cNvPr>
          <p:cNvSpPr txBox="1"/>
          <p:nvPr/>
        </p:nvSpPr>
        <p:spPr>
          <a:xfrm>
            <a:off x="-736" y="3093119"/>
            <a:ext cx="12196525" cy="977668"/>
          </a:xfrm>
          <a:prstGeom prst="rect">
            <a:avLst/>
          </a:prstGeom>
          <a:solidFill>
            <a:schemeClr val="accent6">
              <a:lumMod val="40000"/>
              <a:lumOff val="60000"/>
            </a:schemeClr>
          </a:solidFill>
          <a:ln>
            <a:solidFill>
              <a:schemeClr val="tx1"/>
            </a:solidFill>
          </a:ln>
        </p:spPr>
        <p:txBody>
          <a:bodyPr rot="0" spcFirstLastPara="0" vertOverflow="overflow" horzOverflow="overflow" vert="horz" wrap="square" lIns="29744" tIns="14873" rIns="29744" bIns="14873"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r>
              <a:rPr lang="en-US" sz="358" b="1" dirty="0">
                <a:solidFill>
                  <a:srgbClr val="000000"/>
                </a:solidFill>
                <a:latin typeface="Arial"/>
                <a:cs typeface="Arial"/>
              </a:rPr>
              <a:t>                                                                           </a:t>
            </a:r>
            <a:endParaRPr lang="en-US" sz="586" dirty="0"/>
          </a:p>
          <a:p>
            <a:r>
              <a:rPr lang="en-US" sz="300" b="1" dirty="0">
                <a:solidFill>
                  <a:srgbClr val="000000"/>
                </a:solidFill>
                <a:latin typeface="Arial"/>
                <a:cs typeface="Arial"/>
              </a:rPr>
              <a:t>                                                                                                                                                            </a:t>
            </a:r>
            <a:r>
              <a:rPr lang="en-US" sz="1000" b="1" dirty="0">
                <a:solidFill>
                  <a:srgbClr val="000000"/>
                </a:solidFill>
                <a:latin typeface="Arial"/>
                <a:cs typeface="Arial"/>
              </a:rPr>
              <a:t>  </a:t>
            </a:r>
            <a:r>
              <a:rPr lang="en-US" sz="1050" b="1" dirty="0">
                <a:solidFill>
                  <a:srgbClr val="000000"/>
                </a:solidFill>
                <a:latin typeface="Arial"/>
                <a:cs typeface="Arial"/>
              </a:rPr>
              <a:t>  </a:t>
            </a:r>
            <a:r>
              <a:rPr lang="en-US" sz="950" b="1" dirty="0">
                <a:solidFill>
                  <a:srgbClr val="000000"/>
                </a:solidFill>
                <a:latin typeface="Arial"/>
                <a:cs typeface="Arial"/>
              </a:rPr>
              <a:t>     </a:t>
            </a:r>
            <a:r>
              <a:rPr lang="en-US" sz="1050" b="1" dirty="0">
                <a:solidFill>
                  <a:srgbClr val="000000"/>
                </a:solidFill>
                <a:latin typeface="Arial"/>
                <a:cs typeface="Arial"/>
              </a:rPr>
              <a:t>                                                                            </a:t>
            </a:r>
            <a:r>
              <a:rPr lang="en-US" sz="1400" b="1" dirty="0">
                <a:solidFill>
                  <a:srgbClr val="000000"/>
                </a:solidFill>
                <a:latin typeface="Arial"/>
                <a:cs typeface="Arial"/>
              </a:rPr>
              <a:t>  Searching for Information</a:t>
            </a:r>
            <a:endParaRPr lang="en-US" sz="1400" dirty="0">
              <a:solidFill>
                <a:srgbClr val="000000"/>
              </a:solidFill>
              <a:latin typeface="Arial"/>
              <a:cs typeface="Arial"/>
            </a:endParaRPr>
          </a:p>
          <a:p>
            <a:pPr algn="just"/>
            <a:r>
              <a:rPr lang="en-US" sz="1400" dirty="0">
                <a:solidFill>
                  <a:srgbClr val="000000"/>
                </a:solidFill>
                <a:latin typeface="Arial"/>
                <a:cs typeface="Arial"/>
              </a:rPr>
              <a:t>Verifiable information requires rigorous research. I conducted systematic database searches. Using Boolean operators and filters ensures accurate results. To identify research gaps, a comprehensive literature review is required. I derived conclusions through the collection, analysis, and interpretation of data. (Please kindly refer to the appendix to ascertain the methodology employed in the retrieval of my information)</a:t>
            </a:r>
            <a:endParaRPr lang="en-US" sz="1400" dirty="0">
              <a:latin typeface="Arial"/>
              <a:cs typeface="Arial"/>
            </a:endParaRPr>
          </a:p>
        </p:txBody>
      </p:sp>
      <p:sp>
        <p:nvSpPr>
          <p:cNvPr id="7" name="TextBox 6">
            <a:extLst>
              <a:ext uri="{FF2B5EF4-FFF2-40B4-BE49-F238E27FC236}">
                <a16:creationId xmlns:a16="http://schemas.microsoft.com/office/drawing/2014/main" id="{F2726CFD-D058-671E-8275-47686767BD6D}"/>
              </a:ext>
            </a:extLst>
          </p:cNvPr>
          <p:cNvSpPr txBox="1"/>
          <p:nvPr/>
        </p:nvSpPr>
        <p:spPr>
          <a:xfrm>
            <a:off x="7954" y="-1104"/>
            <a:ext cx="12203432" cy="844060"/>
          </a:xfrm>
          <a:prstGeom prst="rect">
            <a:avLst/>
          </a:prstGeom>
          <a:solidFill>
            <a:schemeClr val="accent2">
              <a:lumMod val="60000"/>
              <a:lumOff val="40000"/>
            </a:schemeClr>
          </a:solidFill>
          <a:ln>
            <a:solidFill>
              <a:schemeClr val="tx1"/>
            </a:solidFill>
          </a:ln>
        </p:spPr>
        <p:txBody>
          <a:bodyPr rot="0" spcFirstLastPara="0" vertOverflow="overflow" horzOverflow="overflow" vert="horz" wrap="square" lIns="52879" tIns="26439" rIns="52879" bIns="26439"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r>
              <a:rPr lang="en-US" sz="1138" b="1" dirty="0">
                <a:solidFill>
                  <a:srgbClr val="000000"/>
                </a:solidFill>
                <a:latin typeface="Arial"/>
                <a:ea typeface="Arial"/>
                <a:cs typeface="Arial"/>
              </a:rPr>
              <a:t> </a:t>
            </a:r>
            <a:endParaRPr lang="en-US" sz="1138" b="1" dirty="0">
              <a:solidFill>
                <a:srgbClr val="000000"/>
              </a:solidFill>
              <a:latin typeface="Aptos" panose="020B0004020202020204"/>
              <a:ea typeface="Arial"/>
              <a:cs typeface="Arial"/>
            </a:endParaRPr>
          </a:p>
          <a:p>
            <a:r>
              <a:rPr lang="en-US" sz="2000" b="1" i="0" u="none" strike="noStrike" baseline="0" dirty="0">
                <a:solidFill>
                  <a:srgbClr val="000000"/>
                </a:solidFill>
                <a:latin typeface="Arial"/>
                <a:ea typeface="Arial"/>
                <a:cs typeface="Arial"/>
              </a:rPr>
              <a:t>What are the Barriers to Physical Activity and Healthy Eating in BAME Individuals </a:t>
            </a:r>
            <a:r>
              <a:rPr lang="en-US" sz="2000" b="1" dirty="0">
                <a:solidFill>
                  <a:srgbClr val="000000"/>
                </a:solidFill>
                <a:latin typeface="Arial"/>
                <a:ea typeface="Arial"/>
                <a:cs typeface="Arial"/>
              </a:rPr>
              <a:t> </a:t>
            </a:r>
            <a:r>
              <a:rPr lang="en-US" sz="2000" b="1" i="0" u="none" strike="noStrike" baseline="0" dirty="0">
                <a:solidFill>
                  <a:srgbClr val="000000"/>
                </a:solidFill>
                <a:latin typeface="Arial"/>
                <a:ea typeface="Arial"/>
                <a:cs typeface="Arial"/>
              </a:rPr>
              <a:t>with Type 2 Diabetes?</a:t>
            </a:r>
            <a:endParaRPr lang="en-US" sz="2000" b="1"/>
          </a:p>
        </p:txBody>
      </p:sp>
      <p:pic>
        <p:nvPicPr>
          <p:cNvPr id="9" name="Picture 8">
            <a:extLst>
              <a:ext uri="{FF2B5EF4-FFF2-40B4-BE49-F238E27FC236}">
                <a16:creationId xmlns:a16="http://schemas.microsoft.com/office/drawing/2014/main" id="{1454FFE7-5F91-6DB2-0BA6-E7B8457C27B3}"/>
              </a:ext>
            </a:extLst>
          </p:cNvPr>
          <p:cNvPicPr>
            <a:picLocks noChangeAspect="1"/>
          </p:cNvPicPr>
          <p:nvPr/>
        </p:nvPicPr>
        <p:blipFill>
          <a:blip r:embed="rId2"/>
          <a:stretch>
            <a:fillRect/>
          </a:stretch>
        </p:blipFill>
        <p:spPr>
          <a:xfrm>
            <a:off x="3558763" y="4667866"/>
            <a:ext cx="5071576" cy="1924727"/>
          </a:xfrm>
          <a:prstGeom prst="rect">
            <a:avLst/>
          </a:prstGeom>
        </p:spPr>
      </p:pic>
      <p:sp>
        <p:nvSpPr>
          <p:cNvPr id="10" name="TextBox 9">
            <a:extLst>
              <a:ext uri="{FF2B5EF4-FFF2-40B4-BE49-F238E27FC236}">
                <a16:creationId xmlns:a16="http://schemas.microsoft.com/office/drawing/2014/main" id="{559CE459-E2EB-DCD5-342E-8353B31F9466}"/>
              </a:ext>
            </a:extLst>
          </p:cNvPr>
          <p:cNvSpPr txBox="1"/>
          <p:nvPr/>
        </p:nvSpPr>
        <p:spPr>
          <a:xfrm>
            <a:off x="-6484" y="4021049"/>
            <a:ext cx="12211570" cy="648796"/>
          </a:xfrm>
          <a:prstGeom prst="rect">
            <a:avLst/>
          </a:prstGeom>
          <a:solidFill>
            <a:schemeClr val="bg1">
              <a:lumMod val="85000"/>
            </a:schemeClr>
          </a:solidFill>
          <a:ln>
            <a:solidFill>
              <a:schemeClr val="tx1"/>
            </a:solidFill>
          </a:ln>
        </p:spPr>
        <p:txBody>
          <a:bodyPr rot="0" spcFirstLastPara="0" vertOverflow="overflow" horzOverflow="overflow" vert="horz" wrap="square" lIns="50764" tIns="25382" rIns="50764" bIns="25382"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pPr algn="just"/>
            <a:r>
              <a:rPr lang="en-US" sz="950" b="1" dirty="0">
                <a:ea typeface="+mn-lt"/>
                <a:cs typeface="+mn-lt"/>
              </a:rPr>
              <a:t>                                                                </a:t>
            </a:r>
            <a:r>
              <a:rPr lang="en-US" sz="1300" b="1" dirty="0">
                <a:latin typeface="Arial"/>
                <a:ea typeface="+mn-lt"/>
                <a:cs typeface="+mn-lt"/>
              </a:rPr>
              <a:t>                                                                    </a:t>
            </a:r>
            <a:r>
              <a:rPr lang="en-US" sz="1400" b="1" dirty="0">
                <a:latin typeface="Arial"/>
                <a:ea typeface="+mn-lt"/>
                <a:cs typeface="+mn-lt"/>
              </a:rPr>
              <a:t>  Picture / Graph / Visual Aid / Statistics</a:t>
            </a:r>
            <a:endParaRPr lang="en-US" sz="1400" dirty="0">
              <a:latin typeface="Arial"/>
              <a:cs typeface="Arial"/>
            </a:endParaRPr>
          </a:p>
          <a:p>
            <a:pPr algn="just"/>
            <a:r>
              <a:rPr lang="en-US" sz="1100" dirty="0">
                <a:latin typeface="Arial"/>
                <a:ea typeface="+mn-lt"/>
                <a:cs typeface="+mn-lt"/>
              </a:rPr>
              <a:t> </a:t>
            </a:r>
            <a:r>
              <a:rPr lang="en-US" sz="1400" dirty="0">
                <a:latin typeface="Arial"/>
                <a:ea typeface="+mn-lt"/>
                <a:cs typeface="+mn-lt"/>
              </a:rPr>
              <a:t>Diagram showing barriers, interventions, and solutions to increase exercise for type 2 diabetes patients</a:t>
            </a:r>
          </a:p>
          <a:p>
            <a:pPr algn="just"/>
            <a:endParaRPr lang="en-US" sz="1083" b="1" dirty="0">
              <a:latin typeface="Arial"/>
            </a:endParaRPr>
          </a:p>
        </p:txBody>
      </p:sp>
      <p:sp>
        <p:nvSpPr>
          <p:cNvPr id="11" name="TextBox 10">
            <a:extLst>
              <a:ext uri="{FF2B5EF4-FFF2-40B4-BE49-F238E27FC236}">
                <a16:creationId xmlns:a16="http://schemas.microsoft.com/office/drawing/2014/main" id="{49827EFF-0995-8A6E-10B4-8F3340B07911}"/>
              </a:ext>
            </a:extLst>
          </p:cNvPr>
          <p:cNvSpPr txBox="1"/>
          <p:nvPr/>
        </p:nvSpPr>
        <p:spPr>
          <a:xfrm>
            <a:off x="39648" y="6589765"/>
            <a:ext cx="12165051" cy="420592"/>
          </a:xfrm>
          <a:prstGeom prst="rect">
            <a:avLst/>
          </a:prstGeom>
          <a:solidFill>
            <a:schemeClr val="bg1">
              <a:lumMod val="85000"/>
            </a:schemeClr>
          </a:solidFill>
        </p:spPr>
        <p:txBody>
          <a:bodyPr rot="0" spcFirstLastPara="0" vertOverflow="overflow" horzOverflow="overflow" vert="horz" wrap="square" lIns="50764" tIns="25382" rIns="50764" bIns="25382"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r>
              <a:rPr lang="en-US" sz="950" b="1" dirty="0">
                <a:ea typeface="+mn-lt"/>
                <a:cs typeface="+mn-lt"/>
              </a:rPr>
              <a:t>                                           </a:t>
            </a:r>
            <a:r>
              <a:rPr lang="en-US" sz="950" b="1" dirty="0">
                <a:latin typeface="Aptos"/>
                <a:ea typeface="+mn-lt"/>
                <a:cs typeface="+mn-lt"/>
              </a:rPr>
              <a:t>                                                                                                                                                                      </a:t>
            </a:r>
            <a:r>
              <a:rPr lang="en-US" sz="1400" b="1" dirty="0">
                <a:latin typeface="Arial"/>
                <a:ea typeface="+mn-lt"/>
                <a:cs typeface="+mn-lt"/>
              </a:rPr>
              <a:t>  </a:t>
            </a:r>
            <a:r>
              <a:rPr lang="en-US" sz="1400" dirty="0">
                <a:latin typeface="Arial"/>
                <a:ea typeface="+mn-lt"/>
                <a:cs typeface="+mn-lt"/>
              </a:rPr>
              <a:t>(Thielen, Reusch, and </a:t>
            </a:r>
            <a:r>
              <a:rPr lang="en-US" sz="1400" dirty="0" err="1">
                <a:latin typeface="Arial"/>
                <a:ea typeface="+mn-lt"/>
                <a:cs typeface="+mn-lt"/>
              </a:rPr>
              <a:t>Regensteiner</a:t>
            </a:r>
            <a:r>
              <a:rPr lang="en-US" sz="1400" dirty="0">
                <a:latin typeface="Arial"/>
                <a:ea typeface="+mn-lt"/>
                <a:cs typeface="+mn-lt"/>
              </a:rPr>
              <a:t>, 2023) </a:t>
            </a:r>
            <a:endParaRPr lang="en-US" sz="1400">
              <a:latin typeface="Arial"/>
              <a:cs typeface="Arial"/>
            </a:endParaRPr>
          </a:p>
          <a:p>
            <a:pPr algn="l"/>
            <a:endParaRPr lang="en-US" sz="1000" dirty="0"/>
          </a:p>
        </p:txBody>
      </p:sp>
    </p:spTree>
    <p:extLst>
      <p:ext uri="{BB962C8B-B14F-4D97-AF65-F5344CB8AC3E}">
        <p14:creationId xmlns:p14="http://schemas.microsoft.com/office/powerpoint/2010/main" val="243750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1233DC-8E7B-2FAE-5BF2-44B366748CEF}"/>
              </a:ext>
            </a:extLst>
          </p:cNvPr>
          <p:cNvSpPr txBox="1"/>
          <p:nvPr/>
        </p:nvSpPr>
        <p:spPr>
          <a:xfrm>
            <a:off x="-493" y="-4607"/>
            <a:ext cx="12197126" cy="3330784"/>
          </a:xfrm>
          <a:prstGeom prst="rect">
            <a:avLst/>
          </a:prstGeom>
          <a:solidFill>
            <a:srgbClr val="00B0F0"/>
          </a:solidFill>
        </p:spPr>
        <p:txBody>
          <a:bodyPr rot="0" spcFirstLastPara="0" vertOverflow="overflow" horzOverflow="overflow" vert="horz" wrap="square" lIns="50800" tIns="25400" rIns="50800" bIns="25400" numCol="1" spcCol="0" rtlCol="0" fromWordArt="0" anchor="t" anchorCtr="0" forceAA="0" compatLnSpc="1">
            <a:prstTxWarp prst="textNoShape">
              <a:avLst/>
            </a:prstTxWarp>
            <a:spAutoFit/>
          </a:bodyPr>
          <a:lstStyle>
            <a:defPPr>
              <a:defRPr lang="en-US"/>
            </a:defPPr>
            <a:lvl1pPr marL="0" algn="l" defTabSz="678028" rtl="0" eaLnBrk="1" latinLnBrk="0" hangingPunct="1">
              <a:defRPr sz="1335" kern="1200">
                <a:solidFill>
                  <a:schemeClr val="tx1"/>
                </a:solidFill>
                <a:latin typeface="+mn-lt"/>
                <a:ea typeface="+mn-ea"/>
                <a:cs typeface="+mn-cs"/>
              </a:defRPr>
            </a:lvl1pPr>
            <a:lvl2pPr marL="339014" algn="l" defTabSz="678028" rtl="0" eaLnBrk="1" latinLnBrk="0" hangingPunct="1">
              <a:defRPr sz="1335" kern="1200">
                <a:solidFill>
                  <a:schemeClr val="tx1"/>
                </a:solidFill>
                <a:latin typeface="+mn-lt"/>
                <a:ea typeface="+mn-ea"/>
                <a:cs typeface="+mn-cs"/>
              </a:defRPr>
            </a:lvl2pPr>
            <a:lvl3pPr marL="678028" algn="l" defTabSz="678028" rtl="0" eaLnBrk="1" latinLnBrk="0" hangingPunct="1">
              <a:defRPr sz="1335" kern="1200">
                <a:solidFill>
                  <a:schemeClr val="tx1"/>
                </a:solidFill>
                <a:latin typeface="+mn-lt"/>
                <a:ea typeface="+mn-ea"/>
                <a:cs typeface="+mn-cs"/>
              </a:defRPr>
            </a:lvl3pPr>
            <a:lvl4pPr marL="1017041" algn="l" defTabSz="678028" rtl="0" eaLnBrk="1" latinLnBrk="0" hangingPunct="1">
              <a:defRPr sz="1335" kern="1200">
                <a:solidFill>
                  <a:schemeClr val="tx1"/>
                </a:solidFill>
                <a:latin typeface="+mn-lt"/>
                <a:ea typeface="+mn-ea"/>
                <a:cs typeface="+mn-cs"/>
              </a:defRPr>
            </a:lvl4pPr>
            <a:lvl5pPr marL="1356055" algn="l" defTabSz="678028" rtl="0" eaLnBrk="1" latinLnBrk="0" hangingPunct="1">
              <a:defRPr sz="1335" kern="1200">
                <a:solidFill>
                  <a:schemeClr val="tx1"/>
                </a:solidFill>
                <a:latin typeface="+mn-lt"/>
                <a:ea typeface="+mn-ea"/>
                <a:cs typeface="+mn-cs"/>
              </a:defRPr>
            </a:lvl5pPr>
            <a:lvl6pPr marL="1695069" algn="l" defTabSz="678028" rtl="0" eaLnBrk="1" latinLnBrk="0" hangingPunct="1">
              <a:defRPr sz="1335" kern="1200">
                <a:solidFill>
                  <a:schemeClr val="tx1"/>
                </a:solidFill>
                <a:latin typeface="+mn-lt"/>
                <a:ea typeface="+mn-ea"/>
                <a:cs typeface="+mn-cs"/>
              </a:defRPr>
            </a:lvl6pPr>
            <a:lvl7pPr marL="2034083" algn="l" defTabSz="678028" rtl="0" eaLnBrk="1" latinLnBrk="0" hangingPunct="1">
              <a:defRPr sz="1335" kern="1200">
                <a:solidFill>
                  <a:schemeClr val="tx1"/>
                </a:solidFill>
                <a:latin typeface="+mn-lt"/>
                <a:ea typeface="+mn-ea"/>
                <a:cs typeface="+mn-cs"/>
              </a:defRPr>
            </a:lvl7pPr>
            <a:lvl8pPr marL="2373097" algn="l" defTabSz="678028" rtl="0" eaLnBrk="1" latinLnBrk="0" hangingPunct="1">
              <a:defRPr sz="1335" kern="1200">
                <a:solidFill>
                  <a:schemeClr val="tx1"/>
                </a:solidFill>
                <a:latin typeface="+mn-lt"/>
                <a:ea typeface="+mn-ea"/>
                <a:cs typeface="+mn-cs"/>
              </a:defRPr>
            </a:lvl8pPr>
            <a:lvl9pPr marL="2712110" algn="l" defTabSz="678028" rtl="0" eaLnBrk="1" latinLnBrk="0" hangingPunct="1">
              <a:defRPr sz="1335" kern="1200">
                <a:solidFill>
                  <a:schemeClr val="tx1"/>
                </a:solidFill>
                <a:latin typeface="+mn-lt"/>
                <a:ea typeface="+mn-ea"/>
                <a:cs typeface="+mn-cs"/>
              </a:defRPr>
            </a:lvl9pPr>
          </a:lstStyle>
          <a:p>
            <a:pPr algn="l"/>
            <a:endParaRPr lang="en-US" sz="1000"/>
          </a:p>
          <a:p>
            <a:pPr algn="ctr"/>
            <a:r>
              <a:rPr lang="en-US" sz="1400" b="1" dirty="0">
                <a:latin typeface="Arial"/>
                <a:ea typeface="+mn-lt"/>
                <a:cs typeface="+mn-lt"/>
              </a:rPr>
              <a:t>   </a:t>
            </a:r>
            <a:r>
              <a:rPr lang="en-US" sz="1400" dirty="0">
                <a:latin typeface="Arial"/>
                <a:ea typeface="+mn-lt"/>
                <a:cs typeface="+mn-lt"/>
              </a:rPr>
              <a:t> </a:t>
            </a:r>
            <a:r>
              <a:rPr lang="en-US" sz="1400" b="1" dirty="0">
                <a:latin typeface="Arial"/>
                <a:ea typeface="+mn-lt"/>
                <a:cs typeface="+mn-lt"/>
              </a:rPr>
              <a:t>Research Validation and Analysis</a:t>
            </a:r>
            <a:endParaRPr lang="en-US" sz="1400" dirty="0">
              <a:latin typeface="Arial"/>
            </a:endParaRPr>
          </a:p>
          <a:p>
            <a:pPr algn="ctr"/>
            <a:endParaRPr lang="en-US" sz="1111" b="1" dirty="0">
              <a:latin typeface="Arial"/>
              <a:ea typeface="+mn-lt"/>
              <a:cs typeface="+mn-lt"/>
            </a:endParaRPr>
          </a:p>
          <a:p>
            <a:pPr algn="just"/>
            <a:r>
              <a:rPr lang="en-US" sz="1400" dirty="0">
                <a:latin typeface="Arial"/>
                <a:ea typeface="+mn-lt"/>
                <a:cs typeface="+mn-lt"/>
              </a:rPr>
              <a:t>Secondary research analysis entails the </a:t>
            </a:r>
            <a:r>
              <a:rPr lang="en-US" sz="1400" err="1">
                <a:latin typeface="Arial"/>
                <a:ea typeface="+mn-lt"/>
                <a:cs typeface="+mn-lt"/>
              </a:rPr>
              <a:t>utilisation</a:t>
            </a:r>
            <a:r>
              <a:rPr lang="en-US" sz="1400" dirty="0">
                <a:latin typeface="Arial"/>
                <a:ea typeface="+mn-lt"/>
                <a:cs typeface="+mn-lt"/>
              </a:rPr>
              <a:t> of pre-existing data to address novel research inquiries or to reassess original findings (</a:t>
            </a:r>
            <a:r>
              <a:rPr lang="en-US" sz="1400" err="1">
                <a:latin typeface="Arial"/>
                <a:ea typeface="+mn-lt"/>
                <a:cs typeface="+mn-lt"/>
              </a:rPr>
              <a:t>Hmielowski</a:t>
            </a:r>
            <a:r>
              <a:rPr lang="en-US" sz="1400" dirty="0">
                <a:latin typeface="Arial"/>
                <a:ea typeface="+mn-lt"/>
                <a:cs typeface="+mn-lt"/>
              </a:rPr>
              <a:t>, 2017). Secondary research validation means carefully assessing pre-existing data's suitability for new studies. This process is crucial to ensuring accurate and unbiased results (Emanuelson and </a:t>
            </a:r>
            <a:r>
              <a:rPr lang="en-US" sz="1400" err="1">
                <a:latin typeface="Arial"/>
                <a:ea typeface="+mn-lt"/>
                <a:cs typeface="+mn-lt"/>
              </a:rPr>
              <a:t>Egenvall</a:t>
            </a:r>
            <a:r>
              <a:rPr lang="en-US" sz="1400" dirty="0">
                <a:latin typeface="Arial"/>
                <a:ea typeface="+mn-lt"/>
                <a:cs typeface="+mn-lt"/>
              </a:rPr>
              <a:t>, 2014; Wickham, 2019). Credible dissertation information strengthens conclusions and supports informed recommendations, especially on sensitive topics (Gough, Oliver and Thomas, 2017)</a:t>
            </a:r>
            <a:endParaRPr lang="en-US" sz="1400">
              <a:latin typeface="Arial"/>
              <a:cs typeface="Arial"/>
            </a:endParaRPr>
          </a:p>
          <a:p>
            <a:pPr algn="just"/>
            <a:r>
              <a:rPr lang="en-US" sz="1400" dirty="0">
                <a:latin typeface="Arial"/>
                <a:ea typeface="+mn-lt"/>
                <a:cs typeface="+mn-lt"/>
              </a:rPr>
              <a:t>One method used is the CRAAP test: Currency, Relevance, Authority, Accuracy, and Purpose to evaluate sources for reliability and appropriateness (Lasky, 2024) Research validation benefits from using tools like summaries, tables, and checklists. These tools summarize collected data and highlight inconsistencies or gaps. These tools help me show critical thinking and source evaluation skills</a:t>
            </a:r>
            <a:endParaRPr lang="en-US" sz="1400">
              <a:latin typeface="Arial"/>
              <a:cs typeface="Arial"/>
            </a:endParaRPr>
          </a:p>
          <a:p>
            <a:pPr algn="just"/>
            <a:r>
              <a:rPr lang="en-US" sz="1400" dirty="0">
                <a:latin typeface="Arial"/>
                <a:ea typeface="+mn-lt"/>
                <a:cs typeface="+mn-lt"/>
              </a:rPr>
              <a:t>Thematic analysis is a methodological approach for discerning, </a:t>
            </a:r>
            <a:r>
              <a:rPr lang="en-US" sz="1400" err="1">
                <a:latin typeface="Arial"/>
                <a:ea typeface="+mn-lt"/>
                <a:cs typeface="+mn-lt"/>
              </a:rPr>
              <a:t>scrutinising</a:t>
            </a:r>
            <a:r>
              <a:rPr lang="en-US" sz="1400" dirty="0">
                <a:latin typeface="Arial"/>
                <a:ea typeface="+mn-lt"/>
                <a:cs typeface="+mn-lt"/>
              </a:rPr>
              <a:t>, and interpreting patterns of significance (‘themes’) within qualitative data (Clarke and Braun, 2016). Coding, note-taking, and highlighting help me </a:t>
            </a:r>
            <a:r>
              <a:rPr lang="en-US" sz="1400" err="1">
                <a:latin typeface="Arial"/>
                <a:ea typeface="+mn-lt"/>
                <a:cs typeface="+mn-lt"/>
              </a:rPr>
              <a:t>organise</a:t>
            </a:r>
            <a:r>
              <a:rPr lang="en-US" sz="1400" dirty="0">
                <a:latin typeface="Arial"/>
                <a:ea typeface="+mn-lt"/>
                <a:cs typeface="+mn-lt"/>
              </a:rPr>
              <a:t> and </a:t>
            </a:r>
            <a:r>
              <a:rPr lang="en-US" sz="1400" err="1">
                <a:latin typeface="Arial"/>
                <a:ea typeface="+mn-lt"/>
                <a:cs typeface="+mn-lt"/>
              </a:rPr>
              <a:t>analyse</a:t>
            </a:r>
            <a:r>
              <a:rPr lang="en-US" sz="1400" dirty="0">
                <a:latin typeface="Arial"/>
                <a:ea typeface="+mn-lt"/>
                <a:cs typeface="+mn-lt"/>
              </a:rPr>
              <a:t> information from sources. Identifying key findings and themes becomes easier. Linking analysis to emerging themes shows evidence supporting arguments and conclusions. </a:t>
            </a:r>
            <a:r>
              <a:rPr lang="en-US" sz="1400" dirty="0">
                <a:solidFill>
                  <a:srgbClr val="EE0000"/>
                </a:solidFill>
                <a:latin typeface="Arial"/>
                <a:ea typeface="+mn-lt"/>
                <a:cs typeface="+mn-lt"/>
              </a:rPr>
              <a:t> </a:t>
            </a:r>
            <a:r>
              <a:rPr lang="en-US" sz="1400" dirty="0">
                <a:latin typeface="Arial"/>
                <a:ea typeface="+mn-lt"/>
                <a:cs typeface="+mn-lt"/>
              </a:rPr>
              <a:t>Academic databases informed my research. I reviewed the literature’s key points. Codes grouped by theme included cultural, religious, and socioeconomic factors. Theme review improved consistency and relevance. Key BAME themes include language barriers and stigma. The analysis was methodical and unbiased.</a:t>
            </a:r>
            <a:endParaRPr lang="en-US" sz="1400" dirty="0">
              <a:latin typeface="Arial"/>
            </a:endParaRPr>
          </a:p>
          <a:p>
            <a:endParaRPr lang="en-US" sz="1000" dirty="0"/>
          </a:p>
        </p:txBody>
      </p:sp>
      <p:sp>
        <p:nvSpPr>
          <p:cNvPr id="3" name="TextBox 2">
            <a:extLst>
              <a:ext uri="{FF2B5EF4-FFF2-40B4-BE49-F238E27FC236}">
                <a16:creationId xmlns:a16="http://schemas.microsoft.com/office/drawing/2014/main" id="{DAB62C5D-D852-16B2-62D5-11A8715E38C2}"/>
              </a:ext>
            </a:extLst>
          </p:cNvPr>
          <p:cNvSpPr txBox="1"/>
          <p:nvPr/>
        </p:nvSpPr>
        <p:spPr>
          <a:xfrm>
            <a:off x="2310" y="3326246"/>
            <a:ext cx="5987471" cy="954107"/>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b="1" dirty="0">
                <a:ea typeface="+mn-lt"/>
                <a:cs typeface="+mn-lt"/>
              </a:rPr>
              <a:t>                                                 </a:t>
            </a:r>
            <a:r>
              <a:rPr lang="en-US" sz="1400" b="1">
                <a:latin typeface="Arial"/>
                <a:ea typeface="+mn-lt"/>
                <a:cs typeface="+mn-lt"/>
              </a:rPr>
              <a:t>     Inclusion Criteria</a:t>
            </a:r>
            <a:endParaRPr lang="en-US" sz="1400">
              <a:latin typeface="Arial"/>
            </a:endParaRPr>
          </a:p>
          <a:p>
            <a:pPr algn="just"/>
            <a:r>
              <a:rPr lang="en-US" sz="1100" dirty="0">
                <a:ea typeface="+mn-lt"/>
                <a:cs typeface="+mn-lt"/>
              </a:rPr>
              <a:t> </a:t>
            </a:r>
            <a:r>
              <a:rPr lang="en-US" sz="1400" dirty="0">
                <a:latin typeface="Arial"/>
                <a:ea typeface="+mn-lt"/>
                <a:cs typeface="+mn-lt"/>
              </a:rPr>
              <a:t>This research includes peer-reviewed studies and reports from reputable sources, published within the last 10 years and directly relevant to the research topic.</a:t>
            </a:r>
            <a:endParaRPr lang="en-US" sz="1400" dirty="0">
              <a:latin typeface="Arial"/>
            </a:endParaRPr>
          </a:p>
        </p:txBody>
      </p:sp>
      <p:sp>
        <p:nvSpPr>
          <p:cNvPr id="4" name="TextBox 3">
            <a:extLst>
              <a:ext uri="{FF2B5EF4-FFF2-40B4-BE49-F238E27FC236}">
                <a16:creationId xmlns:a16="http://schemas.microsoft.com/office/drawing/2014/main" id="{178657ED-0E8F-189A-3070-E30FE04FAF90}"/>
              </a:ext>
            </a:extLst>
          </p:cNvPr>
          <p:cNvSpPr txBox="1"/>
          <p:nvPr/>
        </p:nvSpPr>
        <p:spPr>
          <a:xfrm>
            <a:off x="5992849" y="3316386"/>
            <a:ext cx="6201388" cy="965652"/>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solidFill>
                  <a:srgbClr val="000000"/>
                </a:solidFill>
                <a:latin typeface="Arial"/>
                <a:cs typeface="Arial"/>
              </a:rPr>
              <a:t>                                                           </a:t>
            </a:r>
            <a:r>
              <a:rPr lang="en-US" sz="1400" b="1" dirty="0">
                <a:solidFill>
                  <a:srgbClr val="000000"/>
                </a:solidFill>
                <a:latin typeface="Arial"/>
                <a:cs typeface="Arial"/>
              </a:rPr>
              <a:t> Exclusion Criteria</a:t>
            </a:r>
            <a:r>
              <a:rPr lang="en-US" sz="1400" dirty="0">
                <a:solidFill>
                  <a:srgbClr val="000000"/>
                </a:solidFill>
                <a:latin typeface="Arial"/>
                <a:cs typeface="Arial"/>
              </a:rPr>
              <a:t> </a:t>
            </a:r>
          </a:p>
          <a:p>
            <a:pPr algn="ctr"/>
            <a:r>
              <a:rPr lang="en-US" sz="1400" dirty="0">
                <a:solidFill>
                  <a:srgbClr val="000000"/>
                </a:solidFill>
                <a:latin typeface="Arial"/>
                <a:cs typeface="Arial"/>
              </a:rPr>
              <a:t>The exclusion criteria comprised sources exceeding ten years old, non-UK materials, and inaccessible articles. </a:t>
            </a:r>
          </a:p>
          <a:p>
            <a:pPr algn="ctr"/>
            <a:endParaRPr lang="en-US" sz="1400" dirty="0">
              <a:latin typeface="Arial"/>
              <a:cs typeface="Arial"/>
            </a:endParaRPr>
          </a:p>
        </p:txBody>
      </p:sp>
      <p:sp>
        <p:nvSpPr>
          <p:cNvPr id="5" name="TextBox 4">
            <a:extLst>
              <a:ext uri="{FF2B5EF4-FFF2-40B4-BE49-F238E27FC236}">
                <a16:creationId xmlns:a16="http://schemas.microsoft.com/office/drawing/2014/main" id="{83E54104-1F54-4D12-7BB8-8DC00D1BE1D9}"/>
              </a:ext>
            </a:extLst>
          </p:cNvPr>
          <p:cNvSpPr txBox="1"/>
          <p:nvPr/>
        </p:nvSpPr>
        <p:spPr>
          <a:xfrm>
            <a:off x="7724" y="4285847"/>
            <a:ext cx="12180627" cy="2616101"/>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                                                                                                        Ethical Considerations</a:t>
            </a:r>
            <a:endParaRPr lang="en-US" dirty="0"/>
          </a:p>
          <a:p>
            <a:pPr algn="ctr"/>
            <a:endParaRPr lang="en-US" b="1" dirty="0">
              <a:latin typeface="Aptos"/>
              <a:ea typeface="+mn-lt"/>
              <a:cs typeface="+mn-lt"/>
            </a:endParaRPr>
          </a:p>
          <a:p>
            <a:pPr algn="just"/>
            <a:r>
              <a:rPr lang="en-US" sz="1400" dirty="0">
                <a:latin typeface="Arial"/>
                <a:ea typeface="+mn-lt"/>
                <a:cs typeface="+mn-lt"/>
              </a:rPr>
              <a:t>Secondary research ethics involves the moral principles governing the analysis and interpretation of pre-existing data in research. It is designed to encourage good conduct in research and prevent mistakes and misconduct. Aims to help conduct high-quality research and sustain a healthy research culture. Provides principles and standards for good practice in research for individuals and </a:t>
            </a:r>
            <a:r>
              <a:rPr lang="en-US" sz="1400" err="1">
                <a:latin typeface="Arial"/>
                <a:ea typeface="+mn-lt"/>
                <a:cs typeface="+mn-lt"/>
              </a:rPr>
              <a:t>organisations</a:t>
            </a:r>
            <a:r>
              <a:rPr lang="en-US" sz="1400" dirty="0">
                <a:latin typeface="Arial"/>
                <a:ea typeface="+mn-lt"/>
                <a:cs typeface="+mn-lt"/>
              </a:rPr>
              <a:t> involved in research (UK Research Integrity Office, 2023)</a:t>
            </a:r>
            <a:endParaRPr lang="en-US" sz="1400" dirty="0">
              <a:latin typeface="Arial"/>
            </a:endParaRP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98471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E59ABD-CAC5-24B8-02B6-D67282AA6135}"/>
              </a:ext>
            </a:extLst>
          </p:cNvPr>
          <p:cNvSpPr txBox="1"/>
          <p:nvPr/>
        </p:nvSpPr>
        <p:spPr>
          <a:xfrm>
            <a:off x="5773" y="3464"/>
            <a:ext cx="12187381"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a:p>
            <a:r>
              <a:rPr lang="en-US" dirty="0"/>
              <a:t>                                                                                                  </a:t>
            </a:r>
            <a:r>
              <a:rPr lang="en-US" b="1" dirty="0">
                <a:ea typeface="+mn-lt"/>
                <a:cs typeface="+mn-lt"/>
              </a:rPr>
              <a:t>                  References</a:t>
            </a:r>
            <a:endParaRPr lang="en-US" dirty="0"/>
          </a:p>
          <a:p>
            <a:endParaRPr lang="en-US"/>
          </a:p>
          <a:p>
            <a:r>
              <a:rPr lang="en-US" sz="1400" dirty="0">
                <a:latin typeface="Arial"/>
                <a:ea typeface="+mn-lt"/>
                <a:cs typeface="+mn-lt"/>
              </a:rPr>
              <a:t>Clarke, V. and Braun, V. (2016) 'Thematic Analysis', </a:t>
            </a:r>
            <a:r>
              <a:rPr lang="en-US" sz="1400" i="1" dirty="0">
                <a:latin typeface="Arial"/>
                <a:ea typeface="+mn-lt"/>
                <a:cs typeface="+mn-lt"/>
              </a:rPr>
              <a:t>The Journal of Positive Psychology</a:t>
            </a:r>
            <a:r>
              <a:rPr lang="en-US" sz="1400" dirty="0">
                <a:latin typeface="Arial"/>
                <a:ea typeface="+mn-lt"/>
                <a:cs typeface="+mn-lt"/>
              </a:rPr>
              <a:t>, 12(3), pp. 297-298. Available at: </a:t>
            </a:r>
            <a:r>
              <a:rPr lang="en-US" sz="1400" dirty="0">
                <a:latin typeface="Arial"/>
                <a:ea typeface="+mn-lt"/>
                <a:cs typeface="+mn-lt"/>
                <a:hlinkClick r:id="rId2"/>
              </a:rPr>
              <a:t>https://doi.org/10.1080/17439760.2016.1262613</a:t>
            </a:r>
            <a:r>
              <a:rPr lang="en-US" sz="1400" dirty="0">
                <a:latin typeface="Arial"/>
                <a:ea typeface="+mn-lt"/>
                <a:cs typeface="+mn-lt"/>
              </a:rPr>
              <a:t> </a:t>
            </a:r>
            <a:endParaRPr lang="en-US" sz="1400" dirty="0">
              <a:latin typeface="Arial"/>
              <a:cs typeface="Arial"/>
            </a:endParaRPr>
          </a:p>
          <a:p>
            <a:br>
              <a:rPr lang="en-US" sz="1400" dirty="0">
                <a:latin typeface="Arial"/>
              </a:rPr>
            </a:br>
            <a:r>
              <a:rPr lang="en-US" sz="1400" dirty="0">
                <a:latin typeface="Arial"/>
                <a:ea typeface="+mn-lt"/>
                <a:cs typeface="+mn-lt"/>
              </a:rPr>
              <a:t>Emanuelson, U. and </a:t>
            </a:r>
            <a:r>
              <a:rPr lang="en-US" sz="1400" err="1">
                <a:latin typeface="Arial"/>
                <a:ea typeface="+mn-lt"/>
                <a:cs typeface="+mn-lt"/>
              </a:rPr>
              <a:t>Egenvall</a:t>
            </a:r>
            <a:r>
              <a:rPr lang="en-US" sz="1400" dirty="0">
                <a:latin typeface="Arial"/>
                <a:ea typeface="+mn-lt"/>
                <a:cs typeface="+mn-lt"/>
              </a:rPr>
              <a:t>, A. (2014). ‘The Data – Sources and Validation.’ </a:t>
            </a:r>
            <a:r>
              <a:rPr lang="en-US" sz="1400" i="1" dirty="0">
                <a:latin typeface="Arial"/>
                <a:ea typeface="+mn-lt"/>
                <a:cs typeface="+mn-lt"/>
              </a:rPr>
              <a:t>Preventive Veterinary Medicine</a:t>
            </a:r>
            <a:r>
              <a:rPr lang="en-US" sz="1400" dirty="0">
                <a:latin typeface="Arial"/>
                <a:ea typeface="+mn-lt"/>
                <a:cs typeface="+mn-lt"/>
              </a:rPr>
              <a:t>, 113(3), pp.298–303. Available at: </a:t>
            </a:r>
            <a:r>
              <a:rPr lang="en-US" sz="1400" dirty="0">
                <a:latin typeface="Arial"/>
                <a:ea typeface="+mn-lt"/>
                <a:cs typeface="+mn-lt"/>
                <a:hlinkClick r:id="rId3"/>
              </a:rPr>
              <a:t>https://doi.org/10.1016/j.prevetmed.2013.10.002</a:t>
            </a:r>
            <a:r>
              <a:rPr lang="en-US" sz="1400" dirty="0">
                <a:latin typeface="Arial"/>
                <a:ea typeface="+mn-lt"/>
                <a:cs typeface="+mn-lt"/>
              </a:rPr>
              <a:t> </a:t>
            </a:r>
            <a:endParaRPr lang="en-US" sz="1400" dirty="0">
              <a:latin typeface="Arial"/>
            </a:endParaRPr>
          </a:p>
          <a:p>
            <a:endParaRPr lang="en-US" sz="1400" dirty="0">
              <a:latin typeface="Arial"/>
            </a:endParaRPr>
          </a:p>
          <a:p>
            <a:r>
              <a:rPr lang="en-US" sz="1400" dirty="0">
                <a:latin typeface="Arial"/>
                <a:ea typeface="+mn-lt"/>
                <a:cs typeface="+mn-lt"/>
              </a:rPr>
              <a:t>Gough, D., Oliver, S. and Thomas, J. (2017) </a:t>
            </a:r>
            <a:r>
              <a:rPr lang="en-US" sz="1400" i="1" dirty="0">
                <a:latin typeface="Arial"/>
                <a:ea typeface="+mn-lt"/>
                <a:cs typeface="+mn-lt"/>
              </a:rPr>
              <a:t>An Introduction to Systematic Reviews</a:t>
            </a:r>
            <a:r>
              <a:rPr lang="en-US" sz="1400" dirty="0">
                <a:latin typeface="Arial"/>
                <a:ea typeface="+mn-lt"/>
                <a:cs typeface="+mn-lt"/>
              </a:rPr>
              <a:t>. 2nd </a:t>
            </a:r>
            <a:r>
              <a:rPr lang="en-US" sz="1400" err="1">
                <a:latin typeface="Arial"/>
                <a:ea typeface="+mn-lt"/>
                <a:cs typeface="+mn-lt"/>
              </a:rPr>
              <a:t>edn</a:t>
            </a:r>
            <a:r>
              <a:rPr lang="en-US" sz="1400" dirty="0">
                <a:latin typeface="Arial"/>
                <a:ea typeface="+mn-lt"/>
                <a:cs typeface="+mn-lt"/>
              </a:rPr>
              <a:t>. London; Los Angeles: Sage Publications Ltd. </a:t>
            </a:r>
            <a:endParaRPr lang="en-US" sz="1400" dirty="0">
              <a:latin typeface="Arial"/>
              <a:cs typeface="Arial"/>
            </a:endParaRPr>
          </a:p>
          <a:p>
            <a:endParaRPr lang="en-US" sz="1400" dirty="0">
              <a:latin typeface="Arial"/>
              <a:ea typeface="+mn-lt"/>
              <a:cs typeface="+mn-lt"/>
            </a:endParaRPr>
          </a:p>
          <a:p>
            <a:r>
              <a:rPr lang="en-US" sz="1400" err="1">
                <a:latin typeface="Arial"/>
                <a:ea typeface="+mn-lt"/>
                <a:cs typeface="+mn-lt"/>
              </a:rPr>
              <a:t>Hmielowski</a:t>
            </a:r>
            <a:r>
              <a:rPr lang="en-US" sz="1400" dirty="0">
                <a:latin typeface="Arial"/>
                <a:ea typeface="+mn-lt"/>
                <a:cs typeface="+mn-lt"/>
              </a:rPr>
              <a:t>, J. D. (2017) 'Secondary Research/Analysis', </a:t>
            </a:r>
            <a:r>
              <a:rPr lang="en-US" sz="1400" i="1" dirty="0">
                <a:latin typeface="Arial"/>
                <a:ea typeface="+mn-lt"/>
                <a:cs typeface="+mn-lt"/>
              </a:rPr>
              <a:t>The International Encyclopedia of Communication Research Methods</a:t>
            </a:r>
            <a:r>
              <a:rPr lang="en-US" sz="1400" dirty="0">
                <a:latin typeface="Arial"/>
                <a:ea typeface="+mn-lt"/>
                <a:cs typeface="+mn-lt"/>
              </a:rPr>
              <a:t>, pp. 1-5. Available at: </a:t>
            </a:r>
            <a:r>
              <a:rPr lang="en-US" sz="1400" dirty="0">
                <a:latin typeface="Arial"/>
                <a:ea typeface="+mn-lt"/>
                <a:cs typeface="+mn-lt"/>
                <a:hlinkClick r:id="rId4"/>
              </a:rPr>
              <a:t>https://doi.org/10.1002/9781118901731.iecrm0232</a:t>
            </a:r>
            <a:r>
              <a:rPr lang="en-US" sz="1400" dirty="0">
                <a:latin typeface="Arial"/>
                <a:ea typeface="+mn-lt"/>
                <a:cs typeface="+mn-lt"/>
              </a:rPr>
              <a:t> </a:t>
            </a:r>
            <a:endParaRPr lang="en-US" sz="1400" dirty="0">
              <a:latin typeface="Arial"/>
              <a:cs typeface="Arial"/>
            </a:endParaRPr>
          </a:p>
          <a:p>
            <a:endParaRPr lang="en-US" sz="1400" dirty="0">
              <a:latin typeface="Arial"/>
              <a:ea typeface="+mn-lt"/>
              <a:cs typeface="+mn-lt"/>
            </a:endParaRPr>
          </a:p>
          <a:p>
            <a:r>
              <a:rPr lang="en-US" sz="1400" dirty="0">
                <a:latin typeface="Arial"/>
                <a:ea typeface="+mn-lt"/>
                <a:cs typeface="+mn-lt"/>
              </a:rPr>
              <a:t>Lasky, J. (2024) </a:t>
            </a:r>
            <a:r>
              <a:rPr lang="en-US" sz="1400" i="1" dirty="0">
                <a:latin typeface="Arial"/>
                <a:ea typeface="+mn-lt"/>
                <a:cs typeface="+mn-lt"/>
              </a:rPr>
              <a:t>CRAAP Test | EBSCO</a:t>
            </a:r>
            <a:r>
              <a:rPr lang="en-US" sz="1400" dirty="0">
                <a:latin typeface="Arial"/>
                <a:ea typeface="+mn-lt"/>
                <a:cs typeface="+mn-lt"/>
              </a:rPr>
              <a:t>. Available at: </a:t>
            </a:r>
            <a:r>
              <a:rPr lang="en-US" sz="1400" dirty="0">
                <a:latin typeface="Arial"/>
                <a:ea typeface="+mn-lt"/>
                <a:cs typeface="+mn-lt"/>
                <a:hlinkClick r:id="rId5"/>
              </a:rPr>
              <a:t>https://www.ebsco.com/research-starters/social-sciences-and-humanities/craap-test</a:t>
            </a:r>
            <a:r>
              <a:rPr lang="en-US" sz="1400" dirty="0">
                <a:latin typeface="Arial"/>
                <a:ea typeface="+mn-lt"/>
                <a:cs typeface="+mn-lt"/>
              </a:rPr>
              <a:t>  (Accessed: 21 June 2025).</a:t>
            </a:r>
            <a:endParaRPr lang="en-US" sz="1400" dirty="0">
              <a:latin typeface="Arial"/>
              <a:cs typeface="Arial"/>
            </a:endParaRPr>
          </a:p>
          <a:p>
            <a:endParaRPr lang="en-US" sz="1400" dirty="0">
              <a:latin typeface="Arial"/>
              <a:ea typeface="+mn-lt"/>
              <a:cs typeface="+mn-lt"/>
            </a:endParaRPr>
          </a:p>
          <a:p>
            <a:r>
              <a:rPr lang="en-US" sz="1400" dirty="0">
                <a:latin typeface="Arial"/>
                <a:ea typeface="+mn-lt"/>
                <a:cs typeface="+mn-lt"/>
              </a:rPr>
              <a:t>Thielen, S. C.,  Reusch, J. E. B. and </a:t>
            </a:r>
            <a:r>
              <a:rPr lang="en-US" sz="1400" err="1">
                <a:latin typeface="Arial"/>
                <a:ea typeface="+mn-lt"/>
                <a:cs typeface="+mn-lt"/>
              </a:rPr>
              <a:t>Regensteiner</a:t>
            </a:r>
            <a:r>
              <a:rPr lang="en-US" sz="1400" dirty="0">
                <a:latin typeface="Arial"/>
                <a:ea typeface="+mn-lt"/>
                <a:cs typeface="+mn-lt"/>
              </a:rPr>
              <a:t>, J. G. (2023) 'A Narrative Review of Exercise Participation among Adults with Prediabetes or Type 2 diabetes: Barriers and Solutions', </a:t>
            </a:r>
            <a:r>
              <a:rPr lang="en-US" sz="1400" i="1" dirty="0">
                <a:latin typeface="Arial"/>
                <a:ea typeface="+mn-lt"/>
                <a:cs typeface="+mn-lt"/>
              </a:rPr>
              <a:t>Frontiers in Clinical Diabetes and Healthcare</a:t>
            </a:r>
            <a:r>
              <a:rPr lang="en-US" sz="1400" dirty="0">
                <a:latin typeface="Arial"/>
                <a:ea typeface="+mn-lt"/>
                <a:cs typeface="+mn-lt"/>
              </a:rPr>
              <a:t>, 4. Available at: </a:t>
            </a:r>
            <a:r>
              <a:rPr lang="en-US" sz="1400" dirty="0">
                <a:latin typeface="Arial"/>
                <a:ea typeface="+mn-lt"/>
                <a:cs typeface="+mn-lt"/>
                <a:hlinkClick r:id="rId6"/>
              </a:rPr>
              <a:t>https://doi.org/10.3389/fcdhc.2023.1218692</a:t>
            </a:r>
            <a:r>
              <a:rPr lang="en-US" sz="1400" dirty="0">
                <a:latin typeface="Arial"/>
                <a:ea typeface="+mn-lt"/>
                <a:cs typeface="+mn-lt"/>
              </a:rPr>
              <a:t> </a:t>
            </a:r>
            <a:endParaRPr lang="en-US" sz="1400" dirty="0">
              <a:latin typeface="Arial"/>
            </a:endParaRPr>
          </a:p>
          <a:p>
            <a:endParaRPr lang="en-US" sz="1400" dirty="0">
              <a:latin typeface="Arial"/>
              <a:cs typeface="Arial"/>
            </a:endParaRPr>
          </a:p>
          <a:p>
            <a:r>
              <a:rPr lang="en-US" sz="1400" dirty="0">
                <a:latin typeface="Arial"/>
                <a:ea typeface="+mn-lt"/>
                <a:cs typeface="+mn-lt"/>
              </a:rPr>
              <a:t>UK Research Integrity Office (2023) </a:t>
            </a:r>
            <a:r>
              <a:rPr lang="en-US" sz="1400" i="1" dirty="0">
                <a:latin typeface="Arial"/>
                <a:ea typeface="+mn-lt"/>
                <a:cs typeface="+mn-lt"/>
              </a:rPr>
              <a:t>Code of Practice for Research</a:t>
            </a:r>
            <a:r>
              <a:rPr lang="en-US" sz="1400" dirty="0">
                <a:latin typeface="Arial"/>
                <a:ea typeface="+mn-lt"/>
                <a:cs typeface="+mn-lt"/>
              </a:rPr>
              <a:t>. Available at: </a:t>
            </a:r>
            <a:r>
              <a:rPr lang="en-US" sz="1400" dirty="0">
                <a:latin typeface="Arial"/>
                <a:ea typeface="+mn-lt"/>
                <a:cs typeface="+mn-lt"/>
                <a:hlinkClick r:id="rId7"/>
              </a:rPr>
              <a:t>https://ukrio.org/wp-content/uploads/UKRIO-Code-of-Practice-for-Research.pdf</a:t>
            </a:r>
            <a:r>
              <a:rPr lang="en-US" sz="1400" dirty="0">
                <a:latin typeface="Arial"/>
                <a:ea typeface="+mn-lt"/>
                <a:cs typeface="+mn-lt"/>
              </a:rPr>
              <a:t> (Accessed: 06 May 2025).</a:t>
            </a:r>
            <a:endParaRPr lang="en-US" sz="1400" dirty="0">
              <a:latin typeface="Arial"/>
              <a:cs typeface="Arial"/>
            </a:endParaRPr>
          </a:p>
          <a:p>
            <a:endParaRPr lang="en-US" sz="1400" dirty="0">
              <a:latin typeface="Arial"/>
              <a:ea typeface="+mn-lt"/>
              <a:cs typeface="+mn-lt"/>
            </a:endParaRPr>
          </a:p>
          <a:p>
            <a:r>
              <a:rPr lang="en-US" sz="1400" dirty="0">
                <a:latin typeface="Arial"/>
                <a:ea typeface="+mn-lt"/>
                <a:cs typeface="+mn-lt"/>
              </a:rPr>
              <a:t>University of Leeds (2022) </a:t>
            </a:r>
            <a:r>
              <a:rPr lang="en-US" sz="1400" i="1" dirty="0">
                <a:latin typeface="Arial"/>
                <a:ea typeface="+mn-lt"/>
                <a:cs typeface="+mn-lt"/>
              </a:rPr>
              <a:t>Literature Searching Explained</a:t>
            </a:r>
            <a:r>
              <a:rPr lang="en-US" sz="1400" dirty="0">
                <a:latin typeface="Arial"/>
                <a:ea typeface="+mn-lt"/>
                <a:cs typeface="+mn-lt"/>
              </a:rPr>
              <a:t>. Available at: </a:t>
            </a:r>
            <a:r>
              <a:rPr lang="en-US" sz="1400" dirty="0">
                <a:latin typeface="Arial"/>
                <a:ea typeface="+mn-lt"/>
                <a:cs typeface="+mn-lt"/>
                <a:hlinkClick r:id="rId8"/>
              </a:rPr>
              <a:t>https://library.leeds.ac.uk/info/1404/literature_searching/14/literature_searching_explained/4</a:t>
            </a:r>
            <a:r>
              <a:rPr lang="en-US" sz="1400" dirty="0">
                <a:latin typeface="Arial"/>
                <a:ea typeface="+mn-lt"/>
                <a:cs typeface="+mn-lt"/>
              </a:rPr>
              <a:t>  (Accessed: 30 April 2025).</a:t>
            </a:r>
            <a:endParaRPr lang="en-US" sz="1400" dirty="0">
              <a:latin typeface="Arial"/>
              <a:cs typeface="Arial"/>
            </a:endParaRPr>
          </a:p>
          <a:p>
            <a:endParaRPr lang="en-US" sz="1400" dirty="0">
              <a:latin typeface="Arial"/>
              <a:ea typeface="+mn-lt"/>
              <a:cs typeface="+mn-lt"/>
            </a:endParaRPr>
          </a:p>
          <a:p>
            <a:r>
              <a:rPr lang="en-US" sz="1400" dirty="0">
                <a:latin typeface="Arial"/>
                <a:ea typeface="+mn-lt"/>
                <a:cs typeface="+mn-lt"/>
              </a:rPr>
              <a:t>Wickham, R. (2019) 'Secondary Analysis Research', </a:t>
            </a:r>
            <a:r>
              <a:rPr lang="en-US" sz="1400" i="1" dirty="0">
                <a:latin typeface="Arial"/>
                <a:ea typeface="+mn-lt"/>
                <a:cs typeface="+mn-lt"/>
              </a:rPr>
              <a:t>Journal of the Advanced Practitioner in Oncology</a:t>
            </a:r>
            <a:r>
              <a:rPr lang="en-US" sz="1400" dirty="0">
                <a:latin typeface="Arial"/>
                <a:ea typeface="+mn-lt"/>
                <a:cs typeface="+mn-lt"/>
              </a:rPr>
              <a:t>, 10(4), pp. 395-400. Available at: </a:t>
            </a:r>
            <a:r>
              <a:rPr lang="en-US" sz="1400" dirty="0">
                <a:latin typeface="Arial"/>
                <a:ea typeface="+mn-lt"/>
                <a:cs typeface="+mn-lt"/>
                <a:hlinkClick r:id="rId9"/>
              </a:rPr>
              <a:t>https://pmc.ncbi.nlm.nih.gov/articles/PMC7520737/</a:t>
            </a:r>
            <a:r>
              <a:rPr lang="en-US" sz="1400" dirty="0">
                <a:latin typeface="Arial"/>
                <a:ea typeface="+mn-lt"/>
                <a:cs typeface="+mn-lt"/>
              </a:rPr>
              <a:t> (Accessed: 08 May 2025).</a:t>
            </a:r>
            <a:endParaRPr lang="en-US" sz="1400" dirty="0">
              <a:latin typeface="Arial"/>
              <a:cs typeface="Arial"/>
            </a:endParaRPr>
          </a:p>
          <a:p>
            <a:endParaRPr lang="en-US" sz="1400" dirty="0">
              <a:latin typeface="Arial"/>
              <a:cs typeface="Arial"/>
            </a:endParaRPr>
          </a:p>
          <a:p>
            <a:endParaRPr lang="en-US" sz="1400" dirty="0">
              <a:latin typeface="Arial"/>
              <a:cs typeface="Arial"/>
            </a:endParaRPr>
          </a:p>
        </p:txBody>
      </p:sp>
    </p:spTree>
    <p:extLst>
      <p:ext uri="{BB962C8B-B14F-4D97-AF65-F5344CB8AC3E}">
        <p14:creationId xmlns:p14="http://schemas.microsoft.com/office/powerpoint/2010/main" val="677247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AF593F-85A1-67B5-14EF-611F2AA721B7}"/>
              </a:ext>
            </a:extLst>
          </p:cNvPr>
          <p:cNvSpPr txBox="1"/>
          <p:nvPr/>
        </p:nvSpPr>
        <p:spPr>
          <a:xfrm>
            <a:off x="1155" y="0"/>
            <a:ext cx="12187381" cy="90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                         </a:t>
            </a:r>
            <a:r>
              <a:rPr lang="en-US" b="1" dirty="0">
                <a:latin typeface="Arial"/>
                <a:cs typeface="Arial"/>
              </a:rPr>
              <a:t>                                                            Appendices</a:t>
            </a:r>
          </a:p>
          <a:p>
            <a:r>
              <a:rPr lang="en-US" sz="1100" b="1" dirty="0">
                <a:latin typeface="Arial"/>
                <a:cs typeface="Arial"/>
              </a:rPr>
              <a:t>                                                     </a:t>
            </a:r>
            <a:r>
              <a:rPr lang="en-US" sz="1100" b="1" dirty="0">
                <a:solidFill>
                  <a:srgbClr val="000000"/>
                </a:solidFill>
                <a:latin typeface="Arial"/>
                <a:cs typeface="Arial"/>
              </a:rPr>
              <a:t>                                                                 </a:t>
            </a:r>
            <a:r>
              <a:rPr lang="en-US" b="1" dirty="0">
                <a:solidFill>
                  <a:srgbClr val="000000"/>
                </a:solidFill>
                <a:latin typeface="Arial"/>
                <a:cs typeface="Arial"/>
              </a:rPr>
              <a:t>Searching for Information</a:t>
            </a:r>
          </a:p>
          <a:p>
            <a:r>
              <a:rPr lang="en-US" sz="1100" b="1" dirty="0">
                <a:solidFill>
                  <a:srgbClr val="000000"/>
                </a:solidFill>
                <a:latin typeface="Arial"/>
                <a:ea typeface="Arial"/>
                <a:cs typeface="Arial"/>
              </a:rPr>
              <a:t>               </a:t>
            </a:r>
            <a:r>
              <a:rPr lang="en-US" sz="1100" b="1" dirty="0">
                <a:latin typeface="Arial"/>
                <a:ea typeface="Arial"/>
                <a:cs typeface="Arial"/>
              </a:rPr>
              <a:t>                                                                      </a:t>
            </a:r>
            <a:r>
              <a:rPr lang="en-US" sz="1700" dirty="0">
                <a:latin typeface="Aptos"/>
                <a:ea typeface="Aptos"/>
                <a:cs typeface="Aptos"/>
              </a:rPr>
              <a:t>BMHP6020 Independent Project Source Tracking Table </a:t>
            </a:r>
            <a:endParaRPr lang="en-US" dirty="0"/>
          </a:p>
        </p:txBody>
      </p:sp>
      <p:graphicFrame>
        <p:nvGraphicFramePr>
          <p:cNvPr id="12" name="Table 11">
            <a:extLst>
              <a:ext uri="{FF2B5EF4-FFF2-40B4-BE49-F238E27FC236}">
                <a16:creationId xmlns:a16="http://schemas.microsoft.com/office/drawing/2014/main" id="{2EEA3861-239E-8C65-7F11-51AB7E11A7AE}"/>
              </a:ext>
            </a:extLst>
          </p:cNvPr>
          <p:cNvGraphicFramePr>
            <a:graphicFrameLocks noGrp="1"/>
          </p:cNvGraphicFramePr>
          <p:nvPr>
            <p:extLst>
              <p:ext uri="{D42A27DB-BD31-4B8C-83A1-F6EECF244321}">
                <p14:modId xmlns:p14="http://schemas.microsoft.com/office/powerpoint/2010/main" val="2285028704"/>
              </p:ext>
            </p:extLst>
          </p:nvPr>
        </p:nvGraphicFramePr>
        <p:xfrm>
          <a:off x="23091" y="1339272"/>
          <a:ext cx="12147983" cy="5515216"/>
        </p:xfrm>
        <a:graphic>
          <a:graphicData uri="http://schemas.openxmlformats.org/drawingml/2006/table">
            <a:tbl>
              <a:tblPr firstRow="1" firstCol="1" bandRow="1">
                <a:tableStyleId>{5C22544A-7EE6-4342-B048-85BDC9FD1C3A}</a:tableStyleId>
              </a:tblPr>
              <a:tblGrid>
                <a:gridCol w="1786607">
                  <a:extLst>
                    <a:ext uri="{9D8B030D-6E8A-4147-A177-3AD203B41FA5}">
                      <a16:colId xmlns:a16="http://schemas.microsoft.com/office/drawing/2014/main" val="4268728668"/>
                    </a:ext>
                  </a:extLst>
                </a:gridCol>
                <a:gridCol w="1780735">
                  <a:extLst>
                    <a:ext uri="{9D8B030D-6E8A-4147-A177-3AD203B41FA5}">
                      <a16:colId xmlns:a16="http://schemas.microsoft.com/office/drawing/2014/main" val="812227170"/>
                    </a:ext>
                  </a:extLst>
                </a:gridCol>
                <a:gridCol w="2298699">
                  <a:extLst>
                    <a:ext uri="{9D8B030D-6E8A-4147-A177-3AD203B41FA5}">
                      <a16:colId xmlns:a16="http://schemas.microsoft.com/office/drawing/2014/main" val="968086161"/>
                    </a:ext>
                  </a:extLst>
                </a:gridCol>
                <a:gridCol w="1793698">
                  <a:extLst>
                    <a:ext uri="{9D8B030D-6E8A-4147-A177-3AD203B41FA5}">
                      <a16:colId xmlns:a16="http://schemas.microsoft.com/office/drawing/2014/main" val="315617543"/>
                    </a:ext>
                  </a:extLst>
                </a:gridCol>
                <a:gridCol w="2082799">
                  <a:extLst>
                    <a:ext uri="{9D8B030D-6E8A-4147-A177-3AD203B41FA5}">
                      <a16:colId xmlns:a16="http://schemas.microsoft.com/office/drawing/2014/main" val="4096362110"/>
                    </a:ext>
                  </a:extLst>
                </a:gridCol>
                <a:gridCol w="2405445">
                  <a:extLst>
                    <a:ext uri="{9D8B030D-6E8A-4147-A177-3AD203B41FA5}">
                      <a16:colId xmlns:a16="http://schemas.microsoft.com/office/drawing/2014/main" val="2784766022"/>
                    </a:ext>
                  </a:extLst>
                </a:gridCol>
              </a:tblGrid>
              <a:tr h="774700">
                <a:tc>
                  <a:txBody>
                    <a:bodyPr/>
                    <a:lstStyle/>
                    <a:p>
                      <a:pPr algn="ctr">
                        <a:spcAft>
                          <a:spcPts val="1100"/>
                        </a:spcAft>
                        <a:buNone/>
                      </a:pPr>
                      <a:r>
                        <a:rPr lang="en-US" b="1" kern="0" dirty="0">
                          <a:effectLst/>
                          <a:latin typeface="Segoe UI Emoji"/>
                          <a:cs typeface="Segoe UI Emoji" panose="020B0502040204020203" pitchFamily="34" charset="0"/>
                        </a:rPr>
                        <a:t>✅</a:t>
                      </a:r>
                    </a:p>
                    <a:p>
                      <a:pPr lvl="0" algn="ctr">
                        <a:spcAft>
                          <a:spcPts val="1100"/>
                        </a:spcAft>
                        <a:buNone/>
                      </a:pPr>
                      <a:r>
                        <a:rPr lang="en-US" sz="1400" b="1" kern="0" dirty="0">
                          <a:solidFill>
                            <a:schemeClr val="tx1"/>
                          </a:solidFill>
                          <a:effectLst/>
                          <a:latin typeface="Arial"/>
                        </a:rPr>
                        <a:t>Save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1100"/>
                        </a:spcAft>
                        <a:buNone/>
                      </a:pPr>
                      <a:endParaRPr lang="en-US" sz="1400" b="1" kern="0" dirty="0">
                        <a:solidFill>
                          <a:schemeClr val="tx1"/>
                        </a:solidFill>
                        <a:effectLst/>
                        <a:latin typeface="Arial"/>
                      </a:endParaRPr>
                    </a:p>
                    <a:p>
                      <a:pPr lvl="0" algn="ctr">
                        <a:spcAft>
                          <a:spcPts val="1100"/>
                        </a:spcAft>
                        <a:buNone/>
                      </a:pPr>
                      <a:r>
                        <a:rPr lang="en-US" sz="1400" b="1" kern="0" dirty="0">
                          <a:solidFill>
                            <a:schemeClr val="tx1"/>
                          </a:solidFill>
                          <a:effectLst/>
                          <a:latin typeface="Arial"/>
                        </a:rPr>
                        <a:t>Author &amp; Year</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1100"/>
                        </a:spcAft>
                        <a:buNone/>
                      </a:pPr>
                      <a:endParaRPr lang="en-US" sz="1400" b="1" kern="0" dirty="0">
                        <a:solidFill>
                          <a:schemeClr val="tx1"/>
                        </a:solidFill>
                        <a:effectLst/>
                        <a:latin typeface="Arial"/>
                      </a:endParaRPr>
                    </a:p>
                    <a:p>
                      <a:pPr lvl="0" algn="ctr">
                        <a:spcAft>
                          <a:spcPts val="1100"/>
                        </a:spcAft>
                        <a:buNone/>
                      </a:pPr>
                      <a:r>
                        <a:rPr lang="en-US" sz="1400" b="1" kern="0" dirty="0">
                          <a:solidFill>
                            <a:schemeClr val="tx1"/>
                          </a:solidFill>
                          <a:effectLst/>
                          <a:latin typeface="Arial"/>
                        </a:rPr>
                        <a:t>Title</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1100"/>
                        </a:spcAft>
                        <a:buNone/>
                      </a:pPr>
                      <a:endParaRPr lang="en-US" sz="1400" b="1" kern="0" dirty="0">
                        <a:solidFill>
                          <a:schemeClr val="tx1"/>
                        </a:solidFill>
                        <a:effectLst/>
                        <a:latin typeface="Arial"/>
                      </a:endParaRPr>
                    </a:p>
                    <a:p>
                      <a:pPr lvl="0" algn="ctr">
                        <a:spcAft>
                          <a:spcPts val="1100"/>
                        </a:spcAft>
                        <a:buNone/>
                      </a:pPr>
                      <a:r>
                        <a:rPr lang="en-US" sz="1400" b="1" kern="0" dirty="0">
                          <a:solidFill>
                            <a:schemeClr val="tx1"/>
                          </a:solidFill>
                          <a:effectLst/>
                          <a:latin typeface="Arial"/>
                        </a:rPr>
                        <a:t>Summary</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1100"/>
                        </a:spcAft>
                        <a:buNone/>
                      </a:pPr>
                      <a:endParaRPr lang="en-US" sz="1400" b="1" kern="0" dirty="0">
                        <a:solidFill>
                          <a:schemeClr val="tx1"/>
                        </a:solidFill>
                        <a:effectLst/>
                        <a:latin typeface="Arial"/>
                      </a:endParaRPr>
                    </a:p>
                    <a:p>
                      <a:pPr lvl="0" algn="ctr">
                        <a:spcAft>
                          <a:spcPts val="1100"/>
                        </a:spcAft>
                        <a:buNone/>
                      </a:pPr>
                      <a:r>
                        <a:rPr lang="en-US" sz="1400" b="1" kern="0" dirty="0">
                          <a:solidFill>
                            <a:schemeClr val="tx1"/>
                          </a:solidFill>
                          <a:effectLst/>
                          <a:latin typeface="Arial"/>
                        </a:rPr>
                        <a:t>CRAAP Notes</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spcAft>
                          <a:spcPts val="1100"/>
                        </a:spcAft>
                        <a:buNone/>
                      </a:pPr>
                      <a:endParaRPr lang="en-US" sz="1400" b="1" kern="0" dirty="0">
                        <a:solidFill>
                          <a:schemeClr val="tx1"/>
                        </a:solidFill>
                        <a:effectLst/>
                        <a:latin typeface="Arial"/>
                      </a:endParaRPr>
                    </a:p>
                    <a:p>
                      <a:pPr lvl="0" algn="ctr">
                        <a:spcAft>
                          <a:spcPts val="1100"/>
                        </a:spcAft>
                        <a:buNone/>
                      </a:pPr>
                      <a:r>
                        <a:rPr lang="en-US" sz="1400" b="1" kern="0" dirty="0">
                          <a:solidFill>
                            <a:schemeClr val="tx1"/>
                          </a:solidFill>
                          <a:effectLst/>
                          <a:latin typeface="Arial"/>
                        </a:rPr>
                        <a:t>File Name / Link to Source </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15489743"/>
                  </a:ext>
                </a:extLst>
              </a:tr>
              <a:tr h="927100">
                <a:tc>
                  <a:txBody>
                    <a:bodyPr/>
                    <a:lstStyle/>
                    <a:p>
                      <a:pPr>
                        <a:spcAft>
                          <a:spcPts val="1100"/>
                        </a:spcAft>
                        <a:buNone/>
                      </a:pPr>
                      <a:endParaRPr lang="en-US" sz="1400" kern="0" dirty="0">
                        <a:solidFill>
                          <a:schemeClr val="tx1"/>
                        </a:solidFill>
                        <a:effectLst/>
                        <a:latin typeface="Arial"/>
                        <a:cs typeface="Arial"/>
                      </a:endParaRPr>
                    </a:p>
                    <a:p>
                      <a:pPr lvl="0">
                        <a:spcAft>
                          <a:spcPts val="1100"/>
                        </a:spcAft>
                        <a:buNone/>
                      </a:pPr>
                      <a:r>
                        <a:rPr lang="en-US" sz="1400" kern="0" dirty="0">
                          <a:solidFill>
                            <a:schemeClr val="tx1"/>
                          </a:solidFill>
                          <a:effectLst/>
                          <a:latin typeface="Arial"/>
                          <a:cs typeface="Arial"/>
                        </a:rPr>
                        <a:t>           Yes</a:t>
                      </a:r>
                      <a:endParaRPr lang="en-US" sz="1400" dirty="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US" sz="1100" kern="0" dirty="0">
                        <a:effectLst/>
                        <a:latin typeface="Arial"/>
                        <a:cs typeface="Arial"/>
                      </a:endParaRPr>
                    </a:p>
                    <a:p>
                      <a:pPr lvl="0">
                        <a:buNone/>
                      </a:pPr>
                      <a:r>
                        <a:rPr lang="en-US" sz="1100" kern="0" dirty="0" err="1">
                          <a:effectLst/>
                          <a:latin typeface="Arial"/>
                          <a:cs typeface="Arial"/>
                        </a:rPr>
                        <a:t>Gafari</a:t>
                      </a:r>
                      <a:r>
                        <a:rPr lang="en-US" sz="1100" kern="0" dirty="0">
                          <a:effectLst/>
                          <a:latin typeface="Arial"/>
                          <a:cs typeface="Arial"/>
                        </a:rPr>
                        <a:t> </a:t>
                      </a:r>
                      <a:r>
                        <a:rPr lang="en-US" sz="1100" i="1" kern="0" dirty="0">
                          <a:effectLst/>
                          <a:latin typeface="Arial"/>
                          <a:cs typeface="Arial"/>
                        </a:rPr>
                        <a:t>et al</a:t>
                      </a:r>
                      <a:r>
                        <a:rPr lang="en-US" sz="1100" kern="0" dirty="0">
                          <a:effectLst/>
                          <a:latin typeface="Arial"/>
                          <a:cs typeface="Arial"/>
                        </a:rPr>
                        <a:t>. (2024)</a:t>
                      </a:r>
                      <a:endParaRPr lang="en-US">
                        <a:effectLst/>
                        <a:latin typeface="Arial"/>
                        <a:cs typeface="Arial"/>
                      </a:endParaRPr>
                    </a:p>
                    <a:p>
                      <a:pPr>
                        <a:spcAft>
                          <a:spcPts val="1100"/>
                        </a:spcAft>
                        <a:buNone/>
                      </a:pPr>
                      <a:endParaRPr lang="en-US" dirty="0">
                        <a:effectLst/>
                        <a:latin typeface="Apto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Including the Values of UK Ethnic Minority Communities in Policies to Improve Physical Activity and Healthy Eating.</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Including UK Ethnic Minority Communities in Policies for Physical Activity and Healthy Eating.</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Current, Relevant, Authority, Accurate, and Purpose.</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kern="0" dirty="0">
                          <a:effectLst/>
                          <a:latin typeface="Aptos"/>
                        </a:rPr>
                        <a:t> </a:t>
                      </a:r>
                      <a:endParaRPr lang="en-US" dirty="0">
                        <a:effectLst/>
                        <a:latin typeface="Aptos"/>
                      </a:endParaRPr>
                    </a:p>
                    <a:p>
                      <a:pPr>
                        <a:spcAft>
                          <a:spcPts val="1100"/>
                        </a:spcAft>
                        <a:buNone/>
                      </a:pPr>
                      <a:r>
                        <a:rPr lang="en-US" sz="1100" kern="0" dirty="0">
                          <a:effectLst/>
                          <a:latin typeface="Arial"/>
                          <a:cs typeface="Arial"/>
                          <a:hlinkClick r:id="rId2"/>
                        </a:rPr>
                        <a:t>https://doi.org/10.1186/s12982-024-00163-4</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97833853"/>
                  </a:ext>
                </a:extLst>
              </a:tr>
              <a:tr h="1282700">
                <a:tc>
                  <a:txBody>
                    <a:bodyPr/>
                    <a:lstStyle/>
                    <a:p>
                      <a:pPr>
                        <a:spcAft>
                          <a:spcPts val="1100"/>
                        </a:spcAft>
                        <a:buNone/>
                      </a:pPr>
                      <a:endParaRPr lang="en-US" sz="1400" kern="0" dirty="0">
                        <a:solidFill>
                          <a:schemeClr val="tx1"/>
                        </a:solidFill>
                        <a:effectLst/>
                        <a:latin typeface="Arial"/>
                        <a:cs typeface="Arial"/>
                      </a:endParaRPr>
                    </a:p>
                    <a:p>
                      <a:pPr lvl="0">
                        <a:spcAft>
                          <a:spcPts val="1100"/>
                        </a:spcAft>
                        <a:buNone/>
                      </a:pPr>
                      <a:r>
                        <a:rPr lang="en-US" sz="1400" kern="0" dirty="0">
                          <a:solidFill>
                            <a:schemeClr val="tx1"/>
                          </a:solidFill>
                          <a:effectLst/>
                          <a:latin typeface="Arial"/>
                          <a:cs typeface="Arial"/>
                        </a:rPr>
                        <a:t>           Yes</a:t>
                      </a:r>
                      <a:endParaRPr lang="en-US" sz="1400" dirty="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US" sz="1100" kern="0" dirty="0">
                        <a:effectLst/>
                        <a:latin typeface="Arial"/>
                        <a:cs typeface="Arial"/>
                      </a:endParaRPr>
                    </a:p>
                    <a:p>
                      <a:pPr lvl="0">
                        <a:buNone/>
                      </a:pPr>
                      <a:r>
                        <a:rPr lang="en-US" sz="1100" kern="0" dirty="0">
                          <a:effectLst/>
                          <a:latin typeface="Arial"/>
                          <a:cs typeface="Arial"/>
                        </a:rPr>
                        <a:t>Goff </a:t>
                      </a:r>
                      <a:r>
                        <a:rPr lang="en-US" sz="1100" i="1" kern="0" dirty="0">
                          <a:effectLst/>
                          <a:latin typeface="Arial"/>
                          <a:cs typeface="Arial"/>
                        </a:rPr>
                        <a:t>et al</a:t>
                      </a:r>
                      <a:r>
                        <a:rPr lang="en-US" sz="1100" kern="0" dirty="0">
                          <a:effectLst/>
                          <a:latin typeface="Arial"/>
                          <a:cs typeface="Arial"/>
                        </a:rPr>
                        <a:t>. (2021)</a:t>
                      </a:r>
                      <a:endParaRPr lang="en-US">
                        <a:effectLst/>
                        <a:latin typeface="Arial"/>
                        <a:cs typeface="Arial"/>
                      </a:endParaRPr>
                    </a:p>
                    <a:p>
                      <a:pPr>
                        <a:buNone/>
                      </a:pPr>
                      <a:endParaRPr lang="en-US" dirty="0">
                        <a:effectLst/>
                        <a:latin typeface="Apto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Development of Healthy Eating and Active Lifestyles for Diabetes (HEAL</a:t>
                      </a:r>
                      <a:r>
                        <a:rPr lang="en-US" sz="1100" kern="0" dirty="0">
                          <a:solidFill>
                            <a:srgbClr val="000000"/>
                          </a:solidFill>
                          <a:effectLst/>
                          <a:latin typeface="Cambria Math"/>
                          <a:cs typeface="Cambria Math" panose="02040503050406030204" pitchFamily="18" charset="0"/>
                        </a:rPr>
                        <a:t>‐</a:t>
                      </a:r>
                      <a:r>
                        <a:rPr lang="en-US" sz="1100" kern="0" dirty="0">
                          <a:solidFill>
                            <a:srgbClr val="000000"/>
                          </a:solidFill>
                          <a:effectLst/>
                          <a:latin typeface="Arial"/>
                          <a:cs typeface="Arial"/>
                        </a:rPr>
                        <a:t>D), a Culturally tailored Diabetes Self</a:t>
                      </a:r>
                      <a:r>
                        <a:rPr lang="en-US" sz="1100" kern="0" dirty="0">
                          <a:solidFill>
                            <a:srgbClr val="000000"/>
                          </a:solidFill>
                          <a:effectLst/>
                          <a:latin typeface="Cambria Math"/>
                          <a:cs typeface="Cambria Math" panose="02040503050406030204" pitchFamily="18" charset="0"/>
                        </a:rPr>
                        <a:t>‐</a:t>
                      </a:r>
                      <a:r>
                        <a:rPr lang="en-US" sz="1100" kern="0" dirty="0">
                          <a:solidFill>
                            <a:srgbClr val="000000"/>
                          </a:solidFill>
                          <a:effectLst/>
                          <a:latin typeface="Arial"/>
                          <a:cs typeface="Arial"/>
                        </a:rPr>
                        <a:t>management Education and Support Program for black</a:t>
                      </a:r>
                      <a:r>
                        <a:rPr lang="en-US" sz="1100" kern="0" dirty="0">
                          <a:solidFill>
                            <a:srgbClr val="000000"/>
                          </a:solidFill>
                          <a:effectLst/>
                          <a:latin typeface="Cambria Math"/>
                          <a:cs typeface="Cambria Math" panose="02040503050406030204" pitchFamily="18" charset="0"/>
                        </a:rPr>
                        <a:t>‐</a:t>
                      </a:r>
                      <a:r>
                        <a:rPr lang="en-US" sz="1100" kern="0" dirty="0">
                          <a:solidFill>
                            <a:srgbClr val="000000"/>
                          </a:solidFill>
                          <a:effectLst/>
                          <a:latin typeface="Arial"/>
                          <a:cs typeface="Arial"/>
                        </a:rPr>
                        <a:t>British adults: a Participatory Research Approach.</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Development of HEAL-D, a Culturally tailored Diabetes Self-management Program for black-British adults: a Participatory Research Approach.</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Current (Medium), Relevant, Authority, Accurate, and Purpose.</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latin typeface="Arial"/>
                        <a:cs typeface="Arial"/>
                      </a:endParaRPr>
                    </a:p>
                    <a:p>
                      <a:pPr>
                        <a:spcAft>
                          <a:spcPts val="1100"/>
                        </a:spcAft>
                        <a:buNone/>
                      </a:pPr>
                      <a:endParaRPr lang="en-US" dirty="0">
                        <a:effectLst/>
                        <a:latin typeface="Arial"/>
                        <a:cs typeface="Arial"/>
                      </a:endParaRPr>
                    </a:p>
                    <a:p>
                      <a:pPr>
                        <a:buNone/>
                      </a:pPr>
                      <a:r>
                        <a:rPr lang="en-US" sz="1100" kern="0" dirty="0">
                          <a:effectLst/>
                          <a:latin typeface="Arial"/>
                          <a:cs typeface="Arial"/>
                          <a:hlinkClick r:id="rId3"/>
                        </a:rPr>
                        <a:t>https://doi.org/10.1111/dme.14594</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861227"/>
                  </a:ext>
                </a:extLst>
              </a:tr>
              <a:tr h="1244600">
                <a:tc>
                  <a:txBody>
                    <a:bodyPr/>
                    <a:lstStyle/>
                    <a:p>
                      <a:pPr>
                        <a:spcAft>
                          <a:spcPts val="1100"/>
                        </a:spcAft>
                        <a:buNone/>
                      </a:pPr>
                      <a:r>
                        <a:rPr lang="en-US" sz="1400" kern="0" dirty="0">
                          <a:solidFill>
                            <a:schemeClr val="tx1"/>
                          </a:solidFill>
                          <a:effectLst/>
                          <a:latin typeface="Arial"/>
                          <a:cs typeface="Arial"/>
                        </a:rPr>
                        <a:t>        </a:t>
                      </a:r>
                      <a:endParaRPr lang="en-US" sz="1400" dirty="0">
                        <a:solidFill>
                          <a:schemeClr val="tx1"/>
                        </a:solidFill>
                        <a:effectLst/>
                        <a:latin typeface="Arial"/>
                        <a:cs typeface="Arial"/>
                      </a:endParaRPr>
                    </a:p>
                    <a:p>
                      <a:pPr lvl="0">
                        <a:spcAft>
                          <a:spcPts val="1100"/>
                        </a:spcAft>
                        <a:buNone/>
                      </a:pPr>
                      <a:r>
                        <a:rPr lang="en-US" sz="1400" kern="0" dirty="0">
                          <a:solidFill>
                            <a:schemeClr val="tx1"/>
                          </a:solidFill>
                          <a:effectLst/>
                          <a:latin typeface="Arial"/>
                          <a:cs typeface="Arial"/>
                        </a:rPr>
                        <a:t>            Yes</a:t>
                      </a:r>
                      <a:endParaRPr lang="en-US" sz="1400" dirty="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US" sz="1100" kern="0" dirty="0">
                        <a:effectLst/>
                        <a:latin typeface="Arial"/>
                        <a:cs typeface="Arial"/>
                      </a:endParaRPr>
                    </a:p>
                    <a:p>
                      <a:pPr lvl="0">
                        <a:buNone/>
                      </a:pPr>
                      <a:r>
                        <a:rPr lang="en-US" sz="1100" kern="0" dirty="0">
                          <a:effectLst/>
                          <a:latin typeface="Arial"/>
                          <a:cs typeface="Arial"/>
                        </a:rPr>
                        <a:t>Gumber and Gumber, (2017)</a:t>
                      </a:r>
                      <a:endParaRPr lang="en-US">
                        <a:effectLst/>
                        <a:latin typeface="Arial"/>
                        <a:cs typeface="Arial"/>
                      </a:endParaRPr>
                    </a:p>
                    <a:p>
                      <a:pPr>
                        <a:buNone/>
                      </a:pP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Improving prevention, Monitoring and Management of Diabetes among Ethnic minorities: Contextualizing the Six G’s Approach.</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Contextualizing the Six G’s Approach.</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Current (Medium), Relevant, Authority, Accurate, and Purpose</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latin typeface="Arial"/>
                        <a:cs typeface="Arial"/>
                      </a:endParaRPr>
                    </a:p>
                    <a:p>
                      <a:pPr>
                        <a:spcAft>
                          <a:spcPts val="1100"/>
                        </a:spcAft>
                        <a:buNone/>
                      </a:pPr>
                      <a:endParaRPr lang="en-US" dirty="0">
                        <a:effectLst/>
                        <a:latin typeface="Arial"/>
                        <a:cs typeface="Arial"/>
                      </a:endParaRPr>
                    </a:p>
                    <a:p>
                      <a:pPr>
                        <a:spcAft>
                          <a:spcPts val="1100"/>
                        </a:spcAft>
                        <a:buNone/>
                      </a:pPr>
                      <a:r>
                        <a:rPr lang="en-US" sz="1100" kern="0" dirty="0">
                          <a:effectLst/>
                          <a:latin typeface="Arial"/>
                          <a:cs typeface="Arial"/>
                          <a:hlinkClick r:id="rId4"/>
                        </a:rPr>
                        <a:t>https://doi.org/10.1186/s13104-017-3104-9</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63998911"/>
                  </a:ext>
                </a:extLst>
              </a:tr>
              <a:tr h="1286116">
                <a:tc>
                  <a:txBody>
                    <a:bodyPr/>
                    <a:lstStyle/>
                    <a:p>
                      <a:pPr lvl="0">
                        <a:spcAft>
                          <a:spcPts val="1100"/>
                        </a:spcAft>
                        <a:buNone/>
                      </a:pPr>
                      <a:endParaRPr lang="en-US" sz="1400" kern="0" dirty="0">
                        <a:solidFill>
                          <a:schemeClr val="tx1"/>
                        </a:solidFill>
                        <a:effectLst/>
                        <a:latin typeface="Arial"/>
                        <a:cs typeface="Arial"/>
                      </a:endParaRPr>
                    </a:p>
                  </a:txBody>
                  <a:tcPr marL="68580" marR="68580"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lvl="0">
                        <a:buNone/>
                      </a:pPr>
                      <a:endParaRPr lang="en-US" dirty="0">
                        <a:effectLst/>
                        <a:latin typeface="Arial"/>
                        <a:cs typeface="Arial"/>
                      </a:endParaRPr>
                    </a:p>
                  </a:txBody>
                  <a:tcPr marL="68580" marR="68580"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lvl="0">
                        <a:spcAft>
                          <a:spcPts val="1100"/>
                        </a:spcAft>
                        <a:buNone/>
                      </a:pPr>
                      <a:endParaRPr lang="en-US" sz="1100" kern="0" dirty="0">
                        <a:solidFill>
                          <a:srgbClr val="000000"/>
                        </a:solidFill>
                        <a:effectLst/>
                        <a:latin typeface="Arial"/>
                        <a:cs typeface="Arial"/>
                      </a:endParaRPr>
                    </a:p>
                  </a:txBody>
                  <a:tcPr marL="68580" marR="68580"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lvl="0">
                        <a:spcAft>
                          <a:spcPts val="1100"/>
                        </a:spcAft>
                        <a:buNone/>
                      </a:pPr>
                      <a:endParaRPr lang="en-US" sz="1100" kern="0" dirty="0">
                        <a:effectLst/>
                        <a:latin typeface="Arial"/>
                        <a:cs typeface="Arial"/>
                      </a:endParaRPr>
                    </a:p>
                  </a:txBody>
                  <a:tcPr marL="68580" marR="68580"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lvl="0">
                        <a:spcAft>
                          <a:spcPts val="1100"/>
                        </a:spcAft>
                        <a:buNone/>
                      </a:pPr>
                      <a:endParaRPr lang="en-US" sz="1100" kern="0" dirty="0">
                        <a:effectLst/>
                        <a:latin typeface="Arial"/>
                        <a:cs typeface="Arial"/>
                      </a:endParaRPr>
                    </a:p>
                  </a:txBody>
                  <a:tcPr marL="68580" marR="68580"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lvl="0">
                        <a:spcAft>
                          <a:spcPts val="1100"/>
                        </a:spcAft>
                        <a:buNone/>
                      </a:pPr>
                      <a:endParaRPr lang="en-US" sz="1100" kern="0" dirty="0">
                        <a:effectLst/>
                        <a:latin typeface="Arial"/>
                        <a:cs typeface="Arial"/>
                      </a:endParaRPr>
                    </a:p>
                  </a:txBody>
                  <a:tcPr marL="68580" marR="68580" marT="0" marB="0">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668373639"/>
                  </a:ext>
                </a:extLst>
              </a:tr>
            </a:tbl>
          </a:graphicData>
        </a:graphic>
      </p:graphicFrame>
      <p:graphicFrame>
        <p:nvGraphicFramePr>
          <p:cNvPr id="14" name="Table 13">
            <a:extLst>
              <a:ext uri="{FF2B5EF4-FFF2-40B4-BE49-F238E27FC236}">
                <a16:creationId xmlns:a16="http://schemas.microsoft.com/office/drawing/2014/main" id="{0B0A947F-413A-7FFE-FC12-11EA098DAE5C}"/>
              </a:ext>
            </a:extLst>
          </p:cNvPr>
          <p:cNvGraphicFramePr>
            <a:graphicFrameLocks noGrp="1"/>
          </p:cNvGraphicFramePr>
          <p:nvPr>
            <p:extLst>
              <p:ext uri="{D42A27DB-BD31-4B8C-83A1-F6EECF244321}">
                <p14:modId xmlns:p14="http://schemas.microsoft.com/office/powerpoint/2010/main" val="3109928453"/>
              </p:ext>
            </p:extLst>
          </p:nvPr>
        </p:nvGraphicFramePr>
        <p:xfrm>
          <a:off x="46181" y="5553363"/>
          <a:ext cx="12147994" cy="1269988"/>
        </p:xfrm>
        <a:graphic>
          <a:graphicData uri="http://schemas.openxmlformats.org/drawingml/2006/table">
            <a:tbl>
              <a:tblPr firstRow="1" firstCol="1" bandRow="1">
                <a:tableStyleId>{5C22544A-7EE6-4342-B048-85BDC9FD1C3A}</a:tableStyleId>
              </a:tblPr>
              <a:tblGrid>
                <a:gridCol w="1786607">
                  <a:extLst>
                    <a:ext uri="{9D8B030D-6E8A-4147-A177-3AD203B41FA5}">
                      <a16:colId xmlns:a16="http://schemas.microsoft.com/office/drawing/2014/main" val="2146544004"/>
                    </a:ext>
                  </a:extLst>
                </a:gridCol>
                <a:gridCol w="1780736">
                  <a:extLst>
                    <a:ext uri="{9D8B030D-6E8A-4147-A177-3AD203B41FA5}">
                      <a16:colId xmlns:a16="http://schemas.microsoft.com/office/drawing/2014/main" val="1420468369"/>
                    </a:ext>
                  </a:extLst>
                </a:gridCol>
                <a:gridCol w="2261159">
                  <a:extLst>
                    <a:ext uri="{9D8B030D-6E8A-4147-A177-3AD203B41FA5}">
                      <a16:colId xmlns:a16="http://schemas.microsoft.com/office/drawing/2014/main" val="396830022"/>
                    </a:ext>
                  </a:extLst>
                </a:gridCol>
                <a:gridCol w="1816100">
                  <a:extLst>
                    <a:ext uri="{9D8B030D-6E8A-4147-A177-3AD203B41FA5}">
                      <a16:colId xmlns:a16="http://schemas.microsoft.com/office/drawing/2014/main" val="3789789137"/>
                    </a:ext>
                  </a:extLst>
                </a:gridCol>
                <a:gridCol w="2095500">
                  <a:extLst>
                    <a:ext uri="{9D8B030D-6E8A-4147-A177-3AD203B41FA5}">
                      <a16:colId xmlns:a16="http://schemas.microsoft.com/office/drawing/2014/main" val="2856948206"/>
                    </a:ext>
                  </a:extLst>
                </a:gridCol>
                <a:gridCol w="2407892">
                  <a:extLst>
                    <a:ext uri="{9D8B030D-6E8A-4147-A177-3AD203B41FA5}">
                      <a16:colId xmlns:a16="http://schemas.microsoft.com/office/drawing/2014/main" val="115595825"/>
                    </a:ext>
                  </a:extLst>
                </a:gridCol>
              </a:tblGrid>
              <a:tr h="1269988">
                <a:tc>
                  <a:txBody>
                    <a:bodyPr/>
                    <a:lstStyle/>
                    <a:p>
                      <a:pPr>
                        <a:spcAft>
                          <a:spcPts val="1100"/>
                        </a:spcAft>
                        <a:buNone/>
                      </a:pPr>
                      <a:r>
                        <a:rPr lang="en-US" sz="1400" b="0" kern="0" dirty="0">
                          <a:solidFill>
                            <a:schemeClr val="tx1"/>
                          </a:solidFill>
                          <a:effectLst/>
                          <a:latin typeface="Arial"/>
                          <a:cs typeface="Arial"/>
                        </a:rPr>
                        <a:t>  </a:t>
                      </a:r>
                      <a:endParaRPr lang="en-US" sz="1400" b="0" dirty="0">
                        <a:solidFill>
                          <a:schemeClr val="tx1"/>
                        </a:solidFill>
                        <a:effectLst/>
                        <a:latin typeface="Arial"/>
                        <a:cs typeface="Arial"/>
                      </a:endParaRPr>
                    </a:p>
                    <a:p>
                      <a:pPr lvl="0">
                        <a:spcAft>
                          <a:spcPts val="1100"/>
                        </a:spcAft>
                        <a:buNone/>
                      </a:pPr>
                      <a:r>
                        <a:rPr lang="en-US" sz="1400" b="0" kern="0" dirty="0">
                          <a:solidFill>
                            <a:schemeClr val="tx1"/>
                          </a:solidFill>
                          <a:effectLst/>
                          <a:latin typeface="Arial"/>
                          <a:cs typeface="Arial"/>
                        </a:rPr>
                        <a:t>           </a:t>
                      </a:r>
                      <a:r>
                        <a:rPr lang="en-US" sz="1400" b="1" kern="0" dirty="0">
                          <a:solidFill>
                            <a:schemeClr val="tx1"/>
                          </a:solidFill>
                          <a:effectLst/>
                          <a:latin typeface="Arial"/>
                          <a:cs typeface="Arial"/>
                        </a:rPr>
                        <a:t>Yes</a:t>
                      </a:r>
                      <a:endParaRPr lang="en-US" sz="1400" b="1" dirty="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US" sz="1400" b="1" kern="0" dirty="0">
                        <a:solidFill>
                          <a:schemeClr val="tx1"/>
                        </a:solidFill>
                        <a:effectLst/>
                        <a:latin typeface="Arial"/>
                        <a:ea typeface="Times New Roman" panose="02020603050405020304" pitchFamily="18" charset="0"/>
                      </a:endParaRPr>
                    </a:p>
                    <a:p>
                      <a:pPr lvl="0">
                        <a:buNone/>
                      </a:pPr>
                      <a:r>
                        <a:rPr lang="en-US" sz="1400" b="0" kern="0" dirty="0">
                          <a:solidFill>
                            <a:schemeClr val="tx1"/>
                          </a:solidFill>
                          <a:effectLst/>
                          <a:latin typeface="Arial"/>
                          <a:ea typeface="Times New Roman" panose="02020603050405020304" pitchFamily="18" charset="0"/>
                        </a:rPr>
                        <a:t>Iqbal, (2023)</a:t>
                      </a:r>
                      <a:endParaRPr lang="en-US" sz="1400" b="0" dirty="0">
                        <a:solidFill>
                          <a:schemeClr val="tx1"/>
                        </a:solidFill>
                        <a:effectLst/>
                        <a:latin typeface="Arial"/>
                      </a:endParaRPr>
                    </a:p>
                    <a:p>
                      <a:pPr>
                        <a:buNone/>
                      </a:pPr>
                      <a:endParaRPr lang="en-US" sz="1400" b="0" dirty="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Cultural Factors Influencing the Eating </a:t>
                      </a:r>
                      <a:r>
                        <a:rPr lang="en-US" sz="1100" kern="0" dirty="0" err="1">
                          <a:solidFill>
                            <a:srgbClr val="000000"/>
                          </a:solidFill>
                          <a:effectLst/>
                          <a:latin typeface="Arial"/>
                          <a:cs typeface="Arial"/>
                        </a:rPr>
                        <a:t>Behaviours</a:t>
                      </a:r>
                      <a:r>
                        <a:rPr lang="en-US" sz="1100" kern="0" dirty="0">
                          <a:solidFill>
                            <a:srgbClr val="000000"/>
                          </a:solidFill>
                          <a:effectLst/>
                          <a:latin typeface="Arial"/>
                          <a:cs typeface="Arial"/>
                        </a:rPr>
                        <a:t> of Type 2 Diabetes in the British South-Asian population: a Scoping Review of the Literature.</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Cultural impacts on Type </a:t>
                      </a:r>
                      <a:r>
                        <a:rPr lang="en-US" sz="1400" b="0" kern="0" dirty="0">
                          <a:solidFill>
                            <a:schemeClr val="tx1"/>
                          </a:solidFill>
                          <a:effectLst/>
                          <a:latin typeface="Arial"/>
                          <a:cs typeface="Arial"/>
                        </a:rPr>
                        <a:t>2 Diabetes diets in British South Asians.</a:t>
                      </a:r>
                      <a:endParaRPr lang="en-US" sz="1400" b="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400" b="0" kern="0" dirty="0">
                          <a:solidFill>
                            <a:schemeClr val="tx1"/>
                          </a:solidFill>
                          <a:effectLst/>
                          <a:latin typeface="Arial"/>
                          <a:cs typeface="Arial"/>
                        </a:rPr>
                        <a:t>Current, Relevant, Authority, Accuracy, and Purpose.</a:t>
                      </a:r>
                      <a:endParaRPr lang="en-US" sz="1400" b="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latin typeface="Arial"/>
                        <a:cs typeface="Arial"/>
                      </a:endParaRPr>
                    </a:p>
                    <a:p>
                      <a:pPr>
                        <a:spcAft>
                          <a:spcPts val="1100"/>
                        </a:spcAft>
                        <a:buNone/>
                      </a:pPr>
                      <a:r>
                        <a:rPr lang="en-US" sz="1100" kern="0" dirty="0">
                          <a:effectLst/>
                          <a:latin typeface="Arial"/>
                          <a:cs typeface="Arial"/>
                          <a:hlinkClick r:id="rId5"/>
                        </a:rPr>
                        <a:t>https://doi.org/10.29392/001c.84191</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3323980"/>
                  </a:ext>
                </a:extLst>
              </a:tr>
            </a:tbl>
          </a:graphicData>
        </a:graphic>
      </p:graphicFrame>
    </p:spTree>
    <p:extLst>
      <p:ext uri="{BB962C8B-B14F-4D97-AF65-F5344CB8AC3E}">
        <p14:creationId xmlns:p14="http://schemas.microsoft.com/office/powerpoint/2010/main" val="367939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F121654-6471-3EFF-E941-07294918594C}"/>
              </a:ext>
            </a:extLst>
          </p:cNvPr>
          <p:cNvGraphicFramePr>
            <a:graphicFrameLocks noGrp="1"/>
          </p:cNvGraphicFramePr>
          <p:nvPr>
            <p:extLst>
              <p:ext uri="{D42A27DB-BD31-4B8C-83A1-F6EECF244321}">
                <p14:modId xmlns:p14="http://schemas.microsoft.com/office/powerpoint/2010/main" val="2228126650"/>
              </p:ext>
            </p:extLst>
          </p:nvPr>
        </p:nvGraphicFramePr>
        <p:xfrm>
          <a:off x="11545" y="0"/>
          <a:ext cx="12185923" cy="6947838"/>
        </p:xfrm>
        <a:graphic>
          <a:graphicData uri="http://schemas.openxmlformats.org/drawingml/2006/table">
            <a:tbl>
              <a:tblPr firstRow="1" firstCol="1" bandRow="1">
                <a:tableStyleId>{5C22544A-7EE6-4342-B048-85BDC9FD1C3A}</a:tableStyleId>
              </a:tblPr>
              <a:tblGrid>
                <a:gridCol w="1792185">
                  <a:extLst>
                    <a:ext uri="{9D8B030D-6E8A-4147-A177-3AD203B41FA5}">
                      <a16:colId xmlns:a16="http://schemas.microsoft.com/office/drawing/2014/main" val="782506435"/>
                    </a:ext>
                  </a:extLst>
                </a:gridCol>
                <a:gridCol w="1786295">
                  <a:extLst>
                    <a:ext uri="{9D8B030D-6E8A-4147-A177-3AD203B41FA5}">
                      <a16:colId xmlns:a16="http://schemas.microsoft.com/office/drawing/2014/main" val="1518165666"/>
                    </a:ext>
                  </a:extLst>
                </a:gridCol>
                <a:gridCol w="2268218">
                  <a:extLst>
                    <a:ext uri="{9D8B030D-6E8A-4147-A177-3AD203B41FA5}">
                      <a16:colId xmlns:a16="http://schemas.microsoft.com/office/drawing/2014/main" val="1635326875"/>
                    </a:ext>
                  </a:extLst>
                </a:gridCol>
                <a:gridCol w="1836961">
                  <a:extLst>
                    <a:ext uri="{9D8B030D-6E8A-4147-A177-3AD203B41FA5}">
                      <a16:colId xmlns:a16="http://schemas.microsoft.com/office/drawing/2014/main" val="1451298885"/>
                    </a:ext>
                  </a:extLst>
                </a:gridCol>
                <a:gridCol w="1997210">
                  <a:extLst>
                    <a:ext uri="{9D8B030D-6E8A-4147-A177-3AD203B41FA5}">
                      <a16:colId xmlns:a16="http://schemas.microsoft.com/office/drawing/2014/main" val="2351611283"/>
                    </a:ext>
                  </a:extLst>
                </a:gridCol>
                <a:gridCol w="2505054">
                  <a:extLst>
                    <a:ext uri="{9D8B030D-6E8A-4147-A177-3AD203B41FA5}">
                      <a16:colId xmlns:a16="http://schemas.microsoft.com/office/drawing/2014/main" val="2563229871"/>
                    </a:ext>
                  </a:extLst>
                </a:gridCol>
              </a:tblGrid>
              <a:tr h="1558836">
                <a:tc>
                  <a:txBody>
                    <a:bodyPr/>
                    <a:lstStyle/>
                    <a:p>
                      <a:pPr>
                        <a:spcAft>
                          <a:spcPts val="1100"/>
                        </a:spcAft>
                        <a:buNone/>
                      </a:pPr>
                      <a:r>
                        <a:rPr lang="en-US" sz="1400" kern="0" dirty="0">
                          <a:solidFill>
                            <a:schemeClr val="tx1"/>
                          </a:solidFill>
                          <a:effectLst/>
                          <a:latin typeface="Arial"/>
                        </a:rPr>
                        <a:t>  </a:t>
                      </a:r>
                      <a:endParaRPr lang="en-US" sz="1400" dirty="0">
                        <a:solidFill>
                          <a:schemeClr val="tx1"/>
                        </a:solidFill>
                        <a:effectLst/>
                        <a:latin typeface="Arial"/>
                      </a:endParaRPr>
                    </a:p>
                    <a:p>
                      <a:pPr lvl="0">
                        <a:spcAft>
                          <a:spcPts val="1100"/>
                        </a:spcAft>
                        <a:buNone/>
                      </a:pPr>
                      <a:r>
                        <a:rPr lang="en-US" sz="1400" kern="0" dirty="0">
                          <a:solidFill>
                            <a:schemeClr val="tx1"/>
                          </a:solidFill>
                          <a:effectLst/>
                          <a:latin typeface="Arial"/>
                        </a:rPr>
                        <a:t>    Yes</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lvl="0">
                        <a:spcAft>
                          <a:spcPts val="1100"/>
                        </a:spcAft>
                        <a:buNone/>
                      </a:pPr>
                      <a:endParaRPr lang="en-US" sz="1200" b="0" i="0" u="none" strike="noStrike" kern="0" noProof="0" dirty="0">
                        <a:solidFill>
                          <a:srgbClr val="000000"/>
                        </a:solidFill>
                        <a:effectLst/>
                        <a:latin typeface="Arial"/>
                      </a:endParaRPr>
                    </a:p>
                    <a:p>
                      <a:pPr lvl="0">
                        <a:spcAft>
                          <a:spcPts val="1100"/>
                        </a:spcAft>
                        <a:buNone/>
                      </a:pPr>
                      <a:r>
                        <a:rPr lang="en-US" sz="1200" b="0" i="0" u="none" strike="noStrike" kern="0" noProof="0" dirty="0" err="1">
                          <a:solidFill>
                            <a:srgbClr val="000000"/>
                          </a:solidFill>
                          <a:effectLst/>
                          <a:latin typeface="Arial"/>
                        </a:rPr>
                        <a:t>Katangwe-Chigamba</a:t>
                      </a:r>
                      <a:r>
                        <a:rPr lang="en-US" sz="1200" b="0" i="0" u="none" strike="noStrike" kern="0" noProof="0" dirty="0">
                          <a:solidFill>
                            <a:srgbClr val="000000"/>
                          </a:solidFill>
                          <a:effectLst/>
                          <a:latin typeface="Arial"/>
                        </a:rPr>
                        <a:t> </a:t>
                      </a:r>
                      <a:r>
                        <a:rPr lang="en-US" sz="1200" b="0" i="1" u="none" strike="noStrike" kern="0" noProof="0" dirty="0">
                          <a:solidFill>
                            <a:srgbClr val="000000"/>
                          </a:solidFill>
                          <a:effectLst/>
                          <a:latin typeface="Arial"/>
                        </a:rPr>
                        <a:t>et al.</a:t>
                      </a:r>
                      <a:r>
                        <a:rPr lang="en-US" sz="1200" b="0" i="0" u="none" strike="noStrike" kern="0" noProof="0" dirty="0">
                          <a:solidFill>
                            <a:srgbClr val="000000"/>
                          </a:solidFill>
                          <a:effectLst/>
                          <a:latin typeface="Arial"/>
                        </a:rPr>
                        <a:t> (2024)</a:t>
                      </a:r>
                      <a:endParaRPr lang="en-US" dirty="0"/>
                    </a:p>
                    <a:p>
                      <a:pPr lvl="0">
                        <a:spcAft>
                          <a:spcPts val="1100"/>
                        </a:spcAft>
                        <a:buNone/>
                      </a:pPr>
                      <a:endParaRPr lang="en-US" sz="1100" b="0" kern="0" dirty="0">
                        <a:solidFill>
                          <a:schemeClr val="tx1"/>
                        </a:solidFill>
                        <a:effectLst/>
                        <a:latin typeface="Arial"/>
                        <a:cs typeface="Arial"/>
                      </a:endParaRPr>
                    </a:p>
                    <a:p>
                      <a:pPr lvl="0">
                        <a:spcAft>
                          <a:spcPts val="1100"/>
                        </a:spcAft>
                        <a:buNone/>
                      </a:pPr>
                      <a:endParaRPr lang="en-US" sz="1100" b="0" kern="0" dirty="0">
                        <a:solidFill>
                          <a:schemeClr val="tx1"/>
                        </a:solidFill>
                        <a:effectLst/>
                        <a:latin typeface="Arial"/>
                        <a:cs typeface="Arial"/>
                      </a:endParaRPr>
                    </a:p>
                    <a:p>
                      <a:pPr lvl="0">
                        <a:spcAft>
                          <a:spcPts val="1100"/>
                        </a:spcAft>
                        <a:buNone/>
                      </a:pPr>
                      <a:endParaRPr lang="en-US" sz="1100" b="0" kern="0" dirty="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b="0" kern="0" dirty="0">
                          <a:solidFill>
                            <a:schemeClr val="tx1"/>
                          </a:solidFill>
                          <a:effectLst/>
                          <a:latin typeface="Arial"/>
                          <a:cs typeface="Arial"/>
                        </a:rPr>
                        <a:t>Diet and Physical Activity Interventions for People from Minority Ethnic Backgrounds in the UK: A Scoping Review Exploring Barriers, Enablers and Cultural Adaptations.</a:t>
                      </a:r>
                      <a:endParaRPr lang="en-US" sz="1100" b="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b="0" kern="0" dirty="0">
                          <a:solidFill>
                            <a:schemeClr val="tx1"/>
                          </a:solidFill>
                          <a:effectLst/>
                          <a:latin typeface="Arial"/>
                          <a:cs typeface="Arial"/>
                        </a:rPr>
                        <a:t>Improving diet and exercise for UK minorities: a scoping review</a:t>
                      </a:r>
                      <a:r>
                        <a:rPr lang="en-US" sz="1100" b="0" kern="0" dirty="0">
                          <a:solidFill>
                            <a:schemeClr val="tx1"/>
                          </a:solidFill>
                          <a:effectLst/>
                          <a:latin typeface="Arial"/>
                        </a:rPr>
                        <a:t>.</a:t>
                      </a:r>
                      <a:endParaRPr lang="en-US" sz="1100" b="0">
                        <a:solidFill>
                          <a:schemeClr val="tx1"/>
                        </a:solidFill>
                        <a:effectLst/>
                        <a:latin typeface="Arial"/>
                      </a:endParaRPr>
                    </a:p>
                    <a:p>
                      <a:pPr>
                        <a:spcAft>
                          <a:spcPts val="1100"/>
                        </a:spcAft>
                        <a:buNone/>
                      </a:pPr>
                      <a:endParaRPr lang="en-US" dirty="0">
                        <a:effectLst/>
                        <a:latin typeface="Apto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b="0" kern="0" dirty="0">
                          <a:solidFill>
                            <a:schemeClr val="tx1"/>
                          </a:solidFill>
                          <a:effectLst/>
                          <a:latin typeface="Arial"/>
                        </a:rPr>
                        <a:t>Current, Relevant, Authority, Accurate, and Purpose.  </a:t>
                      </a:r>
                      <a:r>
                        <a:rPr lang="en-US" sz="1400" b="0" kern="0" dirty="0">
                          <a:solidFill>
                            <a:schemeClr val="tx1"/>
                          </a:solidFill>
                          <a:effectLst/>
                          <a:latin typeface="Arial"/>
                        </a:rPr>
                        <a:t> </a:t>
                      </a:r>
                      <a:endParaRPr lang="en-US" sz="1400" b="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latin typeface="Arial"/>
                        <a:cs typeface="Arial"/>
                      </a:endParaRPr>
                    </a:p>
                    <a:p>
                      <a:pPr>
                        <a:spcAft>
                          <a:spcPts val="1100"/>
                        </a:spcAft>
                        <a:buNone/>
                      </a:pPr>
                      <a:r>
                        <a:rPr lang="en-US" sz="1100" kern="0" dirty="0">
                          <a:effectLst/>
                          <a:latin typeface="Arial"/>
                          <a:cs typeface="Arial"/>
                          <a:hlinkClick r:id="rId2"/>
                        </a:rPr>
                        <a:t>https://doi.org/10.1007/s40615-024-02112-y</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68848"/>
                  </a:ext>
                </a:extLst>
              </a:tr>
              <a:tr h="1272019">
                <a:tc>
                  <a:txBody>
                    <a:bodyPr/>
                    <a:lstStyle/>
                    <a:p>
                      <a:pPr>
                        <a:spcAft>
                          <a:spcPts val="1100"/>
                        </a:spcAft>
                        <a:buNone/>
                      </a:pPr>
                      <a:r>
                        <a:rPr lang="en-US" sz="1400" kern="0" dirty="0">
                          <a:solidFill>
                            <a:schemeClr val="tx1"/>
                          </a:solidFill>
                          <a:effectLst/>
                          <a:latin typeface="Arial"/>
                        </a:rPr>
                        <a:t>  </a:t>
                      </a:r>
                      <a:endParaRPr lang="en-US" sz="1400" dirty="0">
                        <a:solidFill>
                          <a:schemeClr val="tx1"/>
                        </a:solidFill>
                        <a:effectLst/>
                        <a:latin typeface="Arial"/>
                      </a:endParaRPr>
                    </a:p>
                    <a:p>
                      <a:pPr lvl="0">
                        <a:spcAft>
                          <a:spcPts val="1100"/>
                        </a:spcAft>
                        <a:buNone/>
                      </a:pPr>
                      <a:r>
                        <a:rPr lang="en-US" sz="1400" kern="0" dirty="0">
                          <a:solidFill>
                            <a:schemeClr val="tx1"/>
                          </a:solidFill>
                          <a:effectLst/>
                          <a:latin typeface="Arial"/>
                        </a:rPr>
                        <a:t>    Yes</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US" sz="1400" kern="0" dirty="0">
                        <a:solidFill>
                          <a:schemeClr val="tx1"/>
                        </a:solidFill>
                        <a:effectLst/>
                        <a:latin typeface="Arial"/>
                        <a:ea typeface="Times New Roman" panose="02020603050405020304" pitchFamily="18" charset="0"/>
                        <a:cs typeface="Arial"/>
                      </a:endParaRPr>
                    </a:p>
                    <a:p>
                      <a:pPr lvl="0">
                        <a:buNone/>
                      </a:pPr>
                      <a:r>
                        <a:rPr lang="en-US" sz="1400" kern="0" dirty="0">
                          <a:solidFill>
                            <a:schemeClr val="tx1"/>
                          </a:solidFill>
                          <a:effectLst/>
                          <a:latin typeface="Arial"/>
                          <a:ea typeface="Times New Roman" panose="02020603050405020304" pitchFamily="18" charset="0"/>
                          <a:cs typeface="Arial"/>
                        </a:rPr>
                        <a:t>Kime </a:t>
                      </a:r>
                      <a:r>
                        <a:rPr lang="en-US" sz="1400" i="1" kern="0" dirty="0">
                          <a:solidFill>
                            <a:schemeClr val="tx1"/>
                          </a:solidFill>
                          <a:effectLst/>
                          <a:latin typeface="Arial"/>
                          <a:ea typeface="Times New Roman" panose="02020603050405020304" pitchFamily="18" charset="0"/>
                          <a:cs typeface="Arial"/>
                        </a:rPr>
                        <a:t>et al</a:t>
                      </a:r>
                      <a:r>
                        <a:rPr lang="en-US" sz="1400" kern="0" dirty="0">
                          <a:solidFill>
                            <a:schemeClr val="tx1"/>
                          </a:solidFill>
                          <a:effectLst/>
                          <a:latin typeface="Arial"/>
                          <a:ea typeface="Times New Roman" panose="02020603050405020304" pitchFamily="18" charset="0"/>
                          <a:cs typeface="Arial"/>
                        </a:rPr>
                        <a:t>. (2020)</a:t>
                      </a:r>
                      <a:endParaRPr lang="en-US" sz="1400">
                        <a:solidFill>
                          <a:schemeClr val="tx1"/>
                        </a:solidFill>
                        <a:effectLst/>
                        <a:latin typeface="Arial"/>
                        <a:cs typeface="Arial"/>
                      </a:endParaRPr>
                    </a:p>
                    <a:p>
                      <a:pPr>
                        <a:spcAft>
                          <a:spcPts val="1100"/>
                        </a:spcAft>
                        <a:buNone/>
                      </a:pP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How Prepared Are Healthcare Professionals for Delivering Physical Activity Guidance to Those with diabetes? A Formative Evaluation.</a:t>
                      </a:r>
                      <a:endParaRPr lang="en-US" sz="1100"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Healthcare professionals' preparedness to counsel diabetes patients on exercise.</a:t>
                      </a:r>
                      <a:endParaRPr lang="en-US" sz="1100"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rPr>
                        <a:t>Current (Medium), Relevant, Authority, Accurate, and Purpose.</a:t>
                      </a:r>
                      <a:endParaRPr lang="en-US" sz="1100" dirty="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latin typeface="Arial"/>
                        <a:cs typeface="Arial"/>
                      </a:endParaRPr>
                    </a:p>
                    <a:p>
                      <a:pPr>
                        <a:spcAft>
                          <a:spcPts val="1100"/>
                        </a:spcAft>
                        <a:buNone/>
                      </a:pPr>
                      <a:r>
                        <a:rPr lang="en-US" sz="1100" kern="0" dirty="0">
                          <a:effectLst/>
                          <a:latin typeface="Arial"/>
                          <a:cs typeface="Arial"/>
                          <a:hlinkClick r:id="rId3"/>
                        </a:rPr>
                        <a:t>https://doi.org/10.1186/s12913-019-4852-0</a:t>
                      </a:r>
                      <a:endParaRPr lang="en-US">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96180840"/>
                  </a:ext>
                </a:extLst>
              </a:tr>
              <a:tr h="1820722">
                <a:tc>
                  <a:txBody>
                    <a:bodyPr/>
                    <a:lstStyle/>
                    <a:p>
                      <a:pPr>
                        <a:spcAft>
                          <a:spcPts val="1100"/>
                        </a:spcAft>
                        <a:buNone/>
                      </a:pPr>
                      <a:r>
                        <a:rPr lang="en-US" sz="1400" kern="0" dirty="0">
                          <a:solidFill>
                            <a:schemeClr val="tx1"/>
                          </a:solidFill>
                          <a:effectLst/>
                          <a:latin typeface="Arial"/>
                        </a:rPr>
                        <a:t> </a:t>
                      </a:r>
                      <a:endParaRPr lang="en-US" sz="1400" dirty="0">
                        <a:solidFill>
                          <a:schemeClr val="tx1"/>
                        </a:solidFill>
                        <a:effectLst/>
                        <a:latin typeface="Arial"/>
                      </a:endParaRPr>
                    </a:p>
                    <a:p>
                      <a:pPr lvl="0">
                        <a:spcAft>
                          <a:spcPts val="1100"/>
                        </a:spcAft>
                        <a:buNone/>
                      </a:pPr>
                      <a:r>
                        <a:rPr lang="en-US" sz="1400" kern="0" dirty="0">
                          <a:solidFill>
                            <a:schemeClr val="tx1"/>
                          </a:solidFill>
                          <a:effectLst/>
                          <a:latin typeface="Arial"/>
                        </a:rPr>
                        <a:t>     Yes</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sz="1400" kern="0" dirty="0">
                        <a:solidFill>
                          <a:schemeClr val="tx1"/>
                        </a:solidFill>
                        <a:effectLst/>
                        <a:latin typeface="Arial"/>
                        <a:cs typeface="Arial"/>
                      </a:endParaRPr>
                    </a:p>
                    <a:p>
                      <a:pPr lvl="0">
                        <a:spcAft>
                          <a:spcPts val="1100"/>
                        </a:spcAft>
                        <a:buNone/>
                      </a:pPr>
                      <a:r>
                        <a:rPr lang="en-US" sz="1400" kern="0" dirty="0">
                          <a:solidFill>
                            <a:schemeClr val="tx1"/>
                          </a:solidFill>
                          <a:effectLst/>
                          <a:latin typeface="Arial"/>
                          <a:cs typeface="Arial"/>
                        </a:rPr>
                        <a:t>Moore</a:t>
                      </a:r>
                      <a:r>
                        <a:rPr lang="en-US" sz="1400" i="1" kern="0" dirty="0">
                          <a:solidFill>
                            <a:schemeClr val="tx1"/>
                          </a:solidFill>
                          <a:effectLst/>
                          <a:latin typeface="Arial"/>
                          <a:cs typeface="Arial"/>
                        </a:rPr>
                        <a:t> et al</a:t>
                      </a:r>
                      <a:r>
                        <a:rPr lang="en-US" sz="1400" kern="0" dirty="0">
                          <a:solidFill>
                            <a:schemeClr val="tx1"/>
                          </a:solidFill>
                          <a:effectLst/>
                          <a:latin typeface="Arial"/>
                          <a:cs typeface="Arial"/>
                        </a:rPr>
                        <a:t>. (2019)</a:t>
                      </a:r>
                      <a:endParaRPr lang="en-US" sz="1400">
                        <a:solidFill>
                          <a:schemeClr val="tx1"/>
                        </a:solidFill>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Designing Healthy Eating and Active Lifestyles for Diabetes (HEAL-D) </a:t>
                      </a:r>
                      <a:r>
                        <a:rPr lang="en-US" sz="1100" kern="0">
                          <a:solidFill>
                            <a:srgbClr val="000000"/>
                          </a:solidFill>
                          <a:effectLst/>
                          <a:latin typeface="Arial"/>
                          <a:cs typeface="Arial"/>
                        </a:rPr>
                        <a:t>self management</a:t>
                      </a:r>
                      <a:r>
                        <a:rPr lang="en-US" sz="1100" kern="0" dirty="0">
                          <a:solidFill>
                            <a:srgbClr val="000000"/>
                          </a:solidFill>
                          <a:effectLst/>
                          <a:latin typeface="Arial"/>
                          <a:cs typeface="Arial"/>
                        </a:rPr>
                        <a:t> and Support Program for UK African and Caribbean communities: A Culturally tailored, Complex Intervention under-pinned by </a:t>
                      </a:r>
                      <a:r>
                        <a:rPr lang="en-US" sz="1100" kern="0" dirty="0" err="1">
                          <a:solidFill>
                            <a:srgbClr val="000000"/>
                          </a:solidFill>
                          <a:effectLst/>
                          <a:latin typeface="Arial"/>
                          <a:cs typeface="Arial"/>
                        </a:rPr>
                        <a:t>Behaviour</a:t>
                      </a:r>
                      <a:r>
                        <a:rPr lang="en-US" sz="1100" kern="0" dirty="0">
                          <a:solidFill>
                            <a:srgbClr val="000000"/>
                          </a:solidFill>
                          <a:effectLst/>
                          <a:latin typeface="Arial"/>
                          <a:cs typeface="Arial"/>
                        </a:rPr>
                        <a:t> Change Theory.</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cs typeface="Arial"/>
                        </a:rPr>
                        <a:t>Developing a </a:t>
                      </a:r>
                      <a:r>
                        <a:rPr lang="en-US" sz="1100" kern="0" dirty="0" err="1">
                          <a:effectLst/>
                          <a:latin typeface="Arial"/>
                          <a:cs typeface="Arial"/>
                        </a:rPr>
                        <a:t>behaviour</a:t>
                      </a:r>
                      <a:r>
                        <a:rPr lang="en-US" sz="1100" kern="0" dirty="0">
                          <a:effectLst/>
                          <a:latin typeface="Arial"/>
                          <a:cs typeface="Arial"/>
                        </a:rPr>
                        <a:t> change-based HEAL-D program for UK's African and Caribbean populations.</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rPr>
                        <a:t>Current, Relevant, Authority, Accurate, and Purpose.</a:t>
                      </a:r>
                      <a:endParaRPr lang="en-US" sz="1100" dirty="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endParaRPr>
                    </a:p>
                    <a:p>
                      <a:pPr>
                        <a:spcAft>
                          <a:spcPts val="1100"/>
                        </a:spcAft>
                        <a:buNone/>
                      </a:pPr>
                      <a:r>
                        <a:rPr lang="en-US" sz="1100" kern="0" dirty="0">
                          <a:effectLst/>
                          <a:cs typeface="Arial"/>
                          <a:hlinkClick r:id="rId4"/>
                        </a:rPr>
                        <a:t>https://doi.org/10.1186/s12889-019-7411-z</a:t>
                      </a:r>
                      <a:r>
                        <a:rPr lang="en-US" sz="1100" kern="0" dirty="0">
                          <a:solidFill>
                            <a:srgbClr val="000000"/>
                          </a:solidFill>
                          <a:effectLst/>
                          <a:latin typeface="Arial"/>
                          <a:cs typeface="Arial"/>
                        </a:rPr>
                        <a:t>  </a:t>
                      </a:r>
                      <a:endParaRPr lang="en-US">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4524224"/>
                  </a:ext>
                </a:extLst>
              </a:tr>
              <a:tr h="2244737">
                <a:tc>
                  <a:txBody>
                    <a:bodyPr/>
                    <a:lstStyle/>
                    <a:p>
                      <a:pPr>
                        <a:spcAft>
                          <a:spcPts val="1100"/>
                        </a:spcAft>
                        <a:buNone/>
                      </a:pPr>
                      <a:r>
                        <a:rPr lang="en-US" sz="1400" kern="0" dirty="0">
                          <a:solidFill>
                            <a:schemeClr val="tx1"/>
                          </a:solidFill>
                          <a:effectLst/>
                          <a:latin typeface="Arial"/>
                        </a:rPr>
                        <a:t>  </a:t>
                      </a:r>
                      <a:endParaRPr lang="en-US" sz="1400" dirty="0">
                        <a:solidFill>
                          <a:schemeClr val="tx1"/>
                        </a:solidFill>
                        <a:effectLst/>
                        <a:latin typeface="Arial"/>
                      </a:endParaRPr>
                    </a:p>
                    <a:p>
                      <a:pPr lvl="0">
                        <a:spcAft>
                          <a:spcPts val="1100"/>
                        </a:spcAft>
                        <a:buNone/>
                      </a:pPr>
                      <a:r>
                        <a:rPr lang="en-US" sz="1400" kern="0" dirty="0">
                          <a:solidFill>
                            <a:schemeClr val="tx1"/>
                          </a:solidFill>
                          <a:effectLst/>
                          <a:latin typeface="Arial"/>
                        </a:rPr>
                        <a:t>      Yes</a:t>
                      </a:r>
                      <a:endParaRPr lang="en-US" sz="1400" dirty="0">
                        <a:solidFill>
                          <a:schemeClr val="tx1"/>
                        </a:solidFill>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US" sz="1400" kern="0" dirty="0">
                        <a:solidFill>
                          <a:schemeClr val="tx1"/>
                        </a:solidFill>
                        <a:effectLst/>
                        <a:latin typeface="Arial"/>
                        <a:ea typeface="Times New Roman" panose="02020603050405020304" pitchFamily="18" charset="0"/>
                        <a:cs typeface="Arial"/>
                      </a:endParaRPr>
                    </a:p>
                    <a:p>
                      <a:pPr lvl="0">
                        <a:buNone/>
                      </a:pPr>
                      <a:r>
                        <a:rPr lang="en-US" sz="1400" kern="0" dirty="0">
                          <a:solidFill>
                            <a:schemeClr val="tx1"/>
                          </a:solidFill>
                          <a:effectLst/>
                          <a:latin typeface="Arial"/>
                          <a:ea typeface="Times New Roman" panose="02020603050405020304" pitchFamily="18" charset="0"/>
                          <a:cs typeface="Arial"/>
                        </a:rPr>
                        <a:t>Patel </a:t>
                      </a:r>
                      <a:r>
                        <a:rPr lang="en-US" sz="1400" i="1" kern="0" dirty="0">
                          <a:solidFill>
                            <a:schemeClr val="tx1"/>
                          </a:solidFill>
                          <a:effectLst/>
                          <a:latin typeface="Arial"/>
                          <a:ea typeface="Times New Roman" panose="02020603050405020304" pitchFamily="18" charset="0"/>
                          <a:cs typeface="Arial"/>
                        </a:rPr>
                        <a:t>et al</a:t>
                      </a:r>
                      <a:r>
                        <a:rPr lang="en-US" sz="1400" kern="0" dirty="0">
                          <a:solidFill>
                            <a:schemeClr val="tx1"/>
                          </a:solidFill>
                          <a:effectLst/>
                          <a:latin typeface="Arial"/>
                          <a:ea typeface="Times New Roman" panose="02020603050405020304" pitchFamily="18" charset="0"/>
                          <a:cs typeface="Arial"/>
                        </a:rPr>
                        <a:t>. (2016</a:t>
                      </a:r>
                      <a:r>
                        <a:rPr lang="en-US" kern="0" dirty="0">
                          <a:effectLst/>
                          <a:latin typeface="Arial"/>
                          <a:ea typeface="Times New Roman" panose="02020603050405020304" pitchFamily="18" charset="0"/>
                          <a:cs typeface="Arial"/>
                        </a:rPr>
                        <a:t>)</a:t>
                      </a:r>
                      <a:endParaRPr lang="en-US">
                        <a:effectLst/>
                        <a:latin typeface="Arial"/>
                        <a:cs typeface="Arial"/>
                      </a:endParaRPr>
                    </a:p>
                    <a:p>
                      <a:pPr>
                        <a:spcAft>
                          <a:spcPts val="1100"/>
                        </a:spcAft>
                        <a:buNone/>
                      </a:pPr>
                      <a:endParaRPr lang="en-US" dirty="0">
                        <a:effectLst/>
                        <a:latin typeface="Apto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solidFill>
                            <a:srgbClr val="000000"/>
                          </a:solidFill>
                          <a:effectLst/>
                          <a:latin typeface="Arial"/>
                          <a:cs typeface="Arial"/>
                        </a:rPr>
                        <a:t>Barriers and Facilitators to Healthy Lifestyle Changes in Minority Ethnic Populations in the UK: A Narrative Review'</a:t>
                      </a:r>
                      <a:endParaRPr lang="en-US" dirty="0">
                        <a:effectLst/>
                        <a:latin typeface="Arial"/>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rPr>
                        <a:t>Barriers and facilitators to healthy lifestyles among UK ethnic minorities. </a:t>
                      </a:r>
                      <a:endParaRPr lang="en-US" sz="1100" dirty="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r>
                        <a:rPr lang="en-US" sz="1100" kern="0" dirty="0">
                          <a:effectLst/>
                          <a:latin typeface="Arial"/>
                        </a:rPr>
                        <a:t>Current (Medium), Relevant, Authority, Accurate, and Purpose.</a:t>
                      </a:r>
                      <a:endParaRPr lang="en-US" sz="1100" dirty="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spcAft>
                          <a:spcPts val="1100"/>
                        </a:spcAft>
                        <a:buNone/>
                      </a:pPr>
                      <a:endParaRPr lang="en-US" dirty="0">
                        <a:effectLst/>
                        <a:latin typeface="Aptos"/>
                      </a:endParaRPr>
                    </a:p>
                    <a:p>
                      <a:pPr>
                        <a:spcAft>
                          <a:spcPts val="1100"/>
                        </a:spcAft>
                        <a:buNone/>
                      </a:pPr>
                      <a:r>
                        <a:rPr lang="en-US" sz="1100" kern="0" dirty="0">
                          <a:effectLst/>
                          <a:latin typeface="Arial"/>
                          <a:cs typeface="Arial"/>
                          <a:hlinkClick r:id="rId5"/>
                        </a:rPr>
                        <a:t>https://doi.org/10.1007/s40615-016-0316-y</a:t>
                      </a:r>
                      <a:r>
                        <a:rPr lang="en-US" sz="1100" kern="0" dirty="0">
                          <a:solidFill>
                            <a:srgbClr val="000000"/>
                          </a:solidFill>
                          <a:effectLst/>
                          <a:latin typeface="Arial"/>
                          <a:cs typeface="Arial"/>
                        </a:rPr>
                        <a:t> </a:t>
                      </a:r>
                      <a:endParaRPr lang="en-US">
                        <a:effectLst/>
                        <a:latin typeface="Arial"/>
                        <a:cs typeface="Arial"/>
                      </a:endParaRPr>
                    </a:p>
                    <a:p>
                      <a:pPr>
                        <a:spcAft>
                          <a:spcPts val="1100"/>
                        </a:spcAft>
                        <a:buNone/>
                      </a:pPr>
                      <a:endParaRPr lang="en-US" dirty="0">
                        <a:effectLst/>
                        <a:latin typeface="Apto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8755455"/>
                  </a:ext>
                </a:extLst>
              </a:tr>
            </a:tbl>
          </a:graphicData>
        </a:graphic>
      </p:graphicFrame>
    </p:spTree>
    <p:extLst>
      <p:ext uri="{BB962C8B-B14F-4D97-AF65-F5344CB8AC3E}">
        <p14:creationId xmlns:p14="http://schemas.microsoft.com/office/powerpoint/2010/main" val="2545812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679</cp:revision>
  <dcterms:created xsi:type="dcterms:W3CDTF">2025-06-22T15:51:35Z</dcterms:created>
  <dcterms:modified xsi:type="dcterms:W3CDTF">2025-06-22T18:19:05Z</dcterms:modified>
</cp:coreProperties>
</file>