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7" r:id="rId3"/>
    <p:sldId id="259" r:id="rId4"/>
    <p:sldId id="264" r:id="rId5"/>
    <p:sldId id="265" r:id="rId6"/>
    <p:sldId id="266" r:id="rId7"/>
    <p:sldId id="267" r:id="rId8"/>
    <p:sldId id="268" r:id="rId9"/>
    <p:sldId id="269" r:id="rId10"/>
    <p:sldId id="303" r:id="rId11"/>
    <p:sldId id="297" r:id="rId12"/>
    <p:sldId id="270" r:id="rId13"/>
    <p:sldId id="271" r:id="rId14"/>
    <p:sldId id="272" r:id="rId15"/>
    <p:sldId id="273" r:id="rId16"/>
    <p:sldId id="274" r:id="rId17"/>
    <p:sldId id="275" r:id="rId18"/>
    <p:sldId id="283" r:id="rId19"/>
    <p:sldId id="284" r:id="rId20"/>
    <p:sldId id="304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37DE3-09CA-45A4-A357-BD0A5042069E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54133-9D1C-4258-A089-0D1E0F33F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4133-9D1C-4258-A089-0D1E0F33F6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91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08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49" y="3827463"/>
            <a:ext cx="8341647" cy="1500187"/>
          </a:xfrm>
        </p:spPr>
        <p:txBody>
          <a:bodyPr>
            <a:normAutofit/>
          </a:bodyPr>
          <a:lstStyle/>
          <a:p>
            <a:r>
              <a:rPr lang="en-GB" sz="3200" dirty="0"/>
              <a:t>The Role of International Regulation/Obligations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International economic context</a:t>
            </a:r>
          </a:p>
          <a:p>
            <a:pPr lvl="1"/>
            <a:r>
              <a:rPr lang="en-US" altLang="en-US" dirty="0"/>
              <a:t>OECD</a:t>
            </a:r>
          </a:p>
          <a:p>
            <a:pPr lvl="1"/>
            <a:r>
              <a:rPr lang="en-US" altLang="en-US" dirty="0"/>
              <a:t>IMF</a:t>
            </a:r>
          </a:p>
          <a:p>
            <a:pPr marL="457200" lvl="1" indent="0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International regulation of employment relations</a:t>
            </a:r>
          </a:p>
          <a:p>
            <a:pPr lvl="1"/>
            <a:r>
              <a:rPr lang="en-US" altLang="en-US" dirty="0"/>
              <a:t>International </a:t>
            </a:r>
            <a:r>
              <a:rPr lang="en-US" altLang="en-US" dirty="0" err="1"/>
              <a:t>Labour</a:t>
            </a:r>
            <a:r>
              <a:rPr lang="en-US" altLang="en-US" dirty="0"/>
              <a:t> Organization</a:t>
            </a:r>
          </a:p>
          <a:p>
            <a:pPr lvl="1"/>
            <a:r>
              <a:rPr lang="en-US" altLang="en-US" dirty="0"/>
              <a:t>European Union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14299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Global mood music (1)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7BEB797-2343-1B42-2A9B-C18E8B8AE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3900" y="1253331"/>
            <a:ext cx="10629900" cy="4351338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00000"/>
              </a:lnSpc>
              <a:buNone/>
            </a:pPr>
            <a:r>
              <a:rPr lang="en-GB" altLang="es-ES_tradnl" dirty="0"/>
              <a:t>International Monetary Fund (IMF)</a:t>
            </a:r>
          </a:p>
          <a:p>
            <a:pPr eaLnBrk="1" hangingPunct="1">
              <a:lnSpc>
                <a:spcPct val="100000"/>
              </a:lnSpc>
            </a:pPr>
            <a:r>
              <a:rPr lang="en-GB" altLang="es-ES_tradnl" sz="2800" dirty="0"/>
              <a:t>Financial support for states often related to recommendations on employment and collective bargaining</a:t>
            </a:r>
          </a:p>
          <a:p>
            <a:pPr eaLnBrk="1" hangingPunct="1">
              <a:lnSpc>
                <a:spcPct val="100000"/>
              </a:lnSpc>
            </a:pPr>
            <a:r>
              <a:rPr lang="en-GB" altLang="es-ES_tradnl" sz="2800" dirty="0"/>
              <a:t>Formal aim to balance efficiency and equity, emphasis on labour market flexibility</a:t>
            </a:r>
          </a:p>
          <a:p>
            <a:pPr eaLnBrk="1" hangingPunct="1">
              <a:lnSpc>
                <a:spcPct val="100000"/>
              </a:lnSpc>
            </a:pPr>
            <a:r>
              <a:rPr lang="en-GB" altLang="es-ES_tradnl" sz="2800" dirty="0"/>
              <a:t>General presumption in favour of private enterprise and against state intervention in markets.</a:t>
            </a:r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Global Mood Music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altLang="es-ES_tradnl" dirty="0"/>
              <a:t>Organization for Economic Co-operation and Development (OECD)</a:t>
            </a:r>
          </a:p>
          <a:p>
            <a:pPr>
              <a:lnSpc>
                <a:spcPct val="100000"/>
              </a:lnSpc>
            </a:pPr>
            <a:r>
              <a:rPr lang="en-GB" altLang="es-ES_tradnl" sz="2400" dirty="0"/>
              <a:t>Support for good employment relations as facilitating good labour market performance and job quality</a:t>
            </a:r>
            <a:endParaRPr lang="en-GB" sz="2000" dirty="0"/>
          </a:p>
          <a:p>
            <a:pPr>
              <a:lnSpc>
                <a:spcPct val="100000"/>
              </a:lnSpc>
            </a:pPr>
            <a:r>
              <a:rPr lang="en-GB" sz="2400" dirty="0"/>
              <a:t>“The need for co-ordination and negotiation mechanisms between employers and workers is heightened in the changing world of work.” </a:t>
            </a:r>
          </a:p>
          <a:p>
            <a:pPr marL="457200" lvl="1" indent="0" algn="r">
              <a:lnSpc>
                <a:spcPct val="100000"/>
              </a:lnSpc>
              <a:buNone/>
            </a:pPr>
            <a:r>
              <a:rPr lang="en-GB" sz="2000" dirty="0"/>
              <a:t>OECD (2019) </a:t>
            </a:r>
            <a:r>
              <a:rPr lang="en-GB" sz="2000" i="1" dirty="0"/>
              <a:t>Negotiating Our Way Up</a:t>
            </a:r>
          </a:p>
          <a:p>
            <a:pPr>
              <a:lnSpc>
                <a:spcPct val="100000"/>
              </a:lnSpc>
            </a:pPr>
            <a:r>
              <a:rPr lang="en-GB" altLang="es-ES_tradnl" sz="2400" dirty="0"/>
              <a:t>Monitors collective bargaining coverage and activity</a:t>
            </a:r>
            <a:endParaRPr lang="en-GB" altLang="es-ES_tradnl" sz="2400" i="1" dirty="0"/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International Labour Organization: origins and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/>
              <a:t>Founded 1919</a:t>
            </a:r>
          </a:p>
          <a:p>
            <a:pPr eaLnBrk="1" hangingPunct="1"/>
            <a:r>
              <a:rPr lang="en-US" altLang="en-US" dirty="0"/>
              <a:t>Only tripartite agency of the United Nations</a:t>
            </a:r>
          </a:p>
          <a:p>
            <a:pPr eaLnBrk="1" hangingPunct="1"/>
            <a:r>
              <a:rPr lang="en-US" altLang="en-US" dirty="0"/>
              <a:t>Individual countries affiliate to participate</a:t>
            </a:r>
          </a:p>
          <a:p>
            <a:r>
              <a:rPr lang="en-US" altLang="en-US" dirty="0"/>
              <a:t>Objectives:</a:t>
            </a:r>
          </a:p>
          <a:p>
            <a:pPr lvl="1"/>
            <a:r>
              <a:rPr lang="en-US" altLang="en-US" dirty="0"/>
              <a:t>Social</a:t>
            </a:r>
          </a:p>
          <a:p>
            <a:pPr lvl="1"/>
            <a:r>
              <a:rPr lang="en-US" altLang="en-US" dirty="0"/>
              <a:t>Economic</a:t>
            </a:r>
          </a:p>
          <a:p>
            <a:pPr lvl="1"/>
            <a:r>
              <a:rPr lang="en-US" altLang="en-US" dirty="0"/>
              <a:t>Legal </a:t>
            </a:r>
          </a:p>
          <a:p>
            <a:pPr eaLnBrk="1" hangingPunct="1"/>
            <a:r>
              <a:rPr lang="en-US" altLang="en-US" dirty="0"/>
              <a:t>Carries out/commissions research</a:t>
            </a:r>
          </a:p>
          <a:p>
            <a:pPr eaLnBrk="1" hangingPunct="1"/>
            <a:r>
              <a:rPr lang="en-US" altLang="en-US" dirty="0"/>
              <a:t>Campaigns on </a:t>
            </a:r>
            <a:r>
              <a:rPr lang="en-US" altLang="en-US" dirty="0" err="1"/>
              <a:t>labour</a:t>
            </a:r>
            <a:r>
              <a:rPr lang="en-US" altLang="en-US" dirty="0"/>
              <a:t> market/standards issues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International Labour Organization: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1825625"/>
            <a:ext cx="9914602" cy="397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main aims of the ILO are to </a:t>
            </a:r>
          </a:p>
          <a:p>
            <a:r>
              <a:rPr lang="en-US" dirty="0"/>
              <a:t>promote rights at work, </a:t>
            </a:r>
          </a:p>
          <a:p>
            <a:r>
              <a:rPr lang="en-US" dirty="0"/>
              <a:t>encourage decent employment opportunities, </a:t>
            </a:r>
          </a:p>
          <a:p>
            <a:r>
              <a:rPr lang="en-US" dirty="0"/>
              <a:t>enhance social protection and </a:t>
            </a:r>
          </a:p>
          <a:p>
            <a:r>
              <a:rPr lang="en-US" dirty="0"/>
              <a:t>strengthen dialogue on work-related issues.</a:t>
            </a:r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International Labour Organization: </a:t>
            </a:r>
            <a:br>
              <a:rPr lang="en-GB" sz="4000" b="1" dirty="0"/>
            </a:br>
            <a:r>
              <a:rPr lang="en-GB" sz="4000" b="1" dirty="0"/>
              <a:t>constitution and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77961"/>
            <a:ext cx="10629900" cy="3925939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/>
              <a:t>Governing body: 4 representatives per country</a:t>
            </a:r>
          </a:p>
          <a:p>
            <a:pPr lvl="1"/>
            <a:r>
              <a:rPr lang="en-US" altLang="en-US" dirty="0"/>
              <a:t>2 government</a:t>
            </a:r>
          </a:p>
          <a:p>
            <a:pPr lvl="1"/>
            <a:r>
              <a:rPr lang="en-US" altLang="en-US" dirty="0"/>
              <a:t>1 trade union (TU)</a:t>
            </a:r>
          </a:p>
          <a:p>
            <a:pPr lvl="1"/>
            <a:r>
              <a:rPr lang="en-US" altLang="en-US" dirty="0"/>
              <a:t>1 employer</a:t>
            </a:r>
          </a:p>
          <a:p>
            <a:r>
              <a:rPr lang="en-US" altLang="en-US" dirty="0"/>
              <a:t>ILO Conventions </a:t>
            </a:r>
          </a:p>
          <a:p>
            <a:pPr lvl="1"/>
            <a:r>
              <a:rPr lang="en-US" altLang="en-US" dirty="0"/>
              <a:t>Minimum workplace standards binding if ratified by a member state</a:t>
            </a:r>
          </a:p>
          <a:p>
            <a:pPr lvl="1"/>
            <a:r>
              <a:rPr lang="en-US" altLang="en-US" dirty="0"/>
              <a:t>Individual member governments decide on ratification</a:t>
            </a:r>
          </a:p>
          <a:p>
            <a:r>
              <a:rPr lang="en-US" altLang="en-US" dirty="0"/>
              <a:t>ILO Recommendations</a:t>
            </a:r>
          </a:p>
          <a:p>
            <a:pPr lvl="1"/>
            <a:r>
              <a:rPr lang="en-US" altLang="en-US" dirty="0"/>
              <a:t>Good workplace practice</a:t>
            </a:r>
          </a:p>
          <a:p>
            <a:pPr lvl="1"/>
            <a:r>
              <a:rPr lang="en-US" altLang="en-US" dirty="0"/>
              <a:t>Not subject to ratification</a:t>
            </a:r>
          </a:p>
          <a:p>
            <a:pPr lvl="1"/>
            <a:r>
              <a:rPr lang="en-US" altLang="en-US" dirty="0"/>
              <a:t>Not binding on members states</a:t>
            </a:r>
          </a:p>
          <a:p>
            <a:pPr>
              <a:lnSpc>
                <a:spcPct val="100000"/>
              </a:lnSpc>
              <a:spcBef>
                <a:spcPts val="200"/>
              </a:spcBef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3A0C3-B4FF-54DD-F13E-B0F917F84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International Labour Organization: Conventions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C05E2-F1E5-5061-7F00-ECC8C3D30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60154"/>
            <a:ext cx="10629900" cy="39782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/>
              <a:t>189 conventions currently in force</a:t>
            </a:r>
          </a:p>
          <a:p>
            <a:pPr eaLnBrk="1" hangingPunct="1"/>
            <a:r>
              <a:rPr lang="en-US" altLang="en-US" dirty="0"/>
              <a:t>Core conventions enact principles:</a:t>
            </a:r>
          </a:p>
          <a:p>
            <a:pPr lvl="1"/>
            <a:r>
              <a:rPr lang="en-US" altLang="en-US" dirty="0"/>
              <a:t>freedom of association</a:t>
            </a:r>
          </a:p>
          <a:p>
            <a:pPr lvl="1"/>
            <a:r>
              <a:rPr lang="en-US" altLang="en-US" dirty="0"/>
              <a:t>abolition of forced </a:t>
            </a:r>
            <a:r>
              <a:rPr lang="en-US" altLang="en-US" dirty="0" err="1"/>
              <a:t>labour</a:t>
            </a:r>
            <a:endParaRPr lang="en-US" altLang="en-US" dirty="0"/>
          </a:p>
          <a:p>
            <a:pPr lvl="1"/>
            <a:r>
              <a:rPr lang="en-US" altLang="en-US" dirty="0"/>
              <a:t>prohibition of child </a:t>
            </a:r>
            <a:r>
              <a:rPr lang="en-US" altLang="en-US" dirty="0" err="1"/>
              <a:t>labour</a:t>
            </a:r>
            <a:endParaRPr lang="en-US" altLang="en-US" dirty="0"/>
          </a:p>
          <a:p>
            <a:pPr lvl="1"/>
            <a:r>
              <a:rPr lang="en-US" altLang="en-US" dirty="0"/>
              <a:t>elimination of discrimination.</a:t>
            </a:r>
          </a:p>
          <a:p>
            <a:pPr eaLnBrk="1" hangingPunct="1"/>
            <a:r>
              <a:rPr lang="en-US" altLang="en-US" dirty="0"/>
              <a:t>Workplace regulation</a:t>
            </a:r>
          </a:p>
          <a:p>
            <a:pPr lvl="1"/>
            <a:r>
              <a:rPr lang="en-US" altLang="en-US" dirty="0"/>
              <a:t>worker safety and health</a:t>
            </a:r>
          </a:p>
          <a:p>
            <a:pPr eaLnBrk="1" hangingPunct="1"/>
            <a:r>
              <a:rPr lang="en-US" altLang="en-US" dirty="0"/>
              <a:t>Obligation on member states to report action taken</a:t>
            </a:r>
          </a:p>
          <a:p>
            <a:pPr lvl="1"/>
            <a:r>
              <a:rPr lang="en-US" altLang="en-US" dirty="0"/>
              <a:t>Reporting compliance only 68%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586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80D9-4879-39C0-FFBA-6BD43F7A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b="1" dirty="0"/>
              <a:t>International </a:t>
            </a:r>
            <a:r>
              <a:rPr lang="en-US" altLang="en-US" sz="4400" b="1" dirty="0" err="1"/>
              <a:t>Labour</a:t>
            </a:r>
            <a:r>
              <a:rPr lang="en-US" altLang="en-US" sz="4400" b="1" dirty="0"/>
              <a:t> Organization: impact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466C-CD05-2451-4EBC-52C898E1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82995"/>
            <a:ext cx="10629900" cy="422090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Conventions may be cited in legal cases</a:t>
            </a:r>
          </a:p>
          <a:p>
            <a:pPr lvl="1"/>
            <a:r>
              <a:rPr lang="en-US" altLang="en-US" dirty="0"/>
              <a:t>In-country </a:t>
            </a:r>
            <a:r>
              <a:rPr lang="en-US" altLang="en-US" dirty="0" err="1"/>
              <a:t>labour</a:t>
            </a:r>
            <a:r>
              <a:rPr lang="en-US" altLang="en-US" dirty="0"/>
              <a:t> courts</a:t>
            </a:r>
          </a:p>
          <a:p>
            <a:pPr lvl="1"/>
            <a:r>
              <a:rPr lang="en-US" altLang="en-US" dirty="0"/>
              <a:t>European Court of Justice</a:t>
            </a:r>
          </a:p>
          <a:p>
            <a:pPr eaLnBrk="1" hangingPunct="1"/>
            <a:r>
              <a:rPr lang="en-US" altLang="en-US" dirty="0"/>
              <a:t>Conventions are a factor in global/international trade agreements</a:t>
            </a:r>
          </a:p>
          <a:p>
            <a:pPr eaLnBrk="1" hangingPunct="1"/>
            <a:r>
              <a:rPr lang="en-US" altLang="en-US" dirty="0"/>
              <a:t>International collective agreements</a:t>
            </a:r>
          </a:p>
          <a:p>
            <a:pPr lvl="1"/>
            <a:r>
              <a:rPr lang="en-US" altLang="en-US" dirty="0"/>
              <a:t>e.g. global framework agreement for telecommunications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42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16438"/>
            <a:ext cx="10629900" cy="1325563"/>
          </a:xfrm>
        </p:spPr>
        <p:txBody>
          <a:bodyPr>
            <a:normAutofit/>
          </a:bodyPr>
          <a:lstStyle/>
          <a:p>
            <a:r>
              <a:rPr lang="en-US" altLang="en-US" sz="4000" b="1" dirty="0"/>
              <a:t>International </a:t>
            </a:r>
            <a:r>
              <a:rPr lang="en-US" altLang="en-US" sz="4000" b="1" dirty="0" err="1"/>
              <a:t>Labour</a:t>
            </a:r>
            <a:r>
              <a:rPr lang="en-US" altLang="en-US" sz="4000" b="1" dirty="0"/>
              <a:t> Organization: difficulties</a:t>
            </a:r>
            <a:endParaRPr lang="en-GB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5AC3A-3AD1-0070-C73D-E836BE88BB42}"/>
              </a:ext>
            </a:extLst>
          </p:cNvPr>
          <p:cNvSpPr txBox="1"/>
          <p:nvPr/>
        </p:nvSpPr>
        <p:spPr>
          <a:xfrm>
            <a:off x="723899" y="1166842"/>
            <a:ext cx="1076024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US" altLang="en-US" sz="2400" dirty="0"/>
              <a:t>Non-ratification of conventions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only 22% fully ratified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Non-ratifiers include major global players </a:t>
            </a:r>
            <a:r>
              <a:rPr lang="mr-IN" altLang="en-US" sz="2400" dirty="0"/>
              <a:t>–</a:t>
            </a:r>
            <a:r>
              <a:rPr lang="en-US" altLang="en-US" sz="2400" dirty="0"/>
              <a:t> China &amp; USA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US has not ratified 70 of 189 conventions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trade union freedom, discrimination, collective bargaining, </a:t>
            </a:r>
            <a:r>
              <a:rPr lang="en-US" altLang="en-US" sz="2400" dirty="0" err="1"/>
              <a:t>labour</a:t>
            </a:r>
            <a:r>
              <a:rPr lang="en-US" altLang="en-US" sz="2400" dirty="0"/>
              <a:t> inspection </a:t>
            </a:r>
          </a:p>
          <a:p>
            <a:pPr eaLnBrk="1" hangingPunct="1"/>
            <a:r>
              <a:rPr lang="en-US" altLang="en-US" sz="2400" dirty="0"/>
              <a:t>Ratification does not guarantee implementation! </a:t>
            </a:r>
          </a:p>
          <a:p>
            <a:pPr eaLnBrk="1" hangingPunct="1"/>
            <a:r>
              <a:rPr lang="en-US" altLang="en-US" sz="2400" dirty="0"/>
              <a:t>Political/state focus in context of globalization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MNCs and global corporations may evade ILO scope</a:t>
            </a:r>
          </a:p>
          <a:p>
            <a:pPr eaLnBrk="1" hangingPunct="1"/>
            <a:r>
              <a:rPr lang="en-US" altLang="en-US" sz="2400" dirty="0"/>
              <a:t>Liberal criticisms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Too many conventions </a:t>
            </a:r>
            <a:r>
              <a:rPr lang="mr-IN" altLang="en-US" sz="2400" dirty="0"/>
              <a:t>–</a:t>
            </a:r>
            <a:r>
              <a:rPr lang="en-US" altLang="en-US" sz="2400" dirty="0"/>
              <a:t> fragmented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Too much detail/specialization</a:t>
            </a:r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/>
              <a:t>International </a:t>
            </a:r>
            <a:r>
              <a:rPr lang="en-US" altLang="en-US" sz="4000" b="1" dirty="0" err="1"/>
              <a:t>Labour</a:t>
            </a:r>
            <a:r>
              <a:rPr lang="en-US" altLang="en-US" sz="4000" b="1" dirty="0"/>
              <a:t> Organization: reassertion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812646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Declaration of Fundamental Principles 1998</a:t>
            </a:r>
          </a:p>
          <a:p>
            <a:pPr eaLnBrk="1" hangingPunct="1"/>
            <a:r>
              <a:rPr lang="en-US" altLang="en-US" dirty="0"/>
              <a:t>Response to poor take-up/progress with ratification </a:t>
            </a:r>
          </a:p>
          <a:p>
            <a:pPr eaLnBrk="1" hangingPunct="1"/>
            <a:r>
              <a:rPr lang="en-US" altLang="en-US" b="1" dirty="0"/>
              <a:t>All </a:t>
            </a:r>
            <a:r>
              <a:rPr lang="en-US" altLang="en-US" dirty="0"/>
              <a:t>member countries signed</a:t>
            </a:r>
          </a:p>
          <a:p>
            <a:pPr eaLnBrk="1" hangingPunct="1"/>
            <a:r>
              <a:rPr lang="en-US" altLang="en-US" dirty="0"/>
              <a:t>Focus on core themes</a:t>
            </a:r>
          </a:p>
          <a:p>
            <a:pPr lvl="1"/>
            <a:r>
              <a:rPr lang="en-US" altLang="en-US" dirty="0"/>
              <a:t>child </a:t>
            </a:r>
            <a:r>
              <a:rPr lang="en-US" altLang="en-US" dirty="0" err="1"/>
              <a:t>labour</a:t>
            </a:r>
            <a:endParaRPr lang="en-US" altLang="en-US" dirty="0"/>
          </a:p>
          <a:p>
            <a:pPr lvl="1"/>
            <a:r>
              <a:rPr lang="en-US" altLang="en-US" dirty="0"/>
              <a:t>forced </a:t>
            </a:r>
            <a:r>
              <a:rPr lang="en-US" altLang="en-US" dirty="0" err="1"/>
              <a:t>labour</a:t>
            </a:r>
            <a:endParaRPr lang="en-US" altLang="en-US" dirty="0"/>
          </a:p>
          <a:p>
            <a:pPr lvl="1"/>
            <a:r>
              <a:rPr lang="en-US" altLang="en-US" dirty="0"/>
              <a:t>freedom of association</a:t>
            </a:r>
          </a:p>
          <a:p>
            <a:pPr lvl="1"/>
            <a:r>
              <a:rPr lang="en-US" altLang="en-US" dirty="0"/>
              <a:t>discrimination</a:t>
            </a:r>
          </a:p>
          <a:p>
            <a:pPr eaLnBrk="1" hangingPunct="1"/>
            <a:r>
              <a:rPr lang="en-US" altLang="en-US" dirty="0"/>
              <a:t>Obligation on signatories to report on implementation </a:t>
            </a:r>
          </a:p>
          <a:p>
            <a:pPr eaLnBrk="1" hangingPunct="1"/>
            <a:r>
              <a:rPr lang="en-US" altLang="en-US" dirty="0"/>
              <a:t>Aims to frame the global </a:t>
            </a:r>
            <a:r>
              <a:rPr lang="en-US" altLang="en-US" dirty="0" err="1"/>
              <a:t>labour</a:t>
            </a:r>
            <a:r>
              <a:rPr lang="en-US" altLang="en-US" dirty="0"/>
              <a:t> climate</a:t>
            </a:r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/>
              <a:t>International </a:t>
            </a:r>
            <a:r>
              <a:rPr lang="en-US" altLang="en-US" sz="4000" b="1" dirty="0" err="1"/>
              <a:t>Labour</a:t>
            </a:r>
            <a:r>
              <a:rPr lang="en-US" altLang="en-US" sz="4000" b="1" dirty="0"/>
              <a:t> Organization: DFP reporting/enforcement</a:t>
            </a:r>
            <a:endParaRPr lang="en-GB" sz="4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36084-0942-E2AD-D2EF-798885B8B273}"/>
              </a:ext>
            </a:extLst>
          </p:cNvPr>
          <p:cNvSpPr txBox="1"/>
          <p:nvPr/>
        </p:nvSpPr>
        <p:spPr>
          <a:xfrm>
            <a:off x="723900" y="1997839"/>
            <a:ext cx="10970795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000" dirty="0"/>
              <a:t>Annual report from each country brought together under ‘Annual Review’ from 2000</a:t>
            </a:r>
          </a:p>
          <a:p>
            <a:pPr eaLnBrk="1" hangingPunct="1"/>
            <a:r>
              <a:rPr lang="en-GB" altLang="en-US" sz="2000" dirty="0"/>
              <a:t>Global Report by  ILO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annual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on one of the fundamental principles covered</a:t>
            </a:r>
          </a:p>
          <a:p>
            <a:r>
              <a:rPr lang="en-GB" altLang="en-US" sz="2000" dirty="0"/>
              <a:t>Benefits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Improved ratification rate - 53% increase 1998 to 2010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Greater extent of reporting</a:t>
            </a:r>
          </a:p>
          <a:p>
            <a:pPr eaLnBrk="1" hangingPunct="1"/>
            <a:r>
              <a:rPr lang="en-GB" altLang="en-US" sz="2000" dirty="0"/>
              <a:t>Criticisms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too soft/lack of professionalism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not sufficiently targeted at global business</a:t>
            </a:r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European Union: aims for 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A139C-56D1-A7E8-3A20-F8A040B9A94B}"/>
              </a:ext>
            </a:extLst>
          </p:cNvPr>
          <p:cNvSpPr txBox="1"/>
          <p:nvPr/>
        </p:nvSpPr>
        <p:spPr>
          <a:xfrm>
            <a:off x="723900" y="1395721"/>
            <a:ext cx="9817768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dirty="0"/>
              <a:t>Pillar of Social Rights (2017)</a:t>
            </a:r>
          </a:p>
          <a:p>
            <a:pPr marL="320675" indent="-304800"/>
            <a:r>
              <a:rPr lang="en-US" sz="2000" b="1" dirty="0"/>
              <a:t>Equal opportunities in/access to </a:t>
            </a:r>
            <a:r>
              <a:rPr lang="en-US" sz="2000" b="1" dirty="0" err="1"/>
              <a:t>labour</a:t>
            </a:r>
            <a:r>
              <a:rPr lang="en-US" sz="2000" b="1" dirty="0"/>
              <a:t> market</a:t>
            </a:r>
            <a:r>
              <a:rPr lang="en-US" sz="2000" dirty="0"/>
              <a:t>, including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Education, training and life-long learning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Active support to employment</a:t>
            </a:r>
          </a:p>
          <a:p>
            <a:pPr marL="84138" indent="-304800"/>
            <a:r>
              <a:rPr lang="en-US" sz="2000" b="1" dirty="0"/>
              <a:t>Fair working conditions</a:t>
            </a:r>
            <a:r>
              <a:rPr lang="en-US" sz="2000" dirty="0"/>
              <a:t>, including</a:t>
            </a:r>
          </a:p>
          <a:p>
            <a:pPr marL="579438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Secure and adaptable employment, dismissal protection</a:t>
            </a:r>
          </a:p>
          <a:p>
            <a:pPr marL="579438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Fair wages</a:t>
            </a:r>
          </a:p>
          <a:p>
            <a:pPr marL="579438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Information about employment conditions</a:t>
            </a:r>
          </a:p>
          <a:p>
            <a:pPr marL="579438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Social dialogue, worker involvement</a:t>
            </a:r>
          </a:p>
          <a:p>
            <a:pPr marL="579438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Healthy, safe and well-adapted work, work-life balance</a:t>
            </a:r>
          </a:p>
          <a:p>
            <a:pPr marL="84138" indent="-304800"/>
            <a:r>
              <a:rPr lang="en-US" sz="2000" b="1" dirty="0"/>
              <a:t>Social protection and inclusion</a:t>
            </a:r>
            <a:r>
              <a:rPr lang="en-US" sz="2000" dirty="0"/>
              <a:t>, including</a:t>
            </a:r>
          </a:p>
          <a:p>
            <a:pPr lvl="1"/>
            <a:r>
              <a:rPr lang="en-US" sz="2000" dirty="0"/>
              <a:t>Social protection for all workers, including self-employed</a:t>
            </a:r>
          </a:p>
          <a:p>
            <a:pPr lvl="1"/>
            <a:r>
              <a:rPr lang="en-US" sz="2000" dirty="0"/>
              <a:t>Unemployment benefits and minimum income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809C8-F279-EE99-7F9B-F7C4F681B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European Union: existing provision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DD5353-AD9C-28BE-25C4-B6DB766A96B3}"/>
              </a:ext>
            </a:extLst>
          </p:cNvPr>
          <p:cNvSpPr txBox="1"/>
          <p:nvPr/>
        </p:nvSpPr>
        <p:spPr>
          <a:xfrm>
            <a:off x="781050" y="1582340"/>
            <a:ext cx="10629900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altLang="en-US" sz="3600" dirty="0"/>
              <a:t>Work-related legislation</a:t>
            </a:r>
          </a:p>
          <a:p>
            <a:pPr eaLnBrk="1" hangingPunct="1"/>
            <a:r>
              <a:rPr lang="en-US" altLang="en-US" sz="2000" dirty="0"/>
              <a:t>Worker Protection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Working Time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Transfer of Undertakings</a:t>
            </a:r>
          </a:p>
          <a:p>
            <a:pPr eaLnBrk="1" hangingPunct="1"/>
            <a:r>
              <a:rPr lang="en-US" altLang="en-US" sz="2000" dirty="0"/>
              <a:t>Anti-Discrimination/Equal Rights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Protected characteristics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Family leave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Agency and part time workers</a:t>
            </a:r>
          </a:p>
          <a:p>
            <a:pPr eaLnBrk="1" hangingPunct="1"/>
            <a:r>
              <a:rPr lang="en-US" altLang="en-US" sz="2000" dirty="0"/>
              <a:t>Worker Representation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Information and Consultation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European Works Councils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Women on company boards</a:t>
            </a:r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EF20-FD3F-23D2-3CC8-A43EB0A6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European Union: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396D-9FAF-9A1F-9D02-144F4853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748" y="1507958"/>
            <a:ext cx="10524203" cy="40550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en-US" sz="2400" dirty="0"/>
              <a:t>The decision-making process for new work-related measures or change</a:t>
            </a:r>
          </a:p>
          <a:p>
            <a:pPr eaLnBrk="1" hangingPunct="1"/>
            <a:r>
              <a:rPr lang="en-US" altLang="en-US" sz="2400" dirty="0"/>
              <a:t>Sectoral social dialogue</a:t>
            </a:r>
          </a:p>
          <a:p>
            <a:pPr eaLnBrk="1" hangingPunct="1"/>
            <a:endParaRPr lang="en-US" altLang="en-US" sz="1100" dirty="0"/>
          </a:p>
          <a:p>
            <a:pPr eaLnBrk="1" hangingPunct="1"/>
            <a:r>
              <a:rPr lang="en-US" altLang="en-US" sz="2400" dirty="0"/>
              <a:t>Social Dialogue </a:t>
            </a:r>
            <a:r>
              <a:rPr lang="mr-IN" altLang="en-US" sz="2400" dirty="0"/>
              <a:t>–</a:t>
            </a:r>
            <a:r>
              <a:rPr lang="en-US" altLang="en-US" sz="2400" dirty="0"/>
              <a:t> ETUC, Business Europe</a:t>
            </a:r>
          </a:p>
          <a:p>
            <a:pPr eaLnBrk="1" hangingPunct="1"/>
            <a:endParaRPr lang="en-US" altLang="en-US" sz="1100" dirty="0"/>
          </a:p>
          <a:p>
            <a:pPr eaLnBrk="1" hangingPunct="1"/>
            <a:r>
              <a:rPr lang="en-US" altLang="en-US" sz="2400" dirty="0"/>
              <a:t>Commission</a:t>
            </a:r>
          </a:p>
          <a:p>
            <a:pPr eaLnBrk="1" hangingPunct="1"/>
            <a:endParaRPr lang="en-US" altLang="en-US" sz="1100" dirty="0"/>
          </a:p>
          <a:p>
            <a:pPr eaLnBrk="1" hangingPunct="1"/>
            <a:r>
              <a:rPr lang="en-US" altLang="en-US" sz="2400" dirty="0"/>
              <a:t>Council of Ministers (2 readings)</a:t>
            </a:r>
          </a:p>
          <a:p>
            <a:pPr eaLnBrk="1" hangingPunct="1"/>
            <a:endParaRPr lang="en-US" altLang="en-US" sz="1100" dirty="0"/>
          </a:p>
          <a:p>
            <a:pPr eaLnBrk="1" hangingPunct="1"/>
            <a:r>
              <a:rPr lang="en-US" altLang="en-US" sz="2400" dirty="0"/>
              <a:t>European Parliament (2 readings)</a:t>
            </a:r>
          </a:p>
          <a:p>
            <a:pPr eaLnBrk="1" hangingPunct="1"/>
            <a:endParaRPr lang="en-US" altLang="en-US" sz="1100" dirty="0"/>
          </a:p>
          <a:p>
            <a:pPr eaLnBrk="1" hangingPunct="1"/>
            <a:r>
              <a:rPr lang="en-US" altLang="en-US" sz="2400" dirty="0"/>
              <a:t>Directive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B7CFC1EB-1B8E-BB01-E576-BA81D357A2AC}"/>
              </a:ext>
            </a:extLst>
          </p:cNvPr>
          <p:cNvSpPr/>
          <p:nvPr/>
        </p:nvSpPr>
        <p:spPr>
          <a:xfrm>
            <a:off x="1111045" y="2212258"/>
            <a:ext cx="176981" cy="344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13BB9E4B-F246-9AA3-67B5-9EE1EA2043E3}"/>
              </a:ext>
            </a:extLst>
          </p:cNvPr>
          <p:cNvSpPr/>
          <p:nvPr/>
        </p:nvSpPr>
        <p:spPr>
          <a:xfrm>
            <a:off x="1111044" y="2873765"/>
            <a:ext cx="176981" cy="344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4F57648F-97E1-F302-8C5D-0C3F068C0FA7}"/>
              </a:ext>
            </a:extLst>
          </p:cNvPr>
          <p:cNvSpPr/>
          <p:nvPr/>
        </p:nvSpPr>
        <p:spPr>
          <a:xfrm>
            <a:off x="1115960" y="3521779"/>
            <a:ext cx="176981" cy="344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29D27F12-B47E-AC65-5E51-2ED94DB4106D}"/>
              </a:ext>
            </a:extLst>
          </p:cNvPr>
          <p:cNvSpPr/>
          <p:nvPr/>
        </p:nvSpPr>
        <p:spPr>
          <a:xfrm>
            <a:off x="1111045" y="4129549"/>
            <a:ext cx="176981" cy="344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52AEA5A0-BA7C-E1DD-661A-446924EA6BF7}"/>
              </a:ext>
            </a:extLst>
          </p:cNvPr>
          <p:cNvSpPr/>
          <p:nvPr/>
        </p:nvSpPr>
        <p:spPr>
          <a:xfrm>
            <a:off x="1111045" y="4817806"/>
            <a:ext cx="176981" cy="344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76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8ED16-5CCC-9768-325C-6AEB9DB6C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European Union: 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F89DEE-1BF2-F4D3-C2E5-78BEC38771FF}"/>
              </a:ext>
            </a:extLst>
          </p:cNvPr>
          <p:cNvSpPr txBox="1"/>
          <p:nvPr/>
        </p:nvSpPr>
        <p:spPr>
          <a:xfrm>
            <a:off x="723900" y="1568136"/>
            <a:ext cx="106299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dirty="0"/>
              <a:t>Context of the decision-making process</a:t>
            </a:r>
          </a:p>
          <a:p>
            <a:pPr eaLnBrk="1" hangingPunct="1"/>
            <a:r>
              <a:rPr lang="en-US" altLang="en-US" sz="2400" dirty="0"/>
              <a:t>Political </a:t>
            </a:r>
            <a:r>
              <a:rPr lang="mr-IN" altLang="en-US" sz="2400" dirty="0"/>
              <a:t>–</a:t>
            </a:r>
            <a:r>
              <a:rPr lang="en-US" altLang="en-US" sz="2400" dirty="0"/>
              <a:t> in flux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Social Europe vs (neo-)Liberal Europe </a:t>
            </a:r>
          </a:p>
          <a:p>
            <a:r>
              <a:rPr lang="en-US" altLang="en-US" sz="2400" dirty="0"/>
              <a:t>Lobby groups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business interests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informal political alliances between member states</a:t>
            </a:r>
          </a:p>
          <a:p>
            <a:pPr eaLnBrk="1" hangingPunct="1"/>
            <a:r>
              <a:rPr lang="en-US" altLang="en-US" sz="2400" dirty="0"/>
              <a:t>Derogations for member states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2400" dirty="0"/>
              <a:t>Discretion as to whether/how to legislate in-country</a:t>
            </a:r>
          </a:p>
          <a:p>
            <a:pPr eaLnBrk="1" hangingPunct="1"/>
            <a:r>
              <a:rPr lang="en-US" altLang="en-US" sz="2400" dirty="0"/>
              <a:t>Timescale </a:t>
            </a:r>
            <a:r>
              <a:rPr lang="mr-IN" altLang="en-US" sz="2400" dirty="0"/>
              <a:t>–</a:t>
            </a:r>
            <a:r>
              <a:rPr lang="en-US" altLang="en-US" sz="2400" dirty="0"/>
              <a:t> a lengthy process</a:t>
            </a:r>
          </a:p>
        </p:txBody>
      </p:sp>
    </p:spTree>
    <p:extLst>
      <p:ext uri="{BB962C8B-B14F-4D97-AF65-F5344CB8AC3E}">
        <p14:creationId xmlns:p14="http://schemas.microsoft.com/office/powerpoint/2010/main" val="3476645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A87A-AA8A-B99F-8593-A32954AD3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European Union: current ER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B765-D483-A3C6-CF3B-26585E32A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40490"/>
            <a:ext cx="10629900" cy="3978275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/>
              <a:t>Slowdown in new employment legislation </a:t>
            </a:r>
          </a:p>
          <a:p>
            <a:pPr lvl="1"/>
            <a:r>
              <a:rPr lang="en-US" altLang="en-US" dirty="0"/>
              <a:t>Do the ‘Pillars’ reflect a lack of consensus?</a:t>
            </a:r>
          </a:p>
          <a:p>
            <a:pPr lvl="1"/>
            <a:r>
              <a:rPr lang="en-US" altLang="en-US" dirty="0"/>
              <a:t>Will the UK leaving the EU open up new opportunities?</a:t>
            </a:r>
          </a:p>
          <a:p>
            <a:pPr eaLnBrk="1" hangingPunct="1"/>
            <a:r>
              <a:rPr lang="en-US" altLang="en-US" dirty="0"/>
              <a:t>Decline/absence of social dialogue in some member states</a:t>
            </a:r>
          </a:p>
          <a:p>
            <a:pPr eaLnBrk="1" hangingPunct="1"/>
            <a:r>
              <a:rPr lang="en-US" altLang="en-US" dirty="0"/>
              <a:t>Emergence of new models of working life</a:t>
            </a:r>
          </a:p>
          <a:p>
            <a:pPr lvl="1"/>
            <a:r>
              <a:rPr lang="en-US" altLang="en-US" dirty="0"/>
              <a:t>Flexicurity</a:t>
            </a:r>
          </a:p>
          <a:p>
            <a:pPr lvl="1"/>
            <a:r>
              <a:rPr lang="en-US" altLang="en-US" dirty="0"/>
              <a:t>Gig economy</a:t>
            </a:r>
          </a:p>
          <a:p>
            <a:pPr eaLnBrk="1" hangingPunct="1"/>
            <a:r>
              <a:rPr lang="en-US" altLang="en-US" dirty="0"/>
              <a:t>Implementation of Restructuring Directive 2019</a:t>
            </a:r>
          </a:p>
          <a:p>
            <a:pPr eaLnBrk="1" hangingPunct="1"/>
            <a:r>
              <a:rPr lang="en-US" altLang="en-US" dirty="0"/>
              <a:t>Gender balance on boards of directors</a:t>
            </a:r>
          </a:p>
          <a:p>
            <a:pPr lvl="1"/>
            <a:r>
              <a:rPr lang="en-US" altLang="en-US" dirty="0"/>
              <a:t>draft directive currently blocked</a:t>
            </a:r>
          </a:p>
        </p:txBody>
      </p:sp>
    </p:spTree>
    <p:extLst>
      <p:ext uri="{BB962C8B-B14F-4D97-AF65-F5344CB8AC3E}">
        <p14:creationId xmlns:p14="http://schemas.microsoft.com/office/powerpoint/2010/main" val="3552900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123AA-9546-C745-A136-C007D721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3041F-DCBA-9A79-2119-0BF235D42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s-ES_tradnl" sz="2400" dirty="0"/>
              <a:t>International laws and regulation are intended to set standards for the world of work and employment relations</a:t>
            </a:r>
          </a:p>
          <a:p>
            <a:pPr lvl="1"/>
            <a:r>
              <a:rPr lang="en-GB" altLang="es-ES_tradnl" dirty="0"/>
              <a:t>as such, they constitute constraints to national and company autonomy in the areas they cover</a:t>
            </a:r>
          </a:p>
          <a:p>
            <a:pPr marL="0" indent="0" eaLnBrk="1" hangingPunct="1">
              <a:buNone/>
            </a:pPr>
            <a:endParaRPr lang="en-GB" altLang="es-ES_tradnl" b="1" dirty="0"/>
          </a:p>
          <a:p>
            <a:pPr marL="0" indent="0" eaLnBrk="1" hangingPunct="1">
              <a:buNone/>
            </a:pPr>
            <a:r>
              <a:rPr lang="en-GB" altLang="es-ES_tradnl" b="1" dirty="0"/>
              <a:t>BUT</a:t>
            </a:r>
            <a:r>
              <a:rPr lang="en-GB" altLang="es-ES_tradnl" dirty="0"/>
              <a:t> </a:t>
            </a:r>
          </a:p>
          <a:p>
            <a:pPr eaLnBrk="1" hangingPunct="1"/>
            <a:r>
              <a:rPr lang="en-GB" altLang="es-ES_tradnl" sz="2400" dirty="0"/>
              <a:t>A determined state/employer may avoid those constraints </a:t>
            </a:r>
            <a:r>
              <a:rPr lang="mr-IN" altLang="es-ES_tradnl" sz="2400" dirty="0"/>
              <a:t>–</a:t>
            </a:r>
            <a:r>
              <a:rPr lang="en-GB" altLang="es-ES_tradnl" sz="2400" dirty="0"/>
              <a:t> and many do</a:t>
            </a:r>
          </a:p>
          <a:p>
            <a:pPr eaLnBrk="1" hangingPunct="1"/>
            <a:r>
              <a:rPr lang="en-GB" altLang="es-ES_tradnl" sz="2400" dirty="0"/>
              <a:t>Can positive employment relations help to enforce international standards?</a:t>
            </a:r>
          </a:p>
        </p:txBody>
      </p:sp>
    </p:spTree>
    <p:extLst>
      <p:ext uri="{BB962C8B-B14F-4D97-AF65-F5344CB8AC3E}">
        <p14:creationId xmlns:p14="http://schemas.microsoft.com/office/powerpoint/2010/main" val="158504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ed.) Harlow: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1128</Words>
  <Application>Microsoft Office PowerPoint</Application>
  <PresentationFormat>Widescreen</PresentationFormat>
  <Paragraphs>182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08 </vt:lpstr>
      <vt:lpstr>Learning Outcomes</vt:lpstr>
      <vt:lpstr>Global mood music (1)</vt:lpstr>
      <vt:lpstr>Global Mood Music (2)</vt:lpstr>
      <vt:lpstr>International Labour Organization: origins and basics</vt:lpstr>
      <vt:lpstr>International Labour Organization: aims</vt:lpstr>
      <vt:lpstr>International Labour Organization:  constitution and power</vt:lpstr>
      <vt:lpstr>International Labour Organization: Conventions</vt:lpstr>
      <vt:lpstr>International Labour Organization: impact</vt:lpstr>
      <vt:lpstr>International Labour Organization: difficulties</vt:lpstr>
      <vt:lpstr>International Labour Organization: reassertion</vt:lpstr>
      <vt:lpstr>International Labour Organization: DFP reporting/enforcement</vt:lpstr>
      <vt:lpstr>European Union: aims for work</vt:lpstr>
      <vt:lpstr>European Union: existing provision</vt:lpstr>
      <vt:lpstr>European Union: process</vt:lpstr>
      <vt:lpstr>European Union: context</vt:lpstr>
      <vt:lpstr>European Union: current ER issues</vt:lpstr>
      <vt:lpstr>Conclusion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37</cp:revision>
  <dcterms:created xsi:type="dcterms:W3CDTF">2023-02-10T13:40:50Z</dcterms:created>
  <dcterms:modified xsi:type="dcterms:W3CDTF">2025-01-13T12:05:04Z</dcterms:modified>
</cp:coreProperties>
</file>