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handoutMasterIdLst>
    <p:handoutMasterId r:id="rId15"/>
  </p:handoutMasterIdLst>
  <p:sldIdLst>
    <p:sldId id="289" r:id="rId5"/>
    <p:sldId id="304" r:id="rId6"/>
    <p:sldId id="301" r:id="rId7"/>
    <p:sldId id="290" r:id="rId8"/>
    <p:sldId id="293" r:id="rId9"/>
    <p:sldId id="302" r:id="rId10"/>
    <p:sldId id="294" r:id="rId11"/>
    <p:sldId id="303" r:id="rId12"/>
    <p:sldId id="300" r:id="rId13"/>
    <p:sldId id="29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44" userDrawn="1">
          <p15:clr>
            <a:srgbClr val="A4A3A4"/>
          </p15:clr>
        </p15:guide>
        <p15:guide id="2" pos="576" userDrawn="1">
          <p15:clr>
            <a:srgbClr val="A4A3A4"/>
          </p15:clr>
        </p15:guide>
        <p15:guide id="8" orient="horz" pos="3744" userDrawn="1">
          <p15:clr>
            <a:srgbClr val="A4A3A4"/>
          </p15:clr>
        </p15:guide>
        <p15:guide id="9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041F48-EC22-4BA8-97B5-F9B820163BBC}" v="26" dt="2026-03-11T06:53:26.0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3725" autoAdjust="0"/>
  </p:normalViewPr>
  <p:slideViewPr>
    <p:cSldViewPr snapToGrid="0" showGuides="1">
      <p:cViewPr varScale="1">
        <p:scale>
          <a:sx n="65" d="100"/>
          <a:sy n="65" d="100"/>
        </p:scale>
        <p:origin x="936" y="72"/>
      </p:cViewPr>
      <p:guideLst>
        <p:guide orient="horz" pos="1344"/>
        <p:guide pos="576"/>
        <p:guide orient="horz" pos="3744"/>
        <p:guide pos="3840"/>
      </p:guideLst>
    </p:cSldViewPr>
  </p:slideViewPr>
  <p:outlineViewPr>
    <p:cViewPr>
      <p:scale>
        <a:sx n="33" d="100"/>
        <a:sy n="33" d="100"/>
      </p:scale>
      <p:origin x="0" y="-593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0" d="100"/>
        <a:sy n="60" d="100"/>
      </p:scale>
      <p:origin x="0" y="0"/>
    </p:cViewPr>
  </p:sorterViewPr>
  <p:notesViewPr>
    <p:cSldViewPr snapToGrid="0">
      <p:cViewPr varScale="1">
        <p:scale>
          <a:sx n="94" d="100"/>
          <a:sy n="94" d="100"/>
        </p:scale>
        <p:origin x="2992" y="18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65DC31D-6BBA-1E40-9A7E-1FE0A421F3A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09E10C-1649-9148-9887-C4B5DF38CEE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465657-3F36-724B-A332-D448C4527D30}" type="datetimeFigureOut">
              <a:t>3/11/2026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09E7DC-2FE3-FA48-929A-C3D3179E1EA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F40692-4B9B-A444-A85B-911AF05DE37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F0D8CC-6079-CB40-AF25-90B118481BE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6163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0ADDF-D82C-4780-9143-87E5F529D81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8648" y="813816"/>
            <a:ext cx="64008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Add text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12B550A-AB53-4D15-A89E-6EEBB5151B9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441448" y="1655064"/>
            <a:ext cx="7315200" cy="1143000"/>
          </a:xfrm>
        </p:spPr>
        <p:txBody>
          <a:bodyPr/>
          <a:lstStyle>
            <a:lvl1pPr algn="ctr">
              <a:defRPr sz="8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CDE1EB1-91FE-4CB8-81BD-5BBBFC22C67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898648" y="3027707"/>
            <a:ext cx="68580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1860281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E11DAB-71A2-44C9-B830-25E19DC583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1"/>
            <a:ext cx="6400800" cy="685800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5F9B5FD0-EA88-4EA1-89FF-A0346C36D9C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14400" y="2203704"/>
            <a:ext cx="6400800" cy="420624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571163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ustom Layout"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EE24C-B229-452F-B387-BA3429761CA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9119" y="946653"/>
            <a:ext cx="6857999" cy="653547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FCEFA7B-7934-4EAA-8C20-7D9B03B9E5A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89120" y="1981933"/>
            <a:ext cx="6858000" cy="423367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29305018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>
            <a:extLst>
              <a:ext uri="{FF2B5EF4-FFF2-40B4-BE49-F238E27FC236}">
                <a16:creationId xmlns:a16="http://schemas.microsoft.com/office/drawing/2014/main" id="{5106A418-68CC-4D3D-9032-696498842FB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1"/>
            <a:ext cx="6400800" cy="685800"/>
          </a:xfrm>
        </p:spPr>
        <p:txBody>
          <a:bodyPr>
            <a:no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E93C440-01C8-4E08-A98E-D76F10D08BF4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14400" y="1913064"/>
            <a:ext cx="6858001" cy="427939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5604761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7AA20A23-A33B-4A1B-9162-707282E535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5602"/>
          <a:stretch>
            <a:fillRect/>
          </a:stretch>
        </p:blipFill>
        <p:spPr>
          <a:xfrm>
            <a:off x="1066800" y="523183"/>
            <a:ext cx="10058400" cy="6334817"/>
          </a:xfrm>
          <a:custGeom>
            <a:avLst/>
            <a:gdLst>
              <a:gd name="connsiteX0" fmla="*/ 0 w 10058400"/>
              <a:gd name="connsiteY0" fmla="*/ 0 h 6334817"/>
              <a:gd name="connsiteX1" fmla="*/ 10058400 w 10058400"/>
              <a:gd name="connsiteY1" fmla="*/ 0 h 6334817"/>
              <a:gd name="connsiteX2" fmla="*/ 10058400 w 10058400"/>
              <a:gd name="connsiteY2" fmla="*/ 6334817 h 6334817"/>
              <a:gd name="connsiteX3" fmla="*/ 0 w 10058400"/>
              <a:gd name="connsiteY3" fmla="*/ 6334817 h 6334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58400" h="6334817">
                <a:moveTo>
                  <a:pt x="0" y="0"/>
                </a:moveTo>
                <a:lnTo>
                  <a:pt x="10058400" y="0"/>
                </a:lnTo>
                <a:lnTo>
                  <a:pt x="10058400" y="6334817"/>
                </a:lnTo>
                <a:lnTo>
                  <a:pt x="0" y="6334817"/>
                </a:lnTo>
                <a:close/>
              </a:path>
            </a:pathLst>
          </a:cu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B136F446-5EA3-48C4-AA8D-AB9850B03B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66B70600-CFB5-4805-BC68-5AE22166B56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951305"/>
            <a:ext cx="7772400" cy="3456432"/>
          </a:xfrm>
        </p:spPr>
        <p:txBody>
          <a:bodyPr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09C8060D-32CA-4A3C-9EAF-A2D3801AB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80225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728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CC92641-A8C8-41F9-8E1C-7C929693C69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9119" y="946653"/>
            <a:ext cx="6857999" cy="653547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7CC55B6-E9DA-4B68-A0D8-957F46B4651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89120" y="2062956"/>
            <a:ext cx="6858000" cy="423367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26304517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Graphic 15">
            <a:extLst>
              <a:ext uri="{FF2B5EF4-FFF2-40B4-BE49-F238E27FC236}">
                <a16:creationId xmlns:a16="http://schemas.microsoft.com/office/drawing/2014/main" id="{C6103AFC-AC4C-4756-AEEE-B0D669AC8C8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44880"/>
          <a:stretch>
            <a:fillRect/>
          </a:stretch>
        </p:blipFill>
        <p:spPr>
          <a:xfrm>
            <a:off x="878302" y="469222"/>
            <a:ext cx="10424160" cy="6388778"/>
          </a:xfrm>
          <a:custGeom>
            <a:avLst/>
            <a:gdLst>
              <a:gd name="connsiteX0" fmla="*/ 0 w 10424160"/>
              <a:gd name="connsiteY0" fmla="*/ 0 h 6388778"/>
              <a:gd name="connsiteX1" fmla="*/ 10424160 w 10424160"/>
              <a:gd name="connsiteY1" fmla="*/ 0 h 6388778"/>
              <a:gd name="connsiteX2" fmla="*/ 10424160 w 10424160"/>
              <a:gd name="connsiteY2" fmla="*/ 6388778 h 6388778"/>
              <a:gd name="connsiteX3" fmla="*/ 0 w 10424160"/>
              <a:gd name="connsiteY3" fmla="*/ 6388778 h 6388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24160" h="6388778">
                <a:moveTo>
                  <a:pt x="0" y="0"/>
                </a:moveTo>
                <a:lnTo>
                  <a:pt x="10424160" y="0"/>
                </a:lnTo>
                <a:lnTo>
                  <a:pt x="10424160" y="6388778"/>
                </a:lnTo>
                <a:lnTo>
                  <a:pt x="0" y="6388778"/>
                </a:lnTo>
                <a:close/>
              </a:path>
            </a:pathLst>
          </a:cu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A4604EF9-570E-48F5-BA06-DEB9EB7F7D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57599" y="1460692"/>
            <a:ext cx="6857999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0B30880-FB83-4FD8-B7A4-675D68A4792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657600" y="2438570"/>
            <a:ext cx="6858000" cy="395020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8381839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296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9775E2-26ED-4CEF-94F6-7C85D113D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46653"/>
            <a:ext cx="10058400" cy="13255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32AB5-76E2-49F4-96EE-B419AF1F03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400" y="2294859"/>
            <a:ext cx="10058400" cy="37209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60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7" r:id="rId3"/>
    <p:sldLayoutId id="2147483662" r:id="rId4"/>
    <p:sldLayoutId id="2147483663" r:id="rId5"/>
    <p:sldLayoutId id="2147483664" r:id="rId6"/>
    <p:sldLayoutId id="2147483665" r:id="rId7"/>
    <p:sldLayoutId id="2147483666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6" userDrawn="1">
          <p15:clr>
            <a:srgbClr val="F26B43"/>
          </p15:clr>
        </p15:guide>
        <p15:guide id="2" pos="576" userDrawn="1">
          <p15:clr>
            <a:srgbClr val="F26B43"/>
          </p15:clr>
        </p15:guide>
        <p15:guide id="3" pos="7104" userDrawn="1">
          <p15:clr>
            <a:srgbClr val="F26B43"/>
          </p15:clr>
        </p15:guide>
        <p15:guide id="4" orient="horz" pos="3744" userDrawn="1">
          <p15:clr>
            <a:srgbClr val="F26B43"/>
          </p15:clr>
        </p15:guide>
        <p15:guide id="5" pos="2760" userDrawn="1">
          <p15:clr>
            <a:srgbClr val="F26B43"/>
          </p15:clr>
        </p15:guide>
        <p15:guide id="6" pos="4944" userDrawn="1">
          <p15:clr>
            <a:srgbClr val="F26B43"/>
          </p15:clr>
        </p15:guide>
        <p15:guide id="7" orient="horz" pos="403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svg"/><Relationship Id="rId7" Type="http://schemas.openxmlformats.org/officeDocument/2006/relationships/image" Target="../media/image14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Relationship Id="rId9" Type="http://schemas.openxmlformats.org/officeDocument/2006/relationships/image" Target="../media/image16.sv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" TargetMode="External"/><Relationship Id="rId2" Type="http://schemas.openxmlformats.org/officeDocument/2006/relationships/hyperlink" Target="https://www.grammarly.com/" TargetMode="Externa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www.skillsforcare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raphic 11" descr="Illustration of a pencil character ">
            <a:extLst>
              <a:ext uri="{FF2B5EF4-FFF2-40B4-BE49-F238E27FC236}">
                <a16:creationId xmlns:a16="http://schemas.microsoft.com/office/drawing/2014/main" id="{937FAC84-23F1-401F-A313-68AD63D601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1077964">
            <a:off x="1811563" y="4144102"/>
            <a:ext cx="1155789" cy="1971643"/>
          </a:xfrm>
          <a:prstGeom prst="rect">
            <a:avLst/>
          </a:prstGeom>
        </p:spPr>
      </p:pic>
      <p:pic>
        <p:nvPicPr>
          <p:cNvPr id="8" name="Graphic 7" descr="Illustration of a blue bag of school supplies character ">
            <a:extLst>
              <a:ext uri="{FF2B5EF4-FFF2-40B4-BE49-F238E27FC236}">
                <a16:creationId xmlns:a16="http://schemas.microsoft.com/office/drawing/2014/main" id="{F3A63EAE-D921-4D74-B1C8-6D0E847DFD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422560" y="4391095"/>
            <a:ext cx="2483858" cy="1709233"/>
          </a:xfrm>
          <a:prstGeom prst="rect">
            <a:avLst/>
          </a:prstGeom>
        </p:spPr>
      </p:pic>
      <p:pic>
        <p:nvPicPr>
          <p:cNvPr id="10" name="Graphic 9" descr="Illustration of a purple book character ">
            <a:extLst>
              <a:ext uri="{FF2B5EF4-FFF2-40B4-BE49-F238E27FC236}">
                <a16:creationId xmlns:a16="http://schemas.microsoft.com/office/drawing/2014/main" id="{8A4FC9B1-AAE5-49E7-9209-B1CD7DC8CD9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6269620" y="4059937"/>
            <a:ext cx="1775352" cy="2059055"/>
          </a:xfrm>
          <a:prstGeom prst="rect">
            <a:avLst/>
          </a:prstGeom>
        </p:spPr>
      </p:pic>
      <p:pic>
        <p:nvPicPr>
          <p:cNvPr id="6" name="Graphic 5" descr="Illustration of a globe character ">
            <a:extLst>
              <a:ext uri="{FF2B5EF4-FFF2-40B4-BE49-F238E27FC236}">
                <a16:creationId xmlns:a16="http://schemas.microsoft.com/office/drawing/2014/main" id="{A1CF0450-3738-4D52-BF18-A90C1F16AC6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408174" y="4442978"/>
            <a:ext cx="2213723" cy="174884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EBA2189-8F99-8BAF-EFFB-348D76619059}"/>
              </a:ext>
            </a:extLst>
          </p:cNvPr>
          <p:cNvSpPr txBox="1"/>
          <p:nvPr/>
        </p:nvSpPr>
        <p:spPr>
          <a:xfrm>
            <a:off x="1519084" y="1445342"/>
            <a:ext cx="964544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Student Name: Muhammad Adil Nasir Khan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Student ID:2437481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Course Code: LCHS 4009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Course Name: Professional Career Development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Lecturer Name: Soban Sadiq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75504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BEE22-E681-3295-67CE-6966D2AE3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161" y="958647"/>
            <a:ext cx="5058697" cy="685800"/>
          </a:xfrm>
        </p:spPr>
        <p:txBody>
          <a:bodyPr/>
          <a:lstStyle/>
          <a:p>
            <a:r>
              <a:rPr lang="en-US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Acknowledge use of AI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801E94-BC77-D4C0-81AA-D8C38438CF1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11161" y="1879240"/>
            <a:ext cx="6400800" cy="4206240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Generative AI was used only for checking grammar, sentence structure, and clarity</a:t>
            </a:r>
          </a:p>
        </p:txBody>
      </p:sp>
    </p:spTree>
    <p:extLst>
      <p:ext uri="{BB962C8B-B14F-4D97-AF65-F5344CB8AC3E}">
        <p14:creationId xmlns:p14="http://schemas.microsoft.com/office/powerpoint/2010/main" val="3255630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34B320A-560D-4493-AA6A-79A2C8DC3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sz="3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32B78E-C20E-B5EC-499D-105B1F82A7AC}"/>
              </a:ext>
            </a:extLst>
          </p:cNvPr>
          <p:cNvSpPr txBox="1"/>
          <p:nvPr/>
        </p:nvSpPr>
        <p:spPr>
          <a:xfrm>
            <a:off x="1578076" y="2724912"/>
            <a:ext cx="8775291" cy="2646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Focus</a:t>
            </a:r>
            <a:r>
              <a:rPr lang="en-US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Highlights why problem‑solving skills are essential in health and social 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Shows how professionals use these skills to manage complex situations.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Emphasizes their role in protecting the safety and wellbeing of service users.</a:t>
            </a:r>
          </a:p>
          <a:p>
            <a:r>
              <a:rPr lang="en-US" sz="2000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Objectives of the Presentation: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Outline the importance of problem‑solving skills in health and social 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Describe a model or framework that supports effective problem‑solving.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Give a real example of problem‑solving used in a care setting.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 on how developing this skill can support future professional practice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249395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96520-2640-4559-BAB1-ADE3A7386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1"/>
            <a:ext cx="3687097" cy="685800"/>
          </a:xfrm>
        </p:spPr>
        <p:txBody>
          <a:bodyPr/>
          <a:lstStyle/>
          <a:p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Problem Solving:</a:t>
            </a:r>
            <a:b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ED39638-AED5-4483-9DDA-49E033B8117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14399" y="1949061"/>
            <a:ext cx="7365058" cy="420624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recognition of an issue, the understanding of its cause, and the selection of a suitable solution are viewed as key parts of problem‑solving (Berman,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staff make safe and informed decisions that support the wellbeing of people in 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daily practice, concerns are identified, relevant information is gathered, different options are reviewed, and the most appropriate response is chosen (NHS England, 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Used when a person’s condition changes, when communication is difficult, or when improving the quality of 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Developed through education, training, and hands‑on experience.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Ability and confidence are strengthened through teamwork, case studies, and reflection.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55DC304-4CC2-4AA6-99F0-241F19673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279457" y="0"/>
            <a:ext cx="3981702" cy="6858000"/>
          </a:xfrm>
          <a:custGeom>
            <a:avLst/>
            <a:gdLst>
              <a:gd name="connsiteX0" fmla="*/ 2056998 w 4367464"/>
              <a:gd name="connsiteY0" fmla="*/ 0 h 6858000"/>
              <a:gd name="connsiteX1" fmla="*/ 4367464 w 4367464"/>
              <a:gd name="connsiteY1" fmla="*/ 0 h 6858000"/>
              <a:gd name="connsiteX2" fmla="*/ 4367464 w 4367464"/>
              <a:gd name="connsiteY2" fmla="*/ 6858000 h 6858000"/>
              <a:gd name="connsiteX3" fmla="*/ 2783919 w 4367464"/>
              <a:gd name="connsiteY3" fmla="*/ 6858000 h 6858000"/>
              <a:gd name="connsiteX4" fmla="*/ 2752534 w 4367464"/>
              <a:gd name="connsiteY4" fmla="*/ 6850757 h 6858000"/>
              <a:gd name="connsiteX5" fmla="*/ 0 w 4367464"/>
              <a:gd name="connsiteY5" fmla="*/ 3296654 h 6858000"/>
              <a:gd name="connsiteX6" fmla="*/ 1920467 w 4367464"/>
              <a:gd name="connsiteY6" fmla="*/ 69927 h 6858000"/>
              <a:gd name="connsiteX0" fmla="*/ 2056998 w 4367464"/>
              <a:gd name="connsiteY0" fmla="*/ 0 h 6858000"/>
              <a:gd name="connsiteX1" fmla="*/ 4367464 w 4367464"/>
              <a:gd name="connsiteY1" fmla="*/ 0 h 6858000"/>
              <a:gd name="connsiteX2" fmla="*/ 3981702 w 4367464"/>
              <a:gd name="connsiteY2" fmla="*/ 6843712 h 6858000"/>
              <a:gd name="connsiteX3" fmla="*/ 2783919 w 4367464"/>
              <a:gd name="connsiteY3" fmla="*/ 6858000 h 6858000"/>
              <a:gd name="connsiteX4" fmla="*/ 2752534 w 4367464"/>
              <a:gd name="connsiteY4" fmla="*/ 6850757 h 6858000"/>
              <a:gd name="connsiteX5" fmla="*/ 0 w 4367464"/>
              <a:gd name="connsiteY5" fmla="*/ 3296654 h 6858000"/>
              <a:gd name="connsiteX6" fmla="*/ 1920467 w 4367464"/>
              <a:gd name="connsiteY6" fmla="*/ 69927 h 6858000"/>
              <a:gd name="connsiteX7" fmla="*/ 2056998 w 4367464"/>
              <a:gd name="connsiteY7" fmla="*/ 0 h 6858000"/>
              <a:gd name="connsiteX0" fmla="*/ 2056998 w 3981702"/>
              <a:gd name="connsiteY0" fmla="*/ 28575 h 6886575"/>
              <a:gd name="connsiteX1" fmla="*/ 3881689 w 3981702"/>
              <a:gd name="connsiteY1" fmla="*/ 0 h 6886575"/>
              <a:gd name="connsiteX2" fmla="*/ 3981702 w 3981702"/>
              <a:gd name="connsiteY2" fmla="*/ 6872287 h 6886575"/>
              <a:gd name="connsiteX3" fmla="*/ 2783919 w 3981702"/>
              <a:gd name="connsiteY3" fmla="*/ 6886575 h 6886575"/>
              <a:gd name="connsiteX4" fmla="*/ 2752534 w 3981702"/>
              <a:gd name="connsiteY4" fmla="*/ 6879332 h 6886575"/>
              <a:gd name="connsiteX5" fmla="*/ 0 w 3981702"/>
              <a:gd name="connsiteY5" fmla="*/ 3325229 h 6886575"/>
              <a:gd name="connsiteX6" fmla="*/ 1920467 w 3981702"/>
              <a:gd name="connsiteY6" fmla="*/ 98502 h 6886575"/>
              <a:gd name="connsiteX7" fmla="*/ 2056998 w 3981702"/>
              <a:gd name="connsiteY7" fmla="*/ 28575 h 6886575"/>
              <a:gd name="connsiteX0" fmla="*/ 2056998 w 3981702"/>
              <a:gd name="connsiteY0" fmla="*/ 14287 h 6872287"/>
              <a:gd name="connsiteX1" fmla="*/ 3967414 w 3981702"/>
              <a:gd name="connsiteY1" fmla="*/ 0 h 6872287"/>
              <a:gd name="connsiteX2" fmla="*/ 3981702 w 3981702"/>
              <a:gd name="connsiteY2" fmla="*/ 6857999 h 6872287"/>
              <a:gd name="connsiteX3" fmla="*/ 2783919 w 3981702"/>
              <a:gd name="connsiteY3" fmla="*/ 6872287 h 6872287"/>
              <a:gd name="connsiteX4" fmla="*/ 2752534 w 3981702"/>
              <a:gd name="connsiteY4" fmla="*/ 6865044 h 6872287"/>
              <a:gd name="connsiteX5" fmla="*/ 0 w 3981702"/>
              <a:gd name="connsiteY5" fmla="*/ 3310941 h 6872287"/>
              <a:gd name="connsiteX6" fmla="*/ 1920467 w 3981702"/>
              <a:gd name="connsiteY6" fmla="*/ 84214 h 6872287"/>
              <a:gd name="connsiteX7" fmla="*/ 2056998 w 3981702"/>
              <a:gd name="connsiteY7" fmla="*/ 14287 h 6872287"/>
              <a:gd name="connsiteX0" fmla="*/ 2056998 w 4039095"/>
              <a:gd name="connsiteY0" fmla="*/ 14287 h 6872287"/>
              <a:gd name="connsiteX1" fmla="*/ 4038852 w 4039095"/>
              <a:gd name="connsiteY1" fmla="*/ 0 h 6872287"/>
              <a:gd name="connsiteX2" fmla="*/ 3981702 w 4039095"/>
              <a:gd name="connsiteY2" fmla="*/ 6857999 h 6872287"/>
              <a:gd name="connsiteX3" fmla="*/ 2783919 w 4039095"/>
              <a:gd name="connsiteY3" fmla="*/ 6872287 h 6872287"/>
              <a:gd name="connsiteX4" fmla="*/ 2752534 w 4039095"/>
              <a:gd name="connsiteY4" fmla="*/ 6865044 h 6872287"/>
              <a:gd name="connsiteX5" fmla="*/ 0 w 4039095"/>
              <a:gd name="connsiteY5" fmla="*/ 3310941 h 6872287"/>
              <a:gd name="connsiteX6" fmla="*/ 1920467 w 4039095"/>
              <a:gd name="connsiteY6" fmla="*/ 84214 h 6872287"/>
              <a:gd name="connsiteX7" fmla="*/ 2056998 w 4039095"/>
              <a:gd name="connsiteY7" fmla="*/ 14287 h 6872287"/>
              <a:gd name="connsiteX0" fmla="*/ 2056998 w 3981702"/>
              <a:gd name="connsiteY0" fmla="*/ 0 h 6858000"/>
              <a:gd name="connsiteX1" fmla="*/ 3953127 w 3981702"/>
              <a:gd name="connsiteY1" fmla="*/ 0 h 6858000"/>
              <a:gd name="connsiteX2" fmla="*/ 3981702 w 3981702"/>
              <a:gd name="connsiteY2" fmla="*/ 6843712 h 6858000"/>
              <a:gd name="connsiteX3" fmla="*/ 2783919 w 3981702"/>
              <a:gd name="connsiteY3" fmla="*/ 6858000 h 6858000"/>
              <a:gd name="connsiteX4" fmla="*/ 2752534 w 3981702"/>
              <a:gd name="connsiteY4" fmla="*/ 6850757 h 6858000"/>
              <a:gd name="connsiteX5" fmla="*/ 0 w 3981702"/>
              <a:gd name="connsiteY5" fmla="*/ 3296654 h 6858000"/>
              <a:gd name="connsiteX6" fmla="*/ 1920467 w 3981702"/>
              <a:gd name="connsiteY6" fmla="*/ 69927 h 6858000"/>
              <a:gd name="connsiteX7" fmla="*/ 2056998 w 3981702"/>
              <a:gd name="connsiteY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81702" h="6858000">
                <a:moveTo>
                  <a:pt x="2056998" y="0"/>
                </a:moveTo>
                <a:lnTo>
                  <a:pt x="3953127" y="0"/>
                </a:lnTo>
                <a:cubicBezTo>
                  <a:pt x="3957890" y="2286000"/>
                  <a:pt x="3976939" y="4557712"/>
                  <a:pt x="3981702" y="6843712"/>
                </a:cubicBezTo>
                <a:lnTo>
                  <a:pt x="2783919" y="6858000"/>
                </a:lnTo>
                <a:lnTo>
                  <a:pt x="2752534" y="6850757"/>
                </a:lnTo>
                <a:cubicBezTo>
                  <a:pt x="1169639" y="6443496"/>
                  <a:pt x="0" y="5006667"/>
                  <a:pt x="0" y="3296654"/>
                </a:cubicBezTo>
                <a:cubicBezTo>
                  <a:pt x="0" y="1903310"/>
                  <a:pt x="776551" y="691340"/>
                  <a:pt x="1920467" y="69927"/>
                </a:cubicBezTo>
                <a:lnTo>
                  <a:pt x="2056998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8A57A4D-8A0A-4628-B3CE-7082BBF3BD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11264" y="1740309"/>
            <a:ext cx="3064140" cy="337738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019523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3D4A52C-1616-4DE9-8F38-FB14C87329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452" y="297246"/>
            <a:ext cx="9615948" cy="685800"/>
          </a:xfrm>
        </p:spPr>
        <p:txBody>
          <a:bodyPr/>
          <a:lstStyle/>
          <a:p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Role of Problem‑Solving in Professional Practice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163D03-0474-4A43-A81C-E7FC3027F22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45690" y="983046"/>
            <a:ext cx="7167715" cy="5874954"/>
          </a:xfrm>
        </p:spPr>
        <p:txBody>
          <a:bodyPr>
            <a:normAutofit/>
          </a:bodyPr>
          <a:lstStyle/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Complex situations in care settings mean sound judgement is needed to address issues safely.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recognition of concerns and choosing the right response help keep care safe and consistent.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Quick action reduces risks, prevents complications, and supports better care outcomes (NHS England, 2022).Strong problem‑solving supports accurate use of care plans and timely management of risks (NHS England, 2022).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 users benefit through safer and more responsive care; staff benefit through improved teamwork (Skills for Care, 2023).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Organizations gain from fewer errors, smoother communication, and stronger service delivery (Skills for Care, 2023).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4E64823-B1F6-4468-BC94-C8D367BF35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837692" y="1714500"/>
            <a:ext cx="3429000" cy="34290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F4DBEFC-F4F0-E3B1-48B9-E6D7A100CE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7407"/>
          <a:stretch>
            <a:fillRect/>
          </a:stretch>
        </p:blipFill>
        <p:spPr>
          <a:xfrm>
            <a:off x="8214852" y="2492477"/>
            <a:ext cx="2742363" cy="187304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6022469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D61755D0-5562-4A11-BF40-227C0B57E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119" y="946653"/>
            <a:ext cx="7439087" cy="653547"/>
          </a:xfrm>
        </p:spPr>
        <p:txBody>
          <a:bodyPr>
            <a:normAutofit/>
          </a:bodyPr>
          <a:lstStyle/>
          <a:p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Tuckman’s Team Development Model</a:t>
            </a:r>
          </a:p>
        </p:txBody>
      </p:sp>
      <p:sp>
        <p:nvSpPr>
          <p:cNvPr id="6" name="Freeform: Shape 14">
            <a:extLst>
              <a:ext uri="{FF2B5EF4-FFF2-40B4-BE49-F238E27FC236}">
                <a16:creationId xmlns:a16="http://schemas.microsoft.com/office/drawing/2014/main" id="{868E2822-F0BF-D949-B8E2-C5C9D5994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-28576" y="0"/>
            <a:ext cx="3987118" cy="6867328"/>
          </a:xfrm>
          <a:custGeom>
            <a:avLst/>
            <a:gdLst>
              <a:gd name="connsiteX0" fmla="*/ 2056998 w 4367464"/>
              <a:gd name="connsiteY0" fmla="*/ 0 h 6858000"/>
              <a:gd name="connsiteX1" fmla="*/ 4367464 w 4367464"/>
              <a:gd name="connsiteY1" fmla="*/ 0 h 6858000"/>
              <a:gd name="connsiteX2" fmla="*/ 4367464 w 4367464"/>
              <a:gd name="connsiteY2" fmla="*/ 6858000 h 6858000"/>
              <a:gd name="connsiteX3" fmla="*/ 2783919 w 4367464"/>
              <a:gd name="connsiteY3" fmla="*/ 6858000 h 6858000"/>
              <a:gd name="connsiteX4" fmla="*/ 2752534 w 4367464"/>
              <a:gd name="connsiteY4" fmla="*/ 6850757 h 6858000"/>
              <a:gd name="connsiteX5" fmla="*/ 0 w 4367464"/>
              <a:gd name="connsiteY5" fmla="*/ 3296654 h 6858000"/>
              <a:gd name="connsiteX6" fmla="*/ 1920467 w 4367464"/>
              <a:gd name="connsiteY6" fmla="*/ 69927 h 6858000"/>
              <a:gd name="connsiteX0" fmla="*/ 2056998 w 4367464"/>
              <a:gd name="connsiteY0" fmla="*/ 0 h 6858000"/>
              <a:gd name="connsiteX1" fmla="*/ 4367464 w 4367464"/>
              <a:gd name="connsiteY1" fmla="*/ 0 h 6858000"/>
              <a:gd name="connsiteX2" fmla="*/ 3981702 w 4367464"/>
              <a:gd name="connsiteY2" fmla="*/ 6843712 h 6858000"/>
              <a:gd name="connsiteX3" fmla="*/ 2783919 w 4367464"/>
              <a:gd name="connsiteY3" fmla="*/ 6858000 h 6858000"/>
              <a:gd name="connsiteX4" fmla="*/ 2752534 w 4367464"/>
              <a:gd name="connsiteY4" fmla="*/ 6850757 h 6858000"/>
              <a:gd name="connsiteX5" fmla="*/ 0 w 4367464"/>
              <a:gd name="connsiteY5" fmla="*/ 3296654 h 6858000"/>
              <a:gd name="connsiteX6" fmla="*/ 1920467 w 4367464"/>
              <a:gd name="connsiteY6" fmla="*/ 69927 h 6858000"/>
              <a:gd name="connsiteX7" fmla="*/ 2056998 w 4367464"/>
              <a:gd name="connsiteY7" fmla="*/ 0 h 6858000"/>
              <a:gd name="connsiteX0" fmla="*/ 2056998 w 3981702"/>
              <a:gd name="connsiteY0" fmla="*/ 28575 h 6886575"/>
              <a:gd name="connsiteX1" fmla="*/ 3881689 w 3981702"/>
              <a:gd name="connsiteY1" fmla="*/ 0 h 6886575"/>
              <a:gd name="connsiteX2" fmla="*/ 3981702 w 3981702"/>
              <a:gd name="connsiteY2" fmla="*/ 6872287 h 6886575"/>
              <a:gd name="connsiteX3" fmla="*/ 2783919 w 3981702"/>
              <a:gd name="connsiteY3" fmla="*/ 6886575 h 6886575"/>
              <a:gd name="connsiteX4" fmla="*/ 2752534 w 3981702"/>
              <a:gd name="connsiteY4" fmla="*/ 6879332 h 6886575"/>
              <a:gd name="connsiteX5" fmla="*/ 0 w 3981702"/>
              <a:gd name="connsiteY5" fmla="*/ 3325229 h 6886575"/>
              <a:gd name="connsiteX6" fmla="*/ 1920467 w 3981702"/>
              <a:gd name="connsiteY6" fmla="*/ 98502 h 6886575"/>
              <a:gd name="connsiteX7" fmla="*/ 2056998 w 3981702"/>
              <a:gd name="connsiteY7" fmla="*/ 28575 h 6886575"/>
              <a:gd name="connsiteX0" fmla="*/ 2056998 w 3981702"/>
              <a:gd name="connsiteY0" fmla="*/ 14287 h 6872287"/>
              <a:gd name="connsiteX1" fmla="*/ 3967414 w 3981702"/>
              <a:gd name="connsiteY1" fmla="*/ 0 h 6872287"/>
              <a:gd name="connsiteX2" fmla="*/ 3981702 w 3981702"/>
              <a:gd name="connsiteY2" fmla="*/ 6857999 h 6872287"/>
              <a:gd name="connsiteX3" fmla="*/ 2783919 w 3981702"/>
              <a:gd name="connsiteY3" fmla="*/ 6872287 h 6872287"/>
              <a:gd name="connsiteX4" fmla="*/ 2752534 w 3981702"/>
              <a:gd name="connsiteY4" fmla="*/ 6865044 h 6872287"/>
              <a:gd name="connsiteX5" fmla="*/ 0 w 3981702"/>
              <a:gd name="connsiteY5" fmla="*/ 3310941 h 6872287"/>
              <a:gd name="connsiteX6" fmla="*/ 1920467 w 3981702"/>
              <a:gd name="connsiteY6" fmla="*/ 84214 h 6872287"/>
              <a:gd name="connsiteX7" fmla="*/ 2056998 w 3981702"/>
              <a:gd name="connsiteY7" fmla="*/ 14287 h 6872287"/>
              <a:gd name="connsiteX0" fmla="*/ 2056998 w 4039095"/>
              <a:gd name="connsiteY0" fmla="*/ 14287 h 6872287"/>
              <a:gd name="connsiteX1" fmla="*/ 4038852 w 4039095"/>
              <a:gd name="connsiteY1" fmla="*/ 0 h 6872287"/>
              <a:gd name="connsiteX2" fmla="*/ 3981702 w 4039095"/>
              <a:gd name="connsiteY2" fmla="*/ 6857999 h 6872287"/>
              <a:gd name="connsiteX3" fmla="*/ 2783919 w 4039095"/>
              <a:gd name="connsiteY3" fmla="*/ 6872287 h 6872287"/>
              <a:gd name="connsiteX4" fmla="*/ 2752534 w 4039095"/>
              <a:gd name="connsiteY4" fmla="*/ 6865044 h 6872287"/>
              <a:gd name="connsiteX5" fmla="*/ 0 w 4039095"/>
              <a:gd name="connsiteY5" fmla="*/ 3310941 h 6872287"/>
              <a:gd name="connsiteX6" fmla="*/ 1920467 w 4039095"/>
              <a:gd name="connsiteY6" fmla="*/ 84214 h 6872287"/>
              <a:gd name="connsiteX7" fmla="*/ 2056998 w 4039095"/>
              <a:gd name="connsiteY7" fmla="*/ 14287 h 6872287"/>
              <a:gd name="connsiteX0" fmla="*/ 2056998 w 3981702"/>
              <a:gd name="connsiteY0" fmla="*/ 0 h 6858000"/>
              <a:gd name="connsiteX1" fmla="*/ 3953127 w 3981702"/>
              <a:gd name="connsiteY1" fmla="*/ 0 h 6858000"/>
              <a:gd name="connsiteX2" fmla="*/ 3981702 w 3981702"/>
              <a:gd name="connsiteY2" fmla="*/ 6843712 h 6858000"/>
              <a:gd name="connsiteX3" fmla="*/ 2783919 w 3981702"/>
              <a:gd name="connsiteY3" fmla="*/ 6858000 h 6858000"/>
              <a:gd name="connsiteX4" fmla="*/ 2752534 w 3981702"/>
              <a:gd name="connsiteY4" fmla="*/ 6850757 h 6858000"/>
              <a:gd name="connsiteX5" fmla="*/ 0 w 3981702"/>
              <a:gd name="connsiteY5" fmla="*/ 3296654 h 6858000"/>
              <a:gd name="connsiteX6" fmla="*/ 1920467 w 3981702"/>
              <a:gd name="connsiteY6" fmla="*/ 69927 h 6858000"/>
              <a:gd name="connsiteX7" fmla="*/ 2056998 w 3981702"/>
              <a:gd name="connsiteY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81702" h="6858000">
                <a:moveTo>
                  <a:pt x="2056998" y="0"/>
                </a:moveTo>
                <a:lnTo>
                  <a:pt x="3953127" y="0"/>
                </a:lnTo>
                <a:cubicBezTo>
                  <a:pt x="3957890" y="2286000"/>
                  <a:pt x="3976939" y="4557712"/>
                  <a:pt x="3981702" y="6843712"/>
                </a:cubicBezTo>
                <a:lnTo>
                  <a:pt x="2783919" y="6858000"/>
                </a:lnTo>
                <a:lnTo>
                  <a:pt x="2752534" y="6850757"/>
                </a:lnTo>
                <a:cubicBezTo>
                  <a:pt x="1169639" y="6443496"/>
                  <a:pt x="0" y="5006667"/>
                  <a:pt x="0" y="3296654"/>
                </a:cubicBezTo>
                <a:cubicBezTo>
                  <a:pt x="0" y="1903310"/>
                  <a:pt x="776551" y="691340"/>
                  <a:pt x="1920467" y="69927"/>
                </a:cubicBezTo>
                <a:lnTo>
                  <a:pt x="205699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550585-CA92-EB41-9898-BB8983638AD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389120" y="1935634"/>
            <a:ext cx="6858000" cy="4233672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Tuckman Model explains how teams develop over time (Tuckman, 1965).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Teams move through forming, storming, norming, and performing stages.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</a:rPr>
              <a:t>Forming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roles are introduced and members get to know each other.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</a:rPr>
              <a:t>Storming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disagreements may appear as members adjust.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</a:rPr>
              <a:t>Norming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communication improves and shared approaches are agreed.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</a:rPr>
              <a:t>Performing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the team works well and meets goals efficiently.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Understanding these stages helps staff manage conflict, strengthen teamwork, and support safe, coordinated care.</a:t>
            </a:r>
          </a:p>
          <a:p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50582CE-F7AC-C90E-9BF7-F1A3CCE86C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999" y="1935634"/>
            <a:ext cx="3553818" cy="236490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1747362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FB7C4AF-BB0C-400D-A8AA-F137B0266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2697" y="946653"/>
            <a:ext cx="9419303" cy="653547"/>
          </a:xfrm>
        </p:spPr>
        <p:txBody>
          <a:bodyPr>
            <a:no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Problem-Solving in a Care Home Environment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A4F2D27-80D1-43A4-B893-7086233F71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46716" y="1714500"/>
            <a:ext cx="3429000" cy="3429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62FEA6-8248-4738-93E1-2DBD6D4DB68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389120" y="1947208"/>
            <a:ext cx="6857998" cy="4542081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care assistant in a care home may notice an elderly resident with diabetes becoming weak or confused, which can signal low blood sugar (Berman et al.,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assistant checks key information such as the care plan, recent food intake, and glucose records to understand the situation.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suitable snack or drink may be given, and a nurse or senior staff member is informed.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resident is then monitored to ensure the symptoms improve and no further issues develop.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Staff communication is essential so everyone knows what has happened and can support the resident.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Good problem‑solving also strengthens teamwork and supports safe, high‑quality care for residents (NHS England, 2022).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91CF93B-485B-186D-2369-57E2C5E6F1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0116" y="2457450"/>
            <a:ext cx="2362200" cy="19431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586985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4917F77-243B-4BBF-93F5-981B78189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2337" y="946653"/>
            <a:ext cx="8092348" cy="653547"/>
          </a:xfrm>
        </p:spPr>
        <p:txBody>
          <a:bodyPr>
            <a:normAutofit fontScale="90000"/>
          </a:bodyPr>
          <a:lstStyle/>
          <a:p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Role of Problem-Solving in My Future Career</a:t>
            </a:r>
          </a:p>
        </p:txBody>
      </p:sp>
      <p:sp>
        <p:nvSpPr>
          <p:cNvPr id="6" name="Freeform: Shape 14">
            <a:extLst>
              <a:ext uri="{FF2B5EF4-FFF2-40B4-BE49-F238E27FC236}">
                <a16:creationId xmlns:a16="http://schemas.microsoft.com/office/drawing/2014/main" id="{868E2822-F0BF-D949-B8E2-C5C9D5994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 flipH="1">
            <a:off x="-81024" y="0"/>
            <a:ext cx="4023360" cy="6929752"/>
          </a:xfrm>
          <a:custGeom>
            <a:avLst/>
            <a:gdLst>
              <a:gd name="connsiteX0" fmla="*/ 2056998 w 4367464"/>
              <a:gd name="connsiteY0" fmla="*/ 0 h 6858000"/>
              <a:gd name="connsiteX1" fmla="*/ 4367464 w 4367464"/>
              <a:gd name="connsiteY1" fmla="*/ 0 h 6858000"/>
              <a:gd name="connsiteX2" fmla="*/ 4367464 w 4367464"/>
              <a:gd name="connsiteY2" fmla="*/ 6858000 h 6858000"/>
              <a:gd name="connsiteX3" fmla="*/ 2783919 w 4367464"/>
              <a:gd name="connsiteY3" fmla="*/ 6858000 h 6858000"/>
              <a:gd name="connsiteX4" fmla="*/ 2752534 w 4367464"/>
              <a:gd name="connsiteY4" fmla="*/ 6850757 h 6858000"/>
              <a:gd name="connsiteX5" fmla="*/ 0 w 4367464"/>
              <a:gd name="connsiteY5" fmla="*/ 3296654 h 6858000"/>
              <a:gd name="connsiteX6" fmla="*/ 1920467 w 4367464"/>
              <a:gd name="connsiteY6" fmla="*/ 69927 h 6858000"/>
              <a:gd name="connsiteX0" fmla="*/ 2056998 w 4367464"/>
              <a:gd name="connsiteY0" fmla="*/ 0 h 6858000"/>
              <a:gd name="connsiteX1" fmla="*/ 4367464 w 4367464"/>
              <a:gd name="connsiteY1" fmla="*/ 0 h 6858000"/>
              <a:gd name="connsiteX2" fmla="*/ 3981702 w 4367464"/>
              <a:gd name="connsiteY2" fmla="*/ 6843712 h 6858000"/>
              <a:gd name="connsiteX3" fmla="*/ 2783919 w 4367464"/>
              <a:gd name="connsiteY3" fmla="*/ 6858000 h 6858000"/>
              <a:gd name="connsiteX4" fmla="*/ 2752534 w 4367464"/>
              <a:gd name="connsiteY4" fmla="*/ 6850757 h 6858000"/>
              <a:gd name="connsiteX5" fmla="*/ 0 w 4367464"/>
              <a:gd name="connsiteY5" fmla="*/ 3296654 h 6858000"/>
              <a:gd name="connsiteX6" fmla="*/ 1920467 w 4367464"/>
              <a:gd name="connsiteY6" fmla="*/ 69927 h 6858000"/>
              <a:gd name="connsiteX7" fmla="*/ 2056998 w 4367464"/>
              <a:gd name="connsiteY7" fmla="*/ 0 h 6858000"/>
              <a:gd name="connsiteX0" fmla="*/ 2056998 w 3981702"/>
              <a:gd name="connsiteY0" fmla="*/ 28575 h 6886575"/>
              <a:gd name="connsiteX1" fmla="*/ 3881689 w 3981702"/>
              <a:gd name="connsiteY1" fmla="*/ 0 h 6886575"/>
              <a:gd name="connsiteX2" fmla="*/ 3981702 w 3981702"/>
              <a:gd name="connsiteY2" fmla="*/ 6872287 h 6886575"/>
              <a:gd name="connsiteX3" fmla="*/ 2783919 w 3981702"/>
              <a:gd name="connsiteY3" fmla="*/ 6886575 h 6886575"/>
              <a:gd name="connsiteX4" fmla="*/ 2752534 w 3981702"/>
              <a:gd name="connsiteY4" fmla="*/ 6879332 h 6886575"/>
              <a:gd name="connsiteX5" fmla="*/ 0 w 3981702"/>
              <a:gd name="connsiteY5" fmla="*/ 3325229 h 6886575"/>
              <a:gd name="connsiteX6" fmla="*/ 1920467 w 3981702"/>
              <a:gd name="connsiteY6" fmla="*/ 98502 h 6886575"/>
              <a:gd name="connsiteX7" fmla="*/ 2056998 w 3981702"/>
              <a:gd name="connsiteY7" fmla="*/ 28575 h 6886575"/>
              <a:gd name="connsiteX0" fmla="*/ 2056998 w 3981702"/>
              <a:gd name="connsiteY0" fmla="*/ 14287 h 6872287"/>
              <a:gd name="connsiteX1" fmla="*/ 3967414 w 3981702"/>
              <a:gd name="connsiteY1" fmla="*/ 0 h 6872287"/>
              <a:gd name="connsiteX2" fmla="*/ 3981702 w 3981702"/>
              <a:gd name="connsiteY2" fmla="*/ 6857999 h 6872287"/>
              <a:gd name="connsiteX3" fmla="*/ 2783919 w 3981702"/>
              <a:gd name="connsiteY3" fmla="*/ 6872287 h 6872287"/>
              <a:gd name="connsiteX4" fmla="*/ 2752534 w 3981702"/>
              <a:gd name="connsiteY4" fmla="*/ 6865044 h 6872287"/>
              <a:gd name="connsiteX5" fmla="*/ 0 w 3981702"/>
              <a:gd name="connsiteY5" fmla="*/ 3310941 h 6872287"/>
              <a:gd name="connsiteX6" fmla="*/ 1920467 w 3981702"/>
              <a:gd name="connsiteY6" fmla="*/ 84214 h 6872287"/>
              <a:gd name="connsiteX7" fmla="*/ 2056998 w 3981702"/>
              <a:gd name="connsiteY7" fmla="*/ 14287 h 6872287"/>
              <a:gd name="connsiteX0" fmla="*/ 2056998 w 4039095"/>
              <a:gd name="connsiteY0" fmla="*/ 14287 h 6872287"/>
              <a:gd name="connsiteX1" fmla="*/ 4038852 w 4039095"/>
              <a:gd name="connsiteY1" fmla="*/ 0 h 6872287"/>
              <a:gd name="connsiteX2" fmla="*/ 3981702 w 4039095"/>
              <a:gd name="connsiteY2" fmla="*/ 6857999 h 6872287"/>
              <a:gd name="connsiteX3" fmla="*/ 2783919 w 4039095"/>
              <a:gd name="connsiteY3" fmla="*/ 6872287 h 6872287"/>
              <a:gd name="connsiteX4" fmla="*/ 2752534 w 4039095"/>
              <a:gd name="connsiteY4" fmla="*/ 6865044 h 6872287"/>
              <a:gd name="connsiteX5" fmla="*/ 0 w 4039095"/>
              <a:gd name="connsiteY5" fmla="*/ 3310941 h 6872287"/>
              <a:gd name="connsiteX6" fmla="*/ 1920467 w 4039095"/>
              <a:gd name="connsiteY6" fmla="*/ 84214 h 6872287"/>
              <a:gd name="connsiteX7" fmla="*/ 2056998 w 4039095"/>
              <a:gd name="connsiteY7" fmla="*/ 14287 h 6872287"/>
              <a:gd name="connsiteX0" fmla="*/ 2056998 w 3981702"/>
              <a:gd name="connsiteY0" fmla="*/ 0 h 6858000"/>
              <a:gd name="connsiteX1" fmla="*/ 3953127 w 3981702"/>
              <a:gd name="connsiteY1" fmla="*/ 0 h 6858000"/>
              <a:gd name="connsiteX2" fmla="*/ 3981702 w 3981702"/>
              <a:gd name="connsiteY2" fmla="*/ 6843712 h 6858000"/>
              <a:gd name="connsiteX3" fmla="*/ 2783919 w 3981702"/>
              <a:gd name="connsiteY3" fmla="*/ 6858000 h 6858000"/>
              <a:gd name="connsiteX4" fmla="*/ 2752534 w 3981702"/>
              <a:gd name="connsiteY4" fmla="*/ 6850757 h 6858000"/>
              <a:gd name="connsiteX5" fmla="*/ 0 w 3981702"/>
              <a:gd name="connsiteY5" fmla="*/ 3296654 h 6858000"/>
              <a:gd name="connsiteX6" fmla="*/ 1920467 w 3981702"/>
              <a:gd name="connsiteY6" fmla="*/ 69927 h 6858000"/>
              <a:gd name="connsiteX7" fmla="*/ 2056998 w 3981702"/>
              <a:gd name="connsiteY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81702" h="6858000">
                <a:moveTo>
                  <a:pt x="2056998" y="0"/>
                </a:moveTo>
                <a:lnTo>
                  <a:pt x="3953127" y="0"/>
                </a:lnTo>
                <a:cubicBezTo>
                  <a:pt x="3957890" y="2286000"/>
                  <a:pt x="3976939" y="4557712"/>
                  <a:pt x="3981702" y="6843712"/>
                </a:cubicBezTo>
                <a:lnTo>
                  <a:pt x="2783919" y="6858000"/>
                </a:lnTo>
                <a:lnTo>
                  <a:pt x="2752534" y="6850757"/>
                </a:lnTo>
                <a:cubicBezTo>
                  <a:pt x="1169639" y="6443496"/>
                  <a:pt x="0" y="5006667"/>
                  <a:pt x="0" y="3296654"/>
                </a:cubicBezTo>
                <a:cubicBezTo>
                  <a:pt x="0" y="1903310"/>
                  <a:pt x="776551" y="691340"/>
                  <a:pt x="1920467" y="69927"/>
                </a:cubicBezTo>
                <a:lnTo>
                  <a:pt x="2056998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550585-CA92-EB41-9898-BB8983638AD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389120" y="1970358"/>
            <a:ext cx="6858000" cy="4233672"/>
          </a:xfrm>
        </p:spPr>
        <p:txBody>
          <a:bodyPr/>
          <a:lstStyle/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Problem‑solving is valued by employers because staff must handle challenges safely and responsibly (Skills for Care, 2023).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Being able to spot issues, consider options, and take the right action improves employability (Skills for Care, 2023).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Strong problem‑solving abilities help improve professional performance and create more career opportunities.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skill supports sound judgement, teamwork, and effective decision‑making in future roles (NHS England, 2022).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Good problem‑solving promotes safety, improves care quality, and leads to better outcomes for service users (NHS England, 2022).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8863D8B-F7FA-5852-221B-CC47FCA790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923" y="1970359"/>
            <a:ext cx="3684921" cy="269013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123353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489C1B-E610-4A9C-9D28-118BB1DC57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  <a:endParaRPr 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95168B-77B1-A847-B1E3-2433BEBFD31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 marL="285750" indent="-285750">
              <a:buFont typeface="Wingdings" panose="05000000000000000000" pitchFamily="2" charset="2"/>
              <a:buChar char="v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CAAA977-F69E-A080-53C7-23D65CB58DAA}"/>
              </a:ext>
            </a:extLst>
          </p:cNvPr>
          <p:cNvSpPr txBox="1"/>
          <p:nvPr/>
        </p:nvSpPr>
        <p:spPr>
          <a:xfrm>
            <a:off x="2197510" y="3097161"/>
            <a:ext cx="80968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Problem‑solving helps professionals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recognise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issues, make suitable decisions, and respond well in different care situations.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supports safe practice, clearer communication, and better outcomes for people receiving care.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Models like Tuckman’s Team Development Model show how teamwork strengthens problem‑solving in practice.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Developing this skill improves professional readiness, employability, and ongoing growth.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Learning, reflection, and hands‑on experience help build strong problem‑solving abilities and support high‑quality, safe care.</a:t>
            </a:r>
          </a:p>
        </p:txBody>
      </p:sp>
    </p:spTree>
    <p:extLst>
      <p:ext uri="{BB962C8B-B14F-4D97-AF65-F5344CB8AC3E}">
        <p14:creationId xmlns:p14="http://schemas.microsoft.com/office/powerpoint/2010/main" val="11205639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089901-0028-451D-BEFF-E66F1CA09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1" y="1062485"/>
            <a:ext cx="6857999" cy="685800"/>
          </a:xfrm>
        </p:spPr>
        <p:txBody>
          <a:bodyPr/>
          <a:lstStyle/>
          <a:p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79B97-A3DA-7541-9D49-39EC686F9E3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657601" y="1845307"/>
            <a:ext cx="6858000" cy="3950208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Grammarly (2026) Grammarly Inc. Available at: 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https://www.grammarly.com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Berman, A., Snyder, S. and Frandsen, G. (2021) Kozier and Erb’s Fundamentals of Nursing: Concepts, Process and Practice. 11th </a:t>
            </a:r>
            <a:r>
              <a:rPr lang="en-US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England (2022) The NHS Constitution for England. Available at: 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For Care (2023) Core Skills for Care. Available at: 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https://www.skillsforcare.org.uk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Bruce Tuckman (1965) ‘Developmental sequence in small groups’, Psychological Bulletin, 63(6), pp. 384–399.</a:t>
            </a:r>
          </a:p>
        </p:txBody>
      </p:sp>
    </p:spTree>
    <p:extLst>
      <p:ext uri="{BB962C8B-B14F-4D97-AF65-F5344CB8AC3E}">
        <p14:creationId xmlns:p14="http://schemas.microsoft.com/office/powerpoint/2010/main" val="36693352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ack to school">
      <a:dk1>
        <a:sysClr val="windowText" lastClr="000000"/>
      </a:dk1>
      <a:lt1>
        <a:sysClr val="window" lastClr="FFFFFF"/>
      </a:lt1>
      <a:dk2>
        <a:srgbClr val="445EA2"/>
      </a:dk2>
      <a:lt2>
        <a:srgbClr val="EBEBEB"/>
      </a:lt2>
      <a:accent1>
        <a:srgbClr val="4495A2"/>
      </a:accent1>
      <a:accent2>
        <a:srgbClr val="7CA655"/>
      </a:accent2>
      <a:accent3>
        <a:srgbClr val="DFB240"/>
      </a:accent3>
      <a:accent4>
        <a:srgbClr val="DF8C40"/>
      </a:accent4>
      <a:accent5>
        <a:srgbClr val="DF5D40"/>
      </a:accent5>
      <a:accent6>
        <a:srgbClr val="8760AD"/>
      </a:accent6>
      <a:hlink>
        <a:srgbClr val="DF5D40"/>
      </a:hlink>
      <a:folHlink>
        <a:srgbClr val="8760AD"/>
      </a:folHlink>
    </a:clrScheme>
    <a:fontScheme name="Custom 30">
      <a:majorFont>
        <a:latin typeface="Kristen ITC"/>
        <a:ea typeface=""/>
        <a:cs typeface=""/>
      </a:majorFont>
      <a:minorFont>
        <a:latin typeface="Quire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penHousePresentation_Elementary_Win32_JB_v2" id="{76CC1F8F-1616-4FD5-B5D9-5288357CAB76}" vid="{CCFA5B03-57D1-4BF3-98DD-85D1A7F0AA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5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04EE7CA-01E4-4C36-A155-A254FEC02701}">
  <we:reference id="wa104178141" version="4.3.3.0" store="en-US" storeType="OMEX"/>
  <we:alternateReferences>
    <we:reference id="wa104178141" version="4.3.3.0" store="WA104178141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4" ma:contentTypeDescription="Create a new document." ma:contentTypeScope="" ma:versionID="0d96b3c3da729f5ecc80eac7db2625a7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fd7f2cd1b1b5c5637be3e438b5d6ec26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8431A9B-4B87-4F2F-AB9E-CAE6A6729B8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84EED2D-C894-47C4-9CDD-55EC03B2713B}">
  <ds:schemaRefs>
    <ds:schemaRef ds:uri="http://purl.org/dc/dcmitype/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schemas.microsoft.com/office/infopath/2007/PartnerControls"/>
    <ds:schemaRef ds:uri="04d956d8-1ffd-4dba-87ce-03f615e16f58"/>
    <ds:schemaRef ds:uri="http://schemas.microsoft.com/office/2006/documentManagement/types"/>
    <ds:schemaRef ds:uri="http://purl.org/dc/elements/1.1/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E7390509-77CC-4BDA-B76B-9170E8790CC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Open house presentation</Template>
  <TotalTime>401</TotalTime>
  <Words>948</Words>
  <Application>Microsoft Office PowerPoint</Application>
  <PresentationFormat>Widescreen</PresentationFormat>
  <Paragraphs>63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Kristen ITC</vt:lpstr>
      <vt:lpstr>Quire Sans</vt:lpstr>
      <vt:lpstr>Wingdings</vt:lpstr>
      <vt:lpstr>Office Theme</vt:lpstr>
      <vt:lpstr>PowerPoint Presentation</vt:lpstr>
      <vt:lpstr>Acknowledge use of AI</vt:lpstr>
      <vt:lpstr>Introduction</vt:lpstr>
      <vt:lpstr>Problem Solving: </vt:lpstr>
      <vt:lpstr>Role of Problem‑Solving in Professional Practice</vt:lpstr>
      <vt:lpstr>Tuckman’s Team Development Model</vt:lpstr>
      <vt:lpstr>Problem-Solving in a Care Home Environment</vt:lpstr>
      <vt:lpstr>Role of Problem-Solving in My Future Career</vt:lpstr>
      <vt:lpstr>Summary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Muhammad Adil Nasir Khan (2437481)</dc:creator>
  <cp:lastModifiedBy>Muhammad Adil Nasir Khan (2437481)</cp:lastModifiedBy>
  <cp:revision>2</cp:revision>
  <dcterms:created xsi:type="dcterms:W3CDTF">2026-03-06T01:55:14Z</dcterms:created>
  <dcterms:modified xsi:type="dcterms:W3CDTF">2026-03-11T06:56:22Z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