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20"/>
  </p:notesMasterIdLst>
  <p:sldIdLst>
    <p:sldId id="271" r:id="rId2"/>
    <p:sldId id="27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72" r:id="rId13"/>
    <p:sldId id="273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/>
    <p:restoredTop sz="92804"/>
  </p:normalViewPr>
  <p:slideViewPr>
    <p:cSldViewPr snapToGrid="0">
      <p:cViewPr varScale="1">
        <p:scale>
          <a:sx n="54" d="100"/>
          <a:sy n="54" d="100"/>
        </p:scale>
        <p:origin x="208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D04A0E-AE2B-4C9A-923C-D8259E54217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2DFE5DA-0DD0-4C55-A62A-ACE057BAC312}">
      <dgm:prSet/>
      <dgm:spPr/>
      <dgm:t>
        <a:bodyPr/>
        <a:lstStyle/>
        <a:p>
          <a:r>
            <a:rPr lang="en-GB"/>
            <a:t>Alzheimer's: The most common dementia, affecting 60–70% of cases, reduces thinking and memory (WHO, 2021).</a:t>
          </a:r>
          <a:endParaRPr lang="en-US"/>
        </a:p>
      </dgm:t>
    </dgm:pt>
    <dgm:pt modelId="{3D32BDBD-B7ED-488D-A747-807EEA3E2741}" type="parTrans" cxnId="{3F40FCAF-038E-4B8C-9A15-E66AEB626A45}">
      <dgm:prSet/>
      <dgm:spPr/>
      <dgm:t>
        <a:bodyPr/>
        <a:lstStyle/>
        <a:p>
          <a:endParaRPr lang="en-US"/>
        </a:p>
      </dgm:t>
    </dgm:pt>
    <dgm:pt modelId="{BC42227C-A96B-45FD-8EB3-129420673E19}" type="sibTrans" cxnId="{3F40FCAF-038E-4B8C-9A15-E66AEB626A45}">
      <dgm:prSet/>
      <dgm:spPr/>
      <dgm:t>
        <a:bodyPr/>
        <a:lstStyle/>
        <a:p>
          <a:endParaRPr lang="en-US"/>
        </a:p>
      </dgm:t>
    </dgm:pt>
    <dgm:pt modelId="{9D2C510D-BCB5-43AC-9FDE-3AF0022A43AC}">
      <dgm:prSet/>
      <dgm:spPr/>
      <dgm:t>
        <a:bodyPr/>
        <a:lstStyle/>
        <a:p>
          <a:r>
            <a:rPr lang="en-GB"/>
            <a:t>According to Livingston et al. (2024), depression raises risk and may speed up dementia.</a:t>
          </a:r>
          <a:endParaRPr lang="en-US"/>
        </a:p>
      </dgm:t>
    </dgm:pt>
    <dgm:pt modelId="{C2934697-5710-4B09-875D-986D4191D3C6}" type="parTrans" cxnId="{984E7EB1-EE2F-41ED-9BBE-BACDC05D082E}">
      <dgm:prSet/>
      <dgm:spPr/>
      <dgm:t>
        <a:bodyPr/>
        <a:lstStyle/>
        <a:p>
          <a:endParaRPr lang="en-US"/>
        </a:p>
      </dgm:t>
    </dgm:pt>
    <dgm:pt modelId="{86EED1A8-815B-4227-BF17-75E199641DD2}" type="sibTrans" cxnId="{984E7EB1-EE2F-41ED-9BBE-BACDC05D082E}">
      <dgm:prSet/>
      <dgm:spPr/>
      <dgm:t>
        <a:bodyPr/>
        <a:lstStyle/>
        <a:p>
          <a:endParaRPr lang="en-US"/>
        </a:p>
      </dgm:t>
    </dgm:pt>
    <dgm:pt modelId="{42D7535E-3504-4489-8354-E1DFA929951B}">
      <dgm:prSet/>
      <dgm:spPr/>
      <dgm:t>
        <a:bodyPr/>
        <a:lstStyle/>
        <a:p>
          <a:r>
            <a:rPr lang="en-GB"/>
            <a:t>Focus: Prevention through physical and mental health, symptom management, and early diagnosis.</a:t>
          </a:r>
          <a:endParaRPr lang="en-US"/>
        </a:p>
      </dgm:t>
    </dgm:pt>
    <dgm:pt modelId="{BD39BBFB-0A70-4C58-A93F-D9346423E74F}" type="parTrans" cxnId="{04CA213D-5298-42A9-82C1-74C3A447C2F0}">
      <dgm:prSet/>
      <dgm:spPr/>
      <dgm:t>
        <a:bodyPr/>
        <a:lstStyle/>
        <a:p>
          <a:endParaRPr lang="en-US"/>
        </a:p>
      </dgm:t>
    </dgm:pt>
    <dgm:pt modelId="{4FB8CE6A-7B71-4801-A1D7-4B605210218A}" type="sibTrans" cxnId="{04CA213D-5298-42A9-82C1-74C3A447C2F0}">
      <dgm:prSet/>
      <dgm:spPr/>
      <dgm:t>
        <a:bodyPr/>
        <a:lstStyle/>
        <a:p>
          <a:endParaRPr lang="en-US"/>
        </a:p>
      </dgm:t>
    </dgm:pt>
    <dgm:pt modelId="{40F726F2-D9B4-844C-B138-8244C201F1EE}" type="pres">
      <dgm:prSet presAssocID="{CAD04A0E-AE2B-4C9A-923C-D8259E542170}" presName="linear" presStyleCnt="0">
        <dgm:presLayoutVars>
          <dgm:animLvl val="lvl"/>
          <dgm:resizeHandles val="exact"/>
        </dgm:presLayoutVars>
      </dgm:prSet>
      <dgm:spPr/>
    </dgm:pt>
    <dgm:pt modelId="{B9F365A2-B9DE-B943-9DA5-5B81948685A7}" type="pres">
      <dgm:prSet presAssocID="{E2DFE5DA-0DD0-4C55-A62A-ACE057BAC31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1861A86-7C12-8443-983D-BCBF0CCCC268}" type="pres">
      <dgm:prSet presAssocID="{BC42227C-A96B-45FD-8EB3-129420673E19}" presName="spacer" presStyleCnt="0"/>
      <dgm:spPr/>
    </dgm:pt>
    <dgm:pt modelId="{6690B855-7618-B948-84B8-83E319BE8DAB}" type="pres">
      <dgm:prSet presAssocID="{9D2C510D-BCB5-43AC-9FDE-3AF0022A43A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E19204D-D68E-FA4F-AA6D-16940C652620}" type="pres">
      <dgm:prSet presAssocID="{86EED1A8-815B-4227-BF17-75E199641DD2}" presName="spacer" presStyleCnt="0"/>
      <dgm:spPr/>
    </dgm:pt>
    <dgm:pt modelId="{B00D47B8-2325-2F42-B0EF-362B2B11B3F8}" type="pres">
      <dgm:prSet presAssocID="{42D7535E-3504-4489-8354-E1DFA929951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7F0DD0F-A82F-2C4F-A051-99B6AF10ABD4}" type="presOf" srcId="{E2DFE5DA-0DD0-4C55-A62A-ACE057BAC312}" destId="{B9F365A2-B9DE-B943-9DA5-5B81948685A7}" srcOrd="0" destOrd="0" presId="urn:microsoft.com/office/officeart/2005/8/layout/vList2"/>
    <dgm:cxn modelId="{DB161739-FE79-3E4A-B540-5FF1792F34AC}" type="presOf" srcId="{CAD04A0E-AE2B-4C9A-923C-D8259E542170}" destId="{40F726F2-D9B4-844C-B138-8244C201F1EE}" srcOrd="0" destOrd="0" presId="urn:microsoft.com/office/officeart/2005/8/layout/vList2"/>
    <dgm:cxn modelId="{04CA213D-5298-42A9-82C1-74C3A447C2F0}" srcId="{CAD04A0E-AE2B-4C9A-923C-D8259E542170}" destId="{42D7535E-3504-4489-8354-E1DFA929951B}" srcOrd="2" destOrd="0" parTransId="{BD39BBFB-0A70-4C58-A93F-D9346423E74F}" sibTransId="{4FB8CE6A-7B71-4801-A1D7-4B605210218A}"/>
    <dgm:cxn modelId="{F5D6438D-2EA4-CC4A-BD6C-362BCADC4373}" type="presOf" srcId="{9D2C510D-BCB5-43AC-9FDE-3AF0022A43AC}" destId="{6690B855-7618-B948-84B8-83E319BE8DAB}" srcOrd="0" destOrd="0" presId="urn:microsoft.com/office/officeart/2005/8/layout/vList2"/>
    <dgm:cxn modelId="{B54252A9-065E-B449-A4A7-5486FE0557CC}" type="presOf" srcId="{42D7535E-3504-4489-8354-E1DFA929951B}" destId="{B00D47B8-2325-2F42-B0EF-362B2B11B3F8}" srcOrd="0" destOrd="0" presId="urn:microsoft.com/office/officeart/2005/8/layout/vList2"/>
    <dgm:cxn modelId="{3F40FCAF-038E-4B8C-9A15-E66AEB626A45}" srcId="{CAD04A0E-AE2B-4C9A-923C-D8259E542170}" destId="{E2DFE5DA-0DD0-4C55-A62A-ACE057BAC312}" srcOrd="0" destOrd="0" parTransId="{3D32BDBD-B7ED-488D-A747-807EEA3E2741}" sibTransId="{BC42227C-A96B-45FD-8EB3-129420673E19}"/>
    <dgm:cxn modelId="{984E7EB1-EE2F-41ED-9BBE-BACDC05D082E}" srcId="{CAD04A0E-AE2B-4C9A-923C-D8259E542170}" destId="{9D2C510D-BCB5-43AC-9FDE-3AF0022A43AC}" srcOrd="1" destOrd="0" parTransId="{C2934697-5710-4B09-875D-986D4191D3C6}" sibTransId="{86EED1A8-815B-4227-BF17-75E199641DD2}"/>
    <dgm:cxn modelId="{18637FA4-0F4A-384D-8BEF-BB8043127669}" type="presParOf" srcId="{40F726F2-D9B4-844C-B138-8244C201F1EE}" destId="{B9F365A2-B9DE-B943-9DA5-5B81948685A7}" srcOrd="0" destOrd="0" presId="urn:microsoft.com/office/officeart/2005/8/layout/vList2"/>
    <dgm:cxn modelId="{9A97841B-D1F9-234A-AF5D-592FD2917377}" type="presParOf" srcId="{40F726F2-D9B4-844C-B138-8244C201F1EE}" destId="{91861A86-7C12-8443-983D-BCBF0CCCC268}" srcOrd="1" destOrd="0" presId="urn:microsoft.com/office/officeart/2005/8/layout/vList2"/>
    <dgm:cxn modelId="{CAC62D70-C1C2-3C4B-AFD7-D6DFD35A2C4E}" type="presParOf" srcId="{40F726F2-D9B4-844C-B138-8244C201F1EE}" destId="{6690B855-7618-B948-84B8-83E319BE8DAB}" srcOrd="2" destOrd="0" presId="urn:microsoft.com/office/officeart/2005/8/layout/vList2"/>
    <dgm:cxn modelId="{20408894-7351-0642-A436-E02004EDC162}" type="presParOf" srcId="{40F726F2-D9B4-844C-B138-8244C201F1EE}" destId="{8E19204D-D68E-FA4F-AA6D-16940C652620}" srcOrd="3" destOrd="0" presId="urn:microsoft.com/office/officeart/2005/8/layout/vList2"/>
    <dgm:cxn modelId="{8BAD905B-F7B0-3A42-BF3E-ED476A4D2B9E}" type="presParOf" srcId="{40F726F2-D9B4-844C-B138-8244C201F1EE}" destId="{B00D47B8-2325-2F42-B0EF-362B2B11B3F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768204-B6FB-42DC-889D-61CA8B6015F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BF8627D-4103-4E5F-BD58-D703DC64B5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memory and thinking tests: doctors use short tests like the mmse and MoCA to check   memory attention and problem - solving skills. </a:t>
          </a:r>
          <a:endParaRPr lang="en-US"/>
        </a:p>
      </dgm:t>
    </dgm:pt>
    <dgm:pt modelId="{58C1B015-0E85-4483-8508-1DB72271EA99}" type="parTrans" cxnId="{50D53F96-5438-4505-8D60-AAED3C3B4728}">
      <dgm:prSet/>
      <dgm:spPr/>
      <dgm:t>
        <a:bodyPr/>
        <a:lstStyle/>
        <a:p>
          <a:endParaRPr lang="en-US"/>
        </a:p>
      </dgm:t>
    </dgm:pt>
    <dgm:pt modelId="{B6FDB463-57AD-4E8F-8CA0-C012DFF0915D}" type="sibTrans" cxnId="{50D53F96-5438-4505-8D60-AAED3C3B4728}">
      <dgm:prSet/>
      <dgm:spPr/>
      <dgm:t>
        <a:bodyPr/>
        <a:lstStyle/>
        <a:p>
          <a:endParaRPr lang="en-US"/>
        </a:p>
      </dgm:t>
    </dgm:pt>
    <dgm:pt modelId="{05AF4973-1B3F-4B45-8DA6-FEA7B32ADEB8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  <a:p>
          <a:pPr>
            <a:lnSpc>
              <a:spcPct val="100000"/>
            </a:lnSpc>
          </a:pPr>
          <a:r>
            <a:rPr lang="en-GB"/>
            <a:t>•brain scanning: Imaging: MRI, CT, PET scans.</a:t>
          </a:r>
          <a:endParaRPr lang="en-US"/>
        </a:p>
      </dgm:t>
    </dgm:pt>
    <dgm:pt modelId="{0CECBB09-5E4E-4422-BB18-2964514BAAA0}" type="parTrans" cxnId="{C9BE6709-3505-4773-AB7C-D0F0ECA043C9}">
      <dgm:prSet/>
      <dgm:spPr/>
      <dgm:t>
        <a:bodyPr/>
        <a:lstStyle/>
        <a:p>
          <a:endParaRPr lang="en-US"/>
        </a:p>
      </dgm:t>
    </dgm:pt>
    <dgm:pt modelId="{4AD16405-FF5A-438E-9554-175122380103}" type="sibTrans" cxnId="{C9BE6709-3505-4773-AB7C-D0F0ECA043C9}">
      <dgm:prSet/>
      <dgm:spPr/>
      <dgm:t>
        <a:bodyPr/>
        <a:lstStyle/>
        <a:p>
          <a:endParaRPr lang="en-US"/>
        </a:p>
      </dgm:t>
    </dgm:pt>
    <dgm:pt modelId="{8204CE56-335D-4288-AACA-E42B4D9FC2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NICE NG97 recommends early diagnosis and referral (NICE, 2022).</a:t>
          </a:r>
          <a:endParaRPr lang="en-US"/>
        </a:p>
      </dgm:t>
    </dgm:pt>
    <dgm:pt modelId="{A8F57A5D-19AD-489B-B2B0-31E0F7534EC4}" type="parTrans" cxnId="{3EC7D0FA-49BE-44FA-BDDE-299E02FE26E6}">
      <dgm:prSet/>
      <dgm:spPr/>
      <dgm:t>
        <a:bodyPr/>
        <a:lstStyle/>
        <a:p>
          <a:endParaRPr lang="en-US"/>
        </a:p>
      </dgm:t>
    </dgm:pt>
    <dgm:pt modelId="{B8A20FD8-7469-4029-B115-9A1418F3AAA2}" type="sibTrans" cxnId="{3EC7D0FA-49BE-44FA-BDDE-299E02FE26E6}">
      <dgm:prSet/>
      <dgm:spPr/>
      <dgm:t>
        <a:bodyPr/>
        <a:lstStyle/>
        <a:p>
          <a:endParaRPr lang="en-US"/>
        </a:p>
      </dgm:t>
    </dgm:pt>
    <dgm:pt modelId="{8D08E548-DD28-419F-9D61-91501F4CE0AC}" type="pres">
      <dgm:prSet presAssocID="{54768204-B6FB-42DC-889D-61CA8B6015F8}" presName="root" presStyleCnt="0">
        <dgm:presLayoutVars>
          <dgm:dir/>
          <dgm:resizeHandles val="exact"/>
        </dgm:presLayoutVars>
      </dgm:prSet>
      <dgm:spPr/>
    </dgm:pt>
    <dgm:pt modelId="{1A50D2A4-22D6-494A-909D-0F7C40851D34}" type="pres">
      <dgm:prSet presAssocID="{FBF8627D-4103-4E5F-BD58-D703DC64B552}" presName="compNode" presStyleCnt="0"/>
      <dgm:spPr/>
    </dgm:pt>
    <dgm:pt modelId="{1744AF3E-73F1-4A48-AAF8-033B5B0BDB48}" type="pres">
      <dgm:prSet presAssocID="{FBF8627D-4103-4E5F-BD58-D703DC64B552}" presName="bgRect" presStyleLbl="bgShp" presStyleIdx="0" presStyleCnt="3"/>
      <dgm:spPr/>
    </dgm:pt>
    <dgm:pt modelId="{B7E5BCFA-E9B4-40D4-9B66-34C7997832DB}" type="pres">
      <dgm:prSet presAssocID="{FBF8627D-4103-4E5F-BD58-D703DC64B55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55E77C4-4562-4665-A7F6-00908AF911C8}" type="pres">
      <dgm:prSet presAssocID="{FBF8627D-4103-4E5F-BD58-D703DC64B552}" presName="spaceRect" presStyleCnt="0"/>
      <dgm:spPr/>
    </dgm:pt>
    <dgm:pt modelId="{A876C115-5358-44DC-9147-5BB92F06D9F6}" type="pres">
      <dgm:prSet presAssocID="{FBF8627D-4103-4E5F-BD58-D703DC64B552}" presName="parTx" presStyleLbl="revTx" presStyleIdx="0" presStyleCnt="3">
        <dgm:presLayoutVars>
          <dgm:chMax val="0"/>
          <dgm:chPref val="0"/>
        </dgm:presLayoutVars>
      </dgm:prSet>
      <dgm:spPr/>
    </dgm:pt>
    <dgm:pt modelId="{7100CE79-E26E-455B-9873-F90B15AAA614}" type="pres">
      <dgm:prSet presAssocID="{B6FDB463-57AD-4E8F-8CA0-C012DFF0915D}" presName="sibTrans" presStyleCnt="0"/>
      <dgm:spPr/>
    </dgm:pt>
    <dgm:pt modelId="{C67AA5C1-5FAC-4723-9F18-F05F7D46E0F6}" type="pres">
      <dgm:prSet presAssocID="{05AF4973-1B3F-4B45-8DA6-FEA7B32ADEB8}" presName="compNode" presStyleCnt="0"/>
      <dgm:spPr/>
    </dgm:pt>
    <dgm:pt modelId="{27932F67-3D94-45F3-BD0D-95CC8F8E4795}" type="pres">
      <dgm:prSet presAssocID="{05AF4973-1B3F-4B45-8DA6-FEA7B32ADEB8}" presName="bgRect" presStyleLbl="bgShp" presStyleIdx="1" presStyleCnt="3"/>
      <dgm:spPr/>
    </dgm:pt>
    <dgm:pt modelId="{84AB307B-0EF3-4FC2-A6F2-E5049E563190}" type="pres">
      <dgm:prSet presAssocID="{05AF4973-1B3F-4B45-8DA6-FEA7B32ADE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176FA21-D5C9-4C1D-99BE-BEEE51E07016}" type="pres">
      <dgm:prSet presAssocID="{05AF4973-1B3F-4B45-8DA6-FEA7B32ADEB8}" presName="spaceRect" presStyleCnt="0"/>
      <dgm:spPr/>
    </dgm:pt>
    <dgm:pt modelId="{840F8440-D058-43FB-8FBB-D1982E9E1F84}" type="pres">
      <dgm:prSet presAssocID="{05AF4973-1B3F-4B45-8DA6-FEA7B32ADEB8}" presName="parTx" presStyleLbl="revTx" presStyleIdx="1" presStyleCnt="3">
        <dgm:presLayoutVars>
          <dgm:chMax val="0"/>
          <dgm:chPref val="0"/>
        </dgm:presLayoutVars>
      </dgm:prSet>
      <dgm:spPr/>
    </dgm:pt>
    <dgm:pt modelId="{C12CEAE7-660D-4229-87F4-10507461FFDC}" type="pres">
      <dgm:prSet presAssocID="{4AD16405-FF5A-438E-9554-175122380103}" presName="sibTrans" presStyleCnt="0"/>
      <dgm:spPr/>
    </dgm:pt>
    <dgm:pt modelId="{BEF47AD6-5A4A-4A0A-A33C-175303E05952}" type="pres">
      <dgm:prSet presAssocID="{8204CE56-335D-4288-AACA-E42B4D9FC29E}" presName="compNode" presStyleCnt="0"/>
      <dgm:spPr/>
    </dgm:pt>
    <dgm:pt modelId="{B91955D6-C3F0-4378-A1E9-254B1F36C6A6}" type="pres">
      <dgm:prSet presAssocID="{8204CE56-335D-4288-AACA-E42B4D9FC29E}" presName="bgRect" presStyleLbl="bgShp" presStyleIdx="2" presStyleCnt="3"/>
      <dgm:spPr/>
    </dgm:pt>
    <dgm:pt modelId="{7C35A528-ED08-49CE-A8BF-27C16A16B653}" type="pres">
      <dgm:prSet presAssocID="{8204CE56-335D-4288-AACA-E42B4D9FC29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47EDEBA5-2698-4882-9A35-EC43802640EF}" type="pres">
      <dgm:prSet presAssocID="{8204CE56-335D-4288-AACA-E42B4D9FC29E}" presName="spaceRect" presStyleCnt="0"/>
      <dgm:spPr/>
    </dgm:pt>
    <dgm:pt modelId="{7060F55E-DC48-4024-8CEF-C79F4D0E65F8}" type="pres">
      <dgm:prSet presAssocID="{8204CE56-335D-4288-AACA-E42B4D9FC29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8C5A101-8C24-D344-98EA-8E4BEBA339BB}" type="presOf" srcId="{54768204-B6FB-42DC-889D-61CA8B6015F8}" destId="{8D08E548-DD28-419F-9D61-91501F4CE0AC}" srcOrd="0" destOrd="0" presId="urn:microsoft.com/office/officeart/2018/2/layout/IconVerticalSolidList"/>
    <dgm:cxn modelId="{C9BE6709-3505-4773-AB7C-D0F0ECA043C9}" srcId="{54768204-B6FB-42DC-889D-61CA8B6015F8}" destId="{05AF4973-1B3F-4B45-8DA6-FEA7B32ADEB8}" srcOrd="1" destOrd="0" parTransId="{0CECBB09-5E4E-4422-BB18-2964514BAAA0}" sibTransId="{4AD16405-FF5A-438E-9554-175122380103}"/>
    <dgm:cxn modelId="{50D53F96-5438-4505-8D60-AAED3C3B4728}" srcId="{54768204-B6FB-42DC-889D-61CA8B6015F8}" destId="{FBF8627D-4103-4E5F-BD58-D703DC64B552}" srcOrd="0" destOrd="0" parTransId="{58C1B015-0E85-4483-8508-1DB72271EA99}" sibTransId="{B6FDB463-57AD-4E8F-8CA0-C012DFF0915D}"/>
    <dgm:cxn modelId="{AEDF5AAC-917D-824B-8DFB-1E5714A56452}" type="presOf" srcId="{8204CE56-335D-4288-AACA-E42B4D9FC29E}" destId="{7060F55E-DC48-4024-8CEF-C79F4D0E65F8}" srcOrd="0" destOrd="0" presId="urn:microsoft.com/office/officeart/2018/2/layout/IconVerticalSolidList"/>
    <dgm:cxn modelId="{B9A7BAB2-1138-ED47-8A66-35F2EFD66D30}" type="presOf" srcId="{FBF8627D-4103-4E5F-BD58-D703DC64B552}" destId="{A876C115-5358-44DC-9147-5BB92F06D9F6}" srcOrd="0" destOrd="0" presId="urn:microsoft.com/office/officeart/2018/2/layout/IconVerticalSolidList"/>
    <dgm:cxn modelId="{566DD0ED-D81B-3B41-837F-1C3C3374227B}" type="presOf" srcId="{05AF4973-1B3F-4B45-8DA6-FEA7B32ADEB8}" destId="{840F8440-D058-43FB-8FBB-D1982E9E1F84}" srcOrd="0" destOrd="0" presId="urn:microsoft.com/office/officeart/2018/2/layout/IconVerticalSolidList"/>
    <dgm:cxn modelId="{3EC7D0FA-49BE-44FA-BDDE-299E02FE26E6}" srcId="{54768204-B6FB-42DC-889D-61CA8B6015F8}" destId="{8204CE56-335D-4288-AACA-E42B4D9FC29E}" srcOrd="2" destOrd="0" parTransId="{A8F57A5D-19AD-489B-B2B0-31E0F7534EC4}" sibTransId="{B8A20FD8-7469-4029-B115-9A1418F3AAA2}"/>
    <dgm:cxn modelId="{48622EC3-0C0B-A74E-80F9-02A00A1764C2}" type="presParOf" srcId="{8D08E548-DD28-419F-9D61-91501F4CE0AC}" destId="{1A50D2A4-22D6-494A-909D-0F7C40851D34}" srcOrd="0" destOrd="0" presId="urn:microsoft.com/office/officeart/2018/2/layout/IconVerticalSolidList"/>
    <dgm:cxn modelId="{5C6CC2DB-9101-8746-80AA-D6A50B21F971}" type="presParOf" srcId="{1A50D2A4-22D6-494A-909D-0F7C40851D34}" destId="{1744AF3E-73F1-4A48-AAF8-033B5B0BDB48}" srcOrd="0" destOrd="0" presId="urn:microsoft.com/office/officeart/2018/2/layout/IconVerticalSolidList"/>
    <dgm:cxn modelId="{F2E25B0B-6402-1346-B46C-FFC053D0D4A9}" type="presParOf" srcId="{1A50D2A4-22D6-494A-909D-0F7C40851D34}" destId="{B7E5BCFA-E9B4-40D4-9B66-34C7997832DB}" srcOrd="1" destOrd="0" presId="urn:microsoft.com/office/officeart/2018/2/layout/IconVerticalSolidList"/>
    <dgm:cxn modelId="{96BE580E-6091-A646-9970-369A09CF542B}" type="presParOf" srcId="{1A50D2A4-22D6-494A-909D-0F7C40851D34}" destId="{E55E77C4-4562-4665-A7F6-00908AF911C8}" srcOrd="2" destOrd="0" presId="urn:microsoft.com/office/officeart/2018/2/layout/IconVerticalSolidList"/>
    <dgm:cxn modelId="{D6AC9838-0866-084A-AABE-9910D16B4C22}" type="presParOf" srcId="{1A50D2A4-22D6-494A-909D-0F7C40851D34}" destId="{A876C115-5358-44DC-9147-5BB92F06D9F6}" srcOrd="3" destOrd="0" presId="urn:microsoft.com/office/officeart/2018/2/layout/IconVerticalSolidList"/>
    <dgm:cxn modelId="{3A915AD5-4793-FB4B-AAD0-664551C9A5C0}" type="presParOf" srcId="{8D08E548-DD28-419F-9D61-91501F4CE0AC}" destId="{7100CE79-E26E-455B-9873-F90B15AAA614}" srcOrd="1" destOrd="0" presId="urn:microsoft.com/office/officeart/2018/2/layout/IconVerticalSolidList"/>
    <dgm:cxn modelId="{DA3D5BB3-959F-EC41-99B7-306EC245EB3D}" type="presParOf" srcId="{8D08E548-DD28-419F-9D61-91501F4CE0AC}" destId="{C67AA5C1-5FAC-4723-9F18-F05F7D46E0F6}" srcOrd="2" destOrd="0" presId="urn:microsoft.com/office/officeart/2018/2/layout/IconVerticalSolidList"/>
    <dgm:cxn modelId="{01A77CDD-6281-1349-92AA-FDDE24429F4F}" type="presParOf" srcId="{C67AA5C1-5FAC-4723-9F18-F05F7D46E0F6}" destId="{27932F67-3D94-45F3-BD0D-95CC8F8E4795}" srcOrd="0" destOrd="0" presId="urn:microsoft.com/office/officeart/2018/2/layout/IconVerticalSolidList"/>
    <dgm:cxn modelId="{3320BB31-6C11-0B43-A154-72FDBE732464}" type="presParOf" srcId="{C67AA5C1-5FAC-4723-9F18-F05F7D46E0F6}" destId="{84AB307B-0EF3-4FC2-A6F2-E5049E563190}" srcOrd="1" destOrd="0" presId="urn:microsoft.com/office/officeart/2018/2/layout/IconVerticalSolidList"/>
    <dgm:cxn modelId="{6D038DB9-FD51-BB40-9871-805C69695FB9}" type="presParOf" srcId="{C67AA5C1-5FAC-4723-9F18-F05F7D46E0F6}" destId="{C176FA21-D5C9-4C1D-99BE-BEEE51E07016}" srcOrd="2" destOrd="0" presId="urn:microsoft.com/office/officeart/2018/2/layout/IconVerticalSolidList"/>
    <dgm:cxn modelId="{DF44D8BD-6385-BD47-9EC1-6CBE2ABC91B6}" type="presParOf" srcId="{C67AA5C1-5FAC-4723-9F18-F05F7D46E0F6}" destId="{840F8440-D058-43FB-8FBB-D1982E9E1F84}" srcOrd="3" destOrd="0" presId="urn:microsoft.com/office/officeart/2018/2/layout/IconVerticalSolidList"/>
    <dgm:cxn modelId="{C4F0A84A-339A-0545-97E2-82A95EC73A5D}" type="presParOf" srcId="{8D08E548-DD28-419F-9D61-91501F4CE0AC}" destId="{C12CEAE7-660D-4229-87F4-10507461FFDC}" srcOrd="3" destOrd="0" presId="urn:microsoft.com/office/officeart/2018/2/layout/IconVerticalSolidList"/>
    <dgm:cxn modelId="{E4F32A00-821D-FB4B-A3D3-F8C9D0B09F1A}" type="presParOf" srcId="{8D08E548-DD28-419F-9D61-91501F4CE0AC}" destId="{BEF47AD6-5A4A-4A0A-A33C-175303E05952}" srcOrd="4" destOrd="0" presId="urn:microsoft.com/office/officeart/2018/2/layout/IconVerticalSolidList"/>
    <dgm:cxn modelId="{9F11A792-3244-F149-94BF-DB82225B8391}" type="presParOf" srcId="{BEF47AD6-5A4A-4A0A-A33C-175303E05952}" destId="{B91955D6-C3F0-4378-A1E9-254B1F36C6A6}" srcOrd="0" destOrd="0" presId="urn:microsoft.com/office/officeart/2018/2/layout/IconVerticalSolidList"/>
    <dgm:cxn modelId="{68C37DFE-599B-3142-ACE8-4B8692B6FD6D}" type="presParOf" srcId="{BEF47AD6-5A4A-4A0A-A33C-175303E05952}" destId="{7C35A528-ED08-49CE-A8BF-27C16A16B653}" srcOrd="1" destOrd="0" presId="urn:microsoft.com/office/officeart/2018/2/layout/IconVerticalSolidList"/>
    <dgm:cxn modelId="{8FAD0309-426A-064D-A470-DFFBD779D020}" type="presParOf" srcId="{BEF47AD6-5A4A-4A0A-A33C-175303E05952}" destId="{47EDEBA5-2698-4882-9A35-EC43802640EF}" srcOrd="2" destOrd="0" presId="urn:microsoft.com/office/officeart/2018/2/layout/IconVerticalSolidList"/>
    <dgm:cxn modelId="{FF6F4960-56DC-0C46-AA8A-571D66F5D37A}" type="presParOf" srcId="{BEF47AD6-5A4A-4A0A-A33C-175303E05952}" destId="{7060F55E-DC48-4024-8CEF-C79F4D0E65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2E34EF-7D26-4B78-882E-F1E142A8CAEC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3AF8076-650C-4BC3-978D-1DFBCA9F9579}">
      <dgm:prSet/>
      <dgm:spPr/>
      <dgm:t>
        <a:bodyPr/>
        <a:lstStyle/>
        <a:p>
          <a:pPr>
            <a:defRPr cap="all"/>
          </a:pPr>
          <a:r>
            <a:rPr lang="en-GB"/>
            <a:t>NICE NG97: Person-centred, multidisciplinary approach. </a:t>
          </a:r>
          <a:endParaRPr lang="en-US"/>
        </a:p>
      </dgm:t>
    </dgm:pt>
    <dgm:pt modelId="{F7E35351-829E-4374-B6FA-206D117920F4}" type="parTrans" cxnId="{B3EA606A-6F55-4C51-AB1C-D5D13D54DA69}">
      <dgm:prSet/>
      <dgm:spPr/>
      <dgm:t>
        <a:bodyPr/>
        <a:lstStyle/>
        <a:p>
          <a:endParaRPr lang="en-US"/>
        </a:p>
      </dgm:t>
    </dgm:pt>
    <dgm:pt modelId="{4AC40596-F5FB-4580-BE81-529CDEDBA3D7}" type="sibTrans" cxnId="{B3EA606A-6F55-4C51-AB1C-D5D13D54DA69}">
      <dgm:prSet/>
      <dgm:spPr/>
      <dgm:t>
        <a:bodyPr/>
        <a:lstStyle/>
        <a:p>
          <a:endParaRPr lang="en-US"/>
        </a:p>
      </dgm:t>
    </dgm:pt>
    <dgm:pt modelId="{1BC7D2AB-A990-4761-9A6F-2DCFE7DB818F}">
      <dgm:prSet/>
      <dgm:spPr/>
      <dgm:t>
        <a:bodyPr/>
        <a:lstStyle/>
        <a:p>
          <a:pPr>
            <a:defRPr cap="all"/>
          </a:pPr>
          <a:r>
            <a:rPr lang="en-GB"/>
            <a:t>NHS Long Term Plan: All-inclusive, individualised care approach. </a:t>
          </a:r>
          <a:endParaRPr lang="en-US"/>
        </a:p>
      </dgm:t>
    </dgm:pt>
    <dgm:pt modelId="{4E15C5E9-8D28-4D08-9EC5-DD3BBDFAD957}" type="parTrans" cxnId="{F660BF6A-23A7-4EDF-B212-4C623DC09E1E}">
      <dgm:prSet/>
      <dgm:spPr/>
      <dgm:t>
        <a:bodyPr/>
        <a:lstStyle/>
        <a:p>
          <a:endParaRPr lang="en-US"/>
        </a:p>
      </dgm:t>
    </dgm:pt>
    <dgm:pt modelId="{0DEBEBE2-5B62-4487-999D-E495AC394187}" type="sibTrans" cxnId="{F660BF6A-23A7-4EDF-B212-4C623DC09E1E}">
      <dgm:prSet/>
      <dgm:spPr/>
      <dgm:t>
        <a:bodyPr/>
        <a:lstStyle/>
        <a:p>
          <a:endParaRPr lang="en-US"/>
        </a:p>
      </dgm:t>
    </dgm:pt>
    <dgm:pt modelId="{5E707112-69CA-45B3-9E62-AFD8ED723ADF}">
      <dgm:prSet/>
      <dgm:spPr/>
      <dgm:t>
        <a:bodyPr/>
        <a:lstStyle/>
        <a:p>
          <a:pPr>
            <a:defRPr cap="all"/>
          </a:pPr>
          <a:r>
            <a:rPr lang="en-GB"/>
            <a:t>Co-production and the biopsychosocial model in care planning.</a:t>
          </a:r>
          <a:endParaRPr lang="en-US"/>
        </a:p>
      </dgm:t>
    </dgm:pt>
    <dgm:pt modelId="{AF083847-94D2-440F-A20B-904EE9B4BD5E}" type="parTrans" cxnId="{44A167D2-E30E-4071-A70E-CD2C038B48A8}">
      <dgm:prSet/>
      <dgm:spPr/>
      <dgm:t>
        <a:bodyPr/>
        <a:lstStyle/>
        <a:p>
          <a:endParaRPr lang="en-US"/>
        </a:p>
      </dgm:t>
    </dgm:pt>
    <dgm:pt modelId="{60CA53C3-79B3-4CE2-8B9C-853B87211E99}" type="sibTrans" cxnId="{44A167D2-E30E-4071-A70E-CD2C038B48A8}">
      <dgm:prSet/>
      <dgm:spPr/>
      <dgm:t>
        <a:bodyPr/>
        <a:lstStyle/>
        <a:p>
          <a:endParaRPr lang="en-US"/>
        </a:p>
      </dgm:t>
    </dgm:pt>
    <dgm:pt modelId="{942D1C02-F192-49BC-8234-5B043B75EA0A}" type="pres">
      <dgm:prSet presAssocID="{562E34EF-7D26-4B78-882E-F1E142A8CAEC}" presName="root" presStyleCnt="0">
        <dgm:presLayoutVars>
          <dgm:dir/>
          <dgm:resizeHandles val="exact"/>
        </dgm:presLayoutVars>
      </dgm:prSet>
      <dgm:spPr/>
    </dgm:pt>
    <dgm:pt modelId="{B4C98163-AB77-485E-8605-C158CBD52333}" type="pres">
      <dgm:prSet presAssocID="{B3AF8076-650C-4BC3-978D-1DFBCA9F9579}" presName="compNode" presStyleCnt="0"/>
      <dgm:spPr/>
    </dgm:pt>
    <dgm:pt modelId="{571EE6CC-4064-46EF-8A28-CBFB8FB3BE84}" type="pres">
      <dgm:prSet presAssocID="{B3AF8076-650C-4BC3-978D-1DFBCA9F9579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9AD3B4F-B5CF-486E-BAC7-CCAF4FA74E8B}" type="pres">
      <dgm:prSet presAssocID="{B3AF8076-650C-4BC3-978D-1DFBCA9F957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FC6DE647-F4DA-42BD-94F7-8EB838BBA9E6}" type="pres">
      <dgm:prSet presAssocID="{B3AF8076-650C-4BC3-978D-1DFBCA9F9579}" presName="spaceRect" presStyleCnt="0"/>
      <dgm:spPr/>
    </dgm:pt>
    <dgm:pt modelId="{B69A936E-94FC-48ED-90D6-DA78EAE8C815}" type="pres">
      <dgm:prSet presAssocID="{B3AF8076-650C-4BC3-978D-1DFBCA9F9579}" presName="textRect" presStyleLbl="revTx" presStyleIdx="0" presStyleCnt="3">
        <dgm:presLayoutVars>
          <dgm:chMax val="1"/>
          <dgm:chPref val="1"/>
        </dgm:presLayoutVars>
      </dgm:prSet>
      <dgm:spPr/>
    </dgm:pt>
    <dgm:pt modelId="{DEAF3E31-D5C8-4099-A1B5-D633F1E1C3DF}" type="pres">
      <dgm:prSet presAssocID="{4AC40596-F5FB-4580-BE81-529CDEDBA3D7}" presName="sibTrans" presStyleCnt="0"/>
      <dgm:spPr/>
    </dgm:pt>
    <dgm:pt modelId="{B102ED55-6901-4DEB-A3D1-DFFEFF2D5BAA}" type="pres">
      <dgm:prSet presAssocID="{1BC7D2AB-A990-4761-9A6F-2DCFE7DB818F}" presName="compNode" presStyleCnt="0"/>
      <dgm:spPr/>
    </dgm:pt>
    <dgm:pt modelId="{11D03F6B-FB75-48D2-9CD5-1684EA4F0800}" type="pres">
      <dgm:prSet presAssocID="{1BC7D2AB-A990-4761-9A6F-2DCFE7DB818F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98C2FB6-775D-45E3-A1D1-6059238E9007}" type="pres">
      <dgm:prSet presAssocID="{1BC7D2AB-A990-4761-9A6F-2DCFE7DB818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7C6BB20-7E10-48F0-A52B-1CAD226CA67A}" type="pres">
      <dgm:prSet presAssocID="{1BC7D2AB-A990-4761-9A6F-2DCFE7DB818F}" presName="spaceRect" presStyleCnt="0"/>
      <dgm:spPr/>
    </dgm:pt>
    <dgm:pt modelId="{30462EB9-53C7-4A52-9FF1-809E0D49702A}" type="pres">
      <dgm:prSet presAssocID="{1BC7D2AB-A990-4761-9A6F-2DCFE7DB818F}" presName="textRect" presStyleLbl="revTx" presStyleIdx="1" presStyleCnt="3">
        <dgm:presLayoutVars>
          <dgm:chMax val="1"/>
          <dgm:chPref val="1"/>
        </dgm:presLayoutVars>
      </dgm:prSet>
      <dgm:spPr/>
    </dgm:pt>
    <dgm:pt modelId="{CADE4E34-9780-4BBC-90E4-B842D89A1628}" type="pres">
      <dgm:prSet presAssocID="{0DEBEBE2-5B62-4487-999D-E495AC394187}" presName="sibTrans" presStyleCnt="0"/>
      <dgm:spPr/>
    </dgm:pt>
    <dgm:pt modelId="{AD7726FC-F2DD-4F45-9414-29CB92B2C6FD}" type="pres">
      <dgm:prSet presAssocID="{5E707112-69CA-45B3-9E62-AFD8ED723ADF}" presName="compNode" presStyleCnt="0"/>
      <dgm:spPr/>
    </dgm:pt>
    <dgm:pt modelId="{E73F89A0-001F-4A1A-B56F-A6B2DC58B879}" type="pres">
      <dgm:prSet presAssocID="{5E707112-69CA-45B3-9E62-AFD8ED723ADF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974BCD9-BF93-4445-9A63-1972DA0B3480}" type="pres">
      <dgm:prSet presAssocID="{5E707112-69CA-45B3-9E62-AFD8ED723A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3DE9973-911E-4570-91EA-CA5DB95B2809}" type="pres">
      <dgm:prSet presAssocID="{5E707112-69CA-45B3-9E62-AFD8ED723ADF}" presName="spaceRect" presStyleCnt="0"/>
      <dgm:spPr/>
    </dgm:pt>
    <dgm:pt modelId="{8CD276EF-CA07-424D-88B3-8404BF22882B}" type="pres">
      <dgm:prSet presAssocID="{5E707112-69CA-45B3-9E62-AFD8ED723AD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BD63223-93AA-42A5-B79E-91DCA3A3DCD1}" type="presOf" srcId="{B3AF8076-650C-4BC3-978D-1DFBCA9F9579}" destId="{B69A936E-94FC-48ED-90D6-DA78EAE8C815}" srcOrd="0" destOrd="0" presId="urn:microsoft.com/office/officeart/2018/5/layout/IconLeafLabelList"/>
    <dgm:cxn modelId="{4A904864-61ED-489E-B1E9-C2F012C1A6E1}" type="presOf" srcId="{1BC7D2AB-A990-4761-9A6F-2DCFE7DB818F}" destId="{30462EB9-53C7-4A52-9FF1-809E0D49702A}" srcOrd="0" destOrd="0" presId="urn:microsoft.com/office/officeart/2018/5/layout/IconLeafLabelList"/>
    <dgm:cxn modelId="{9D428164-46A5-4FAF-A4AE-E893081E9B5A}" type="presOf" srcId="{5E707112-69CA-45B3-9E62-AFD8ED723ADF}" destId="{8CD276EF-CA07-424D-88B3-8404BF22882B}" srcOrd="0" destOrd="0" presId="urn:microsoft.com/office/officeart/2018/5/layout/IconLeafLabelList"/>
    <dgm:cxn modelId="{B3EA606A-6F55-4C51-AB1C-D5D13D54DA69}" srcId="{562E34EF-7D26-4B78-882E-F1E142A8CAEC}" destId="{B3AF8076-650C-4BC3-978D-1DFBCA9F9579}" srcOrd="0" destOrd="0" parTransId="{F7E35351-829E-4374-B6FA-206D117920F4}" sibTransId="{4AC40596-F5FB-4580-BE81-529CDEDBA3D7}"/>
    <dgm:cxn modelId="{F660BF6A-23A7-4EDF-B212-4C623DC09E1E}" srcId="{562E34EF-7D26-4B78-882E-F1E142A8CAEC}" destId="{1BC7D2AB-A990-4761-9A6F-2DCFE7DB818F}" srcOrd="1" destOrd="0" parTransId="{4E15C5E9-8D28-4D08-9EC5-DD3BBDFAD957}" sibTransId="{0DEBEBE2-5B62-4487-999D-E495AC394187}"/>
    <dgm:cxn modelId="{52BD029E-1F7F-4E3B-A2FD-596D1F752B9C}" type="presOf" srcId="{562E34EF-7D26-4B78-882E-F1E142A8CAEC}" destId="{942D1C02-F192-49BC-8234-5B043B75EA0A}" srcOrd="0" destOrd="0" presId="urn:microsoft.com/office/officeart/2018/5/layout/IconLeafLabelList"/>
    <dgm:cxn modelId="{44A167D2-E30E-4071-A70E-CD2C038B48A8}" srcId="{562E34EF-7D26-4B78-882E-F1E142A8CAEC}" destId="{5E707112-69CA-45B3-9E62-AFD8ED723ADF}" srcOrd="2" destOrd="0" parTransId="{AF083847-94D2-440F-A20B-904EE9B4BD5E}" sibTransId="{60CA53C3-79B3-4CE2-8B9C-853B87211E99}"/>
    <dgm:cxn modelId="{49A1E414-29F1-4DD6-8C5F-9AD01FDCB49C}" type="presParOf" srcId="{942D1C02-F192-49BC-8234-5B043B75EA0A}" destId="{B4C98163-AB77-485E-8605-C158CBD52333}" srcOrd="0" destOrd="0" presId="urn:microsoft.com/office/officeart/2018/5/layout/IconLeafLabelList"/>
    <dgm:cxn modelId="{EC7767BF-4126-4B8D-A076-A810093DCC03}" type="presParOf" srcId="{B4C98163-AB77-485E-8605-C158CBD52333}" destId="{571EE6CC-4064-46EF-8A28-CBFB8FB3BE84}" srcOrd="0" destOrd="0" presId="urn:microsoft.com/office/officeart/2018/5/layout/IconLeafLabelList"/>
    <dgm:cxn modelId="{4C97C278-2389-4663-AD36-98506A2EDBB1}" type="presParOf" srcId="{B4C98163-AB77-485E-8605-C158CBD52333}" destId="{09AD3B4F-B5CF-486E-BAC7-CCAF4FA74E8B}" srcOrd="1" destOrd="0" presId="urn:microsoft.com/office/officeart/2018/5/layout/IconLeafLabelList"/>
    <dgm:cxn modelId="{8FF0ADD5-5D69-4341-9C96-9F63F8A2F56E}" type="presParOf" srcId="{B4C98163-AB77-485E-8605-C158CBD52333}" destId="{FC6DE647-F4DA-42BD-94F7-8EB838BBA9E6}" srcOrd="2" destOrd="0" presId="urn:microsoft.com/office/officeart/2018/5/layout/IconLeafLabelList"/>
    <dgm:cxn modelId="{D8BABC55-506B-4F30-BC4B-70F3D3D1AB1C}" type="presParOf" srcId="{B4C98163-AB77-485E-8605-C158CBD52333}" destId="{B69A936E-94FC-48ED-90D6-DA78EAE8C815}" srcOrd="3" destOrd="0" presId="urn:microsoft.com/office/officeart/2018/5/layout/IconLeafLabelList"/>
    <dgm:cxn modelId="{95AF2394-E172-4D5F-B75A-21AC479D21AD}" type="presParOf" srcId="{942D1C02-F192-49BC-8234-5B043B75EA0A}" destId="{DEAF3E31-D5C8-4099-A1B5-D633F1E1C3DF}" srcOrd="1" destOrd="0" presId="urn:microsoft.com/office/officeart/2018/5/layout/IconLeafLabelList"/>
    <dgm:cxn modelId="{2D437F00-BF81-4EBC-9112-AE5D15CDA37E}" type="presParOf" srcId="{942D1C02-F192-49BC-8234-5B043B75EA0A}" destId="{B102ED55-6901-4DEB-A3D1-DFFEFF2D5BAA}" srcOrd="2" destOrd="0" presId="urn:microsoft.com/office/officeart/2018/5/layout/IconLeafLabelList"/>
    <dgm:cxn modelId="{B168466E-D9B5-4253-9E9F-5B0FF233183F}" type="presParOf" srcId="{B102ED55-6901-4DEB-A3D1-DFFEFF2D5BAA}" destId="{11D03F6B-FB75-48D2-9CD5-1684EA4F0800}" srcOrd="0" destOrd="0" presId="urn:microsoft.com/office/officeart/2018/5/layout/IconLeafLabelList"/>
    <dgm:cxn modelId="{4AE2D952-3CF3-4037-AF2C-CD08901CAA51}" type="presParOf" srcId="{B102ED55-6901-4DEB-A3D1-DFFEFF2D5BAA}" destId="{D98C2FB6-775D-45E3-A1D1-6059238E9007}" srcOrd="1" destOrd="0" presId="urn:microsoft.com/office/officeart/2018/5/layout/IconLeafLabelList"/>
    <dgm:cxn modelId="{92607BFC-8D76-4A83-AC22-A0A1C3587138}" type="presParOf" srcId="{B102ED55-6901-4DEB-A3D1-DFFEFF2D5BAA}" destId="{47C6BB20-7E10-48F0-A52B-1CAD226CA67A}" srcOrd="2" destOrd="0" presId="urn:microsoft.com/office/officeart/2018/5/layout/IconLeafLabelList"/>
    <dgm:cxn modelId="{37685FC4-EAEF-4526-8682-332A2E4BE9D3}" type="presParOf" srcId="{B102ED55-6901-4DEB-A3D1-DFFEFF2D5BAA}" destId="{30462EB9-53C7-4A52-9FF1-809E0D49702A}" srcOrd="3" destOrd="0" presId="urn:microsoft.com/office/officeart/2018/5/layout/IconLeafLabelList"/>
    <dgm:cxn modelId="{2A8B5C28-E905-48B8-A599-E36EB5436248}" type="presParOf" srcId="{942D1C02-F192-49BC-8234-5B043B75EA0A}" destId="{CADE4E34-9780-4BBC-90E4-B842D89A1628}" srcOrd="3" destOrd="0" presId="urn:microsoft.com/office/officeart/2018/5/layout/IconLeafLabelList"/>
    <dgm:cxn modelId="{BFFD3D5E-5137-4301-BE95-02549729ED67}" type="presParOf" srcId="{942D1C02-F192-49BC-8234-5B043B75EA0A}" destId="{AD7726FC-F2DD-4F45-9414-29CB92B2C6FD}" srcOrd="4" destOrd="0" presId="urn:microsoft.com/office/officeart/2018/5/layout/IconLeafLabelList"/>
    <dgm:cxn modelId="{F49998BA-4A9D-4476-8406-1C4B3D81A68B}" type="presParOf" srcId="{AD7726FC-F2DD-4F45-9414-29CB92B2C6FD}" destId="{E73F89A0-001F-4A1A-B56F-A6B2DC58B879}" srcOrd="0" destOrd="0" presId="urn:microsoft.com/office/officeart/2018/5/layout/IconLeafLabelList"/>
    <dgm:cxn modelId="{AC0841C1-188D-4941-8A14-B01BFBC09F92}" type="presParOf" srcId="{AD7726FC-F2DD-4F45-9414-29CB92B2C6FD}" destId="{7974BCD9-BF93-4445-9A63-1972DA0B3480}" srcOrd="1" destOrd="0" presId="urn:microsoft.com/office/officeart/2018/5/layout/IconLeafLabelList"/>
    <dgm:cxn modelId="{5D8EFE5E-D581-40D7-ABF2-CF8E5E901DDB}" type="presParOf" srcId="{AD7726FC-F2DD-4F45-9414-29CB92B2C6FD}" destId="{E3DE9973-911E-4570-91EA-CA5DB95B2809}" srcOrd="2" destOrd="0" presId="urn:microsoft.com/office/officeart/2018/5/layout/IconLeafLabelList"/>
    <dgm:cxn modelId="{6D509BB0-0AA8-49DD-BB2A-FA200856AE16}" type="presParOf" srcId="{AD7726FC-F2DD-4F45-9414-29CB92B2C6FD}" destId="{8CD276EF-CA07-424D-88B3-8404BF22882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FD263AD-646E-4802-A345-871C44ED022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E0983F7-D91C-4D45-9584-BABEF4CA54A6}">
      <dgm:prSet/>
      <dgm:spPr/>
      <dgm:t>
        <a:bodyPr/>
        <a:lstStyle/>
        <a:p>
          <a:r>
            <a:rPr lang="en-GB"/>
            <a:t>Diabetes, heart disease, anxiety, and depression. </a:t>
          </a:r>
          <a:br>
            <a:rPr lang="en-GB"/>
          </a:br>
          <a:r>
            <a:rPr lang="en-GB"/>
            <a:t> According to Livingston et al. (2020).</a:t>
          </a:r>
          <a:endParaRPr lang="en-US"/>
        </a:p>
      </dgm:t>
    </dgm:pt>
    <dgm:pt modelId="{C1BCF539-111E-4154-B17C-3775582F4B0B}" type="parTrans" cxnId="{832D5F52-B22F-4A05-82FA-1644143B6F6B}">
      <dgm:prSet/>
      <dgm:spPr/>
      <dgm:t>
        <a:bodyPr/>
        <a:lstStyle/>
        <a:p>
          <a:endParaRPr lang="en-US"/>
        </a:p>
      </dgm:t>
    </dgm:pt>
    <dgm:pt modelId="{F928CCE9-EB3F-48AB-B5B3-3B41AC02E86C}" type="sibTrans" cxnId="{832D5F52-B22F-4A05-82FA-1644143B6F6B}">
      <dgm:prSet/>
      <dgm:spPr/>
      <dgm:t>
        <a:bodyPr/>
        <a:lstStyle/>
        <a:p>
          <a:endParaRPr lang="en-US"/>
        </a:p>
      </dgm:t>
    </dgm:pt>
    <dgm:pt modelId="{8D25B2C2-8CD1-4EA5-923A-30AAFAE735DE}">
      <dgm:prSet/>
      <dgm:spPr/>
      <dgm:t>
        <a:bodyPr/>
        <a:lstStyle/>
        <a:p>
          <a:r>
            <a:rPr lang="en-GB"/>
            <a:t>multimorbidity makes management more difficult. </a:t>
          </a:r>
          <a:br>
            <a:rPr lang="en-GB"/>
          </a:br>
          <a:r>
            <a:rPr lang="en-GB"/>
            <a:t>Needs integrated, comprehensive care.</a:t>
          </a:r>
          <a:endParaRPr lang="en-US"/>
        </a:p>
      </dgm:t>
    </dgm:pt>
    <dgm:pt modelId="{D3E94B68-DC14-4215-9192-175CEBDCF70E}" type="parTrans" cxnId="{E909E2AB-60C3-498E-888F-24731212B464}">
      <dgm:prSet/>
      <dgm:spPr/>
      <dgm:t>
        <a:bodyPr/>
        <a:lstStyle/>
        <a:p>
          <a:endParaRPr lang="en-US"/>
        </a:p>
      </dgm:t>
    </dgm:pt>
    <dgm:pt modelId="{1DDFAC07-A1D0-43F0-B87A-8F6CC4329311}" type="sibTrans" cxnId="{E909E2AB-60C3-498E-888F-24731212B464}">
      <dgm:prSet/>
      <dgm:spPr/>
      <dgm:t>
        <a:bodyPr/>
        <a:lstStyle/>
        <a:p>
          <a:endParaRPr lang="en-US"/>
        </a:p>
      </dgm:t>
    </dgm:pt>
    <dgm:pt modelId="{21EE07C2-DA3F-9148-8FB1-160D43F6C150}" type="pres">
      <dgm:prSet presAssocID="{DFD263AD-646E-4802-A345-871C44ED022D}" presName="linear" presStyleCnt="0">
        <dgm:presLayoutVars>
          <dgm:animLvl val="lvl"/>
          <dgm:resizeHandles val="exact"/>
        </dgm:presLayoutVars>
      </dgm:prSet>
      <dgm:spPr/>
    </dgm:pt>
    <dgm:pt modelId="{219C8756-025A-DB48-9BFC-E26C45C5EC36}" type="pres">
      <dgm:prSet presAssocID="{3E0983F7-D91C-4D45-9584-BABEF4CA54A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7C30B73-3105-214B-BB33-9201CEAD2DEA}" type="pres">
      <dgm:prSet presAssocID="{F928CCE9-EB3F-48AB-B5B3-3B41AC02E86C}" presName="spacer" presStyleCnt="0"/>
      <dgm:spPr/>
    </dgm:pt>
    <dgm:pt modelId="{D4DABF4D-2884-1A49-844B-BC24CF2200D2}" type="pres">
      <dgm:prSet presAssocID="{8D25B2C2-8CD1-4EA5-923A-30AAFAE735D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2914900-25C3-C443-9174-C4FCC6FF1467}" type="presOf" srcId="{8D25B2C2-8CD1-4EA5-923A-30AAFAE735DE}" destId="{D4DABF4D-2884-1A49-844B-BC24CF2200D2}" srcOrd="0" destOrd="0" presId="urn:microsoft.com/office/officeart/2005/8/layout/vList2"/>
    <dgm:cxn modelId="{832D5F52-B22F-4A05-82FA-1644143B6F6B}" srcId="{DFD263AD-646E-4802-A345-871C44ED022D}" destId="{3E0983F7-D91C-4D45-9584-BABEF4CA54A6}" srcOrd="0" destOrd="0" parTransId="{C1BCF539-111E-4154-B17C-3775582F4B0B}" sibTransId="{F928CCE9-EB3F-48AB-B5B3-3B41AC02E86C}"/>
    <dgm:cxn modelId="{60CD147D-EBA2-CD4D-975C-F239EA768100}" type="presOf" srcId="{DFD263AD-646E-4802-A345-871C44ED022D}" destId="{21EE07C2-DA3F-9148-8FB1-160D43F6C150}" srcOrd="0" destOrd="0" presId="urn:microsoft.com/office/officeart/2005/8/layout/vList2"/>
    <dgm:cxn modelId="{E909E2AB-60C3-498E-888F-24731212B464}" srcId="{DFD263AD-646E-4802-A345-871C44ED022D}" destId="{8D25B2C2-8CD1-4EA5-923A-30AAFAE735DE}" srcOrd="1" destOrd="0" parTransId="{D3E94B68-DC14-4215-9192-175CEBDCF70E}" sibTransId="{1DDFAC07-A1D0-43F0-B87A-8F6CC4329311}"/>
    <dgm:cxn modelId="{224558DC-1C50-424E-82CC-01A9A1A29DE7}" type="presOf" srcId="{3E0983F7-D91C-4D45-9584-BABEF4CA54A6}" destId="{219C8756-025A-DB48-9BFC-E26C45C5EC36}" srcOrd="0" destOrd="0" presId="urn:microsoft.com/office/officeart/2005/8/layout/vList2"/>
    <dgm:cxn modelId="{D03F4F5B-6D3F-214F-B719-11C68EE396C9}" type="presParOf" srcId="{21EE07C2-DA3F-9148-8FB1-160D43F6C150}" destId="{219C8756-025A-DB48-9BFC-E26C45C5EC36}" srcOrd="0" destOrd="0" presId="urn:microsoft.com/office/officeart/2005/8/layout/vList2"/>
    <dgm:cxn modelId="{45747688-AD54-154C-885E-97DFE925B650}" type="presParOf" srcId="{21EE07C2-DA3F-9148-8FB1-160D43F6C150}" destId="{37C30B73-3105-214B-BB33-9201CEAD2DEA}" srcOrd="1" destOrd="0" presId="urn:microsoft.com/office/officeart/2005/8/layout/vList2"/>
    <dgm:cxn modelId="{23D8F876-8012-E24B-AA27-D650C8C03D59}" type="presParOf" srcId="{21EE07C2-DA3F-9148-8FB1-160D43F6C150}" destId="{D4DABF4D-2884-1A49-844B-BC24CF2200D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C425C2C-4301-499B-832F-C761BD3FC108}" type="doc">
      <dgm:prSet loTypeId="urn:microsoft.com/office/officeart/2005/8/layout/vList5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1469E1E-99E9-4533-97D9-FF63E23F7ACD}">
      <dgm:prSet/>
      <dgm:spPr/>
      <dgm:t>
        <a:bodyPr/>
        <a:lstStyle/>
        <a:p>
          <a:r>
            <a:rPr lang="en-GB"/>
            <a:t>Risk reduction: Smoking cessation, healthy diet, exercise.</a:t>
          </a:r>
          <a:endParaRPr lang="en-US"/>
        </a:p>
      </dgm:t>
    </dgm:pt>
    <dgm:pt modelId="{853947CD-C365-42B9-AFD2-6AC241EE3BE3}" type="parTrans" cxnId="{5DE1D9BB-AA98-412C-88EB-C7C6152F1022}">
      <dgm:prSet/>
      <dgm:spPr/>
      <dgm:t>
        <a:bodyPr/>
        <a:lstStyle/>
        <a:p>
          <a:endParaRPr lang="en-US"/>
        </a:p>
      </dgm:t>
    </dgm:pt>
    <dgm:pt modelId="{E57E136D-F2A3-459B-AD56-D2A41182F07C}" type="sibTrans" cxnId="{5DE1D9BB-AA98-412C-88EB-C7C6152F1022}">
      <dgm:prSet/>
      <dgm:spPr/>
      <dgm:t>
        <a:bodyPr/>
        <a:lstStyle/>
        <a:p>
          <a:endParaRPr lang="en-US"/>
        </a:p>
      </dgm:t>
    </dgm:pt>
    <dgm:pt modelId="{EAAC8B41-97A1-48B4-9E06-DBA46FA77E52}">
      <dgm:prSet/>
      <dgm:spPr/>
      <dgm:t>
        <a:bodyPr/>
        <a:lstStyle/>
        <a:p>
          <a:r>
            <a:rPr lang="en-GB"/>
            <a:t>Public health campaigns promoting brain health.</a:t>
          </a:r>
          <a:endParaRPr lang="en-US"/>
        </a:p>
      </dgm:t>
    </dgm:pt>
    <dgm:pt modelId="{D1C9AB4F-F272-4521-AB02-B1E2BCD9D9EF}" type="parTrans" cxnId="{F7433CB0-4016-42C1-ACEE-FE37E122C18C}">
      <dgm:prSet/>
      <dgm:spPr/>
      <dgm:t>
        <a:bodyPr/>
        <a:lstStyle/>
        <a:p>
          <a:endParaRPr lang="en-US"/>
        </a:p>
      </dgm:t>
    </dgm:pt>
    <dgm:pt modelId="{0758BE6F-81A5-4CE5-AD0E-B83C2A568D60}" type="sibTrans" cxnId="{F7433CB0-4016-42C1-ACEE-FE37E122C18C}">
      <dgm:prSet/>
      <dgm:spPr/>
      <dgm:t>
        <a:bodyPr/>
        <a:lstStyle/>
        <a:p>
          <a:endParaRPr lang="en-US"/>
        </a:p>
      </dgm:t>
    </dgm:pt>
    <dgm:pt modelId="{CE5DDB08-1619-412D-919C-30497D1ED1D3}">
      <dgm:prSet/>
      <dgm:spPr/>
      <dgm:t>
        <a:bodyPr/>
        <a:lstStyle/>
        <a:p>
          <a:r>
            <a:rPr lang="en-GB"/>
            <a:t>Addressing social determinants: education, reducing isolation (WHO, 2021).</a:t>
          </a:r>
          <a:endParaRPr lang="en-US"/>
        </a:p>
      </dgm:t>
    </dgm:pt>
    <dgm:pt modelId="{486B2EA0-ECD1-44FB-9A93-FF6055F5EA2D}" type="parTrans" cxnId="{2C74A0F1-A390-4A65-BC4D-7263E0EE666E}">
      <dgm:prSet/>
      <dgm:spPr/>
      <dgm:t>
        <a:bodyPr/>
        <a:lstStyle/>
        <a:p>
          <a:endParaRPr lang="en-US"/>
        </a:p>
      </dgm:t>
    </dgm:pt>
    <dgm:pt modelId="{EFAB3A22-D4FE-4909-B330-05F3AE935E39}" type="sibTrans" cxnId="{2C74A0F1-A390-4A65-BC4D-7263E0EE666E}">
      <dgm:prSet/>
      <dgm:spPr/>
      <dgm:t>
        <a:bodyPr/>
        <a:lstStyle/>
        <a:p>
          <a:endParaRPr lang="en-US"/>
        </a:p>
      </dgm:t>
    </dgm:pt>
    <dgm:pt modelId="{4DBFA755-9774-6C4E-9851-88CD74E4F946}" type="pres">
      <dgm:prSet presAssocID="{0C425C2C-4301-499B-832F-C761BD3FC108}" presName="Name0" presStyleCnt="0">
        <dgm:presLayoutVars>
          <dgm:dir/>
          <dgm:animLvl val="lvl"/>
          <dgm:resizeHandles val="exact"/>
        </dgm:presLayoutVars>
      </dgm:prSet>
      <dgm:spPr/>
    </dgm:pt>
    <dgm:pt modelId="{266F8E5B-0C6E-EA40-B6F7-C425D572C24A}" type="pres">
      <dgm:prSet presAssocID="{A1469E1E-99E9-4533-97D9-FF63E23F7ACD}" presName="linNode" presStyleCnt="0"/>
      <dgm:spPr/>
    </dgm:pt>
    <dgm:pt modelId="{B0A58168-6528-774E-9037-A13AFA0CDE5E}" type="pres">
      <dgm:prSet presAssocID="{A1469E1E-99E9-4533-97D9-FF63E23F7ACD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FA211BE1-E714-9E42-ACB2-ECD1D87057AC}" type="pres">
      <dgm:prSet presAssocID="{E57E136D-F2A3-459B-AD56-D2A41182F07C}" presName="sp" presStyleCnt="0"/>
      <dgm:spPr/>
    </dgm:pt>
    <dgm:pt modelId="{BA16A154-35B9-354A-B104-4A4FEB66934F}" type="pres">
      <dgm:prSet presAssocID="{EAAC8B41-97A1-48B4-9E06-DBA46FA77E52}" presName="linNode" presStyleCnt="0"/>
      <dgm:spPr/>
    </dgm:pt>
    <dgm:pt modelId="{4815EEAA-6BC8-6E4F-BE18-AB44EC579B8B}" type="pres">
      <dgm:prSet presAssocID="{EAAC8B41-97A1-48B4-9E06-DBA46FA77E52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F48655F9-B125-0440-927C-834A830BC550}" type="pres">
      <dgm:prSet presAssocID="{0758BE6F-81A5-4CE5-AD0E-B83C2A568D60}" presName="sp" presStyleCnt="0"/>
      <dgm:spPr/>
    </dgm:pt>
    <dgm:pt modelId="{DB02F188-946C-8241-981F-5AC6C535ACEC}" type="pres">
      <dgm:prSet presAssocID="{CE5DDB08-1619-412D-919C-30497D1ED1D3}" presName="linNode" presStyleCnt="0"/>
      <dgm:spPr/>
    </dgm:pt>
    <dgm:pt modelId="{0D9CE863-3ED3-324E-A283-69E88512D606}" type="pres">
      <dgm:prSet presAssocID="{CE5DDB08-1619-412D-919C-30497D1ED1D3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F46E283C-F94D-AB4F-9136-EB357B5BCEDE}" type="presOf" srcId="{EAAC8B41-97A1-48B4-9E06-DBA46FA77E52}" destId="{4815EEAA-6BC8-6E4F-BE18-AB44EC579B8B}" srcOrd="0" destOrd="0" presId="urn:microsoft.com/office/officeart/2005/8/layout/vList5"/>
    <dgm:cxn modelId="{B9237A40-2AA0-1745-A75D-2C5346386A7B}" type="presOf" srcId="{CE5DDB08-1619-412D-919C-30497D1ED1D3}" destId="{0D9CE863-3ED3-324E-A283-69E88512D606}" srcOrd="0" destOrd="0" presId="urn:microsoft.com/office/officeart/2005/8/layout/vList5"/>
    <dgm:cxn modelId="{AE25B090-BBC2-EC42-9ECF-85C26E7D34A6}" type="presOf" srcId="{0C425C2C-4301-499B-832F-C761BD3FC108}" destId="{4DBFA755-9774-6C4E-9851-88CD74E4F946}" srcOrd="0" destOrd="0" presId="urn:microsoft.com/office/officeart/2005/8/layout/vList5"/>
    <dgm:cxn modelId="{F7433CB0-4016-42C1-ACEE-FE37E122C18C}" srcId="{0C425C2C-4301-499B-832F-C761BD3FC108}" destId="{EAAC8B41-97A1-48B4-9E06-DBA46FA77E52}" srcOrd="1" destOrd="0" parTransId="{D1C9AB4F-F272-4521-AB02-B1E2BCD9D9EF}" sibTransId="{0758BE6F-81A5-4CE5-AD0E-B83C2A568D60}"/>
    <dgm:cxn modelId="{5DE1D9BB-AA98-412C-88EB-C7C6152F1022}" srcId="{0C425C2C-4301-499B-832F-C761BD3FC108}" destId="{A1469E1E-99E9-4533-97D9-FF63E23F7ACD}" srcOrd="0" destOrd="0" parTransId="{853947CD-C365-42B9-AFD2-6AC241EE3BE3}" sibTransId="{E57E136D-F2A3-459B-AD56-D2A41182F07C}"/>
    <dgm:cxn modelId="{0EA41AEF-34BB-1344-808F-59CB28A839A8}" type="presOf" srcId="{A1469E1E-99E9-4533-97D9-FF63E23F7ACD}" destId="{B0A58168-6528-774E-9037-A13AFA0CDE5E}" srcOrd="0" destOrd="0" presId="urn:microsoft.com/office/officeart/2005/8/layout/vList5"/>
    <dgm:cxn modelId="{2C74A0F1-A390-4A65-BC4D-7263E0EE666E}" srcId="{0C425C2C-4301-499B-832F-C761BD3FC108}" destId="{CE5DDB08-1619-412D-919C-30497D1ED1D3}" srcOrd="2" destOrd="0" parTransId="{486B2EA0-ECD1-44FB-9A93-FF6055F5EA2D}" sibTransId="{EFAB3A22-D4FE-4909-B330-05F3AE935E39}"/>
    <dgm:cxn modelId="{FA4AE633-BF34-224E-A357-EBB9436BBFC0}" type="presParOf" srcId="{4DBFA755-9774-6C4E-9851-88CD74E4F946}" destId="{266F8E5B-0C6E-EA40-B6F7-C425D572C24A}" srcOrd="0" destOrd="0" presId="urn:microsoft.com/office/officeart/2005/8/layout/vList5"/>
    <dgm:cxn modelId="{4E1D0827-F650-6747-8020-5F7594F15CAD}" type="presParOf" srcId="{266F8E5B-0C6E-EA40-B6F7-C425D572C24A}" destId="{B0A58168-6528-774E-9037-A13AFA0CDE5E}" srcOrd="0" destOrd="0" presId="urn:microsoft.com/office/officeart/2005/8/layout/vList5"/>
    <dgm:cxn modelId="{98FD7E4D-5D40-EE4F-8014-DD38706FE7D1}" type="presParOf" srcId="{4DBFA755-9774-6C4E-9851-88CD74E4F946}" destId="{FA211BE1-E714-9E42-ACB2-ECD1D87057AC}" srcOrd="1" destOrd="0" presId="urn:microsoft.com/office/officeart/2005/8/layout/vList5"/>
    <dgm:cxn modelId="{981717F6-7B17-484C-B408-887B6A41864A}" type="presParOf" srcId="{4DBFA755-9774-6C4E-9851-88CD74E4F946}" destId="{BA16A154-35B9-354A-B104-4A4FEB66934F}" srcOrd="2" destOrd="0" presId="urn:microsoft.com/office/officeart/2005/8/layout/vList5"/>
    <dgm:cxn modelId="{71FD03DC-D46F-C346-A010-774922AB81A1}" type="presParOf" srcId="{BA16A154-35B9-354A-B104-4A4FEB66934F}" destId="{4815EEAA-6BC8-6E4F-BE18-AB44EC579B8B}" srcOrd="0" destOrd="0" presId="urn:microsoft.com/office/officeart/2005/8/layout/vList5"/>
    <dgm:cxn modelId="{2EC6B02C-8B36-DF42-8993-ADAFEC8D9E0D}" type="presParOf" srcId="{4DBFA755-9774-6C4E-9851-88CD74E4F946}" destId="{F48655F9-B125-0440-927C-834A830BC550}" srcOrd="3" destOrd="0" presId="urn:microsoft.com/office/officeart/2005/8/layout/vList5"/>
    <dgm:cxn modelId="{41E85F8C-436F-5943-9711-8AA43682F1C5}" type="presParOf" srcId="{4DBFA755-9774-6C4E-9851-88CD74E4F946}" destId="{DB02F188-946C-8241-981F-5AC6C535ACEC}" srcOrd="4" destOrd="0" presId="urn:microsoft.com/office/officeart/2005/8/layout/vList5"/>
    <dgm:cxn modelId="{95C257D0-89B5-2A43-96BC-4168252085EA}" type="presParOf" srcId="{DB02F188-946C-8241-981F-5AC6C535ACEC}" destId="{0D9CE863-3ED3-324E-A283-69E88512D60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1AE32F0-52E9-493B-A631-72F76C53D97E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C13DC2B-8F19-4D72-9725-221357D6DD2D}">
      <dgm:prSet/>
      <dgm:spPr/>
      <dgm:t>
        <a:bodyPr/>
        <a:lstStyle/>
        <a:p>
          <a:r>
            <a:rPr lang="en-GB"/>
            <a:t>Teamwork, communication, and observation (NICE, 2018).</a:t>
          </a:r>
          <a:endParaRPr lang="en-US"/>
        </a:p>
      </dgm:t>
    </dgm:pt>
    <dgm:pt modelId="{F268A882-2458-4A1A-BD57-89DB6502B153}" type="parTrans" cxnId="{09358AA6-5300-4054-BE2B-5C42426CFECA}">
      <dgm:prSet/>
      <dgm:spPr/>
      <dgm:t>
        <a:bodyPr/>
        <a:lstStyle/>
        <a:p>
          <a:endParaRPr lang="en-US"/>
        </a:p>
      </dgm:t>
    </dgm:pt>
    <dgm:pt modelId="{38F90E0D-758F-48C4-A696-1808E6F310BB}" type="sibTrans" cxnId="{09358AA6-5300-4054-BE2B-5C42426CFECA}">
      <dgm:prSet/>
      <dgm:spPr/>
      <dgm:t>
        <a:bodyPr/>
        <a:lstStyle/>
        <a:p>
          <a:endParaRPr lang="en-US"/>
        </a:p>
      </dgm:t>
    </dgm:pt>
    <dgm:pt modelId="{0780FE3F-A6CE-4847-B18A-9E401D9ED9A2}">
      <dgm:prSet/>
      <dgm:spPr/>
      <dgm:t>
        <a:bodyPr/>
        <a:lstStyle/>
        <a:p>
          <a:r>
            <a:rPr lang="en-GB"/>
            <a:t>For safe, well-coordinated, and high-quality healthcare, effective communication, active observation, and collaboration are essential.</a:t>
          </a:r>
          <a:endParaRPr lang="en-US"/>
        </a:p>
      </dgm:t>
    </dgm:pt>
    <dgm:pt modelId="{DF07E48B-72D8-4EF5-BD32-7664A5840B37}" type="parTrans" cxnId="{44A95D19-DC76-4382-A807-8737327F3D10}">
      <dgm:prSet/>
      <dgm:spPr/>
      <dgm:t>
        <a:bodyPr/>
        <a:lstStyle/>
        <a:p>
          <a:endParaRPr lang="en-US"/>
        </a:p>
      </dgm:t>
    </dgm:pt>
    <dgm:pt modelId="{CD681FF1-D391-4216-BD58-F98418505EBE}" type="sibTrans" cxnId="{44A95D19-DC76-4382-A807-8737327F3D10}">
      <dgm:prSet/>
      <dgm:spPr/>
      <dgm:t>
        <a:bodyPr/>
        <a:lstStyle/>
        <a:p>
          <a:endParaRPr lang="en-US"/>
        </a:p>
      </dgm:t>
    </dgm:pt>
    <dgm:pt modelId="{B08D3C1A-9A5F-1341-86B2-3D7BD6BB5DC5}" type="pres">
      <dgm:prSet presAssocID="{71AE32F0-52E9-493B-A631-72F76C53D97E}" presName="Name0" presStyleCnt="0">
        <dgm:presLayoutVars>
          <dgm:dir/>
          <dgm:animLvl val="lvl"/>
          <dgm:resizeHandles val="exact"/>
        </dgm:presLayoutVars>
      </dgm:prSet>
      <dgm:spPr/>
    </dgm:pt>
    <dgm:pt modelId="{6EA572A8-040A-9F48-B0D4-C79BE8C8F51D}" type="pres">
      <dgm:prSet presAssocID="{0780FE3F-A6CE-4847-B18A-9E401D9ED9A2}" presName="boxAndChildren" presStyleCnt="0"/>
      <dgm:spPr/>
    </dgm:pt>
    <dgm:pt modelId="{6A53B693-8C75-7A4A-B602-1A2841878848}" type="pres">
      <dgm:prSet presAssocID="{0780FE3F-A6CE-4847-B18A-9E401D9ED9A2}" presName="parentTextBox" presStyleLbl="node1" presStyleIdx="0" presStyleCnt="2"/>
      <dgm:spPr/>
    </dgm:pt>
    <dgm:pt modelId="{E40B8EAE-2B5C-F44C-8784-5CF0499F8BFE}" type="pres">
      <dgm:prSet presAssocID="{38F90E0D-758F-48C4-A696-1808E6F310BB}" presName="sp" presStyleCnt="0"/>
      <dgm:spPr/>
    </dgm:pt>
    <dgm:pt modelId="{AD97520B-448C-AF47-8A7E-CD0A8A23BC94}" type="pres">
      <dgm:prSet presAssocID="{9C13DC2B-8F19-4D72-9725-221357D6DD2D}" presName="arrowAndChildren" presStyleCnt="0"/>
      <dgm:spPr/>
    </dgm:pt>
    <dgm:pt modelId="{8B53CADD-BC08-8D4D-BC72-FEDB0ADA33A5}" type="pres">
      <dgm:prSet presAssocID="{9C13DC2B-8F19-4D72-9725-221357D6DD2D}" presName="parentTextArrow" presStyleLbl="node1" presStyleIdx="1" presStyleCnt="2"/>
      <dgm:spPr/>
    </dgm:pt>
  </dgm:ptLst>
  <dgm:cxnLst>
    <dgm:cxn modelId="{44A95D19-DC76-4382-A807-8737327F3D10}" srcId="{71AE32F0-52E9-493B-A631-72F76C53D97E}" destId="{0780FE3F-A6CE-4847-B18A-9E401D9ED9A2}" srcOrd="1" destOrd="0" parTransId="{DF07E48B-72D8-4EF5-BD32-7664A5840B37}" sibTransId="{CD681FF1-D391-4216-BD58-F98418505EBE}"/>
    <dgm:cxn modelId="{EC736D1F-F7AD-7D46-8912-FF626A6CE495}" type="presOf" srcId="{71AE32F0-52E9-493B-A631-72F76C53D97E}" destId="{B08D3C1A-9A5F-1341-86B2-3D7BD6BB5DC5}" srcOrd="0" destOrd="0" presId="urn:microsoft.com/office/officeart/2005/8/layout/process4"/>
    <dgm:cxn modelId="{E19B0298-2D90-E143-BEBF-A2E42F73D891}" type="presOf" srcId="{0780FE3F-A6CE-4847-B18A-9E401D9ED9A2}" destId="{6A53B693-8C75-7A4A-B602-1A2841878848}" srcOrd="0" destOrd="0" presId="urn:microsoft.com/office/officeart/2005/8/layout/process4"/>
    <dgm:cxn modelId="{09358AA6-5300-4054-BE2B-5C42426CFECA}" srcId="{71AE32F0-52E9-493B-A631-72F76C53D97E}" destId="{9C13DC2B-8F19-4D72-9725-221357D6DD2D}" srcOrd="0" destOrd="0" parTransId="{F268A882-2458-4A1A-BD57-89DB6502B153}" sibTransId="{38F90E0D-758F-48C4-A696-1808E6F310BB}"/>
    <dgm:cxn modelId="{81B565FD-2E7D-934A-9544-FAAD814EDE82}" type="presOf" srcId="{9C13DC2B-8F19-4D72-9725-221357D6DD2D}" destId="{8B53CADD-BC08-8D4D-BC72-FEDB0ADA33A5}" srcOrd="0" destOrd="0" presId="urn:microsoft.com/office/officeart/2005/8/layout/process4"/>
    <dgm:cxn modelId="{6026EC0C-E6AB-9342-A1C4-9F4047AC19D1}" type="presParOf" srcId="{B08D3C1A-9A5F-1341-86B2-3D7BD6BB5DC5}" destId="{6EA572A8-040A-9F48-B0D4-C79BE8C8F51D}" srcOrd="0" destOrd="0" presId="urn:microsoft.com/office/officeart/2005/8/layout/process4"/>
    <dgm:cxn modelId="{F74983F0-13D4-BB4E-A119-C2CBBD8406B0}" type="presParOf" srcId="{6EA572A8-040A-9F48-B0D4-C79BE8C8F51D}" destId="{6A53B693-8C75-7A4A-B602-1A2841878848}" srcOrd="0" destOrd="0" presId="urn:microsoft.com/office/officeart/2005/8/layout/process4"/>
    <dgm:cxn modelId="{9CC4FDC4-5528-8D43-BF8F-D1BDA9E175CC}" type="presParOf" srcId="{B08D3C1A-9A5F-1341-86B2-3D7BD6BB5DC5}" destId="{E40B8EAE-2B5C-F44C-8784-5CF0499F8BFE}" srcOrd="1" destOrd="0" presId="urn:microsoft.com/office/officeart/2005/8/layout/process4"/>
    <dgm:cxn modelId="{A0F08256-08F5-7148-B319-14159D5B5C8D}" type="presParOf" srcId="{B08D3C1A-9A5F-1341-86B2-3D7BD6BB5DC5}" destId="{AD97520B-448C-AF47-8A7E-CD0A8A23BC94}" srcOrd="2" destOrd="0" presId="urn:microsoft.com/office/officeart/2005/8/layout/process4"/>
    <dgm:cxn modelId="{0AC7830C-66EF-074A-880E-00FE94CB0CA6}" type="presParOf" srcId="{AD97520B-448C-AF47-8A7E-CD0A8A23BC94}" destId="{8B53CADD-BC08-8D4D-BC72-FEDB0ADA33A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D2B778E-185F-41A8-8C7B-C7741ADD57F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38A182B-EAAA-4CE3-961D-2CD2716EF34D}">
      <dgm:prSet/>
      <dgm:spPr/>
      <dgm:t>
        <a:bodyPr/>
        <a:lstStyle/>
        <a:p>
          <a:r>
            <a:rPr lang="en-GB"/>
            <a:t>Cultural ability, empathy, compassion, and respect (NICE, 2018; WHO, 2021). </a:t>
          </a:r>
          <a:endParaRPr lang="en-US"/>
        </a:p>
      </dgm:t>
    </dgm:pt>
    <dgm:pt modelId="{4BAFAD6B-CDDB-4AA4-8CFD-14A65FFD29A7}" type="parTrans" cxnId="{A47B33A7-D40C-412A-8B37-A18FC3C284B7}">
      <dgm:prSet/>
      <dgm:spPr/>
      <dgm:t>
        <a:bodyPr/>
        <a:lstStyle/>
        <a:p>
          <a:endParaRPr lang="en-US"/>
        </a:p>
      </dgm:t>
    </dgm:pt>
    <dgm:pt modelId="{29A34DD1-72E4-44BC-9E4C-1BE29C68D07A}" type="sibTrans" cxnId="{A47B33A7-D40C-412A-8B37-A18FC3C284B7}">
      <dgm:prSet/>
      <dgm:spPr/>
      <dgm:t>
        <a:bodyPr/>
        <a:lstStyle/>
        <a:p>
          <a:endParaRPr lang="en-US"/>
        </a:p>
      </dgm:t>
    </dgm:pt>
    <dgm:pt modelId="{8B6E5C50-1F49-42FC-99DD-A72464BAE609}">
      <dgm:prSet/>
      <dgm:spPr/>
      <dgm:t>
        <a:bodyPr/>
        <a:lstStyle/>
        <a:p>
          <a:r>
            <a:rPr lang="en-GB"/>
            <a:t>In order to deliver patient-centered care, recognise different cultures, and enhance trust and results, healthcare professionals must possess cultural ability, empathy, compassion, and respect</a:t>
          </a:r>
          <a:endParaRPr lang="en-US"/>
        </a:p>
      </dgm:t>
    </dgm:pt>
    <dgm:pt modelId="{04F3FF2A-FFA1-4CB9-9B03-7630E7D1F8B8}" type="parTrans" cxnId="{7EBD7AB4-2C79-498C-945A-F17CCAEB866A}">
      <dgm:prSet/>
      <dgm:spPr/>
      <dgm:t>
        <a:bodyPr/>
        <a:lstStyle/>
        <a:p>
          <a:endParaRPr lang="en-US"/>
        </a:p>
      </dgm:t>
    </dgm:pt>
    <dgm:pt modelId="{9049A56B-5B5F-4112-9FBF-44D9408BD408}" type="sibTrans" cxnId="{7EBD7AB4-2C79-498C-945A-F17CCAEB866A}">
      <dgm:prSet/>
      <dgm:spPr/>
      <dgm:t>
        <a:bodyPr/>
        <a:lstStyle/>
        <a:p>
          <a:endParaRPr lang="en-US"/>
        </a:p>
      </dgm:t>
    </dgm:pt>
    <dgm:pt modelId="{323D0947-18A7-EF4E-B09A-F4B97950800D}" type="pres">
      <dgm:prSet presAssocID="{FD2B778E-185F-41A8-8C7B-C7741ADD57F6}" presName="linear" presStyleCnt="0">
        <dgm:presLayoutVars>
          <dgm:animLvl val="lvl"/>
          <dgm:resizeHandles val="exact"/>
        </dgm:presLayoutVars>
      </dgm:prSet>
      <dgm:spPr/>
    </dgm:pt>
    <dgm:pt modelId="{D4414ED1-A4E2-E949-93BD-B3B6034A4E2E}" type="pres">
      <dgm:prSet presAssocID="{F38A182B-EAAA-4CE3-961D-2CD2716EF34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13DFCB2-1FE2-E14C-827B-455FB16F8131}" type="pres">
      <dgm:prSet presAssocID="{29A34DD1-72E4-44BC-9E4C-1BE29C68D07A}" presName="spacer" presStyleCnt="0"/>
      <dgm:spPr/>
    </dgm:pt>
    <dgm:pt modelId="{837CA068-96EF-7E44-AF76-D9F46837FBF9}" type="pres">
      <dgm:prSet presAssocID="{8B6E5C50-1F49-42FC-99DD-A72464BAE60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9197C18-8020-CD41-A768-A357C78BD48F}" type="presOf" srcId="{F38A182B-EAAA-4CE3-961D-2CD2716EF34D}" destId="{D4414ED1-A4E2-E949-93BD-B3B6034A4E2E}" srcOrd="0" destOrd="0" presId="urn:microsoft.com/office/officeart/2005/8/layout/vList2"/>
    <dgm:cxn modelId="{9005497F-DDDE-894D-8843-F1AA2B12E1EF}" type="presOf" srcId="{8B6E5C50-1F49-42FC-99DD-A72464BAE609}" destId="{837CA068-96EF-7E44-AF76-D9F46837FBF9}" srcOrd="0" destOrd="0" presId="urn:microsoft.com/office/officeart/2005/8/layout/vList2"/>
    <dgm:cxn modelId="{A47B33A7-D40C-412A-8B37-A18FC3C284B7}" srcId="{FD2B778E-185F-41A8-8C7B-C7741ADD57F6}" destId="{F38A182B-EAAA-4CE3-961D-2CD2716EF34D}" srcOrd="0" destOrd="0" parTransId="{4BAFAD6B-CDDB-4AA4-8CFD-14A65FFD29A7}" sibTransId="{29A34DD1-72E4-44BC-9E4C-1BE29C68D07A}"/>
    <dgm:cxn modelId="{7EBD7AB4-2C79-498C-945A-F17CCAEB866A}" srcId="{FD2B778E-185F-41A8-8C7B-C7741ADD57F6}" destId="{8B6E5C50-1F49-42FC-99DD-A72464BAE609}" srcOrd="1" destOrd="0" parTransId="{04F3FF2A-FFA1-4CB9-9B03-7630E7D1F8B8}" sibTransId="{9049A56B-5B5F-4112-9FBF-44D9408BD408}"/>
    <dgm:cxn modelId="{C83BD5FC-8816-CB4A-A5E7-2C173358EEDA}" type="presOf" srcId="{FD2B778E-185F-41A8-8C7B-C7741ADD57F6}" destId="{323D0947-18A7-EF4E-B09A-F4B97950800D}" srcOrd="0" destOrd="0" presId="urn:microsoft.com/office/officeart/2005/8/layout/vList2"/>
    <dgm:cxn modelId="{48A0B831-D2D7-AC42-9938-19EDA4932B3D}" type="presParOf" srcId="{323D0947-18A7-EF4E-B09A-F4B97950800D}" destId="{D4414ED1-A4E2-E949-93BD-B3B6034A4E2E}" srcOrd="0" destOrd="0" presId="urn:microsoft.com/office/officeart/2005/8/layout/vList2"/>
    <dgm:cxn modelId="{94FE4212-72ED-9B4E-A513-62C2BC87CC5F}" type="presParOf" srcId="{323D0947-18A7-EF4E-B09A-F4B97950800D}" destId="{113DFCB2-1FE2-E14C-827B-455FB16F8131}" srcOrd="1" destOrd="0" presId="urn:microsoft.com/office/officeart/2005/8/layout/vList2"/>
    <dgm:cxn modelId="{212F74C2-38DF-BF46-8038-9CE7E8882B36}" type="presParOf" srcId="{323D0947-18A7-EF4E-B09A-F4B97950800D}" destId="{837CA068-96EF-7E44-AF76-D9F46837FBF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7DB1476-D399-4921-AE7C-BBA90BC6255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61CF80D-69B4-43F0-B8CB-80D58C398D6D}">
      <dgm:prSet/>
      <dgm:spPr/>
      <dgm:t>
        <a:bodyPr/>
        <a:lstStyle/>
        <a:p>
          <a:r>
            <a:rPr lang="en-GB"/>
            <a:t>Integrity, responsibility, reflection, and patience (Livingston et al., 2024; NMC, 2018).</a:t>
          </a:r>
          <a:endParaRPr lang="en-US"/>
        </a:p>
      </dgm:t>
    </dgm:pt>
    <dgm:pt modelId="{82D0504B-235E-4E79-90A7-2323C5D66EA6}" type="parTrans" cxnId="{0AA68243-F258-4E75-BAA1-DFAEF5E15DD5}">
      <dgm:prSet/>
      <dgm:spPr/>
      <dgm:t>
        <a:bodyPr/>
        <a:lstStyle/>
        <a:p>
          <a:endParaRPr lang="en-US"/>
        </a:p>
      </dgm:t>
    </dgm:pt>
    <dgm:pt modelId="{924084F0-5387-4DAF-AC80-C8B6480490AE}" type="sibTrans" cxnId="{0AA68243-F258-4E75-BAA1-DFAEF5E15DD5}">
      <dgm:prSet/>
      <dgm:spPr/>
      <dgm:t>
        <a:bodyPr/>
        <a:lstStyle/>
        <a:p>
          <a:endParaRPr lang="en-US"/>
        </a:p>
      </dgm:t>
    </dgm:pt>
    <dgm:pt modelId="{D9627C1C-B93D-43E2-9E1D-28D6E6725CFC}">
      <dgm:prSet/>
      <dgm:spPr/>
      <dgm:t>
        <a:bodyPr/>
        <a:lstStyle/>
        <a:p>
          <a:r>
            <a:rPr lang="en-GB"/>
            <a:t>Healthcare workers are guided to act legally, learn from experiences, and protect trust in practice by the following rules: patience, ethics, reflection, and duty of care</a:t>
          </a:r>
          <a:endParaRPr lang="en-US"/>
        </a:p>
      </dgm:t>
    </dgm:pt>
    <dgm:pt modelId="{22C66C65-51D4-489C-8340-F10C886FE483}" type="parTrans" cxnId="{9D89269B-232C-452D-843F-2371573ACCCD}">
      <dgm:prSet/>
      <dgm:spPr/>
      <dgm:t>
        <a:bodyPr/>
        <a:lstStyle/>
        <a:p>
          <a:endParaRPr lang="en-US"/>
        </a:p>
      </dgm:t>
    </dgm:pt>
    <dgm:pt modelId="{F16511A4-548F-4B30-B290-2F7E740612D1}" type="sibTrans" cxnId="{9D89269B-232C-452D-843F-2371573ACCCD}">
      <dgm:prSet/>
      <dgm:spPr/>
      <dgm:t>
        <a:bodyPr/>
        <a:lstStyle/>
        <a:p>
          <a:endParaRPr lang="en-US"/>
        </a:p>
      </dgm:t>
    </dgm:pt>
    <dgm:pt modelId="{A1D5AA7C-520E-614B-8410-DDB2C1A239D4}" type="pres">
      <dgm:prSet presAssocID="{97DB1476-D399-4921-AE7C-BBA90BC62557}" presName="linear" presStyleCnt="0">
        <dgm:presLayoutVars>
          <dgm:animLvl val="lvl"/>
          <dgm:resizeHandles val="exact"/>
        </dgm:presLayoutVars>
      </dgm:prSet>
      <dgm:spPr/>
    </dgm:pt>
    <dgm:pt modelId="{20D29E90-AF0C-424D-8B92-7B8B9DC6E673}" type="pres">
      <dgm:prSet presAssocID="{A61CF80D-69B4-43F0-B8CB-80D58C398D6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E304294-0E7C-8D43-8786-B6AFBFB89055}" type="pres">
      <dgm:prSet presAssocID="{924084F0-5387-4DAF-AC80-C8B6480490AE}" presName="spacer" presStyleCnt="0"/>
      <dgm:spPr/>
    </dgm:pt>
    <dgm:pt modelId="{17108ED6-02D9-D94C-B3AE-4A21891038F2}" type="pres">
      <dgm:prSet presAssocID="{D9627C1C-B93D-43E2-9E1D-28D6E6725CF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104CC1D-8815-4847-85D1-927461F188D8}" type="presOf" srcId="{A61CF80D-69B4-43F0-B8CB-80D58C398D6D}" destId="{20D29E90-AF0C-424D-8B92-7B8B9DC6E673}" srcOrd="0" destOrd="0" presId="urn:microsoft.com/office/officeart/2005/8/layout/vList2"/>
    <dgm:cxn modelId="{0AA68243-F258-4E75-BAA1-DFAEF5E15DD5}" srcId="{97DB1476-D399-4921-AE7C-BBA90BC62557}" destId="{A61CF80D-69B4-43F0-B8CB-80D58C398D6D}" srcOrd="0" destOrd="0" parTransId="{82D0504B-235E-4E79-90A7-2323C5D66EA6}" sibTransId="{924084F0-5387-4DAF-AC80-C8B6480490AE}"/>
    <dgm:cxn modelId="{9D89269B-232C-452D-843F-2371573ACCCD}" srcId="{97DB1476-D399-4921-AE7C-BBA90BC62557}" destId="{D9627C1C-B93D-43E2-9E1D-28D6E6725CFC}" srcOrd="1" destOrd="0" parTransId="{22C66C65-51D4-489C-8340-F10C886FE483}" sibTransId="{F16511A4-548F-4B30-B290-2F7E740612D1}"/>
    <dgm:cxn modelId="{14DFB4B9-8B94-7A40-B574-B817232017A4}" type="presOf" srcId="{97DB1476-D399-4921-AE7C-BBA90BC62557}" destId="{A1D5AA7C-520E-614B-8410-DDB2C1A239D4}" srcOrd="0" destOrd="0" presId="urn:microsoft.com/office/officeart/2005/8/layout/vList2"/>
    <dgm:cxn modelId="{0F560DF2-C24F-C74B-8980-7CD6A0C825FD}" type="presOf" srcId="{D9627C1C-B93D-43E2-9E1D-28D6E6725CFC}" destId="{17108ED6-02D9-D94C-B3AE-4A21891038F2}" srcOrd="0" destOrd="0" presId="urn:microsoft.com/office/officeart/2005/8/layout/vList2"/>
    <dgm:cxn modelId="{1E9FB1B6-BDCC-E047-AAF5-0726F941614F}" type="presParOf" srcId="{A1D5AA7C-520E-614B-8410-DDB2C1A239D4}" destId="{20D29E90-AF0C-424D-8B92-7B8B9DC6E673}" srcOrd="0" destOrd="0" presId="urn:microsoft.com/office/officeart/2005/8/layout/vList2"/>
    <dgm:cxn modelId="{17890382-7BBF-9648-A307-5EA21FCF98B9}" type="presParOf" srcId="{A1D5AA7C-520E-614B-8410-DDB2C1A239D4}" destId="{7E304294-0E7C-8D43-8786-B6AFBFB89055}" srcOrd="1" destOrd="0" presId="urn:microsoft.com/office/officeart/2005/8/layout/vList2"/>
    <dgm:cxn modelId="{49A14F45-60C3-7C40-A0DD-5CBFC4D3DCD0}" type="presParOf" srcId="{A1D5AA7C-520E-614B-8410-DDB2C1A239D4}" destId="{17108ED6-02D9-D94C-B3AE-4A21891038F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7BF0013-2DAE-420A-ACE9-C4775B469F42}" type="doc">
      <dgm:prSet loTypeId="urn:microsoft.com/office/officeart/2005/8/layout/cycle1" loCatId="cycle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EDF74CE-8772-4755-A84A-0F7B559BB6B9}">
      <dgm:prSet/>
      <dgm:spPr/>
      <dgm:t>
        <a:bodyPr/>
        <a:lstStyle/>
        <a:p>
          <a:r>
            <a:rPr lang="en-GB"/>
            <a:t>Shared decision-making and individualised care plans are features of the NHS Personalised Care Model. </a:t>
          </a:r>
          <a:endParaRPr lang="en-US"/>
        </a:p>
      </dgm:t>
    </dgm:pt>
    <dgm:pt modelId="{FBE95124-89C2-4234-AAA5-2C7E4D549B5A}" type="parTrans" cxnId="{2207DCC8-6215-49C5-AE3C-B54462483CEA}">
      <dgm:prSet/>
      <dgm:spPr/>
      <dgm:t>
        <a:bodyPr/>
        <a:lstStyle/>
        <a:p>
          <a:endParaRPr lang="en-US"/>
        </a:p>
      </dgm:t>
    </dgm:pt>
    <dgm:pt modelId="{F2AD37BF-3473-493C-889F-2FD2955AC9C4}" type="sibTrans" cxnId="{2207DCC8-6215-49C5-AE3C-B54462483CEA}">
      <dgm:prSet/>
      <dgm:spPr/>
      <dgm:t>
        <a:bodyPr/>
        <a:lstStyle/>
        <a:p>
          <a:endParaRPr lang="en-US"/>
        </a:p>
      </dgm:t>
    </dgm:pt>
    <dgm:pt modelId="{A509EAAD-0E42-4BAF-88AA-124EA48700F1}">
      <dgm:prSet/>
      <dgm:spPr/>
      <dgm:t>
        <a:bodyPr/>
        <a:lstStyle/>
        <a:p>
          <a:r>
            <a:rPr lang="en-GB"/>
            <a:t>Peer assistance, self-management assistance, and community resources .</a:t>
          </a:r>
          <a:endParaRPr lang="en-US"/>
        </a:p>
      </dgm:t>
    </dgm:pt>
    <dgm:pt modelId="{A7A1E047-98A8-447D-BC39-0E1B54879D75}" type="parTrans" cxnId="{166FE7F5-C1EC-4514-9FCC-5CD8D4BFAC25}">
      <dgm:prSet/>
      <dgm:spPr/>
      <dgm:t>
        <a:bodyPr/>
        <a:lstStyle/>
        <a:p>
          <a:endParaRPr lang="en-US"/>
        </a:p>
      </dgm:t>
    </dgm:pt>
    <dgm:pt modelId="{8C2DB1E5-7EEE-4212-8BCF-9C6A6964B23F}" type="sibTrans" cxnId="{166FE7F5-C1EC-4514-9FCC-5CD8D4BFAC25}">
      <dgm:prSet/>
      <dgm:spPr/>
      <dgm:t>
        <a:bodyPr/>
        <a:lstStyle/>
        <a:p>
          <a:endParaRPr lang="en-US"/>
        </a:p>
      </dgm:t>
    </dgm:pt>
    <dgm:pt modelId="{E6AC81CF-75FB-4F11-BE95-90132933B963}">
      <dgm:prSet/>
      <dgm:spPr/>
      <dgm:t>
        <a:bodyPr/>
        <a:lstStyle/>
        <a:p>
          <a:r>
            <a:rPr lang="en-GB"/>
            <a:t>Giving patients with Alzheimer's choice and control over their care enhances their quality of life and results.</a:t>
          </a:r>
          <a:endParaRPr lang="en-US"/>
        </a:p>
      </dgm:t>
    </dgm:pt>
    <dgm:pt modelId="{6ED186EA-4A52-4387-A471-618FF82CB52B}" type="parTrans" cxnId="{BCC967C0-C5BD-4F79-A6AC-6517F3BB4BE9}">
      <dgm:prSet/>
      <dgm:spPr/>
      <dgm:t>
        <a:bodyPr/>
        <a:lstStyle/>
        <a:p>
          <a:endParaRPr lang="en-US"/>
        </a:p>
      </dgm:t>
    </dgm:pt>
    <dgm:pt modelId="{147700DA-C4A8-46FB-A522-BD1E7D94C99A}" type="sibTrans" cxnId="{BCC967C0-C5BD-4F79-A6AC-6517F3BB4BE9}">
      <dgm:prSet/>
      <dgm:spPr/>
      <dgm:t>
        <a:bodyPr/>
        <a:lstStyle/>
        <a:p>
          <a:endParaRPr lang="en-US"/>
        </a:p>
      </dgm:t>
    </dgm:pt>
    <dgm:pt modelId="{C95FCE0E-C31F-DF4C-9A28-DFB20019947B}" type="pres">
      <dgm:prSet presAssocID="{57BF0013-2DAE-420A-ACE9-C4775B469F42}" presName="cycle" presStyleCnt="0">
        <dgm:presLayoutVars>
          <dgm:dir/>
          <dgm:resizeHandles val="exact"/>
        </dgm:presLayoutVars>
      </dgm:prSet>
      <dgm:spPr/>
    </dgm:pt>
    <dgm:pt modelId="{BE65F968-D0F8-D044-953E-6582F135AD23}" type="pres">
      <dgm:prSet presAssocID="{7EDF74CE-8772-4755-A84A-0F7B559BB6B9}" presName="dummy" presStyleCnt="0"/>
      <dgm:spPr/>
    </dgm:pt>
    <dgm:pt modelId="{D6B924DC-D1AF-C54E-B3D3-3E0C8AE4098A}" type="pres">
      <dgm:prSet presAssocID="{7EDF74CE-8772-4755-A84A-0F7B559BB6B9}" presName="node" presStyleLbl="revTx" presStyleIdx="0" presStyleCnt="3">
        <dgm:presLayoutVars>
          <dgm:bulletEnabled val="1"/>
        </dgm:presLayoutVars>
      </dgm:prSet>
      <dgm:spPr/>
    </dgm:pt>
    <dgm:pt modelId="{D33279A5-A7F3-5F48-985D-8C47393126FF}" type="pres">
      <dgm:prSet presAssocID="{F2AD37BF-3473-493C-889F-2FD2955AC9C4}" presName="sibTrans" presStyleLbl="node1" presStyleIdx="0" presStyleCnt="3"/>
      <dgm:spPr/>
    </dgm:pt>
    <dgm:pt modelId="{14DA3CEB-832A-EF44-8B3F-86616C4D3F4F}" type="pres">
      <dgm:prSet presAssocID="{A509EAAD-0E42-4BAF-88AA-124EA48700F1}" presName="dummy" presStyleCnt="0"/>
      <dgm:spPr/>
    </dgm:pt>
    <dgm:pt modelId="{60149FE2-C661-6247-AD8E-35C153F8AAA1}" type="pres">
      <dgm:prSet presAssocID="{A509EAAD-0E42-4BAF-88AA-124EA48700F1}" presName="node" presStyleLbl="revTx" presStyleIdx="1" presStyleCnt="3">
        <dgm:presLayoutVars>
          <dgm:bulletEnabled val="1"/>
        </dgm:presLayoutVars>
      </dgm:prSet>
      <dgm:spPr/>
    </dgm:pt>
    <dgm:pt modelId="{1735961B-3583-EA47-B29C-FB2B011BB4B6}" type="pres">
      <dgm:prSet presAssocID="{8C2DB1E5-7EEE-4212-8BCF-9C6A6964B23F}" presName="sibTrans" presStyleLbl="node1" presStyleIdx="1" presStyleCnt="3"/>
      <dgm:spPr/>
    </dgm:pt>
    <dgm:pt modelId="{CE92134D-EBE8-6A41-BC4D-6255E55402A0}" type="pres">
      <dgm:prSet presAssocID="{E6AC81CF-75FB-4F11-BE95-90132933B963}" presName="dummy" presStyleCnt="0"/>
      <dgm:spPr/>
    </dgm:pt>
    <dgm:pt modelId="{49A484C8-2CDC-4C47-90C7-80F20EB6E010}" type="pres">
      <dgm:prSet presAssocID="{E6AC81CF-75FB-4F11-BE95-90132933B963}" presName="node" presStyleLbl="revTx" presStyleIdx="2" presStyleCnt="3">
        <dgm:presLayoutVars>
          <dgm:bulletEnabled val="1"/>
        </dgm:presLayoutVars>
      </dgm:prSet>
      <dgm:spPr/>
    </dgm:pt>
    <dgm:pt modelId="{A1733B0C-8DB2-024C-AF30-CA9E3852748F}" type="pres">
      <dgm:prSet presAssocID="{147700DA-C4A8-46FB-A522-BD1E7D94C99A}" presName="sibTrans" presStyleLbl="node1" presStyleIdx="2" presStyleCnt="3"/>
      <dgm:spPr/>
    </dgm:pt>
  </dgm:ptLst>
  <dgm:cxnLst>
    <dgm:cxn modelId="{5227A40D-D222-644E-B371-B58378D71965}" type="presOf" srcId="{147700DA-C4A8-46FB-A522-BD1E7D94C99A}" destId="{A1733B0C-8DB2-024C-AF30-CA9E3852748F}" srcOrd="0" destOrd="0" presId="urn:microsoft.com/office/officeart/2005/8/layout/cycle1"/>
    <dgm:cxn modelId="{C582BA20-8CB8-D142-AADA-FE389271AC29}" type="presOf" srcId="{7EDF74CE-8772-4755-A84A-0F7B559BB6B9}" destId="{D6B924DC-D1AF-C54E-B3D3-3E0C8AE4098A}" srcOrd="0" destOrd="0" presId="urn:microsoft.com/office/officeart/2005/8/layout/cycle1"/>
    <dgm:cxn modelId="{ED968254-3CB8-244A-B3D9-E20F2AE895A8}" type="presOf" srcId="{A509EAAD-0E42-4BAF-88AA-124EA48700F1}" destId="{60149FE2-C661-6247-AD8E-35C153F8AAA1}" srcOrd="0" destOrd="0" presId="urn:microsoft.com/office/officeart/2005/8/layout/cycle1"/>
    <dgm:cxn modelId="{9E1CDF92-EADB-F34B-BF69-0937A2288AC6}" type="presOf" srcId="{E6AC81CF-75FB-4F11-BE95-90132933B963}" destId="{49A484C8-2CDC-4C47-90C7-80F20EB6E010}" srcOrd="0" destOrd="0" presId="urn:microsoft.com/office/officeart/2005/8/layout/cycle1"/>
    <dgm:cxn modelId="{14CF9EA9-FEE9-C04F-B95E-BE1EFF9EC149}" type="presOf" srcId="{57BF0013-2DAE-420A-ACE9-C4775B469F42}" destId="{C95FCE0E-C31F-DF4C-9A28-DFB20019947B}" srcOrd="0" destOrd="0" presId="urn:microsoft.com/office/officeart/2005/8/layout/cycle1"/>
    <dgm:cxn modelId="{BCC967C0-C5BD-4F79-A6AC-6517F3BB4BE9}" srcId="{57BF0013-2DAE-420A-ACE9-C4775B469F42}" destId="{E6AC81CF-75FB-4F11-BE95-90132933B963}" srcOrd="2" destOrd="0" parTransId="{6ED186EA-4A52-4387-A471-618FF82CB52B}" sibTransId="{147700DA-C4A8-46FB-A522-BD1E7D94C99A}"/>
    <dgm:cxn modelId="{170E74C1-4A33-D84F-AF50-0AD9615220D7}" type="presOf" srcId="{F2AD37BF-3473-493C-889F-2FD2955AC9C4}" destId="{D33279A5-A7F3-5F48-985D-8C47393126FF}" srcOrd="0" destOrd="0" presId="urn:microsoft.com/office/officeart/2005/8/layout/cycle1"/>
    <dgm:cxn modelId="{2207DCC8-6215-49C5-AE3C-B54462483CEA}" srcId="{57BF0013-2DAE-420A-ACE9-C4775B469F42}" destId="{7EDF74CE-8772-4755-A84A-0F7B559BB6B9}" srcOrd="0" destOrd="0" parTransId="{FBE95124-89C2-4234-AAA5-2C7E4D549B5A}" sibTransId="{F2AD37BF-3473-493C-889F-2FD2955AC9C4}"/>
    <dgm:cxn modelId="{9A49B2E2-E36F-7742-9997-2D80DE76D182}" type="presOf" srcId="{8C2DB1E5-7EEE-4212-8BCF-9C6A6964B23F}" destId="{1735961B-3583-EA47-B29C-FB2B011BB4B6}" srcOrd="0" destOrd="0" presId="urn:microsoft.com/office/officeart/2005/8/layout/cycle1"/>
    <dgm:cxn modelId="{166FE7F5-C1EC-4514-9FCC-5CD8D4BFAC25}" srcId="{57BF0013-2DAE-420A-ACE9-C4775B469F42}" destId="{A509EAAD-0E42-4BAF-88AA-124EA48700F1}" srcOrd="1" destOrd="0" parTransId="{A7A1E047-98A8-447D-BC39-0E1B54879D75}" sibTransId="{8C2DB1E5-7EEE-4212-8BCF-9C6A6964B23F}"/>
    <dgm:cxn modelId="{28105267-CC5F-C640-A7B0-3AC2704EDD49}" type="presParOf" srcId="{C95FCE0E-C31F-DF4C-9A28-DFB20019947B}" destId="{BE65F968-D0F8-D044-953E-6582F135AD23}" srcOrd="0" destOrd="0" presId="urn:microsoft.com/office/officeart/2005/8/layout/cycle1"/>
    <dgm:cxn modelId="{DE490778-0CC9-C246-8962-40C35789929B}" type="presParOf" srcId="{C95FCE0E-C31F-DF4C-9A28-DFB20019947B}" destId="{D6B924DC-D1AF-C54E-B3D3-3E0C8AE4098A}" srcOrd="1" destOrd="0" presId="urn:microsoft.com/office/officeart/2005/8/layout/cycle1"/>
    <dgm:cxn modelId="{D8AD6721-3B00-CA41-82CB-87768DA42590}" type="presParOf" srcId="{C95FCE0E-C31F-DF4C-9A28-DFB20019947B}" destId="{D33279A5-A7F3-5F48-985D-8C47393126FF}" srcOrd="2" destOrd="0" presId="urn:microsoft.com/office/officeart/2005/8/layout/cycle1"/>
    <dgm:cxn modelId="{FFFA825C-6DB3-1F4C-859B-69FA8DB35F3A}" type="presParOf" srcId="{C95FCE0E-C31F-DF4C-9A28-DFB20019947B}" destId="{14DA3CEB-832A-EF44-8B3F-86616C4D3F4F}" srcOrd="3" destOrd="0" presId="urn:microsoft.com/office/officeart/2005/8/layout/cycle1"/>
    <dgm:cxn modelId="{058DEA75-6ED8-8B4D-8867-5221B97DEB07}" type="presParOf" srcId="{C95FCE0E-C31F-DF4C-9A28-DFB20019947B}" destId="{60149FE2-C661-6247-AD8E-35C153F8AAA1}" srcOrd="4" destOrd="0" presId="urn:microsoft.com/office/officeart/2005/8/layout/cycle1"/>
    <dgm:cxn modelId="{A7633920-0A12-A14D-9E28-17B03CB78DA7}" type="presParOf" srcId="{C95FCE0E-C31F-DF4C-9A28-DFB20019947B}" destId="{1735961B-3583-EA47-B29C-FB2B011BB4B6}" srcOrd="5" destOrd="0" presId="urn:microsoft.com/office/officeart/2005/8/layout/cycle1"/>
    <dgm:cxn modelId="{B5384695-FA9B-5940-ABC3-CBFE79D7E325}" type="presParOf" srcId="{C95FCE0E-C31F-DF4C-9A28-DFB20019947B}" destId="{CE92134D-EBE8-6A41-BC4D-6255E55402A0}" srcOrd="6" destOrd="0" presId="urn:microsoft.com/office/officeart/2005/8/layout/cycle1"/>
    <dgm:cxn modelId="{4F7F2FA9-D422-5F4F-89DC-0A787BE80538}" type="presParOf" srcId="{C95FCE0E-C31F-DF4C-9A28-DFB20019947B}" destId="{49A484C8-2CDC-4C47-90C7-80F20EB6E010}" srcOrd="7" destOrd="0" presId="urn:microsoft.com/office/officeart/2005/8/layout/cycle1"/>
    <dgm:cxn modelId="{BBF0C241-63CF-E145-8AAC-6B681AE2410F}" type="presParOf" srcId="{C95FCE0E-C31F-DF4C-9A28-DFB20019947B}" destId="{A1733B0C-8DB2-024C-AF30-CA9E3852748F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F365A2-B9DE-B943-9DA5-5B81948685A7}">
      <dsp:nvSpPr>
        <dsp:cNvPr id="0" name=""/>
        <dsp:cNvSpPr/>
      </dsp:nvSpPr>
      <dsp:spPr>
        <a:xfrm>
          <a:off x="0" y="59943"/>
          <a:ext cx="6798539" cy="11547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Alzheimer's: The most common dementia, affecting 60–70% of cases, reduces thinking and memory (WHO, 2021).</a:t>
          </a:r>
          <a:endParaRPr lang="en-US" sz="2100" kern="1200"/>
        </a:p>
      </dsp:txBody>
      <dsp:txXfrm>
        <a:off x="56372" y="116315"/>
        <a:ext cx="6685795" cy="1042045"/>
      </dsp:txXfrm>
    </dsp:sp>
    <dsp:sp modelId="{6690B855-7618-B948-84B8-83E319BE8DAB}">
      <dsp:nvSpPr>
        <dsp:cNvPr id="0" name=""/>
        <dsp:cNvSpPr/>
      </dsp:nvSpPr>
      <dsp:spPr>
        <a:xfrm>
          <a:off x="0" y="1275213"/>
          <a:ext cx="6798539" cy="1154789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According to Livingston et al. (2024), depression raises risk and may speed up dementia.</a:t>
          </a:r>
          <a:endParaRPr lang="en-US" sz="2100" kern="1200"/>
        </a:p>
      </dsp:txBody>
      <dsp:txXfrm>
        <a:off x="56372" y="1331585"/>
        <a:ext cx="6685795" cy="1042045"/>
      </dsp:txXfrm>
    </dsp:sp>
    <dsp:sp modelId="{B00D47B8-2325-2F42-B0EF-362B2B11B3F8}">
      <dsp:nvSpPr>
        <dsp:cNvPr id="0" name=""/>
        <dsp:cNvSpPr/>
      </dsp:nvSpPr>
      <dsp:spPr>
        <a:xfrm>
          <a:off x="0" y="2490483"/>
          <a:ext cx="6798539" cy="115478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Focus: Prevention through physical and mental health, symptom management, and early diagnosis.</a:t>
          </a:r>
          <a:endParaRPr lang="en-US" sz="2100" kern="1200"/>
        </a:p>
      </dsp:txBody>
      <dsp:txXfrm>
        <a:off x="56372" y="2546855"/>
        <a:ext cx="6685795" cy="10420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4AF3E-73F1-4A48-AAF8-033B5B0BDB48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E5BCFA-E9B4-40D4-9B66-34C7997832DB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6C115-5358-44DC-9147-5BB92F06D9F6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memory and thinking tests: doctors use short tests like the mmse and MoCA to check   memory attention and problem - solving skills. </a:t>
          </a:r>
          <a:endParaRPr lang="en-US" sz="1900" kern="1200"/>
        </a:p>
      </dsp:txBody>
      <dsp:txXfrm>
        <a:off x="1844034" y="682"/>
        <a:ext cx="4401230" cy="1596566"/>
      </dsp:txXfrm>
    </dsp:sp>
    <dsp:sp modelId="{27932F67-3D94-45F3-BD0D-95CC8F8E4795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AB307B-0EF3-4FC2-A6F2-E5049E563190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0F8440-D058-43FB-8FBB-D1982E9E1F84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•brain scanning: Imaging: MRI, CT, PET scans.</a:t>
          </a:r>
          <a:endParaRPr lang="en-US" sz="1900" kern="1200"/>
        </a:p>
      </dsp:txBody>
      <dsp:txXfrm>
        <a:off x="1844034" y="1996390"/>
        <a:ext cx="4401230" cy="1596566"/>
      </dsp:txXfrm>
    </dsp:sp>
    <dsp:sp modelId="{B91955D6-C3F0-4378-A1E9-254B1F36C6A6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35A528-ED08-49CE-A8BF-27C16A16B653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60F55E-DC48-4024-8CEF-C79F4D0E65F8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NICE NG97 recommends early diagnosis and referral (NICE, 2022).</a:t>
          </a:r>
          <a:endParaRPr lang="en-US" sz="1900" kern="1200"/>
        </a:p>
      </dsp:txBody>
      <dsp:txXfrm>
        <a:off x="1844034" y="3992098"/>
        <a:ext cx="4401230" cy="15965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1EE6CC-4064-46EF-8A28-CBFB8FB3BE84}">
      <dsp:nvSpPr>
        <dsp:cNvPr id="0" name=""/>
        <dsp:cNvSpPr/>
      </dsp:nvSpPr>
      <dsp:spPr>
        <a:xfrm>
          <a:off x="402269" y="682608"/>
          <a:ext cx="1235250" cy="123525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AD3B4F-B5CF-486E-BAC7-CCAF4FA74E8B}">
      <dsp:nvSpPr>
        <dsp:cNvPr id="0" name=""/>
        <dsp:cNvSpPr/>
      </dsp:nvSpPr>
      <dsp:spPr>
        <a:xfrm>
          <a:off x="665519" y="945858"/>
          <a:ext cx="708750" cy="708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9A936E-94FC-48ED-90D6-DA78EAE8C815}">
      <dsp:nvSpPr>
        <dsp:cNvPr id="0" name=""/>
        <dsp:cNvSpPr/>
      </dsp:nvSpPr>
      <dsp:spPr>
        <a:xfrm>
          <a:off x="7394" y="2302608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NICE NG97: Person-centred, multidisciplinary approach. </a:t>
          </a:r>
          <a:endParaRPr lang="en-US" sz="1200" kern="1200"/>
        </a:p>
      </dsp:txBody>
      <dsp:txXfrm>
        <a:off x="7394" y="2302608"/>
        <a:ext cx="2025000" cy="720000"/>
      </dsp:txXfrm>
    </dsp:sp>
    <dsp:sp modelId="{11D03F6B-FB75-48D2-9CD5-1684EA4F0800}">
      <dsp:nvSpPr>
        <dsp:cNvPr id="0" name=""/>
        <dsp:cNvSpPr/>
      </dsp:nvSpPr>
      <dsp:spPr>
        <a:xfrm>
          <a:off x="2781644" y="682608"/>
          <a:ext cx="1235250" cy="123525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8C2FB6-775D-45E3-A1D1-6059238E9007}">
      <dsp:nvSpPr>
        <dsp:cNvPr id="0" name=""/>
        <dsp:cNvSpPr/>
      </dsp:nvSpPr>
      <dsp:spPr>
        <a:xfrm>
          <a:off x="3044894" y="945858"/>
          <a:ext cx="708750" cy="708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62EB9-53C7-4A52-9FF1-809E0D49702A}">
      <dsp:nvSpPr>
        <dsp:cNvPr id="0" name=""/>
        <dsp:cNvSpPr/>
      </dsp:nvSpPr>
      <dsp:spPr>
        <a:xfrm>
          <a:off x="2386769" y="2302608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NHS Long Term Plan: All-inclusive, individualised care approach. </a:t>
          </a:r>
          <a:endParaRPr lang="en-US" sz="1200" kern="1200"/>
        </a:p>
      </dsp:txBody>
      <dsp:txXfrm>
        <a:off x="2386769" y="2302608"/>
        <a:ext cx="2025000" cy="720000"/>
      </dsp:txXfrm>
    </dsp:sp>
    <dsp:sp modelId="{E73F89A0-001F-4A1A-B56F-A6B2DC58B879}">
      <dsp:nvSpPr>
        <dsp:cNvPr id="0" name=""/>
        <dsp:cNvSpPr/>
      </dsp:nvSpPr>
      <dsp:spPr>
        <a:xfrm>
          <a:off x="5161019" y="682608"/>
          <a:ext cx="1235250" cy="123525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4BCD9-BF93-4445-9A63-1972DA0B3480}">
      <dsp:nvSpPr>
        <dsp:cNvPr id="0" name=""/>
        <dsp:cNvSpPr/>
      </dsp:nvSpPr>
      <dsp:spPr>
        <a:xfrm>
          <a:off x="5424269" y="945858"/>
          <a:ext cx="708750" cy="708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D276EF-CA07-424D-88B3-8404BF22882B}">
      <dsp:nvSpPr>
        <dsp:cNvPr id="0" name=""/>
        <dsp:cNvSpPr/>
      </dsp:nvSpPr>
      <dsp:spPr>
        <a:xfrm>
          <a:off x="4766144" y="2302608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Co-production and the biopsychosocial model in care planning.</a:t>
          </a:r>
          <a:endParaRPr lang="en-US" sz="1200" kern="1200"/>
        </a:p>
      </dsp:txBody>
      <dsp:txXfrm>
        <a:off x="4766144" y="2302608"/>
        <a:ext cx="2025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C8756-025A-DB48-9BFC-E26C45C5EC36}">
      <dsp:nvSpPr>
        <dsp:cNvPr id="0" name=""/>
        <dsp:cNvSpPr/>
      </dsp:nvSpPr>
      <dsp:spPr>
        <a:xfrm>
          <a:off x="0" y="216138"/>
          <a:ext cx="6798539" cy="15947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Diabetes, heart disease, anxiety, and depression. </a:t>
          </a:r>
          <a:br>
            <a:rPr lang="en-GB" sz="2900" kern="1200"/>
          </a:br>
          <a:r>
            <a:rPr lang="en-GB" sz="2900" kern="1200"/>
            <a:t> According to Livingston et al. (2020).</a:t>
          </a:r>
          <a:endParaRPr lang="en-US" sz="2900" kern="1200"/>
        </a:p>
      </dsp:txBody>
      <dsp:txXfrm>
        <a:off x="77847" y="293985"/>
        <a:ext cx="6642845" cy="1439016"/>
      </dsp:txXfrm>
    </dsp:sp>
    <dsp:sp modelId="{D4DABF4D-2884-1A49-844B-BC24CF2200D2}">
      <dsp:nvSpPr>
        <dsp:cNvPr id="0" name=""/>
        <dsp:cNvSpPr/>
      </dsp:nvSpPr>
      <dsp:spPr>
        <a:xfrm>
          <a:off x="0" y="1894368"/>
          <a:ext cx="6798539" cy="159471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multimorbidity makes management more difficult. </a:t>
          </a:r>
          <a:br>
            <a:rPr lang="en-GB" sz="2900" kern="1200"/>
          </a:br>
          <a:r>
            <a:rPr lang="en-GB" sz="2900" kern="1200"/>
            <a:t>Needs integrated, comprehensive care.</a:t>
          </a:r>
          <a:endParaRPr lang="en-US" sz="2900" kern="1200"/>
        </a:p>
      </dsp:txBody>
      <dsp:txXfrm>
        <a:off x="77847" y="1972215"/>
        <a:ext cx="6642845" cy="14390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A58168-6528-774E-9037-A13AFA0CDE5E}">
      <dsp:nvSpPr>
        <dsp:cNvPr id="0" name=""/>
        <dsp:cNvSpPr/>
      </dsp:nvSpPr>
      <dsp:spPr>
        <a:xfrm>
          <a:off x="3364992" y="2124"/>
          <a:ext cx="3785616" cy="140228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Risk reduction: Smoking cessation, healthy diet, exercise.</a:t>
          </a:r>
          <a:endParaRPr lang="en-US" sz="2100" kern="1200"/>
        </a:p>
      </dsp:txBody>
      <dsp:txXfrm>
        <a:off x="3433446" y="70578"/>
        <a:ext cx="3648708" cy="1265378"/>
      </dsp:txXfrm>
    </dsp:sp>
    <dsp:sp modelId="{4815EEAA-6BC8-6E4F-BE18-AB44EC579B8B}">
      <dsp:nvSpPr>
        <dsp:cNvPr id="0" name=""/>
        <dsp:cNvSpPr/>
      </dsp:nvSpPr>
      <dsp:spPr>
        <a:xfrm>
          <a:off x="3364992" y="1474525"/>
          <a:ext cx="3785616" cy="1402286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Public health campaigns promoting brain health.</a:t>
          </a:r>
          <a:endParaRPr lang="en-US" sz="2100" kern="1200"/>
        </a:p>
      </dsp:txBody>
      <dsp:txXfrm>
        <a:off x="3433446" y="1542979"/>
        <a:ext cx="3648708" cy="1265378"/>
      </dsp:txXfrm>
    </dsp:sp>
    <dsp:sp modelId="{0D9CE863-3ED3-324E-A283-69E88512D606}">
      <dsp:nvSpPr>
        <dsp:cNvPr id="0" name=""/>
        <dsp:cNvSpPr/>
      </dsp:nvSpPr>
      <dsp:spPr>
        <a:xfrm>
          <a:off x="3364992" y="2946926"/>
          <a:ext cx="3785616" cy="1402286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Addressing social determinants: education, reducing isolation (WHO, 2021).</a:t>
          </a:r>
          <a:endParaRPr lang="en-US" sz="2100" kern="1200"/>
        </a:p>
      </dsp:txBody>
      <dsp:txXfrm>
        <a:off x="3433446" y="3015380"/>
        <a:ext cx="3648708" cy="12653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53B693-8C75-7A4A-B602-1A2841878848}">
      <dsp:nvSpPr>
        <dsp:cNvPr id="0" name=""/>
        <dsp:cNvSpPr/>
      </dsp:nvSpPr>
      <dsp:spPr>
        <a:xfrm>
          <a:off x="0" y="2597369"/>
          <a:ext cx="6714744" cy="17041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For safe, well-coordinated, and high-quality healthcare, effective communication, active observation, and collaboration are essential.</a:t>
          </a:r>
          <a:endParaRPr lang="en-US" sz="2600" kern="1200"/>
        </a:p>
      </dsp:txBody>
      <dsp:txXfrm>
        <a:off x="0" y="2597369"/>
        <a:ext cx="6714744" cy="1704155"/>
      </dsp:txXfrm>
    </dsp:sp>
    <dsp:sp modelId="{8B53CADD-BC08-8D4D-BC72-FEDB0ADA33A5}">
      <dsp:nvSpPr>
        <dsp:cNvPr id="0" name=""/>
        <dsp:cNvSpPr/>
      </dsp:nvSpPr>
      <dsp:spPr>
        <a:xfrm rot="10800000">
          <a:off x="0" y="1940"/>
          <a:ext cx="6714744" cy="2620990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Teamwork, communication, and observation (NICE, 2018).</a:t>
          </a:r>
          <a:endParaRPr lang="en-US" sz="2600" kern="1200"/>
        </a:p>
      </dsp:txBody>
      <dsp:txXfrm rot="10800000">
        <a:off x="0" y="1940"/>
        <a:ext cx="6714744" cy="170304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414ED1-A4E2-E949-93BD-B3B6034A4E2E}">
      <dsp:nvSpPr>
        <dsp:cNvPr id="0" name=""/>
        <dsp:cNvSpPr/>
      </dsp:nvSpPr>
      <dsp:spPr>
        <a:xfrm>
          <a:off x="0" y="28722"/>
          <a:ext cx="6714744" cy="20884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Cultural ability, empathy, compassion, and respect (NICE, 2018; WHO, 2021). </a:t>
          </a:r>
          <a:endParaRPr lang="en-US" sz="2400" kern="1200"/>
        </a:p>
      </dsp:txBody>
      <dsp:txXfrm>
        <a:off x="101950" y="130672"/>
        <a:ext cx="6510844" cy="1884549"/>
      </dsp:txXfrm>
    </dsp:sp>
    <dsp:sp modelId="{837CA068-96EF-7E44-AF76-D9F46837FBF9}">
      <dsp:nvSpPr>
        <dsp:cNvPr id="0" name=""/>
        <dsp:cNvSpPr/>
      </dsp:nvSpPr>
      <dsp:spPr>
        <a:xfrm>
          <a:off x="0" y="2186292"/>
          <a:ext cx="6714744" cy="208844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 order to deliver patient-centered care, recognise different cultures, and enhance trust and results, healthcare professionals must possess cultural ability, empathy, compassion, and respect</a:t>
          </a:r>
          <a:endParaRPr lang="en-US" sz="2400" kern="1200"/>
        </a:p>
      </dsp:txBody>
      <dsp:txXfrm>
        <a:off x="101950" y="2288242"/>
        <a:ext cx="6510844" cy="188454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29E90-AF0C-424D-8B92-7B8B9DC6E673}">
      <dsp:nvSpPr>
        <dsp:cNvPr id="0" name=""/>
        <dsp:cNvSpPr/>
      </dsp:nvSpPr>
      <dsp:spPr>
        <a:xfrm>
          <a:off x="0" y="282438"/>
          <a:ext cx="6714744" cy="18318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Integrity, responsibility, reflection, and patience (Livingston et al., 2024; NMC, 2018).</a:t>
          </a:r>
          <a:endParaRPr lang="en-US" sz="2600" kern="1200"/>
        </a:p>
      </dsp:txBody>
      <dsp:txXfrm>
        <a:off x="89424" y="371862"/>
        <a:ext cx="6535896" cy="1653006"/>
      </dsp:txXfrm>
    </dsp:sp>
    <dsp:sp modelId="{17108ED6-02D9-D94C-B3AE-4A21891038F2}">
      <dsp:nvSpPr>
        <dsp:cNvPr id="0" name=""/>
        <dsp:cNvSpPr/>
      </dsp:nvSpPr>
      <dsp:spPr>
        <a:xfrm>
          <a:off x="0" y="2189172"/>
          <a:ext cx="6714744" cy="1831854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Healthcare workers are guided to act legally, learn from experiences, and protect trust in practice by the following rules: patience, ethics, reflection, and duty of care</a:t>
          </a:r>
          <a:endParaRPr lang="en-US" sz="2600" kern="1200"/>
        </a:p>
      </dsp:txBody>
      <dsp:txXfrm>
        <a:off x="89424" y="2278596"/>
        <a:ext cx="6535896" cy="165300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B924DC-D1AF-C54E-B3D3-3E0C8AE4098A}">
      <dsp:nvSpPr>
        <dsp:cNvPr id="0" name=""/>
        <dsp:cNvSpPr/>
      </dsp:nvSpPr>
      <dsp:spPr>
        <a:xfrm>
          <a:off x="3874413" y="273425"/>
          <a:ext cx="1397551" cy="13975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Shared decision-making and individualised care plans are features of the NHS Personalised Care Model. </a:t>
          </a:r>
          <a:endParaRPr lang="en-US" sz="1300" kern="1200"/>
        </a:p>
      </dsp:txBody>
      <dsp:txXfrm>
        <a:off x="3874413" y="273425"/>
        <a:ext cx="1397551" cy="1397551"/>
      </dsp:txXfrm>
    </dsp:sp>
    <dsp:sp modelId="{D33279A5-A7F3-5F48-985D-8C47393126FF}">
      <dsp:nvSpPr>
        <dsp:cNvPr id="0" name=""/>
        <dsp:cNvSpPr/>
      </dsp:nvSpPr>
      <dsp:spPr>
        <a:xfrm>
          <a:off x="1748511" y="-794"/>
          <a:ext cx="3301515" cy="3301515"/>
        </a:xfrm>
        <a:prstGeom prst="circularArrow">
          <a:avLst>
            <a:gd name="adj1" fmla="val 8254"/>
            <a:gd name="adj2" fmla="val 576629"/>
            <a:gd name="adj3" fmla="val 2961511"/>
            <a:gd name="adj4" fmla="val 53293"/>
            <a:gd name="adj5" fmla="val 963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0149FE2-C661-6247-AD8E-35C153F8AAA1}">
      <dsp:nvSpPr>
        <dsp:cNvPr id="0" name=""/>
        <dsp:cNvSpPr/>
      </dsp:nvSpPr>
      <dsp:spPr>
        <a:xfrm>
          <a:off x="2700493" y="2306713"/>
          <a:ext cx="1397551" cy="13975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Peer assistance, self-management assistance, and community resources .</a:t>
          </a:r>
          <a:endParaRPr lang="en-US" sz="1300" kern="1200"/>
        </a:p>
      </dsp:txBody>
      <dsp:txXfrm>
        <a:off x="2700493" y="2306713"/>
        <a:ext cx="1397551" cy="1397551"/>
      </dsp:txXfrm>
    </dsp:sp>
    <dsp:sp modelId="{1735961B-3583-EA47-B29C-FB2B011BB4B6}">
      <dsp:nvSpPr>
        <dsp:cNvPr id="0" name=""/>
        <dsp:cNvSpPr/>
      </dsp:nvSpPr>
      <dsp:spPr>
        <a:xfrm>
          <a:off x="1748511" y="-794"/>
          <a:ext cx="3301515" cy="3301515"/>
        </a:xfrm>
        <a:prstGeom prst="circularArrow">
          <a:avLst>
            <a:gd name="adj1" fmla="val 8254"/>
            <a:gd name="adj2" fmla="val 576629"/>
            <a:gd name="adj3" fmla="val 10170078"/>
            <a:gd name="adj4" fmla="val 7261860"/>
            <a:gd name="adj5" fmla="val 963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9A484C8-2CDC-4C47-90C7-80F20EB6E010}">
      <dsp:nvSpPr>
        <dsp:cNvPr id="0" name=""/>
        <dsp:cNvSpPr/>
      </dsp:nvSpPr>
      <dsp:spPr>
        <a:xfrm>
          <a:off x="1526574" y="273425"/>
          <a:ext cx="1397551" cy="13975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Giving patients with Alzheimer's choice and control over their care enhances their quality of life and results.</a:t>
          </a:r>
          <a:endParaRPr lang="en-US" sz="1300" kern="1200"/>
        </a:p>
      </dsp:txBody>
      <dsp:txXfrm>
        <a:off x="1526574" y="273425"/>
        <a:ext cx="1397551" cy="1397551"/>
      </dsp:txXfrm>
    </dsp:sp>
    <dsp:sp modelId="{A1733B0C-8DB2-024C-AF30-CA9E3852748F}">
      <dsp:nvSpPr>
        <dsp:cNvPr id="0" name=""/>
        <dsp:cNvSpPr/>
      </dsp:nvSpPr>
      <dsp:spPr>
        <a:xfrm>
          <a:off x="1748511" y="-794"/>
          <a:ext cx="3301515" cy="3301515"/>
        </a:xfrm>
        <a:prstGeom prst="circularArrow">
          <a:avLst>
            <a:gd name="adj1" fmla="val 8254"/>
            <a:gd name="adj2" fmla="val 576629"/>
            <a:gd name="adj3" fmla="val 16854532"/>
            <a:gd name="adj4" fmla="val 14968839"/>
            <a:gd name="adj5" fmla="val 963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6CE3B9-D862-9B44-8887-DEFE9EB65BBF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5D037-9C67-094C-9049-190A7BABF4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7606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3DFA1-2073-6516-21F0-2F16204BAA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8CD191-D282-38BB-C919-9F95205BFA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B526B-DB79-7181-840C-6DAD77A11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23964-B213-2047-9A93-41FE6BDFDF20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9CDF62-229A-F453-EED6-E0DBDB005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4BBA4-D283-4161-D3F8-3C38657D4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EEE48-5A69-D443-8AA8-FB9DE3E44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20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A7545-7EB6-A42F-175F-581DD0965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AC902-E9AF-5F7A-2330-314352D0EB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847C50-42B1-5F86-142C-B470EDC87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23964-B213-2047-9A93-41FE6BDFDF20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60DD3D-5CCC-4220-3195-FCB192F8B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AA5E83-0A1D-8020-EC3B-43C1007A8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EEE48-5A69-D443-8AA8-FB9DE3E44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104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6566F-39CB-54C6-76B1-766D32C91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6F5E0B-BEC4-915B-7F9A-00A0F666D5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108E9E-9DDA-6AF7-50D9-A915693CD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23964-B213-2047-9A93-41FE6BDFDF20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28F88A-A2BF-F093-D3EB-7C567A99A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973BB-F790-27A5-E1CE-AE70D0438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EEE48-5A69-D443-8AA8-FB9DE3E44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217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AA513-FBD2-8E1E-FEDC-833887332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94BD2-1FED-17E1-4EA4-398230A073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800626-5D04-45C2-3ADC-B662149E77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93E7D2-3EBC-3315-0108-50EBC4A91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23964-B213-2047-9A93-41FE6BDFDF20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5F9E21-18F3-9908-402E-D39B2654A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0B5C67-07F2-A178-7C13-49345D16B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EEE48-5A69-D443-8AA8-FB9DE3E44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778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2AB14-B5C6-A230-F11D-2C19860BB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202E92-8367-BC48-A1D4-B61A711E2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F64DAA-809D-732E-1D04-71CCBF3F4B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C2E23B-1DA2-56B3-4E83-B2AAC1C8E1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9A9B9E-BFE1-81C6-F393-B3077A5E91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6E0381-2693-8317-1E7B-51EAC6129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23964-B213-2047-9A93-41FE6BDFDF20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E4ACDE-3F65-AF84-5D26-2A1F4B7CF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0CE4A9-5203-847F-3B64-12F6F9A2C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EEE48-5A69-D443-8AA8-FB9DE3E44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535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E57FC-844F-95C2-0A2F-2E0369813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9EA10C-8727-4810-4CC0-90CAA6E8D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23964-B213-2047-9A93-41FE6BDFDF20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C43C1B-FB0E-ECF4-30C5-321053F1D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0B41A7-5CB4-7451-4390-CC114468E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EEE48-5A69-D443-8AA8-FB9DE3E44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84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5CC275-6208-0F6F-4AC2-82AB2C78C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23964-B213-2047-9A93-41FE6BDFDF20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B419CB-429F-26FE-04CA-7D680CF97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32ABBB-9414-D5DD-D418-D4DD64386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EEE48-5A69-D443-8AA8-FB9DE3E44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126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A9BCC-365A-9A0A-3C58-FC955DAB0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C5E01-53C9-0B89-0C7E-32F330DE5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E5F6D5-B094-81F8-155F-FEF275EEF4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89AD54-2637-4635-E6FB-574D133E8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23964-B213-2047-9A93-41FE6BDFDF20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49EAD7-E8EE-885E-376C-722595B5A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785533-413F-66C6-D293-DFD0C2D61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EEE48-5A69-D443-8AA8-FB9DE3E44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525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15B1D-DC4A-9749-BA17-9D81AF739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613C71-57F2-698A-D596-F20B0F5626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9CF574-11F0-273C-BE72-A499B19AEC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1AA0D6-A821-3B62-0385-ADBF1535F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23964-B213-2047-9A93-41FE6BDFDF20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F8B4C-53A8-9363-1607-B9F750700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DF7827-657E-1761-52F2-D61882E27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EEE48-5A69-D443-8AA8-FB9DE3E44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896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C15C7-0437-6BBD-1C63-5FA350718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8DC180-7BCB-34F9-7CC0-7FD826133F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2F124-B124-2759-7CEB-BC882A275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23964-B213-2047-9A93-41FE6BDFDF20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F16E1-BA86-F5D9-995F-4621D1ACD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F485C-3BB7-B16F-E445-9457A09C2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EEE48-5A69-D443-8AA8-FB9DE3E44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77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FA9323-C2F5-D815-0DAA-ADA487815F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1949B8-B1A3-9965-7056-B3FD4A192B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8AE1F-498B-FC14-DF4A-24D5A4FE9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23964-B213-2047-9A93-41FE6BDFDF20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D05A60-779F-2CC0-3124-AF17C25C4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E1757-642E-4254-1F23-6708B34A1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EEE48-5A69-D443-8AA8-FB9DE3E44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548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38B789-4446-30CB-99B4-00154D64A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03A8CE-088C-A8B8-96A0-6A5CB0FF33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16E744-75FD-1AA3-125C-2A4C0D0057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423964-B213-2047-9A93-41FE6BDFDF20}" type="datetimeFigureOut">
              <a:rPr lang="en-US" smtClean="0"/>
              <a:t>10/29/25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44DB21-9C7B-9813-13A4-DBDF54C1E7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FCB1B-58CE-3B1D-2866-E0B2F9062C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8EEE48-5A69-D443-8AA8-FB9DE3E44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92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zheimers.org.uk/" TargetMode="External"/><Relationship Id="rId2" Type="http://schemas.openxmlformats.org/officeDocument/2006/relationships/hyperlink" Target="https://www.alzheimers.org.uk/news/2025-06-19/national-institute-health-and-care-excellence-nice-rejects-alzheimers-treatment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mc.ncbi.nlm.nih.gov/articles/PMC11736423/" TargetMode="External"/><Relationship Id="rId4" Type="http://schemas.openxmlformats.org/officeDocument/2006/relationships/hyperlink" Target="https://www.alzheimersresearchuk.org/news/new-nice-guidance-supports-lumbar-punctures-accurately-diagnose-dementia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zdiscovery.org/cognitive-vitality/blog/targeting-14-lifestyle-factors-may-prevent-up-to-45-of-dementia-cases" TargetMode="External"/><Relationship Id="rId2" Type="http://schemas.openxmlformats.org/officeDocument/2006/relationships/hyperlink" Target="https://www.alz.org/professionals/public-health/public-health-topics/risk-reduc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ature.com/articles/s41591-025-03552-7" TargetMode="External"/><Relationship Id="rId5" Type="http://schemas.openxmlformats.org/officeDocument/2006/relationships/hyperlink" Target="https://www.sciencemediacentre.org/expert-reaction-to-2024-lancet-commission-report-on-dementia-prevention-intervention-and-care/" TargetMode="External"/><Relationship Id="rId4" Type="http://schemas.openxmlformats.org/officeDocument/2006/relationships/hyperlink" Target="https://www.theguardian.com/society/article/2024/jul/31/almost-half-of-dementia-cases-could-be-prevented-or-delayed-study-finds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lz.org/research/for_researchers/journals" TargetMode="External"/><Relationship Id="rId3" Type="http://schemas.openxmlformats.org/officeDocument/2006/relationships/hyperlink" Target="https://www.thelancet.com/journals/lancet/article/PIIS0140-6736(25)00148-5/fulltext" TargetMode="External"/><Relationship Id="rId7" Type="http://schemas.openxmlformats.org/officeDocument/2006/relationships/hyperlink" Target="https://www.verywellhealth.com/vitamin-d-and-dementia-risk-8777535" TargetMode="External"/><Relationship Id="rId2" Type="http://schemas.openxmlformats.org/officeDocument/2006/relationships/hyperlink" Target="https://arxiv.org/abs/2310.2023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eople.com/body-type-linked-to-alzheimers-dementia-visceral-fat-8754396" TargetMode="External"/><Relationship Id="rId5" Type="http://schemas.openxmlformats.org/officeDocument/2006/relationships/hyperlink" Target="https://www.thesun.co.uk/health/29599049/two-new-causes-dementia-half-cases-preventable-lancet/" TargetMode="External"/><Relationship Id="rId4" Type="http://schemas.openxmlformats.org/officeDocument/2006/relationships/hyperlink" Target="https://umethod.com/lancet202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C1F28-F8DB-64C2-859D-5CBD45DFB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52055"/>
            <a:ext cx="10515600" cy="5324908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 : Nadeie   Seaied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ID: 2212621   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Module: Community Care and Management of Longer-term Conditions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LCHS7003</a:t>
            </a: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Dr Aishat Bakre</a:t>
            </a: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Assignment  Title: Component 1 individual presentation (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Alzheimer’s Disease: Diagnosis, Management and Preventi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26517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741B8C-3AE4-3905-020B-5A4365AD7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 b="1"/>
              <a:t>Introduction</a:t>
            </a:r>
            <a:br>
              <a:rPr lang="en-US" sz="4000" b="1"/>
            </a:br>
            <a:endParaRPr lang="en-US" sz="4000"/>
          </a:p>
        </p:txBody>
      </p:sp>
      <p:pic>
        <p:nvPicPr>
          <p:cNvPr id="6" name="Picture 5" descr="Close-up of a metal bar&#10;&#10;AI-generated content may be incorrect.">
            <a:extLst>
              <a:ext uri="{FF2B5EF4-FFF2-40B4-BE49-F238E27FC236}">
                <a16:creationId xmlns:a16="http://schemas.microsoft.com/office/drawing/2014/main" id="{5E2A647E-84FC-7121-389D-17B6ED46B0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93" r="26562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915325-CF06-FAAF-7791-239656B346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020618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41077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F0F0BD-ABB5-2122-A921-48511A0D2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Definition &amp; Symptoms</a:t>
            </a:r>
            <a:r>
              <a:rPr lang="en-GB" sz="4000" dirty="0"/>
              <a:t> 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D1C43-7D86-BAEB-5B84-7952C0D099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242" y="2286000"/>
            <a:ext cx="5422605" cy="4070350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• Definition: According to NHS (2023), Alzheimer’s is a disease that slowly damages the brain over time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• Symptoms include behavioural, confusion memory loss, and trouble thinking clearly.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• a mix of biological lifestyle and genetic factors (WHO, 2021).</a:t>
            </a:r>
            <a:endParaRPr lang="en-US" dirty="0"/>
          </a:p>
        </p:txBody>
      </p:sp>
      <p:pic>
        <p:nvPicPr>
          <p:cNvPr id="5" name="Picture 4" descr="Computer Generated Lights">
            <a:extLst>
              <a:ext uri="{FF2B5EF4-FFF2-40B4-BE49-F238E27FC236}">
                <a16:creationId xmlns:a16="http://schemas.microsoft.com/office/drawing/2014/main" id="{5F3A9FBD-2487-449D-A63B-D620B2576E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00" r="2234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634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861B0B-AD34-23CB-51ED-D216B5A16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3" y="1671569"/>
            <a:ext cx="5801917" cy="2228760"/>
          </a:xfrm>
        </p:spPr>
        <p:txBody>
          <a:bodyPr anchor="b">
            <a:normAutofit/>
          </a:bodyPr>
          <a:lstStyle/>
          <a:p>
            <a:r>
              <a:rPr lang="en-GB" sz="4000"/>
              <a:t>Prevalence</a:t>
            </a:r>
            <a:endParaRPr lang="en-US" sz="4000"/>
          </a:p>
        </p:txBody>
      </p:sp>
      <p:pic>
        <p:nvPicPr>
          <p:cNvPr id="18" name="Graphic 17" descr="Brain">
            <a:extLst>
              <a:ext uri="{FF2B5EF4-FFF2-40B4-BE49-F238E27FC236}">
                <a16:creationId xmlns:a16="http://schemas.microsoft.com/office/drawing/2014/main" id="{5B48264C-BC05-2BD8-25E8-12050689BD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17797-F5C0-FA07-B680-85A7D4C2E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7364" y="4072044"/>
            <a:ext cx="5801917" cy="20570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• Approximately 900,000 people in the UK have dementia, with 60–70% of them having Alzheimer's (Alzheimer's Society, 2023). </a:t>
            </a:r>
            <a:br>
              <a:rPr lang="en-GB" sz="2000"/>
            </a:br>
            <a:r>
              <a:rPr lang="en-GB" sz="2000"/>
              <a:t>• Worldwide: more than 55 million cases people have dementia  (WHO, 2021). </a:t>
            </a:r>
            <a:br>
              <a:rPr lang="en-GB" sz="2000"/>
            </a:br>
            <a:r>
              <a:rPr lang="en-GB" sz="2000"/>
              <a:t>• The number of cases is  anticipated to rise as population get older.</a:t>
            </a:r>
            <a:endParaRPr lang="en-US" sz="2000"/>
          </a:p>
        </p:txBody>
      </p:sp>
      <p:pic>
        <p:nvPicPr>
          <p:cNvPr id="20" name="Graphic 19" descr="Brain">
            <a:extLst>
              <a:ext uri="{FF2B5EF4-FFF2-40B4-BE49-F238E27FC236}">
                <a16:creationId xmlns:a16="http://schemas.microsoft.com/office/drawing/2014/main" id="{0FD7967F-AE0A-4C2F-9F4F-51BFF3CA6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37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D5EB2-01F0-11EC-6A45-6653F9A13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501651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Economic &amp; Social Burden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FE0A3-D6E0-DEE7-EC0A-34F18D9ED6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242" y="2339163"/>
            <a:ext cx="5755758" cy="3613149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The annual cost to the UK economy is estimated to be over £34 billion (Alzheimer's Society, 2022).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A substantial strain on informal carers and the NHS.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Has an effect on family carers' employment and social care systems.</a:t>
            </a:r>
            <a:endParaRPr lang="en-US" sz="2000" dirty="0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53174D9D-CAE0-511D-D47A-AFFB12D833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60" r="36739" b="-2"/>
          <a:stretch>
            <a:fillRect/>
          </a:stretch>
        </p:blipFill>
        <p:spPr>
          <a:xfrm>
            <a:off x="6691161" y="1"/>
            <a:ext cx="55076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028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C5CC5E-CDF0-CB62-FA11-1A4B0C12F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Diagnosis &amp; Initial Assessment</a:t>
            </a:r>
            <a:endParaRPr lang="en-US" sz="56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CF166F-9F31-A5F8-C103-33D38DCAF0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977621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727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377CB-5411-6D06-32BE-319A554B6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Management Frameworks</a:t>
            </a:r>
            <a:endParaRPr lang="en-US" sz="4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61B302-4574-343C-6006-A13979FA8B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016" r="2309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B7DB33-0412-E5BE-5375-8A6F498875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5913523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67184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Vaccine storage and manufacturing">
            <a:extLst>
              <a:ext uri="{FF2B5EF4-FFF2-40B4-BE49-F238E27FC236}">
                <a16:creationId xmlns:a16="http://schemas.microsoft.com/office/drawing/2014/main" id="{0B4F8810-F73B-F1B6-8046-5EDE826081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77" r="15957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90AF7A-777F-8416-9A7D-92C97455F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Treatment Options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59647-A543-3710-DD18-820F66445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264" y="2342147"/>
            <a:ext cx="5486399" cy="3916919"/>
          </a:xfrm>
        </p:spPr>
        <p:txBody>
          <a:bodyPr anchor="ctr"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Pharmacological: Memantine, galantamine, rivastigmine, and donepezil (NICE, 2022). </a:t>
            </a:r>
          </a:p>
          <a:p>
            <a:endParaRPr lang="en-GB" sz="2000" dirty="0"/>
          </a:p>
          <a:p>
            <a:r>
              <a:rPr lang="en-GB" sz="2000" dirty="0"/>
              <a:t>Non-pharmacological: Occupational therapy, lifestyle modifications, and cognitive stimulation therapy.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New treatments: medications that alter disease that are being tested in clinical settings.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616748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6A94A0-B903-7F1B-61F2-7C962FB94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Disorders</a:t>
            </a:r>
            <a:endParaRPr lang="en-US" sz="4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EAF9C4-093A-9D99-491E-18C0AE0AA7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847" r="1440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2AA538-CC1B-F5C6-DAC7-88AFA7DEC7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973785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85622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blue wave&#10;&#10;AI-generated content may be incorrect.">
            <a:extLst>
              <a:ext uri="{FF2B5EF4-FFF2-40B4-BE49-F238E27FC236}">
                <a16:creationId xmlns:a16="http://schemas.microsoft.com/office/drawing/2014/main" id="{91973E7E-6A47-3DB0-4D29-B520D0164E2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586D6-B2B1-3B3F-C9EB-5D8C20C62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Protection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0E0C2B-AA72-1B15-092E-0630E44F9B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525676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33719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A8B510-4719-1E7E-F20E-F8E5CF2AE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/>
              <a:t>Skills for Care</a:t>
            </a:r>
            <a:endParaRPr lang="en-US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889611-983D-A92D-49F4-6FB346A75C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599" r="8786" b="-2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CC1317-8538-40A3-BE8C-D3118347EE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6845229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72368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A8D91F-95E5-5883-DBAE-D1BC3E04E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/>
              <a:t>Values in Care</a:t>
            </a:r>
            <a:endParaRPr lang="en-US" sz="4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F324DC-48E2-526C-BAF1-59CF78F362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186" r="23730" b="-2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C6D336-B895-4FFE-EE74-0594D61AD7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5359257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771867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546BA-E9C7-D46E-0D3D-CBAD9249A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/>
              <a:t>Professional Behaviours</a:t>
            </a:r>
            <a:br>
              <a:rPr lang="en-GB" sz="4000"/>
            </a:br>
            <a:endParaRPr lang="en-US" sz="4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36DD5D-10CC-A719-2002-997A81C6B9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04" r="20212" b="-2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849EC4-B626-9E91-F92D-3D7B511913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1950712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2344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E25AF6-F7CE-6BE4-0782-94FA5E267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Recommendations</a:t>
            </a:r>
            <a:endParaRPr lang="en-US" sz="4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86FF7A-CFE0-F156-D88B-362FB8F0E7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27" r="46127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7E5EDE-53F4-E252-B336-B0DC39029F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1300955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699608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4D1A6-510E-A6BA-21C0-0FC827B91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Conclusion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ACD26-2E5E-1700-7B86-7D41629988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918" y="1622425"/>
            <a:ext cx="5382324" cy="3613149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• One of the most prevalent long-term illnesses with significant effects is Alzheimer’s. </a:t>
            </a:r>
          </a:p>
          <a:p>
            <a:pPr marL="0" indent="0">
              <a:lnSpc>
                <a:spcPct val="150000"/>
              </a:lnSpc>
              <a:buNone/>
            </a:pPr>
            <a:br>
              <a:rPr lang="en-GB" sz="2000" dirty="0"/>
            </a:br>
            <a:r>
              <a:rPr lang="en-GB" sz="2000" dirty="0"/>
              <a:t>• Holistic treatment and early diagnosis are crucial.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000" dirty="0"/>
          </a:p>
          <a:p>
            <a:pPr>
              <a:lnSpc>
                <a:spcPct val="150000"/>
              </a:lnSpc>
            </a:pPr>
            <a:r>
              <a:rPr lang="en-GB" sz="2000" dirty="0"/>
              <a:t>Strategies for prevention can lessen the load. </a:t>
            </a:r>
          </a:p>
          <a:p>
            <a:pPr marL="0" indent="0">
              <a:lnSpc>
                <a:spcPct val="150000"/>
              </a:lnSpc>
              <a:buNone/>
            </a:pPr>
            <a:br>
              <a:rPr lang="en-GB" sz="2000" dirty="0"/>
            </a:br>
            <a:r>
              <a:rPr lang="en-GB" sz="2000" dirty="0"/>
              <a:t>• Results are improved by person-centred, individualised approaches.</a:t>
            </a:r>
            <a:endParaRPr lang="en-US" sz="2000" dirty="0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BC3D4513-9C97-C93C-C570-506F3FF60B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46" r="23353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2031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03CB1-50B6-038A-812B-2D140A584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7093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193FA-F87E-536B-9AD7-15B827BFB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2218"/>
            <a:ext cx="10515600" cy="537065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100" dirty="0"/>
              <a:t>Alzheimer’s Society (2025) </a:t>
            </a:r>
            <a:r>
              <a:rPr lang="en-GB" sz="1100" i="1" dirty="0"/>
              <a:t>NICE Rejects Alzheimer’s Treatments</a:t>
            </a:r>
            <a:r>
              <a:rPr lang="en-GB" sz="1100" dirty="0"/>
              <a:t>. Alzheimer’s Society. Available at: </a:t>
            </a:r>
            <a:r>
              <a:rPr lang="en-GB" sz="1100" dirty="0">
                <a:hlinkClick r:id="rId2"/>
              </a:rPr>
              <a:t>https://www.alzheimers.org.uk/news/2025-06-19/national-institute-health-and-care-excellence-nice-rejects-alzheimers-treatments</a:t>
            </a:r>
            <a:r>
              <a:rPr lang="en-GB" sz="1100" dirty="0"/>
              <a:t> (Accessed on: 6</a:t>
            </a:r>
            <a:r>
              <a:rPr lang="en-GB" sz="1100" baseline="30000" dirty="0"/>
              <a:t>th</a:t>
            </a:r>
            <a:r>
              <a:rPr lang="en-GB" sz="1100" dirty="0"/>
              <a:t> Oct 2025).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Alzheimer’s Society (2023) </a:t>
            </a:r>
            <a:r>
              <a:rPr lang="en-GB" sz="1100" i="1" dirty="0"/>
              <a:t>Dementia statistics</a:t>
            </a:r>
            <a:r>
              <a:rPr lang="en-GB" sz="1100" dirty="0"/>
              <a:t>. Alzheimer’s Society. Available at: </a:t>
            </a:r>
            <a:r>
              <a:rPr lang="en-GB" sz="1100" dirty="0">
                <a:hlinkClick r:id="rId3"/>
              </a:rPr>
              <a:t>https://www.alzheimers.org.uk</a:t>
            </a:r>
            <a:r>
              <a:rPr lang="en-GB" sz="1100" dirty="0"/>
              <a:t> (Accessed on: 6</a:t>
            </a:r>
            <a:r>
              <a:rPr lang="en-GB" sz="1100" baseline="30000" dirty="0"/>
              <a:t>th</a:t>
            </a:r>
            <a:r>
              <a:rPr lang="en-GB" sz="1100" dirty="0"/>
              <a:t> Oct 2025).</a:t>
            </a:r>
            <a:endParaRPr lang="en-US" sz="1100" dirty="0"/>
          </a:p>
          <a:p>
            <a:pPr>
              <a:lnSpc>
                <a:spcPct val="150000"/>
              </a:lnSpc>
            </a:pPr>
            <a:r>
              <a:rPr lang="en-GB" sz="1100" dirty="0"/>
              <a:t>Alzheimer’s Research UK (2018) </a:t>
            </a:r>
            <a:r>
              <a:rPr lang="en-GB" sz="1100" i="1" dirty="0"/>
              <a:t>New NICE guidance supports lumbar punctures to accurately diagnose dementia</a:t>
            </a:r>
            <a:r>
              <a:rPr lang="en-GB" sz="1100" dirty="0"/>
              <a:t>. Alzheimer’s Research UK. Available at: </a:t>
            </a:r>
            <a:r>
              <a:rPr lang="en-US" sz="1100" dirty="0">
                <a:hlinkClick r:id="rId4"/>
              </a:rPr>
              <a:t>https://www.alzheimersresearchuk.org/news/new-nice-guidance-supports-lumbar-punctures-accurately-diagnose-dementia/</a:t>
            </a:r>
            <a:r>
              <a:rPr lang="en-US" sz="1100" dirty="0"/>
              <a:t> </a:t>
            </a:r>
            <a:r>
              <a:rPr lang="en-GB" sz="1100" dirty="0"/>
              <a:t>(Accessed on: 6</a:t>
            </a:r>
            <a:r>
              <a:rPr lang="en-GB" sz="1100" baseline="30000" dirty="0"/>
              <a:t>th</a:t>
            </a:r>
            <a:r>
              <a:rPr lang="en-GB" sz="1100" dirty="0"/>
              <a:t> Oct 2025).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Barbera, M., Perera, D., Matton, A.,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Mangialasche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F., Rosenberg, A., Middleton, L., Ngandu, T., Solomon, A.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Kivipelto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2023. Multimodal precision prevention-a new direction in Alzheimer’s disease.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Prevention of Alzheimer's Disease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(4), pp.718-728.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Edwards III, G.A., Gamez, N., Escobedo Jr, G., Calderon, O. and Moreno-Gonzalez, I., 2019. Modifiable risk factors for Alzheimer’s disease.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Frontiers in aging neuroscience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p.146.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Jaisa-Aad, M., Muñoz-Castro, C. and Serrano-Pozo, A., 2024. Update on modifiable risk factors for Alzheimer's disease and related dementias.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Current opinion in neurology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37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(2), pp.166-181. </a:t>
            </a: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Kareva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I., 2025. The many roads to dementia: a systems view of Alzheimer's disease. 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arXiv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preprint arXiv:2504.05441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National of library medicine, (2025),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Statin use and dementia risk: A systematic review and updated meta‐analysis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https://pmc.ncbi.nlm.nih.gov/articles/PMC11736423/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 Accessed on: 20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OCT 2025)</a:t>
            </a: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Zhang, J., Zhang, Y., Wang, J., Xia, Y., Zhang, J. and Chen, L., 2024. Recent advances in Alzheimer’s disease: Mechanisms, clinical trials and new drug development strategies. 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Signal transduction and targeted therapy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(1), p.211.</a:t>
            </a:r>
          </a:p>
          <a:p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87048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2B406-930F-C813-11DE-2E2426305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37" y="336884"/>
            <a:ext cx="10792326" cy="598370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Alzheimer’s Association (n.d.) </a:t>
            </a:r>
            <a:r>
              <a:rPr lang="en-GB" sz="1200" i="1" dirty="0"/>
              <a:t>Risk Reduction</a:t>
            </a:r>
            <a:r>
              <a:rPr lang="en-GB" sz="1200" dirty="0"/>
              <a:t>,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https://www.alz.org/professionals/public-health/public-health-topics/risk-reduction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 Accessed on: 20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100" cap="all" dirty="0" err="1">
                <a:latin typeface="Arial" panose="020B0604020202020204" pitchFamily="34" charset="0"/>
                <a:cs typeface="Arial" panose="020B0604020202020204" pitchFamily="34" charset="0"/>
              </a:rPr>
              <a:t>Alzdiscovery</a:t>
            </a:r>
            <a:r>
              <a:rPr lang="en-GB" sz="1100" cap="all" dirty="0">
                <a:latin typeface="Arial" panose="020B0604020202020204" pitchFamily="34" charset="0"/>
                <a:cs typeface="Arial" panose="020B0604020202020204" pitchFamily="34" charset="0"/>
              </a:rPr>
              <a:t>, (2024), </a:t>
            </a:r>
            <a:r>
              <a:rPr lang="en-GB" sz="1100" i="1" cap="all" dirty="0">
                <a:latin typeface="Arial" panose="020B0604020202020204" pitchFamily="34" charset="0"/>
                <a:cs typeface="Arial" panose="020B0604020202020204" pitchFamily="34" charset="0"/>
              </a:rPr>
              <a:t>Targeting 14 lifestyle factors may prevent up to 45% of dementia cases</a:t>
            </a:r>
            <a:r>
              <a:rPr lang="en-GB" sz="1100" cap="all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/>
              <a:t>Available At: </a:t>
            </a:r>
            <a:r>
              <a:rPr lang="en-GB" sz="1100" cap="all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https://www.alzdiscovery.org/cognitive-vitality/blog/targeting-14-lifestyle-factors-may-prevent-up-to-45-of-dementia-cases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 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Alzheimer Europe, (2024) </a:t>
            </a:r>
            <a:r>
              <a:rPr lang="en-GB" sz="1100" i="1" cap="all" dirty="0">
                <a:latin typeface="Arial" panose="020B0604020202020204" pitchFamily="34" charset="0"/>
                <a:cs typeface="Arial" panose="020B0604020202020204" pitchFamily="34" charset="0"/>
              </a:rPr>
              <a:t>, Addressing 14 health and lifestyle factors could prevent nearly half of global dementia cases, </a:t>
            </a:r>
            <a:r>
              <a:rPr lang="en-GB" sz="1100" dirty="0"/>
              <a:t>Available At:</a:t>
            </a:r>
            <a:r>
              <a:rPr lang="en-GB" sz="1100" i="1" cap="all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www.alzheimersresearchuk.org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/news/nearly-half-of-global-dementia-cases-could-be-prevented-or-delayed-by-addressing-14-health-and-lifestyle-factors-says-new-report/?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gad_source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=1&amp;gad_campaignid=22937760924&amp;gbraid=0AAAAACUWuFUDMllWhED3s1AWdJ71iyEX2&amp;gclid=CjwKCAjwu9fHBhAWEiwAzGRC_-QTRVYbqgs53ZOVxN2WIe2PuJushyq6t6xRtAD79uMCo7mcJGuP_BoCGjsQAvD_BwE ( 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Alzheimer Europe, (2025),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NICE publishes final guidance recommending against routine NHS use of donanemab and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lecanemab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Avilable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At: https://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www.alzheimer-europe.org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/news/nice-publishes-final-guidance-recommending-against-routine-nhs-use-donanemab-and-lecanemab ( 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Lista, S., Dubois, B. and Hampel, H., 2015. Paths to Alzheimer's disease prevention: from modifiable risk factors to biomarker enrichment strategies.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nutrition, health and aging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pp.154-163.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Guardian, (2024),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Almost half of dementia cases could be prevented or delayed, study finds,</a:t>
            </a:r>
            <a:r>
              <a:rPr lang="en-GB" sz="1200" i="1" dirty="0"/>
              <a:t> </a:t>
            </a:r>
            <a:r>
              <a:rPr lang="en-GB" sz="1200" dirty="0"/>
              <a:t>Available At: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https://www.theguardian.com/society/article/2024/jul/31/almost-half-of-dementia-cases-could-be-prevented-or-delayed-study-finds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 Accessed on: 20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Science Media Centre, (2024), </a:t>
            </a:r>
            <a:r>
              <a:rPr lang="en-GB" sz="1200" i="1" dirty="0"/>
              <a:t>expert reaction to 2024 Lancet Commission report on dementia prevention, intervention, and care</a:t>
            </a:r>
            <a:r>
              <a:rPr lang="en-GB" sz="1200" dirty="0"/>
              <a:t>,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https://www.sciencemediacentre.org/expert-reaction-to-2024-lancet-commission-report-on-dementia-prevention-intervention-and-care/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 Accessed on: 20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Farina, F.R., Bridgeman, K., Gregory, S., Crivelli, L., Foote, I.F., Jutila, O.E.I.,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Kucikova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L., Mariano, L.I., Nguyen, K.H.,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Thayanandan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Akindejoye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F., 2024. Next generation brain health: transforming global research and public health to promote prevention of dementia and reduce its risk in young adult populations.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Lancet Healthy Longevity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(12).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Nature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Mediucine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(2025),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Dementia prevention needs clinical trials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https://www.nature.com/articles/s41591-025-03552-7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 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Mamidala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S., 2023. Developing a Novel Holistic, Personalized Dementia Risk Prediction Model via Integration of Machine Learning and Network Systems Biology Approaches. 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arXiv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preprint arXiv:2311.09229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34206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1164B-803F-5CC2-4776-F703D45881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13346"/>
            <a:ext cx="10515600" cy="612808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100" dirty="0"/>
              <a:t>Ma, Y., Nordberg, O.E., Hubbers, J., Zhang, Y., </a:t>
            </a:r>
            <a:r>
              <a:rPr lang="en-GB" sz="1100" dirty="0" err="1"/>
              <a:t>Rongve</a:t>
            </a:r>
            <a:r>
              <a:rPr lang="en-GB" sz="1100" dirty="0"/>
              <a:t>, A., Bachinski, M. and Fjeld, M., 2024. Bridging the Gap: Advancements in Technology to Support Dementia Care--A Scoping Review. </a:t>
            </a:r>
            <a:r>
              <a:rPr lang="en-GB" sz="1100" i="1" dirty="0" err="1"/>
              <a:t>arXiv</a:t>
            </a:r>
            <a:r>
              <a:rPr lang="en-GB" sz="1100" i="1" dirty="0"/>
              <a:t> preprint arXiv:2404.09685</a:t>
            </a:r>
            <a:r>
              <a:rPr lang="en-GB" sz="1100" dirty="0"/>
              <a:t>.</a:t>
            </a: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Kareva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I., 2025. The many roads to dementia: a systems view of Alzheimer's disease. 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arXiv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preprint arXiv:2504.05441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Arxiv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(2023),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 Lipid Rafts Theory of Alzheimer's Disease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https://arxiv.org/abs/2310.20232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 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Xu, W., Tan, L., Wang, H.F., Jiang, T., Tan, M.S., Tan, L., Zhao, Q.F., Li, J.Q., Wang, J. and Yu, J.T., 2015. Meta-analysis of modifiable risk factors for Alzheimer's disease.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Neurology, Neurosurgery &amp; Psychiatry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86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(12), pp.1299-1306.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Qi, X., Luo, H. and Wu, B., 2025. Reflections on The Lancet's Commission on dementia prevention, intervention, and care.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405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(10479), p.625.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Lancet, (2025),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Reflections on The Lancet's Commission on dementia prevention, intervention, and 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https://www.thelancet.com/journals/lancet/article/PIIS0140-6736(25)00148-5/fulltext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 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Umethod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(2024),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Lancet Commission Once Again Validates Multidomain Interventions for Dementia Prevention and Care,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https://umethod.com/lancet2024/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 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100" cap="all" dirty="0">
                <a:latin typeface="Arial" panose="020B0604020202020204" pitchFamily="34" charset="0"/>
                <a:cs typeface="Arial" panose="020B0604020202020204" pitchFamily="34" charset="0"/>
              </a:rPr>
              <a:t>The Sun, (2024), </a:t>
            </a:r>
            <a:r>
              <a:rPr lang="en-GB" sz="1100" i="1" cap="all" dirty="0">
                <a:latin typeface="Arial" panose="020B0604020202020204" pitchFamily="34" charset="0"/>
                <a:cs typeface="Arial" panose="020B0604020202020204" pitchFamily="34" charset="0"/>
              </a:rPr>
              <a:t>RISK CHECK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Two NEW causes of dementia discovered – as scientists warn 14 lifestyle factors could prevent half of all cases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https://www.thesun.co.uk/health/29599049/two-new-causes-dementia-half-cases-preventable-lancet/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 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People, (2024), This Body Type Is Linked to an Increased Risk of Developing Alzheimer’s, Av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ailable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At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https://people.com/body-type-linked-to-alzheimers-dementia-visceral-fat-8754396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 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Very Well Health, (2025),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Can Vitamin D Protect Your Brain? Study Links It to 40% Lower Dementia Risk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https://www.verywellhealth.com/vitamin-d-and-dementia-risk-8777535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 Accessed on: 20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r>
              <a:rPr lang="en-GB" sz="1200" b="1" dirty="0"/>
              <a:t>Alzheimer association, (2025), Journals,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https://www.alz.org/research/for_researchers/journals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 Accessed on: 20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OCT 2025).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53279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7636</TotalTime>
  <Words>2042</Words>
  <Application>Microsoft Macintosh PowerPoint</Application>
  <PresentationFormat>Widescreen</PresentationFormat>
  <Paragraphs>93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PowerPoint Presentation</vt:lpstr>
      <vt:lpstr>Introduction </vt:lpstr>
      <vt:lpstr>Definition &amp; Symptoms </vt:lpstr>
      <vt:lpstr>Prevalence</vt:lpstr>
      <vt:lpstr>Economic &amp; Social Burden</vt:lpstr>
      <vt:lpstr>Diagnosis &amp; Initial Assessment</vt:lpstr>
      <vt:lpstr>Management Frameworks</vt:lpstr>
      <vt:lpstr>Treatment Options</vt:lpstr>
      <vt:lpstr>Disorders</vt:lpstr>
      <vt:lpstr>Protection</vt:lpstr>
      <vt:lpstr>Skills for Care</vt:lpstr>
      <vt:lpstr>Values in Care</vt:lpstr>
      <vt:lpstr>Professional Behaviours </vt:lpstr>
      <vt:lpstr>Recommendations</vt:lpstr>
      <vt:lpstr>Conclusion</vt:lpstr>
      <vt:lpstr>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Nadeie Seaied (2212621)</dc:creator>
  <cp:lastModifiedBy>Nadeie Seaied (2212621)</cp:lastModifiedBy>
  <cp:revision>14</cp:revision>
  <dcterms:created xsi:type="dcterms:W3CDTF">2025-10-06T10:45:27Z</dcterms:created>
  <dcterms:modified xsi:type="dcterms:W3CDTF">2025-10-29T14:55:22Z</dcterms:modified>
</cp:coreProperties>
</file>