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3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5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6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7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notesSlides/notesSlide8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9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0.xml" ContentType="application/vnd.openxmlformats-officedocument.presentationml.notesSl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1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12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notesSlides/notesSlide13.xml" ContentType="application/vnd.openxmlformats-officedocument.presentationml.notesSlide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14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notesSlides/notesSlide15.xml" ContentType="application/vnd.openxmlformats-officedocument.presentationml.notesSlide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16.xml" ContentType="application/vnd.openxmlformats-officedocument.presentationml.notesSl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7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18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19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20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21.xml" ContentType="application/vnd.openxmlformats-officedocument.presentationml.notesSlide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notesSlides/notesSlide22.xml" ContentType="application/vnd.openxmlformats-officedocument.presentationml.notesSlide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23.xml" ContentType="application/vnd.openxmlformats-officedocument.presentationml.notesSlide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24.xml" ContentType="application/vnd.openxmlformats-officedocument.presentationml.notesSl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notesSlides/notesSlide25.xml" ContentType="application/vnd.openxmlformats-officedocument.presentationml.notesSlide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notesSlides/notesSlide26.xml" ContentType="application/vnd.openxmlformats-officedocument.presentationml.notesSlide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27.xml" ContentType="application/vnd.openxmlformats-officedocument.presentationml.notesSlid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notesSlides/notesSlide28.xml" ContentType="application/vnd.openxmlformats-officedocument.presentationml.notesSlide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notesSlides/notesSlide29.xml" ContentType="application/vnd.openxmlformats-officedocument.presentationml.notesSlide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30.xml" ContentType="application/vnd.openxmlformats-officedocument.presentationml.notesSl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31.xml" ContentType="application/vnd.openxmlformats-officedocument.presentationml.notesSlid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notesSlides/notesSlide32.xml" ContentType="application/vnd.openxmlformats-officedocument.presentationml.notesSlide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notesSlides/notesSlide33.xml" ContentType="application/vnd.openxmlformats-officedocument.presentationml.notesSlide+xml"/>
  <Override PartName="/ppt/tags/tag6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38"/>
  </p:notesMasterIdLst>
  <p:handoutMasterIdLst>
    <p:handoutMasterId r:id="rId39"/>
  </p:handout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446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6" d="100"/>
          <a:sy n="76" d="100"/>
        </p:scale>
        <p:origin x="168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9D2DDA-69D8-473F-A583-B6774B31A77B}" type="datetimeFigureOut">
              <a:rPr lang="en-US"/>
              <a:t>3/21/2018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392CCB-FF08-4D29-8DA3-E1FD86044808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621533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1F6DFB-6833-46E4-B515-70E0D9178056}" type="datetimeFigureOut">
              <a:rPr lang="en-US"/>
              <a:t>3/21/2018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8706C7-F2C3-48B6-8A22-C484D800B5D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99506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5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7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9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1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13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15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17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19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2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23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25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5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27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29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31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33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35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37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39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4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43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45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5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47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6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49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51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53.xml"/></Relationships>
</file>

<file path=ppt/notesSlides/_rels/notesSlide2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55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0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57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1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59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2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61.xml"/></Relationships>
</file>

<file path=ppt/notesSlides/_rels/notesSlide3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3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63.xml"/></Relationships>
</file>

<file path=ppt/notesSlides/_rels/notesSlide3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4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65.xml"/></Relationships>
</file>

<file path=ppt/notesSlides/_rels/notesSlide3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5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67.xml"/></Relationships>
</file>

<file path=ppt/notesSlides/_rels/notesSlide3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6.xml"/><Relationship Id="rId2" Type="http://schemas.openxmlformats.org/officeDocument/2006/relationships/notesMaster" Target="../notesMasters/notesMaster1.xml"/><Relationship Id="rId1" Type="http://schemas.openxmlformats.org/officeDocument/2006/relationships/tags" Target="../tags/tag6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5830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GB" dirty="0" err="1" smtClean="0"/>
              <a:t>Quantiative</a:t>
            </a:r>
            <a:r>
              <a:rPr lang="en-GB" dirty="0" smtClean="0"/>
              <a:t> – what to count, what to measure.</a:t>
            </a:r>
            <a:r>
              <a:rPr lang="en-GB" baseline="0" dirty="0" smtClean="0"/>
              <a:t> Objective.</a:t>
            </a:r>
          </a:p>
          <a:p>
            <a:r>
              <a:rPr lang="en-GB" baseline="0" dirty="0" err="1" smtClean="0"/>
              <a:t>Qual</a:t>
            </a:r>
            <a:r>
              <a:rPr lang="en-GB" baseline="0" dirty="0" smtClean="0"/>
              <a:t> – free text and words. Discourse is the data. Subjective.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0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022940-5410-40E6-8D38-67D4D8235E20}" type="slidenum">
              <a:rPr lang="en-GB" smtClean="0"/>
              <a:pPr/>
              <a:t>6</a:t>
            </a:fld>
            <a:endParaRPr lang="en-GB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  <p:custDataLst>
              <p:tags r:id="rId1"/>
            </p:custDataLst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4476514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3848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611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42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53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7751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1387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7300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207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1408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83845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62942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0180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70649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7219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2587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8970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70300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699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0799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3939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65250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9969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721202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41325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421469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21684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18501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GB" dirty="0" smtClean="0"/>
              <a:t>There are times</a:t>
            </a:r>
            <a:r>
              <a:rPr lang="en-GB" baseline="0" dirty="0" smtClean="0"/>
              <a:t> when JUST quantitative is enough – or JUST qualitative. Sometimes we need to use both methodologies and incorporate them to get the data we need. It may be that there is a feeling that we are not telling the entire story with just quantitative, for example. Or do you need something else to inform the questions that you ask?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213410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04668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  <p:custDataLst>
              <p:tags r:id="rId1"/>
            </p:custDataLst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6D95D5-04E4-4155-B2A8-CB53CEC63903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35038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" y="295863"/>
            <a:ext cx="9141620" cy="6323264"/>
            <a:chOff x="-2" y="295863"/>
            <a:chExt cx="12188827" cy="6323264"/>
          </a:xfrm>
        </p:grpSpPr>
        <p:sp>
          <p:nvSpPr>
            <p:cNvPr id="33" name="Rectangle 32"/>
            <p:cNvSpPr/>
            <p:nvPr/>
          </p:nvSpPr>
          <p:spPr>
            <a:xfrm>
              <a:off x="-1" y="1905000"/>
              <a:ext cx="12188826" cy="320040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50000"/>
                  </a:schemeClr>
                </a:gs>
                <a:gs pos="0">
                  <a:schemeClr val="accent1">
                    <a:lumMod val="60000"/>
                    <a:lumOff val="4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sz="1350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2" y="1795132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sz="135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-2" y="5142116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sz="1350"/>
            </a:p>
          </p:txBody>
        </p:sp>
        <p:sp>
          <p:nvSpPr>
            <p:cNvPr id="36" name="Oval 2"/>
            <p:cNvSpPr>
              <a:spLocks noChangeArrowheads="1"/>
            </p:cNvSpPr>
            <p:nvPr/>
          </p:nvSpPr>
          <p:spPr bwMode="grayWhite">
            <a:xfrm>
              <a:off x="534293" y="5791419"/>
              <a:ext cx="716336" cy="739723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37" name="Oval 3"/>
            <p:cNvSpPr>
              <a:spLocks noChangeArrowheads="1"/>
            </p:cNvSpPr>
            <p:nvPr/>
          </p:nvSpPr>
          <p:spPr bwMode="grayWhite">
            <a:xfrm>
              <a:off x="696482" y="5958903"/>
              <a:ext cx="106437" cy="10991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38" name="Oval 5"/>
            <p:cNvSpPr>
              <a:spLocks noChangeArrowheads="1"/>
            </p:cNvSpPr>
            <p:nvPr/>
          </p:nvSpPr>
          <p:spPr bwMode="grayWhite">
            <a:xfrm>
              <a:off x="213400" y="5778215"/>
              <a:ext cx="310863" cy="321012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39" name="Oval 6"/>
            <p:cNvSpPr>
              <a:spLocks noChangeArrowheads="1"/>
            </p:cNvSpPr>
            <p:nvPr/>
          </p:nvSpPr>
          <p:spPr bwMode="grayWhite">
            <a:xfrm>
              <a:off x="284358" y="5851489"/>
              <a:ext cx="40547" cy="4187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40" name="Oval 8"/>
            <p:cNvSpPr>
              <a:spLocks noChangeArrowheads="1"/>
            </p:cNvSpPr>
            <p:nvPr/>
          </p:nvSpPr>
          <p:spPr bwMode="grayWhite">
            <a:xfrm>
              <a:off x="10486137" y="5404864"/>
              <a:ext cx="473052" cy="488496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41" name="Oval 9"/>
            <p:cNvSpPr>
              <a:spLocks noChangeArrowheads="1"/>
            </p:cNvSpPr>
            <p:nvPr/>
          </p:nvSpPr>
          <p:spPr bwMode="grayWhite">
            <a:xfrm>
              <a:off x="10594263" y="5516520"/>
              <a:ext cx="65889" cy="6804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42" name="Oval 11"/>
            <p:cNvSpPr>
              <a:spLocks noChangeArrowheads="1"/>
            </p:cNvSpPr>
            <p:nvPr/>
          </p:nvSpPr>
          <p:spPr bwMode="grayWhite">
            <a:xfrm>
              <a:off x="6575012" y="6214373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43" name="Oval 12"/>
            <p:cNvSpPr>
              <a:spLocks noChangeArrowheads="1"/>
            </p:cNvSpPr>
            <p:nvPr/>
          </p:nvSpPr>
          <p:spPr bwMode="grayWhite">
            <a:xfrm>
              <a:off x="6664554" y="6306838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44" name="Oval 14"/>
            <p:cNvSpPr>
              <a:spLocks noChangeArrowheads="1"/>
            </p:cNvSpPr>
            <p:nvPr/>
          </p:nvSpPr>
          <p:spPr bwMode="grayWhite">
            <a:xfrm>
              <a:off x="3520863" y="5733822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45" name="Oval 15"/>
            <p:cNvSpPr>
              <a:spLocks noChangeArrowheads="1"/>
            </p:cNvSpPr>
            <p:nvPr/>
          </p:nvSpPr>
          <p:spPr bwMode="grayWhite">
            <a:xfrm>
              <a:off x="3610405" y="5826287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46" name="Oval 17"/>
            <p:cNvSpPr>
              <a:spLocks noChangeArrowheads="1"/>
            </p:cNvSpPr>
            <p:nvPr/>
          </p:nvSpPr>
          <p:spPr bwMode="grayWhite">
            <a:xfrm>
              <a:off x="5845161" y="295863"/>
              <a:ext cx="716336" cy="739723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47" name="Oval 18"/>
            <p:cNvSpPr>
              <a:spLocks noChangeArrowheads="1"/>
            </p:cNvSpPr>
            <p:nvPr/>
          </p:nvSpPr>
          <p:spPr bwMode="grayWhite">
            <a:xfrm>
              <a:off x="6007350" y="463347"/>
              <a:ext cx="106437" cy="10991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48" name="Oval 20"/>
            <p:cNvSpPr>
              <a:spLocks noChangeArrowheads="1"/>
            </p:cNvSpPr>
            <p:nvPr/>
          </p:nvSpPr>
          <p:spPr bwMode="grayWhite">
            <a:xfrm>
              <a:off x="5439688" y="630832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49" name="Oval 21"/>
            <p:cNvSpPr>
              <a:spLocks noChangeArrowheads="1"/>
            </p:cNvSpPr>
            <p:nvPr/>
          </p:nvSpPr>
          <p:spPr bwMode="grayWhite">
            <a:xfrm>
              <a:off x="5529230" y="723297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50" name="Oval 23"/>
            <p:cNvSpPr>
              <a:spLocks noChangeArrowheads="1"/>
            </p:cNvSpPr>
            <p:nvPr/>
          </p:nvSpPr>
          <p:spPr bwMode="grayWhite">
            <a:xfrm>
              <a:off x="6575012" y="295863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51" name="Oval 24"/>
            <p:cNvSpPr>
              <a:spLocks noChangeArrowheads="1"/>
            </p:cNvSpPr>
            <p:nvPr/>
          </p:nvSpPr>
          <p:spPr bwMode="grayWhite">
            <a:xfrm>
              <a:off x="6664554" y="388328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52" name="Oval 26"/>
            <p:cNvSpPr>
              <a:spLocks noChangeArrowheads="1"/>
            </p:cNvSpPr>
            <p:nvPr/>
          </p:nvSpPr>
          <p:spPr bwMode="grayWhite">
            <a:xfrm>
              <a:off x="11218217" y="589639"/>
              <a:ext cx="554146" cy="572239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53" name="Oval 27"/>
            <p:cNvSpPr>
              <a:spLocks noChangeArrowheads="1"/>
            </p:cNvSpPr>
            <p:nvPr/>
          </p:nvSpPr>
          <p:spPr bwMode="grayWhite">
            <a:xfrm>
              <a:off x="11344927" y="720486"/>
              <a:ext cx="79405" cy="8199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54" name="Oval 29"/>
            <p:cNvSpPr>
              <a:spLocks noChangeArrowheads="1"/>
            </p:cNvSpPr>
            <p:nvPr/>
          </p:nvSpPr>
          <p:spPr bwMode="grayWhite">
            <a:xfrm>
              <a:off x="11312827" y="1372978"/>
              <a:ext cx="229768" cy="237270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55" name="Oval 30"/>
            <p:cNvSpPr>
              <a:spLocks noChangeArrowheads="1"/>
            </p:cNvSpPr>
            <p:nvPr/>
          </p:nvSpPr>
          <p:spPr bwMode="grayWhite">
            <a:xfrm>
              <a:off x="11366890" y="1428806"/>
              <a:ext cx="27032" cy="27914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56" name="Oval 32"/>
            <p:cNvSpPr>
              <a:spLocks noChangeArrowheads="1"/>
            </p:cNvSpPr>
            <p:nvPr/>
          </p:nvSpPr>
          <p:spPr bwMode="grayWhite">
            <a:xfrm>
              <a:off x="1303864" y="669938"/>
              <a:ext cx="554146" cy="572239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57" name="Oval 33"/>
            <p:cNvSpPr>
              <a:spLocks noChangeArrowheads="1"/>
            </p:cNvSpPr>
            <p:nvPr/>
          </p:nvSpPr>
          <p:spPr bwMode="grayWhite">
            <a:xfrm>
              <a:off x="1428885" y="799041"/>
              <a:ext cx="81095" cy="8374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58" name="Oval 35"/>
            <p:cNvSpPr>
              <a:spLocks noChangeArrowheads="1"/>
            </p:cNvSpPr>
            <p:nvPr/>
          </p:nvSpPr>
          <p:spPr bwMode="grayWhite">
            <a:xfrm>
              <a:off x="1871526" y="837422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350"/>
            </a:p>
          </p:txBody>
        </p:sp>
        <p:sp>
          <p:nvSpPr>
            <p:cNvPr id="59" name="Oval 36"/>
            <p:cNvSpPr>
              <a:spLocks noChangeArrowheads="1"/>
            </p:cNvSpPr>
            <p:nvPr/>
          </p:nvSpPr>
          <p:spPr bwMode="grayWhite">
            <a:xfrm>
              <a:off x="1961068" y="929887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anchor="ctr"/>
            <a:lstStyle/>
            <a:p>
              <a:endParaRPr lang="en-US" sz="135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2079812"/>
            <a:ext cx="7200900" cy="1724092"/>
          </a:xfrm>
        </p:spPr>
        <p:txBody>
          <a:bodyPr anchor="b"/>
          <a:lstStyle>
            <a:lvl1pPr algn="ctr">
              <a:defRPr sz="405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550" y="3959352"/>
            <a:ext cx="72009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500">
                <a:solidFill>
                  <a:schemeClr val="tx2"/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223D7-2A27-4B34-A31C-02090805ABAC}" type="datetime1">
              <a:rPr lang="en-US" smtClean="0"/>
              <a:t>3/21/2018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9032-2A07-4AE8-BA90-74324CAE0C8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91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C7548-FD58-4384-A951-C87160C229EB}" type="datetime1">
              <a:rPr lang="en-US" smtClean="0"/>
              <a:t>3/21/2018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9032-2A07-4AE8-BA90-74324CAE0C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49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0" y="2130552"/>
            <a:ext cx="7200900" cy="2359152"/>
          </a:xfrm>
        </p:spPr>
        <p:txBody>
          <a:bodyPr anchor="b">
            <a:normAutofit/>
          </a:bodyPr>
          <a:lstStyle>
            <a:lvl1pPr algn="ctr">
              <a:defRPr sz="405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0" y="4572000"/>
            <a:ext cx="7200900" cy="841248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15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13194-3577-4D3C-A927-FE879CBA54D5}" type="datetime1">
              <a:rPr lang="en-US" smtClean="0"/>
              <a:t>3/21/2018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9032-2A07-4AE8-BA90-74324CAE0C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0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005840" y="1901952"/>
            <a:ext cx="3429000" cy="412394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mtClean="0"/>
            </a:lvl1pPr>
            <a:lvl2pPr>
              <a:defRPr lang="en-US" smtClean="0"/>
            </a:lvl2pPr>
            <a:lvl3pPr>
              <a:defRPr lang="en-US" smtClean="0"/>
            </a:lvl3pPr>
            <a:lvl4pPr>
              <a:defRPr lang="en-US" smtClean="0"/>
            </a:lvl4pPr>
            <a:lvl5pPr>
              <a:defRPr/>
            </a:lvl5pPr>
            <a:lvl6pPr>
              <a:defRPr/>
            </a:lvl6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we</a:t>
            </a:r>
          </a:p>
          <a:p>
            <a:pPr lvl="5"/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9160" y="1901952"/>
            <a:ext cx="3429000" cy="4123944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C53B-D6DF-4D88-8598-DAA646F1ABC6}" type="datetime1">
              <a:rPr lang="en-US" smtClean="0"/>
              <a:t>3/21/2018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9032-2A07-4AE8-BA90-74324CAE0C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21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6344"/>
            <a:ext cx="7132320" cy="123444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40" y="1837464"/>
            <a:ext cx="3429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650" b="1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40" y="2740733"/>
            <a:ext cx="3429000" cy="3288847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9160" y="1837464"/>
            <a:ext cx="3429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1650" b="1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9160" y="2740733"/>
            <a:ext cx="3429000" cy="3288847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13985-7297-49C2-8AF7-445853E5DC92}" type="datetime1">
              <a:rPr lang="en-US" smtClean="0"/>
              <a:t>3/21/2018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9032-2A07-4AE8-BA90-74324CAE0C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600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A7CB2E-E929-49CA-BA6D-3C562126F566}" type="datetime1">
              <a:rPr lang="en-US" smtClean="0"/>
              <a:t>3/21/2018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9032-2A07-4AE8-BA90-74324CAE0C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83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 flipV="1">
            <a:off x="1189" y="0"/>
            <a:ext cx="9141620" cy="377952"/>
            <a:chOff x="-1" y="6480048"/>
            <a:chExt cx="12188827" cy="377952"/>
          </a:xfrm>
        </p:grpSpPr>
        <p:sp>
          <p:nvSpPr>
            <p:cNvPr id="6" name="Rectangle 5"/>
            <p:cNvSpPr/>
            <p:nvPr/>
          </p:nvSpPr>
          <p:spPr>
            <a:xfrm>
              <a:off x="0" y="6583680"/>
              <a:ext cx="12188826" cy="27432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50000"/>
                  </a:schemeClr>
                </a:gs>
                <a:gs pos="0">
                  <a:schemeClr val="accent1">
                    <a:lumMod val="60000"/>
                    <a:lumOff val="4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sz="135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-1" y="6480048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sz="1350"/>
            </a:p>
          </p:txBody>
        </p:sp>
      </p:grp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7CFE0-ED18-4B5C-AA30-B675E1042721}" type="datetime1">
              <a:rPr lang="en-US" smtClean="0"/>
              <a:t>3/21/2018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9032-2A07-4AE8-BA90-74324CAE0C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604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 flipV="1">
            <a:off x="1189" y="0"/>
            <a:ext cx="9141620" cy="377952"/>
            <a:chOff x="-1" y="6480048"/>
            <a:chExt cx="12188827" cy="377952"/>
          </a:xfrm>
        </p:grpSpPr>
        <p:sp>
          <p:nvSpPr>
            <p:cNvPr id="9" name="Rectangle 8"/>
            <p:cNvSpPr/>
            <p:nvPr/>
          </p:nvSpPr>
          <p:spPr>
            <a:xfrm>
              <a:off x="0" y="6583680"/>
              <a:ext cx="12188826" cy="27432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50000"/>
                  </a:schemeClr>
                </a:gs>
                <a:gs pos="0">
                  <a:schemeClr val="accent1">
                    <a:lumMod val="60000"/>
                    <a:lumOff val="4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sz="135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-1" y="6480048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sz="13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2986" y="2350008"/>
            <a:ext cx="3154680" cy="1993392"/>
          </a:xfrm>
        </p:spPr>
        <p:txBody>
          <a:bodyPr anchor="b">
            <a:normAutofit/>
          </a:bodyPr>
          <a:lstStyle>
            <a:lvl1pPr>
              <a:defRPr sz="255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758952"/>
            <a:ext cx="4972050" cy="5330952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02986" y="4361688"/>
            <a:ext cx="3154680" cy="1728216"/>
          </a:xfrm>
        </p:spPr>
        <p:txBody>
          <a:bodyPr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3BAAB-3A39-450E-9B38-6FB42E71A3AF}" type="datetime1">
              <a:rPr lang="en-US" smtClean="0"/>
              <a:t>3/21/2018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9032-2A07-4AE8-BA90-74324CAE0C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056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 flipV="1">
            <a:off x="1189" y="0"/>
            <a:ext cx="9141620" cy="377952"/>
            <a:chOff x="-1" y="6480048"/>
            <a:chExt cx="12188827" cy="377952"/>
          </a:xfrm>
        </p:grpSpPr>
        <p:sp>
          <p:nvSpPr>
            <p:cNvPr id="9" name="Rectangle 8"/>
            <p:cNvSpPr/>
            <p:nvPr/>
          </p:nvSpPr>
          <p:spPr>
            <a:xfrm>
              <a:off x="0" y="6583680"/>
              <a:ext cx="12188826" cy="27432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50000"/>
                  </a:schemeClr>
                </a:gs>
                <a:gs pos="0">
                  <a:schemeClr val="accent1">
                    <a:lumMod val="60000"/>
                    <a:lumOff val="4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sz="135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-1" y="6480048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sz="13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02986" y="2350008"/>
            <a:ext cx="3154680" cy="1993392"/>
          </a:xfrm>
        </p:spPr>
        <p:txBody>
          <a:bodyPr anchor="b">
            <a:normAutofit/>
          </a:bodyPr>
          <a:lstStyle>
            <a:lvl1pPr>
              <a:defRPr sz="255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113108" y="506104"/>
            <a:ext cx="5143502" cy="5843016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5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602986" y="4361688"/>
            <a:ext cx="3154680" cy="1728216"/>
          </a:xfrm>
        </p:spPr>
        <p:txBody>
          <a:bodyPr>
            <a:normAutofit/>
          </a:bodyPr>
          <a:lstStyle>
            <a:lvl1pPr marL="0" indent="0">
              <a:spcBef>
                <a:spcPts val="900"/>
              </a:spcBef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E0331-03F7-4310-9C27-C65B2378D791}" type="datetime1">
              <a:rPr lang="en-US" smtClean="0"/>
              <a:t>3/21/2018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9032-2A07-4AE8-BA90-74324CAE0C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57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2F1F3-2254-4E04-B960-C1DB42B67330}" type="datetime1">
              <a:rPr lang="en-US" smtClean="0"/>
              <a:t>3/21/2018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9032-2A07-4AE8-BA90-74324CAE0C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70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4638"/>
            <a:ext cx="1971675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4638"/>
            <a:ext cx="5800725" cy="5897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D0DE7-A14C-48CB-AB8E-D3357522F5F2}" type="datetime1">
              <a:rPr lang="en-US" smtClean="0"/>
              <a:t>3/21/2018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49032-2A07-4AE8-BA90-74324CAE0C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52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" name="Group 162"/>
          <p:cNvGrpSpPr/>
          <p:nvPr/>
        </p:nvGrpSpPr>
        <p:grpSpPr>
          <a:xfrm>
            <a:off x="5905" y="-19258"/>
            <a:ext cx="9141715" cy="6869723"/>
            <a:chOff x="7873" y="-19258"/>
            <a:chExt cx="12188953" cy="6869723"/>
          </a:xfrm>
        </p:grpSpPr>
        <p:sp>
          <p:nvSpPr>
            <p:cNvPr id="10" name="Rectangle 9"/>
            <p:cNvSpPr/>
            <p:nvPr/>
          </p:nvSpPr>
          <p:spPr>
            <a:xfrm>
              <a:off x="7873" y="-19258"/>
              <a:ext cx="12188952" cy="6858000"/>
            </a:xfrm>
            <a:prstGeom prst="rect">
              <a:avLst/>
            </a:prstGeom>
            <a:gradFill>
              <a:gsLst>
                <a:gs pos="0">
                  <a:schemeClr val="accent1">
                    <a:lumMod val="20000"/>
                    <a:lumOff val="80000"/>
                  </a:schemeClr>
                </a:gs>
                <a:gs pos="74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7999" y="6472513"/>
              <a:ext cx="12188827" cy="377952"/>
              <a:chOff x="-1" y="6480048"/>
              <a:chExt cx="12188827" cy="377952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0" y="6583680"/>
                <a:ext cx="12188826" cy="274320"/>
              </a:xfrm>
              <a:prstGeom prst="rect">
                <a:avLst/>
              </a:prstGeom>
              <a:gradFill flip="none" rotWithShape="1">
                <a:gsLst>
                  <a:gs pos="100000">
                    <a:schemeClr val="accent1">
                      <a:alpha val="50000"/>
                    </a:schemeClr>
                  </a:gs>
                  <a:gs pos="0">
                    <a:schemeClr val="accent1">
                      <a:lumMod val="60000"/>
                      <a:lumOff val="40000"/>
                      <a:alpha val="5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sz="1350"/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-1" y="6480048"/>
                <a:ext cx="12188826" cy="73152"/>
              </a:xfrm>
              <a:prstGeom prst="rect">
                <a:avLst/>
              </a:prstGeom>
              <a:gradFill flip="none" rotWithShape="1">
                <a:gsLst>
                  <a:gs pos="100000">
                    <a:schemeClr val="accent1">
                      <a:alpha val="80000"/>
                    </a:schemeClr>
                  </a:gs>
                  <a:gs pos="0">
                    <a:schemeClr val="accent1">
                      <a:lumMod val="60000"/>
                      <a:lumOff val="40000"/>
                      <a:alpha val="8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sz="1350"/>
              </a:p>
            </p:txBody>
          </p:sp>
        </p:grpSp>
        <p:grpSp>
          <p:nvGrpSpPr>
            <p:cNvPr id="48" name="Group 47" hidden="1"/>
            <p:cNvGrpSpPr/>
            <p:nvPr/>
          </p:nvGrpSpPr>
          <p:grpSpPr>
            <a:xfrm>
              <a:off x="14350" y="-7605"/>
              <a:ext cx="11722100" cy="6536383"/>
              <a:chOff x="6350" y="6350"/>
              <a:chExt cx="11722100" cy="6536383"/>
            </a:xfrm>
          </p:grpSpPr>
          <p:grpSp>
            <p:nvGrpSpPr>
              <p:cNvPr id="11" name="Group 9"/>
              <p:cNvGrpSpPr>
                <a:grpSpLocks/>
              </p:cNvGrpSpPr>
              <p:nvPr/>
            </p:nvGrpSpPr>
            <p:grpSpPr bwMode="auto">
              <a:xfrm>
                <a:off x="6350" y="5340350"/>
                <a:ext cx="673100" cy="673100"/>
                <a:chOff x="4" y="3364"/>
                <a:chExt cx="424" cy="424"/>
              </a:xfrm>
            </p:grpSpPr>
            <p:sp>
              <p:nvSpPr>
                <p:cNvPr id="45" name="Oval 7"/>
                <p:cNvSpPr>
                  <a:spLocks noChangeArrowheads="1"/>
                </p:cNvSpPr>
                <p:nvPr/>
              </p:nvSpPr>
              <p:spPr bwMode="grayWhite">
                <a:xfrm>
                  <a:off x="4" y="3364"/>
                  <a:ext cx="424" cy="424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46" name="Oval 8"/>
                <p:cNvSpPr>
                  <a:spLocks noChangeArrowheads="1"/>
                </p:cNvSpPr>
                <p:nvPr/>
              </p:nvSpPr>
              <p:spPr bwMode="grayWhite">
                <a:xfrm>
                  <a:off x="100" y="3460"/>
                  <a:ext cx="63" cy="63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12" name="Group 12"/>
              <p:cNvGrpSpPr>
                <a:grpSpLocks/>
              </p:cNvGrpSpPr>
              <p:nvPr/>
            </p:nvGrpSpPr>
            <p:grpSpPr bwMode="auto">
              <a:xfrm>
                <a:off x="539750" y="5873750"/>
                <a:ext cx="292100" cy="292100"/>
                <a:chOff x="340" y="3700"/>
                <a:chExt cx="184" cy="184"/>
              </a:xfrm>
            </p:grpSpPr>
            <p:sp>
              <p:nvSpPr>
                <p:cNvPr id="43" name="Oval 10"/>
                <p:cNvSpPr>
                  <a:spLocks noChangeArrowheads="1"/>
                </p:cNvSpPr>
                <p:nvPr/>
              </p:nvSpPr>
              <p:spPr bwMode="grayWhite">
                <a:xfrm>
                  <a:off x="340" y="3700"/>
                  <a:ext cx="184" cy="184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44" name="Oval 11"/>
                <p:cNvSpPr>
                  <a:spLocks noChangeArrowheads="1"/>
                </p:cNvSpPr>
                <p:nvPr/>
              </p:nvSpPr>
              <p:spPr bwMode="grayWhite">
                <a:xfrm>
                  <a:off x="382" y="3742"/>
                  <a:ext cx="24" cy="24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13" name="Group 15"/>
              <p:cNvGrpSpPr>
                <a:grpSpLocks/>
              </p:cNvGrpSpPr>
              <p:nvPr/>
            </p:nvGrpSpPr>
            <p:grpSpPr bwMode="auto">
              <a:xfrm>
                <a:off x="131763" y="6038850"/>
                <a:ext cx="444500" cy="444500"/>
                <a:chOff x="83" y="3804"/>
                <a:chExt cx="280" cy="280"/>
              </a:xfrm>
            </p:grpSpPr>
            <p:sp>
              <p:nvSpPr>
                <p:cNvPr id="41" name="Oval 13"/>
                <p:cNvSpPr>
                  <a:spLocks noChangeArrowheads="1"/>
                </p:cNvSpPr>
                <p:nvPr/>
              </p:nvSpPr>
              <p:spPr bwMode="grayWhite">
                <a:xfrm>
                  <a:off x="83" y="3804"/>
                  <a:ext cx="280" cy="28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42" name="Oval 14"/>
                <p:cNvSpPr>
                  <a:spLocks noChangeArrowheads="1"/>
                </p:cNvSpPr>
                <p:nvPr/>
              </p:nvSpPr>
              <p:spPr bwMode="grayWhite">
                <a:xfrm>
                  <a:off x="147" y="3868"/>
                  <a:ext cx="39" cy="39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14" name="Group 18"/>
              <p:cNvGrpSpPr>
                <a:grpSpLocks/>
              </p:cNvGrpSpPr>
              <p:nvPr/>
            </p:nvGrpSpPr>
            <p:grpSpPr bwMode="auto">
              <a:xfrm>
                <a:off x="2476500" y="6174433"/>
                <a:ext cx="368300" cy="368300"/>
                <a:chOff x="1560" y="4076"/>
                <a:chExt cx="232" cy="232"/>
              </a:xfrm>
            </p:grpSpPr>
            <p:sp>
              <p:nvSpPr>
                <p:cNvPr id="39" name="Oval 16"/>
                <p:cNvSpPr>
                  <a:spLocks noChangeArrowheads="1"/>
                </p:cNvSpPr>
                <p:nvPr/>
              </p:nvSpPr>
              <p:spPr bwMode="grayWhite">
                <a:xfrm>
                  <a:off x="1560" y="4076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40" name="Oval 17"/>
                <p:cNvSpPr>
                  <a:spLocks noChangeArrowheads="1"/>
                </p:cNvSpPr>
                <p:nvPr/>
              </p:nvSpPr>
              <p:spPr bwMode="grayWhite">
                <a:xfrm>
                  <a:off x="1613" y="4129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15" name="Group 21"/>
              <p:cNvGrpSpPr>
                <a:grpSpLocks/>
              </p:cNvGrpSpPr>
              <p:nvPr/>
            </p:nvGrpSpPr>
            <p:grpSpPr bwMode="auto">
              <a:xfrm>
                <a:off x="6350" y="4425950"/>
                <a:ext cx="368300" cy="368300"/>
                <a:chOff x="4" y="2788"/>
                <a:chExt cx="232" cy="232"/>
              </a:xfrm>
            </p:grpSpPr>
            <p:sp>
              <p:nvSpPr>
                <p:cNvPr id="37" name="Oval 19"/>
                <p:cNvSpPr>
                  <a:spLocks noChangeArrowheads="1"/>
                </p:cNvSpPr>
                <p:nvPr/>
              </p:nvSpPr>
              <p:spPr bwMode="grayWhite">
                <a:xfrm>
                  <a:off x="4" y="2788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38" name="Oval 20"/>
                <p:cNvSpPr>
                  <a:spLocks noChangeArrowheads="1"/>
                </p:cNvSpPr>
                <p:nvPr/>
              </p:nvSpPr>
              <p:spPr bwMode="grayWhite">
                <a:xfrm>
                  <a:off x="57" y="2841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16" name="Group 24"/>
              <p:cNvGrpSpPr>
                <a:grpSpLocks/>
              </p:cNvGrpSpPr>
              <p:nvPr/>
            </p:nvGrpSpPr>
            <p:grpSpPr bwMode="auto">
              <a:xfrm>
                <a:off x="10674350" y="5808663"/>
                <a:ext cx="673100" cy="673100"/>
                <a:chOff x="4132" y="3844"/>
                <a:chExt cx="424" cy="424"/>
              </a:xfrm>
            </p:grpSpPr>
            <p:sp>
              <p:nvSpPr>
                <p:cNvPr id="35" name="Oval 22"/>
                <p:cNvSpPr>
                  <a:spLocks noChangeArrowheads="1"/>
                </p:cNvSpPr>
                <p:nvPr/>
              </p:nvSpPr>
              <p:spPr bwMode="grayWhite">
                <a:xfrm>
                  <a:off x="4132" y="3844"/>
                  <a:ext cx="424" cy="424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36" name="Oval 23"/>
                <p:cNvSpPr>
                  <a:spLocks noChangeArrowheads="1"/>
                </p:cNvSpPr>
                <p:nvPr/>
              </p:nvSpPr>
              <p:spPr bwMode="grayWhite">
                <a:xfrm>
                  <a:off x="4228" y="3940"/>
                  <a:ext cx="63" cy="63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17" name="Group 27"/>
              <p:cNvGrpSpPr>
                <a:grpSpLocks/>
              </p:cNvGrpSpPr>
              <p:nvPr/>
            </p:nvGrpSpPr>
            <p:grpSpPr bwMode="auto">
              <a:xfrm>
                <a:off x="10293350" y="6113463"/>
                <a:ext cx="368300" cy="368300"/>
                <a:chOff x="3892" y="4036"/>
                <a:chExt cx="232" cy="232"/>
              </a:xfrm>
            </p:grpSpPr>
            <p:sp>
              <p:nvSpPr>
                <p:cNvPr id="33" name="Oval 25"/>
                <p:cNvSpPr>
                  <a:spLocks noChangeArrowheads="1"/>
                </p:cNvSpPr>
                <p:nvPr/>
              </p:nvSpPr>
              <p:spPr bwMode="grayWhite">
                <a:xfrm>
                  <a:off x="3892" y="4036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34" name="Oval 26"/>
                <p:cNvSpPr>
                  <a:spLocks noChangeArrowheads="1"/>
                </p:cNvSpPr>
                <p:nvPr/>
              </p:nvSpPr>
              <p:spPr bwMode="grayWhite">
                <a:xfrm>
                  <a:off x="3945" y="4089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18" name="Group 30"/>
              <p:cNvGrpSpPr>
                <a:grpSpLocks/>
              </p:cNvGrpSpPr>
              <p:nvPr/>
            </p:nvGrpSpPr>
            <p:grpSpPr bwMode="auto">
              <a:xfrm>
                <a:off x="11360150" y="5808663"/>
                <a:ext cx="368300" cy="368300"/>
                <a:chOff x="4564" y="3844"/>
                <a:chExt cx="232" cy="232"/>
              </a:xfrm>
            </p:grpSpPr>
            <p:sp>
              <p:nvSpPr>
                <p:cNvPr id="31" name="Oval 28"/>
                <p:cNvSpPr>
                  <a:spLocks noChangeArrowheads="1"/>
                </p:cNvSpPr>
                <p:nvPr/>
              </p:nvSpPr>
              <p:spPr bwMode="grayWhite">
                <a:xfrm>
                  <a:off x="4564" y="3844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32" name="Oval 29"/>
                <p:cNvSpPr>
                  <a:spLocks noChangeArrowheads="1"/>
                </p:cNvSpPr>
                <p:nvPr/>
              </p:nvSpPr>
              <p:spPr bwMode="grayWhite">
                <a:xfrm>
                  <a:off x="4617" y="3897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19" name="Group 33"/>
              <p:cNvGrpSpPr>
                <a:grpSpLocks/>
              </p:cNvGrpSpPr>
              <p:nvPr/>
            </p:nvGrpSpPr>
            <p:grpSpPr bwMode="auto">
              <a:xfrm>
                <a:off x="11087100" y="1901952"/>
                <a:ext cx="520700" cy="520700"/>
                <a:chOff x="5420" y="1139"/>
                <a:chExt cx="328" cy="328"/>
              </a:xfrm>
            </p:grpSpPr>
            <p:sp>
              <p:nvSpPr>
                <p:cNvPr id="29" name="Oval 31"/>
                <p:cNvSpPr>
                  <a:spLocks noChangeArrowheads="1"/>
                </p:cNvSpPr>
                <p:nvPr/>
              </p:nvSpPr>
              <p:spPr bwMode="grayWhite">
                <a:xfrm>
                  <a:off x="5420" y="1139"/>
                  <a:ext cx="328" cy="328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30" name="Oval 32"/>
                <p:cNvSpPr>
                  <a:spLocks noChangeArrowheads="1"/>
                </p:cNvSpPr>
                <p:nvPr/>
              </p:nvSpPr>
              <p:spPr bwMode="grayWhite">
                <a:xfrm>
                  <a:off x="5495" y="1214"/>
                  <a:ext cx="47" cy="47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20" name="Group 36"/>
              <p:cNvGrpSpPr>
                <a:grpSpLocks/>
              </p:cNvGrpSpPr>
              <p:nvPr/>
            </p:nvGrpSpPr>
            <p:grpSpPr bwMode="auto">
              <a:xfrm>
                <a:off x="11176000" y="2614739"/>
                <a:ext cx="215900" cy="215900"/>
                <a:chOff x="5476" y="1588"/>
                <a:chExt cx="136" cy="136"/>
              </a:xfrm>
            </p:grpSpPr>
            <p:sp>
              <p:nvSpPr>
                <p:cNvPr id="27" name="Oval 34"/>
                <p:cNvSpPr>
                  <a:spLocks noChangeArrowheads="1"/>
                </p:cNvSpPr>
                <p:nvPr/>
              </p:nvSpPr>
              <p:spPr bwMode="grayWhite">
                <a:xfrm>
                  <a:off x="5476" y="1588"/>
                  <a:ext cx="136" cy="136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28" name="Oval 35"/>
                <p:cNvSpPr>
                  <a:spLocks noChangeArrowheads="1"/>
                </p:cNvSpPr>
                <p:nvPr/>
              </p:nvSpPr>
              <p:spPr bwMode="grayWhite">
                <a:xfrm>
                  <a:off x="5508" y="1620"/>
                  <a:ext cx="16" cy="16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21" name="Group 39"/>
              <p:cNvGrpSpPr>
                <a:grpSpLocks/>
              </p:cNvGrpSpPr>
              <p:nvPr/>
            </p:nvGrpSpPr>
            <p:grpSpPr bwMode="auto">
              <a:xfrm>
                <a:off x="1377950" y="6350"/>
                <a:ext cx="520700" cy="520700"/>
                <a:chOff x="868" y="4"/>
                <a:chExt cx="328" cy="328"/>
              </a:xfrm>
            </p:grpSpPr>
            <p:sp>
              <p:nvSpPr>
                <p:cNvPr id="25" name="Oval 37"/>
                <p:cNvSpPr>
                  <a:spLocks noChangeArrowheads="1"/>
                </p:cNvSpPr>
                <p:nvPr/>
              </p:nvSpPr>
              <p:spPr bwMode="grayWhite">
                <a:xfrm>
                  <a:off x="868" y="4"/>
                  <a:ext cx="328" cy="328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26" name="Oval 38"/>
                <p:cNvSpPr>
                  <a:spLocks noChangeArrowheads="1"/>
                </p:cNvSpPr>
                <p:nvPr/>
              </p:nvSpPr>
              <p:spPr bwMode="grayWhite">
                <a:xfrm>
                  <a:off x="942" y="78"/>
                  <a:ext cx="48" cy="48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22" name="Group 42"/>
              <p:cNvGrpSpPr>
                <a:grpSpLocks/>
              </p:cNvGrpSpPr>
              <p:nvPr/>
            </p:nvGrpSpPr>
            <p:grpSpPr bwMode="auto">
              <a:xfrm>
                <a:off x="1911350" y="158750"/>
                <a:ext cx="368300" cy="368300"/>
                <a:chOff x="1204" y="100"/>
                <a:chExt cx="232" cy="232"/>
              </a:xfrm>
            </p:grpSpPr>
            <p:sp>
              <p:nvSpPr>
                <p:cNvPr id="23" name="Oval 40"/>
                <p:cNvSpPr>
                  <a:spLocks noChangeArrowheads="1"/>
                </p:cNvSpPr>
                <p:nvPr/>
              </p:nvSpPr>
              <p:spPr bwMode="grayWhite">
                <a:xfrm>
                  <a:off x="1204" y="100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24" name="Oval 41"/>
                <p:cNvSpPr>
                  <a:spLocks noChangeArrowheads="1"/>
                </p:cNvSpPr>
                <p:nvPr/>
              </p:nvSpPr>
              <p:spPr bwMode="grayWhite">
                <a:xfrm>
                  <a:off x="1257" y="153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14350" y="-7605"/>
              <a:ext cx="11722100" cy="6536383"/>
              <a:chOff x="14350" y="-7605"/>
              <a:chExt cx="11722100" cy="6536383"/>
            </a:xfrm>
          </p:grpSpPr>
          <p:grpSp>
            <p:nvGrpSpPr>
              <p:cNvPr id="86" name="Group 85"/>
              <p:cNvGrpSpPr/>
              <p:nvPr/>
            </p:nvGrpSpPr>
            <p:grpSpPr>
              <a:xfrm>
                <a:off x="14350" y="5326395"/>
                <a:ext cx="673100" cy="673100"/>
                <a:chOff x="14350" y="5326395"/>
                <a:chExt cx="673100" cy="673100"/>
              </a:xfrm>
            </p:grpSpPr>
            <p:sp>
              <p:nvSpPr>
                <p:cNvPr id="83" name="Oval 7"/>
                <p:cNvSpPr>
                  <a:spLocks noChangeArrowheads="1"/>
                </p:cNvSpPr>
                <p:nvPr/>
              </p:nvSpPr>
              <p:spPr bwMode="grayWhite">
                <a:xfrm>
                  <a:off x="14350" y="5326395"/>
                  <a:ext cx="673100" cy="6731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84" name="Oval 8"/>
                <p:cNvSpPr>
                  <a:spLocks noChangeArrowheads="1"/>
                </p:cNvSpPr>
                <p:nvPr/>
              </p:nvSpPr>
              <p:spPr bwMode="grayWhite">
                <a:xfrm>
                  <a:off x="166750" y="5478795"/>
                  <a:ext cx="100013" cy="1000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87" name="Group 86"/>
              <p:cNvGrpSpPr/>
              <p:nvPr/>
            </p:nvGrpSpPr>
            <p:grpSpPr>
              <a:xfrm>
                <a:off x="547750" y="5859795"/>
                <a:ext cx="292100" cy="292100"/>
                <a:chOff x="547750" y="5859795"/>
                <a:chExt cx="292100" cy="292100"/>
              </a:xfrm>
            </p:grpSpPr>
            <p:sp>
              <p:nvSpPr>
                <p:cNvPr id="81" name="Oval 10"/>
                <p:cNvSpPr>
                  <a:spLocks noChangeArrowheads="1"/>
                </p:cNvSpPr>
                <p:nvPr/>
              </p:nvSpPr>
              <p:spPr bwMode="grayWhite">
                <a:xfrm>
                  <a:off x="547750" y="5859795"/>
                  <a:ext cx="292100" cy="2921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82" name="Oval 11"/>
                <p:cNvSpPr>
                  <a:spLocks noChangeArrowheads="1"/>
                </p:cNvSpPr>
                <p:nvPr/>
              </p:nvSpPr>
              <p:spPr bwMode="grayWhite">
                <a:xfrm>
                  <a:off x="614425" y="5926470"/>
                  <a:ext cx="38100" cy="381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88" name="Group 87"/>
              <p:cNvGrpSpPr/>
              <p:nvPr/>
            </p:nvGrpSpPr>
            <p:grpSpPr>
              <a:xfrm>
                <a:off x="139763" y="6024895"/>
                <a:ext cx="444500" cy="444500"/>
                <a:chOff x="139763" y="6024895"/>
                <a:chExt cx="444500" cy="444500"/>
              </a:xfrm>
            </p:grpSpPr>
            <p:sp>
              <p:nvSpPr>
                <p:cNvPr id="79" name="Oval 13"/>
                <p:cNvSpPr>
                  <a:spLocks noChangeArrowheads="1"/>
                </p:cNvSpPr>
                <p:nvPr/>
              </p:nvSpPr>
              <p:spPr bwMode="grayWhite">
                <a:xfrm>
                  <a:off x="139763" y="6024895"/>
                  <a:ext cx="444500" cy="4445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80" name="Oval 14"/>
                <p:cNvSpPr>
                  <a:spLocks noChangeArrowheads="1"/>
                </p:cNvSpPr>
                <p:nvPr/>
              </p:nvSpPr>
              <p:spPr bwMode="grayWhite">
                <a:xfrm>
                  <a:off x="241363" y="6126495"/>
                  <a:ext cx="61913" cy="619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89" name="Group 88"/>
              <p:cNvGrpSpPr/>
              <p:nvPr/>
            </p:nvGrpSpPr>
            <p:grpSpPr>
              <a:xfrm>
                <a:off x="2484500" y="6160478"/>
                <a:ext cx="368300" cy="368300"/>
                <a:chOff x="2484500" y="6160478"/>
                <a:chExt cx="368300" cy="368300"/>
              </a:xfrm>
            </p:grpSpPr>
            <p:sp>
              <p:nvSpPr>
                <p:cNvPr id="77" name="Oval 16"/>
                <p:cNvSpPr>
                  <a:spLocks noChangeArrowheads="1"/>
                </p:cNvSpPr>
                <p:nvPr/>
              </p:nvSpPr>
              <p:spPr bwMode="grayWhite">
                <a:xfrm>
                  <a:off x="2484500" y="6160478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78" name="Oval 17"/>
                <p:cNvSpPr>
                  <a:spLocks noChangeArrowheads="1"/>
                </p:cNvSpPr>
                <p:nvPr/>
              </p:nvSpPr>
              <p:spPr bwMode="grayWhite">
                <a:xfrm>
                  <a:off x="2568638" y="6244616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90" name="Group 89"/>
              <p:cNvGrpSpPr/>
              <p:nvPr/>
            </p:nvGrpSpPr>
            <p:grpSpPr>
              <a:xfrm>
                <a:off x="14350" y="4411995"/>
                <a:ext cx="368300" cy="368300"/>
                <a:chOff x="14350" y="4411995"/>
                <a:chExt cx="368300" cy="368300"/>
              </a:xfrm>
            </p:grpSpPr>
            <p:sp>
              <p:nvSpPr>
                <p:cNvPr id="75" name="Oval 19"/>
                <p:cNvSpPr>
                  <a:spLocks noChangeArrowheads="1"/>
                </p:cNvSpPr>
                <p:nvPr/>
              </p:nvSpPr>
              <p:spPr bwMode="grayWhite">
                <a:xfrm>
                  <a:off x="14350" y="4411995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76" name="Oval 20"/>
                <p:cNvSpPr>
                  <a:spLocks noChangeArrowheads="1"/>
                </p:cNvSpPr>
                <p:nvPr/>
              </p:nvSpPr>
              <p:spPr bwMode="grayWhite">
                <a:xfrm>
                  <a:off x="98488" y="4496133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91" name="Group 90"/>
              <p:cNvGrpSpPr/>
              <p:nvPr/>
            </p:nvGrpSpPr>
            <p:grpSpPr>
              <a:xfrm>
                <a:off x="10682350" y="5794708"/>
                <a:ext cx="673100" cy="673100"/>
                <a:chOff x="10682350" y="5794708"/>
                <a:chExt cx="673100" cy="673100"/>
              </a:xfrm>
            </p:grpSpPr>
            <p:sp>
              <p:nvSpPr>
                <p:cNvPr id="73" name="Oval 22"/>
                <p:cNvSpPr>
                  <a:spLocks noChangeArrowheads="1"/>
                </p:cNvSpPr>
                <p:nvPr/>
              </p:nvSpPr>
              <p:spPr bwMode="grayWhite">
                <a:xfrm>
                  <a:off x="10682350" y="5794708"/>
                  <a:ext cx="673100" cy="6731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74" name="Oval 23"/>
                <p:cNvSpPr>
                  <a:spLocks noChangeArrowheads="1"/>
                </p:cNvSpPr>
                <p:nvPr/>
              </p:nvSpPr>
              <p:spPr bwMode="grayWhite">
                <a:xfrm>
                  <a:off x="10834750" y="5947108"/>
                  <a:ext cx="100013" cy="1000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92" name="Group 91"/>
              <p:cNvGrpSpPr/>
              <p:nvPr/>
            </p:nvGrpSpPr>
            <p:grpSpPr>
              <a:xfrm>
                <a:off x="10301350" y="6099508"/>
                <a:ext cx="368300" cy="368300"/>
                <a:chOff x="10301350" y="6099508"/>
                <a:chExt cx="368300" cy="368300"/>
              </a:xfrm>
            </p:grpSpPr>
            <p:sp>
              <p:nvSpPr>
                <p:cNvPr id="71" name="Oval 25"/>
                <p:cNvSpPr>
                  <a:spLocks noChangeArrowheads="1"/>
                </p:cNvSpPr>
                <p:nvPr/>
              </p:nvSpPr>
              <p:spPr bwMode="grayWhite">
                <a:xfrm>
                  <a:off x="10301350" y="6099508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72" name="Oval 26"/>
                <p:cNvSpPr>
                  <a:spLocks noChangeArrowheads="1"/>
                </p:cNvSpPr>
                <p:nvPr/>
              </p:nvSpPr>
              <p:spPr bwMode="grayWhite">
                <a:xfrm>
                  <a:off x="10385488" y="6183646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93" name="Group 92"/>
              <p:cNvGrpSpPr/>
              <p:nvPr/>
            </p:nvGrpSpPr>
            <p:grpSpPr>
              <a:xfrm>
                <a:off x="11368150" y="5794708"/>
                <a:ext cx="368300" cy="368300"/>
                <a:chOff x="11368150" y="5794708"/>
                <a:chExt cx="368300" cy="368300"/>
              </a:xfrm>
            </p:grpSpPr>
            <p:sp>
              <p:nvSpPr>
                <p:cNvPr id="69" name="Oval 28"/>
                <p:cNvSpPr>
                  <a:spLocks noChangeArrowheads="1"/>
                </p:cNvSpPr>
                <p:nvPr/>
              </p:nvSpPr>
              <p:spPr bwMode="grayWhite">
                <a:xfrm>
                  <a:off x="11368150" y="5794708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70" name="Oval 29"/>
                <p:cNvSpPr>
                  <a:spLocks noChangeArrowheads="1"/>
                </p:cNvSpPr>
                <p:nvPr/>
              </p:nvSpPr>
              <p:spPr bwMode="grayWhite">
                <a:xfrm>
                  <a:off x="11452288" y="5878846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94" name="Group 93"/>
              <p:cNvGrpSpPr/>
              <p:nvPr/>
            </p:nvGrpSpPr>
            <p:grpSpPr>
              <a:xfrm>
                <a:off x="11095100" y="1887997"/>
                <a:ext cx="520700" cy="520700"/>
                <a:chOff x="11095100" y="1887997"/>
                <a:chExt cx="520700" cy="520700"/>
              </a:xfrm>
            </p:grpSpPr>
            <p:sp>
              <p:nvSpPr>
                <p:cNvPr id="67" name="Oval 31"/>
                <p:cNvSpPr>
                  <a:spLocks noChangeArrowheads="1"/>
                </p:cNvSpPr>
                <p:nvPr/>
              </p:nvSpPr>
              <p:spPr bwMode="grayWhite">
                <a:xfrm>
                  <a:off x="11095100" y="1887997"/>
                  <a:ext cx="520700" cy="5207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68" name="Oval 32"/>
                <p:cNvSpPr>
                  <a:spLocks noChangeArrowheads="1"/>
                </p:cNvSpPr>
                <p:nvPr/>
              </p:nvSpPr>
              <p:spPr bwMode="grayWhite">
                <a:xfrm>
                  <a:off x="11214163" y="2007060"/>
                  <a:ext cx="74613" cy="746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95" name="Group 94"/>
              <p:cNvGrpSpPr/>
              <p:nvPr/>
            </p:nvGrpSpPr>
            <p:grpSpPr>
              <a:xfrm>
                <a:off x="11184000" y="2600784"/>
                <a:ext cx="215900" cy="215900"/>
                <a:chOff x="11184000" y="2600784"/>
                <a:chExt cx="215900" cy="215900"/>
              </a:xfrm>
            </p:grpSpPr>
            <p:sp>
              <p:nvSpPr>
                <p:cNvPr id="65" name="Oval 34"/>
                <p:cNvSpPr>
                  <a:spLocks noChangeArrowheads="1"/>
                </p:cNvSpPr>
                <p:nvPr/>
              </p:nvSpPr>
              <p:spPr bwMode="grayWhite">
                <a:xfrm>
                  <a:off x="11184000" y="2600784"/>
                  <a:ext cx="215900" cy="2159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66" name="Oval 35"/>
                <p:cNvSpPr>
                  <a:spLocks noChangeArrowheads="1"/>
                </p:cNvSpPr>
                <p:nvPr/>
              </p:nvSpPr>
              <p:spPr bwMode="grayWhite">
                <a:xfrm>
                  <a:off x="11234800" y="2651584"/>
                  <a:ext cx="25400" cy="254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160" name="Group 159"/>
              <p:cNvGrpSpPr/>
              <p:nvPr/>
            </p:nvGrpSpPr>
            <p:grpSpPr>
              <a:xfrm>
                <a:off x="1385950" y="-7605"/>
                <a:ext cx="520700" cy="520700"/>
                <a:chOff x="1385950" y="-7605"/>
                <a:chExt cx="520700" cy="520700"/>
              </a:xfrm>
            </p:grpSpPr>
            <p:sp>
              <p:nvSpPr>
                <p:cNvPr id="63" name="Oval 37"/>
                <p:cNvSpPr>
                  <a:spLocks noChangeArrowheads="1"/>
                </p:cNvSpPr>
                <p:nvPr/>
              </p:nvSpPr>
              <p:spPr bwMode="grayWhite">
                <a:xfrm>
                  <a:off x="1385950" y="-7605"/>
                  <a:ext cx="520700" cy="5207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64" name="Oval 38"/>
                <p:cNvSpPr>
                  <a:spLocks noChangeArrowheads="1"/>
                </p:cNvSpPr>
                <p:nvPr/>
              </p:nvSpPr>
              <p:spPr bwMode="grayWhite">
                <a:xfrm>
                  <a:off x="1503425" y="109870"/>
                  <a:ext cx="76200" cy="762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  <p:grpSp>
            <p:nvGrpSpPr>
              <p:cNvPr id="161" name="Group 160"/>
              <p:cNvGrpSpPr/>
              <p:nvPr/>
            </p:nvGrpSpPr>
            <p:grpSpPr>
              <a:xfrm>
                <a:off x="1919350" y="144795"/>
                <a:ext cx="368300" cy="368300"/>
                <a:chOff x="1919350" y="144795"/>
                <a:chExt cx="368300" cy="368300"/>
              </a:xfrm>
            </p:grpSpPr>
            <p:sp>
              <p:nvSpPr>
                <p:cNvPr id="61" name="Oval 40"/>
                <p:cNvSpPr>
                  <a:spLocks noChangeArrowheads="1"/>
                </p:cNvSpPr>
                <p:nvPr/>
              </p:nvSpPr>
              <p:spPr bwMode="grayWhite">
                <a:xfrm>
                  <a:off x="1919350" y="144795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  <p:sp>
              <p:nvSpPr>
                <p:cNvPr id="62" name="Oval 41"/>
                <p:cNvSpPr>
                  <a:spLocks noChangeArrowheads="1"/>
                </p:cNvSpPr>
                <p:nvPr/>
              </p:nvSpPr>
              <p:spPr bwMode="grayWhite">
                <a:xfrm>
                  <a:off x="2003488" y="228933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 sz="1350"/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40" y="1901953"/>
            <a:ext cx="7132320" cy="41276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5840" y="6598763"/>
            <a:ext cx="5369814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56832" y="6598763"/>
            <a:ext cx="72009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/>
                </a:solidFill>
              </a:defRPr>
            </a:lvl1pPr>
          </a:lstStyle>
          <a:p>
            <a:fld id="{513C09FF-A05A-44B7-B7F9-9715502B619B}" type="datetime1">
              <a:rPr lang="en-US" smtClean="0"/>
              <a:pPr/>
              <a:t>3/21/2018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58100" y="6598763"/>
            <a:ext cx="4800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/>
                </a:solidFill>
              </a:defRPr>
            </a:lvl1pPr>
          </a:lstStyle>
          <a:p>
            <a:fld id="{FC749032-2A07-4AE8-BA90-74324CAE0C8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658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55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71450" algn="l" defTabSz="685800" rtl="0" eaLnBrk="1" latinLnBrk="0" hangingPunct="1">
        <a:lnSpc>
          <a:spcPct val="90000"/>
        </a:lnSpc>
        <a:spcBef>
          <a:spcPts val="135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500" kern="1200">
          <a:solidFill>
            <a:schemeClr val="tx2"/>
          </a:solidFill>
          <a:latin typeface="+mn-lt"/>
          <a:ea typeface="+mn-ea"/>
          <a:cs typeface="+mn-cs"/>
        </a:defRPr>
      </a:lvl1pPr>
      <a:lvl2pPr marL="445770" indent="-171450" algn="l" defTabSz="685800" rtl="0" eaLnBrk="1" latinLnBrk="0" hangingPunct="1">
        <a:lnSpc>
          <a:spcPct val="90000"/>
        </a:lnSpc>
        <a:spcBef>
          <a:spcPts val="75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350" kern="1200">
          <a:solidFill>
            <a:schemeClr val="tx2"/>
          </a:solidFill>
          <a:latin typeface="+mn-lt"/>
          <a:ea typeface="+mn-ea"/>
          <a:cs typeface="+mn-cs"/>
        </a:defRPr>
      </a:lvl2pPr>
      <a:lvl3pPr marL="685800" indent="-171450" algn="l" defTabSz="685800" rtl="0" eaLnBrk="1" latinLnBrk="0" hangingPunct="1">
        <a:lnSpc>
          <a:spcPct val="90000"/>
        </a:lnSpc>
        <a:spcBef>
          <a:spcPts val="6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200" kern="1200">
          <a:solidFill>
            <a:schemeClr val="tx2"/>
          </a:solidFill>
          <a:latin typeface="+mn-lt"/>
          <a:ea typeface="+mn-ea"/>
          <a:cs typeface="+mn-cs"/>
        </a:defRPr>
      </a:lvl3pPr>
      <a:lvl4pPr marL="925830" indent="-171450" algn="l" defTabSz="685800" rtl="0" eaLnBrk="1" latinLnBrk="0" hangingPunct="1">
        <a:lnSpc>
          <a:spcPct val="90000"/>
        </a:lnSpc>
        <a:spcBef>
          <a:spcPts val="6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050" kern="1200">
          <a:solidFill>
            <a:schemeClr val="tx2"/>
          </a:solidFill>
          <a:latin typeface="+mn-lt"/>
          <a:ea typeface="+mn-ea"/>
          <a:cs typeface="+mn-cs"/>
        </a:defRPr>
      </a:lvl4pPr>
      <a:lvl5pPr marL="1165860" indent="-171450" algn="l" defTabSz="685800" rtl="0" eaLnBrk="1" latinLnBrk="0" hangingPunct="1">
        <a:lnSpc>
          <a:spcPct val="90000"/>
        </a:lnSpc>
        <a:spcBef>
          <a:spcPts val="6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050" kern="1200">
          <a:solidFill>
            <a:schemeClr val="tx2"/>
          </a:solidFill>
          <a:latin typeface="+mn-lt"/>
          <a:ea typeface="+mn-ea"/>
          <a:cs typeface="+mn-cs"/>
        </a:defRPr>
      </a:lvl5pPr>
      <a:lvl6pPr marL="1405890" indent="-171450" algn="l" defTabSz="685800" rtl="0" eaLnBrk="1" latinLnBrk="0" hangingPunct="1">
        <a:lnSpc>
          <a:spcPct val="90000"/>
        </a:lnSpc>
        <a:spcBef>
          <a:spcPts val="6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050" kern="1200">
          <a:solidFill>
            <a:schemeClr val="tx2"/>
          </a:solidFill>
          <a:latin typeface="+mn-lt"/>
          <a:ea typeface="+mn-ea"/>
          <a:cs typeface="+mn-cs"/>
        </a:defRPr>
      </a:lvl6pPr>
      <a:lvl7pPr marL="1645920" indent="-171450" algn="l" defTabSz="685800" rtl="0" eaLnBrk="1" latinLnBrk="0" hangingPunct="1">
        <a:lnSpc>
          <a:spcPct val="90000"/>
        </a:lnSpc>
        <a:spcBef>
          <a:spcPts val="6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050" kern="1200">
          <a:solidFill>
            <a:schemeClr val="tx2"/>
          </a:solidFill>
          <a:latin typeface="+mn-lt"/>
          <a:ea typeface="+mn-ea"/>
          <a:cs typeface="+mn-cs"/>
        </a:defRPr>
      </a:lvl7pPr>
      <a:lvl8pPr marL="1885950" indent="-171450" algn="l" defTabSz="685800" rtl="0" eaLnBrk="1" latinLnBrk="0" hangingPunct="1">
        <a:lnSpc>
          <a:spcPct val="90000"/>
        </a:lnSpc>
        <a:spcBef>
          <a:spcPts val="6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050" kern="1200">
          <a:solidFill>
            <a:schemeClr val="tx2"/>
          </a:solidFill>
          <a:latin typeface="+mn-lt"/>
          <a:ea typeface="+mn-ea"/>
          <a:cs typeface="+mn-cs"/>
        </a:defRPr>
      </a:lvl8pPr>
      <a:lvl9pPr marL="1954530" indent="0" algn="l" defTabSz="685800" rtl="0" eaLnBrk="1" latinLnBrk="0" hangingPunct="1">
        <a:lnSpc>
          <a:spcPct val="90000"/>
        </a:lnSpc>
        <a:spcBef>
          <a:spcPts val="6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None/>
        <a:defRPr sz="105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Research Methods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7: Introduction to Qualitative Research</a:t>
            </a:r>
          </a:p>
          <a:p>
            <a:endParaRPr lang="en-US" dirty="0"/>
          </a:p>
          <a:p>
            <a:r>
              <a:rPr lang="en-US" dirty="0" smtClean="0"/>
              <a:t>Stacey Coleman</a:t>
            </a:r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801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87680"/>
            <a:ext cx="7132320" cy="798576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Lecture outline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Introduction to the role of qualitative research in psychology</a:t>
            </a:r>
          </a:p>
          <a:p>
            <a:endParaRPr lang="en-GB" sz="2400" dirty="0"/>
          </a:p>
          <a:p>
            <a:r>
              <a:rPr lang="en-GB" sz="2400" dirty="0" smtClean="0"/>
              <a:t>Discuss a number of qualitative methods</a:t>
            </a:r>
          </a:p>
          <a:p>
            <a:endParaRPr lang="en-GB" sz="2400" dirty="0"/>
          </a:p>
          <a:p>
            <a:r>
              <a:rPr lang="en-GB" sz="2400" dirty="0" smtClean="0"/>
              <a:t>Semi-structured interviews and question construction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0554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000" dirty="0" smtClean="0"/>
              <a:t>RECAP</a:t>
            </a:r>
            <a:endParaRPr lang="en-GB" sz="8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33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573024"/>
            <a:ext cx="7132320" cy="762000"/>
          </a:xfrm>
        </p:spPr>
        <p:txBody>
          <a:bodyPr/>
          <a:lstStyle/>
          <a:p>
            <a:r>
              <a:rPr lang="en-GB" dirty="0" smtClean="0"/>
              <a:t>Different types of research: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Basic versus applied research </a:t>
            </a:r>
          </a:p>
          <a:p>
            <a:endParaRPr lang="en-GB" sz="2800" dirty="0"/>
          </a:p>
          <a:p>
            <a:r>
              <a:rPr lang="en-GB" sz="2800" dirty="0"/>
              <a:t>Qualitative versus quantitative </a:t>
            </a:r>
          </a:p>
          <a:p>
            <a:endParaRPr lang="en-GB" sz="2800" dirty="0"/>
          </a:p>
          <a:p>
            <a:r>
              <a:rPr lang="en-GB" sz="2800" dirty="0"/>
              <a:t>Experimental V non-experimental </a:t>
            </a:r>
          </a:p>
          <a:p>
            <a:endParaRPr lang="en-GB" sz="2800" dirty="0"/>
          </a:p>
        </p:txBody>
      </p:sp>
      <p:sp>
        <p:nvSpPr>
          <p:cNvPr id="4" name="Oval 3"/>
          <p:cNvSpPr/>
          <p:nvPr/>
        </p:nvSpPr>
        <p:spPr>
          <a:xfrm>
            <a:off x="609600" y="2642225"/>
            <a:ext cx="6425184" cy="1215189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047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763057"/>
          </a:xfrm>
        </p:spPr>
        <p:txBody>
          <a:bodyPr>
            <a:noAutofit/>
          </a:bodyPr>
          <a:lstStyle/>
          <a:p>
            <a:pPr algn="ctr"/>
            <a:r>
              <a:rPr lang="en-GB" sz="3200" dirty="0" smtClean="0"/>
              <a:t>Qualitative and Quantitative data</a:t>
            </a:r>
            <a:endParaRPr lang="en-GB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577516" y="2141621"/>
            <a:ext cx="20521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+mj-lt"/>
              </a:rPr>
              <a:t>Quantitative</a:t>
            </a:r>
            <a:endParaRPr lang="en-GB" sz="2400" dirty="0"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06555" y="2129641"/>
            <a:ext cx="18213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+mj-lt"/>
              </a:rPr>
              <a:t>Qualitative</a:t>
            </a:r>
            <a:endParaRPr lang="en-GB" sz="2400" dirty="0">
              <a:latin typeface="+mj-lt"/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822960" y="2675824"/>
            <a:ext cx="0" cy="10996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5528156" y="2675824"/>
            <a:ext cx="6370" cy="14269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7"/>
          <p:cNvSpPr txBox="1">
            <a:spLocks noChangeArrowheads="1"/>
          </p:cNvSpPr>
          <p:nvPr/>
        </p:nvSpPr>
        <p:spPr bwMode="auto">
          <a:xfrm>
            <a:off x="5369886" y="4367463"/>
            <a:ext cx="3313112" cy="4603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/>
              <a:t>Free text/words </a:t>
            </a:r>
          </a:p>
        </p:txBody>
      </p:sp>
      <p:sp>
        <p:nvSpPr>
          <p:cNvPr id="10" name="TextBox 7"/>
          <p:cNvSpPr txBox="1">
            <a:spLocks noChangeArrowheads="1"/>
          </p:cNvSpPr>
          <p:nvPr/>
        </p:nvSpPr>
        <p:spPr bwMode="auto">
          <a:xfrm>
            <a:off x="5369886" y="5220118"/>
            <a:ext cx="3313112" cy="4603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 smtClean="0"/>
              <a:t>Photos/Videos</a:t>
            </a:r>
            <a:endParaRPr lang="en-GB" sz="2400" dirty="0"/>
          </a:p>
        </p:txBody>
      </p:sp>
      <p:sp>
        <p:nvSpPr>
          <p:cNvPr id="11" name="TextBox 8"/>
          <p:cNvSpPr txBox="1">
            <a:spLocks noChangeArrowheads="1"/>
          </p:cNvSpPr>
          <p:nvPr/>
        </p:nvSpPr>
        <p:spPr bwMode="auto">
          <a:xfrm>
            <a:off x="469093" y="3935246"/>
            <a:ext cx="4321175" cy="23082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Numbers </a:t>
            </a:r>
          </a:p>
          <a:p>
            <a:endParaRPr lang="en-GB" sz="2400" dirty="0"/>
          </a:p>
          <a:p>
            <a:r>
              <a:rPr lang="en-GB" sz="2400" dirty="0"/>
              <a:t>Categories / Continuous</a:t>
            </a:r>
          </a:p>
          <a:p>
            <a:endParaRPr lang="en-GB" sz="2400" dirty="0"/>
          </a:p>
          <a:p>
            <a:r>
              <a:rPr lang="en-GB" sz="2400" dirty="0"/>
              <a:t>Nominal, Ordinal, Ratio, Interval</a:t>
            </a:r>
          </a:p>
        </p:txBody>
      </p:sp>
      <p:sp>
        <p:nvSpPr>
          <p:cNvPr id="13" name="Oval Callout 12"/>
          <p:cNvSpPr/>
          <p:nvPr/>
        </p:nvSpPr>
        <p:spPr>
          <a:xfrm>
            <a:off x="2795849" y="1787933"/>
            <a:ext cx="2249905" cy="938463"/>
          </a:xfrm>
          <a:prstGeom prst="wedgeEllipseCallout">
            <a:avLst>
              <a:gd name="adj1" fmla="val -98373"/>
              <a:gd name="adj2" fmla="val 15096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NUMBERS are the data</a:t>
            </a:r>
            <a:endParaRPr lang="en-GB" b="1" dirty="0"/>
          </a:p>
        </p:txBody>
      </p:sp>
      <p:sp>
        <p:nvSpPr>
          <p:cNvPr id="15" name="Oval Callout 14"/>
          <p:cNvSpPr/>
          <p:nvPr/>
        </p:nvSpPr>
        <p:spPr>
          <a:xfrm>
            <a:off x="6873375" y="1063593"/>
            <a:ext cx="2249905" cy="938463"/>
          </a:xfrm>
          <a:prstGeom prst="wedgeEllipseCallout">
            <a:avLst>
              <a:gd name="adj1" fmla="val -37945"/>
              <a:gd name="adj2" fmla="val 77885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DISCOURSE is the data</a:t>
            </a:r>
            <a:endParaRPr lang="en-GB" b="1" dirty="0"/>
          </a:p>
        </p:txBody>
      </p:sp>
      <p:sp>
        <p:nvSpPr>
          <p:cNvPr id="16" name="Oval Callout 15"/>
          <p:cNvSpPr/>
          <p:nvPr/>
        </p:nvSpPr>
        <p:spPr>
          <a:xfrm>
            <a:off x="3119981" y="2916895"/>
            <a:ext cx="2249905" cy="938463"/>
          </a:xfrm>
          <a:prstGeom prst="wedgeEllipseCallout">
            <a:avLst>
              <a:gd name="adj1" fmla="val -103143"/>
              <a:gd name="adj2" fmla="val 3453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Objective </a:t>
            </a:r>
            <a:endParaRPr lang="en-GB" b="1" dirty="0"/>
          </a:p>
        </p:txBody>
      </p:sp>
      <p:sp>
        <p:nvSpPr>
          <p:cNvPr id="17" name="Oval Callout 16"/>
          <p:cNvSpPr/>
          <p:nvPr/>
        </p:nvSpPr>
        <p:spPr>
          <a:xfrm>
            <a:off x="6764566" y="2559572"/>
            <a:ext cx="2249905" cy="938463"/>
          </a:xfrm>
          <a:prstGeom prst="wedgeEllipseCallout">
            <a:avLst>
              <a:gd name="adj1" fmla="val -75378"/>
              <a:gd name="adj2" fmla="val -33653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Can be highly subjective</a:t>
            </a:r>
            <a:endParaRPr lang="en-GB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60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536" y="1925053"/>
            <a:ext cx="8229600" cy="416945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800" b="1" dirty="0" smtClean="0">
                <a:solidFill>
                  <a:srgbClr val="0070C0"/>
                </a:solidFill>
              </a:rPr>
              <a:t>Quantitative research: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400" dirty="0" smtClean="0"/>
              <a:t>We are not really interested in the sample that we study – we are interested in the target population 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400" dirty="0" smtClean="0"/>
              <a:t>Ability to generalise results to target population</a:t>
            </a:r>
          </a:p>
          <a:p>
            <a:pPr lvl="1" eaLnBrk="1" hangingPunct="1">
              <a:lnSpc>
                <a:spcPct val="90000"/>
              </a:lnSpc>
            </a:pPr>
            <a:endParaRPr lang="en-GB" sz="2400" dirty="0" smtClean="0"/>
          </a:p>
          <a:p>
            <a:pPr>
              <a:lnSpc>
                <a:spcPct val="90000"/>
              </a:lnSpc>
            </a:pPr>
            <a:r>
              <a:rPr lang="en-GB" sz="2800" b="1" dirty="0" smtClean="0">
                <a:solidFill>
                  <a:srgbClr val="0070C0"/>
                </a:solidFill>
              </a:rPr>
              <a:t>Qualitative research:</a:t>
            </a:r>
          </a:p>
          <a:p>
            <a:pPr lvl="1" eaLnBrk="1" hangingPunct="1">
              <a:lnSpc>
                <a:spcPct val="90000"/>
              </a:lnSpc>
              <a:buFontTx/>
              <a:buChar char="-"/>
            </a:pPr>
            <a:r>
              <a:rPr lang="en-GB" sz="2400" dirty="0" smtClean="0"/>
              <a:t>Interested in the specific experiences of our sample -  the “life-world” of our participants</a:t>
            </a:r>
          </a:p>
          <a:p>
            <a:pPr lvl="1" eaLnBrk="1" hangingPunct="1">
              <a:lnSpc>
                <a:spcPct val="90000"/>
              </a:lnSpc>
              <a:buFontTx/>
              <a:buChar char="-"/>
            </a:pPr>
            <a:r>
              <a:rPr lang="en-GB" sz="2400" dirty="0" smtClean="0"/>
              <a:t>Do not attempt to generalise to larger populations</a:t>
            </a:r>
          </a:p>
          <a:p>
            <a:pPr lvl="1" eaLnBrk="1" hangingPunct="1">
              <a:lnSpc>
                <a:spcPct val="90000"/>
              </a:lnSpc>
            </a:pPr>
            <a:endParaRPr lang="en-GB" sz="2400" dirty="0" smtClean="0"/>
          </a:p>
          <a:p>
            <a:pPr lvl="1" eaLnBrk="1" hangingPunct="1">
              <a:lnSpc>
                <a:spcPct val="90000"/>
              </a:lnSpc>
            </a:pPr>
            <a:endParaRPr lang="en-GB" sz="14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800608"/>
          </a:xfrm>
        </p:spPr>
        <p:txBody>
          <a:bodyPr>
            <a:noAutofit/>
          </a:bodyPr>
          <a:lstStyle/>
          <a:p>
            <a:pPr algn="ctr"/>
            <a:r>
              <a:rPr lang="en-GB" sz="3200" dirty="0" smtClean="0"/>
              <a:t>Qualitative versus Quantitative research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513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861568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What is qualitative research?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GB" altLang="en-US" sz="2000" b="1" i="1" dirty="0" smtClean="0"/>
          </a:p>
          <a:p>
            <a:pPr algn="ctr">
              <a:buNone/>
            </a:pPr>
            <a:r>
              <a:rPr lang="en-GB" altLang="en-US" sz="2000" b="1" i="1" dirty="0" smtClean="0"/>
              <a:t>“</a:t>
            </a:r>
            <a:r>
              <a:rPr lang="en-GB" altLang="en-US" sz="2000" b="1" i="1" dirty="0"/>
              <a:t>Qualitative research is an enquiry process of </a:t>
            </a:r>
          </a:p>
          <a:p>
            <a:pPr algn="ctr">
              <a:buNone/>
            </a:pPr>
            <a:r>
              <a:rPr lang="en-GB" altLang="en-US" sz="2000" b="1" i="1" dirty="0"/>
              <a:t>understanding based on distinct methodological </a:t>
            </a:r>
          </a:p>
          <a:p>
            <a:pPr algn="ctr">
              <a:buNone/>
            </a:pPr>
            <a:r>
              <a:rPr lang="en-GB" altLang="en-US" sz="2000" b="1" i="1" dirty="0"/>
              <a:t>traditions of enquiry that explore a social or human </a:t>
            </a:r>
          </a:p>
          <a:p>
            <a:pPr algn="ctr">
              <a:buNone/>
            </a:pPr>
            <a:r>
              <a:rPr lang="en-GB" altLang="en-US" sz="2000" b="1" i="1" dirty="0"/>
              <a:t>problem.  The researcher builds a complex, holistic </a:t>
            </a:r>
          </a:p>
          <a:p>
            <a:pPr algn="ctr">
              <a:buNone/>
            </a:pPr>
            <a:r>
              <a:rPr lang="en-GB" altLang="en-US" sz="2000" b="1" i="1" dirty="0"/>
              <a:t>picture, analyses words, reports detailed views of </a:t>
            </a:r>
          </a:p>
          <a:p>
            <a:pPr algn="ctr">
              <a:buNone/>
            </a:pPr>
            <a:r>
              <a:rPr lang="en-GB" altLang="en-US" sz="2000" b="1" i="1" dirty="0"/>
              <a:t>informants, and conducts the study in a natural </a:t>
            </a:r>
          </a:p>
          <a:p>
            <a:pPr algn="ctr">
              <a:buNone/>
            </a:pPr>
            <a:r>
              <a:rPr lang="en-GB" altLang="en-US" sz="2000" b="1" i="1" dirty="0"/>
              <a:t>setting”  Creswell, 1998/2007</a:t>
            </a:r>
          </a:p>
          <a:p>
            <a:pPr algn="ctr"/>
            <a:endParaRPr lang="en-GB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4697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Your task… 5 minutes…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3145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dirty="0" smtClean="0"/>
              <a:t>What is the best way to explore this research question?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" indent="0" algn="ctr">
              <a:buNone/>
            </a:pPr>
            <a:r>
              <a:rPr lang="en-GB" sz="2800" i="1" dirty="0" smtClean="0"/>
              <a:t>“</a:t>
            </a:r>
            <a:r>
              <a:rPr lang="en-GB" sz="2400" i="1" dirty="0" smtClean="0"/>
              <a:t>exploring the psychological benefits of owning pets”</a:t>
            </a:r>
          </a:p>
          <a:p>
            <a:pPr algn="ctr"/>
            <a:endParaRPr lang="en-GB" sz="2800" i="1" dirty="0"/>
          </a:p>
          <a:p>
            <a:pPr algn="ctr"/>
            <a:endParaRPr lang="en-GB" sz="2800" i="1" dirty="0"/>
          </a:p>
        </p:txBody>
      </p:sp>
      <p:sp>
        <p:nvSpPr>
          <p:cNvPr id="4" name="Rounded Rectangle 3"/>
          <p:cNvSpPr/>
          <p:nvPr/>
        </p:nvSpPr>
        <p:spPr>
          <a:xfrm>
            <a:off x="565484" y="2953395"/>
            <a:ext cx="1970452" cy="10932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/>
              <a:t>Quantitative?</a:t>
            </a:r>
          </a:p>
          <a:p>
            <a:pPr algn="ctr"/>
            <a:r>
              <a:rPr lang="en-GB" sz="2000" b="1" dirty="0" smtClean="0"/>
              <a:t>Qualitative? </a:t>
            </a:r>
            <a:endParaRPr lang="en-GB" sz="2000" b="1" dirty="0"/>
          </a:p>
        </p:txBody>
      </p:sp>
      <p:sp>
        <p:nvSpPr>
          <p:cNvPr id="5" name="Rounded Rectangle 4"/>
          <p:cNvSpPr/>
          <p:nvPr/>
        </p:nvSpPr>
        <p:spPr>
          <a:xfrm>
            <a:off x="5860180" y="2858793"/>
            <a:ext cx="2474495" cy="138232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/>
              <a:t>What data would you be looking to obtain?</a:t>
            </a:r>
            <a:endParaRPr lang="en-GB" sz="2000" b="1" dirty="0"/>
          </a:p>
        </p:txBody>
      </p:sp>
      <p:sp>
        <p:nvSpPr>
          <p:cNvPr id="6" name="Rounded Rectangle 5"/>
          <p:cNvSpPr/>
          <p:nvPr/>
        </p:nvSpPr>
        <p:spPr>
          <a:xfrm>
            <a:off x="3329538" y="4470402"/>
            <a:ext cx="2644542" cy="14061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/>
              <a:t>What questions do you think you would need to ask?</a:t>
            </a:r>
            <a:endParaRPr lang="en-GB" sz="20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2270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788416"/>
          </a:xfrm>
        </p:spPr>
        <p:txBody>
          <a:bodyPr>
            <a:noAutofit/>
          </a:bodyPr>
          <a:lstStyle/>
          <a:p>
            <a:pPr algn="ctr"/>
            <a:r>
              <a:rPr lang="en-GB" sz="3200" dirty="0" smtClean="0"/>
              <a:t>What does qualitative research involve?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80000"/>
              </a:lnSpc>
            </a:pPr>
            <a:r>
              <a:rPr lang="en-GB" altLang="en-US" sz="2400" dirty="0"/>
              <a:t>An understanding of which approach you are following  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 smtClean="0"/>
              <a:t>Significant </a:t>
            </a:r>
            <a:r>
              <a:rPr lang="en-GB" altLang="en-US" sz="2400" dirty="0"/>
              <a:t>amount of time spent gathering data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 smtClean="0"/>
              <a:t>Time-consuming </a:t>
            </a:r>
            <a:r>
              <a:rPr lang="en-GB" altLang="en-US" sz="2400" dirty="0"/>
              <a:t>and complex data analysis – reducing large sets of data to a few themes or categories</a:t>
            </a:r>
          </a:p>
          <a:p>
            <a:pPr>
              <a:lnSpc>
                <a:spcPct val="80000"/>
              </a:lnSpc>
            </a:pPr>
            <a:endParaRPr lang="en-GB" altLang="en-US" sz="2400" dirty="0"/>
          </a:p>
          <a:p>
            <a:pPr>
              <a:lnSpc>
                <a:spcPct val="80000"/>
              </a:lnSpc>
            </a:pPr>
            <a:r>
              <a:rPr lang="en-GB" altLang="en-US" sz="2400" dirty="0" smtClean="0"/>
              <a:t>Long </a:t>
            </a:r>
            <a:r>
              <a:rPr lang="en-GB" altLang="en-US" sz="2400" dirty="0"/>
              <a:t>pieces of text/writing incorporating quotes </a:t>
            </a:r>
          </a:p>
          <a:p>
            <a:pPr marL="0" indent="0">
              <a:buNone/>
            </a:pP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1882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654304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Why conduct a qualitative study?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altLang="en-US" sz="2000" dirty="0"/>
              <a:t>In-depth exploration of a topic: often “how” “what” or “why”</a:t>
            </a:r>
          </a:p>
          <a:p>
            <a:pPr lvl="1"/>
            <a:r>
              <a:rPr lang="en-GB" altLang="en-US" sz="1800" dirty="0"/>
              <a:t>How do people cope with undergoing genetic testing? </a:t>
            </a:r>
          </a:p>
          <a:p>
            <a:pPr lvl="1"/>
            <a:r>
              <a:rPr lang="en-GB" altLang="en-US" sz="1800" dirty="0" smtClean="0"/>
              <a:t>How do people feel about bullying?</a:t>
            </a:r>
          </a:p>
          <a:p>
            <a:pPr lvl="1"/>
            <a:r>
              <a:rPr lang="en-GB" altLang="en-US" sz="1800" dirty="0" smtClean="0"/>
              <a:t>What do people understand about migrants?</a:t>
            </a:r>
            <a:endParaRPr lang="en-GB" altLang="en-US" sz="1800" dirty="0"/>
          </a:p>
          <a:p>
            <a:pPr lvl="1"/>
            <a:endParaRPr lang="en-GB" altLang="en-US" sz="1800" dirty="0"/>
          </a:p>
          <a:p>
            <a:r>
              <a:rPr lang="en-GB" altLang="en-US" sz="2000" dirty="0"/>
              <a:t>Is there a lack of current theory/literature/evidence in the area?</a:t>
            </a:r>
          </a:p>
          <a:p>
            <a:endParaRPr lang="en-GB" altLang="en-US" sz="2000" dirty="0"/>
          </a:p>
          <a:p>
            <a:r>
              <a:rPr lang="en-GB" altLang="en-US" sz="2000" dirty="0"/>
              <a:t>Do you want to study people in a naturally-occurring environment? e.g. in a </a:t>
            </a:r>
            <a:r>
              <a:rPr lang="en-GB" altLang="en-US" sz="2000" dirty="0" smtClean="0"/>
              <a:t>self-help group</a:t>
            </a:r>
            <a:endParaRPr lang="en-GB" altLang="en-US" sz="2000" dirty="0"/>
          </a:p>
          <a:p>
            <a:endParaRPr lang="en-GB" sz="1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834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629920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Qualitative research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 smtClean="0"/>
              <a:t>May be able to answer questions which large quantitative clinical studies cannot!</a:t>
            </a:r>
          </a:p>
          <a:p>
            <a:endParaRPr lang="en-GB" sz="2400" dirty="0"/>
          </a:p>
          <a:p>
            <a:r>
              <a:rPr lang="en-GB" sz="2400" dirty="0" smtClean="0"/>
              <a:t>Can provide an in-depth understanding of one particular phenomenon or specific beliefs or behaviour</a:t>
            </a:r>
          </a:p>
          <a:p>
            <a:endParaRPr lang="en-GB" sz="2400" dirty="0"/>
          </a:p>
          <a:p>
            <a:r>
              <a:rPr lang="en-GB" sz="2400" dirty="0" smtClean="0"/>
              <a:t>Qualitative findings can be used to raise awareness of experiences amongst many different professions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689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605536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Validity?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3"/>
            <a:ext cx="7543801" cy="4397411"/>
          </a:xfrm>
        </p:spPr>
        <p:txBody>
          <a:bodyPr>
            <a:noAutofit/>
          </a:bodyPr>
          <a:lstStyle/>
          <a:p>
            <a:r>
              <a:rPr lang="en-GB" sz="2400" dirty="0" smtClean="0"/>
              <a:t>Describing and explaining the target phenomena</a:t>
            </a:r>
          </a:p>
          <a:p>
            <a:endParaRPr lang="en-GB" sz="2400" dirty="0" smtClean="0"/>
          </a:p>
          <a:p>
            <a:r>
              <a:rPr lang="en-GB" sz="2400" b="1" dirty="0" smtClean="0"/>
              <a:t>Fluid, flexible and ‘open’ </a:t>
            </a:r>
            <a:r>
              <a:rPr lang="en-GB" sz="2400" dirty="0" smtClean="0"/>
              <a:t>– less valid?</a:t>
            </a:r>
          </a:p>
          <a:p>
            <a:endParaRPr lang="en-GB" sz="2400" dirty="0" smtClean="0"/>
          </a:p>
          <a:p>
            <a:r>
              <a:rPr lang="en-GB" sz="2400" dirty="0" smtClean="0"/>
              <a:t>Likely to be </a:t>
            </a:r>
            <a:r>
              <a:rPr lang="en-GB" sz="2400" b="1" dirty="0" smtClean="0"/>
              <a:t>led by participants</a:t>
            </a:r>
            <a:r>
              <a:rPr lang="en-GB" sz="2400" dirty="0" smtClean="0"/>
              <a:t>’ interactions</a:t>
            </a:r>
          </a:p>
          <a:p>
            <a:endParaRPr lang="en-GB" sz="2400" dirty="0" smtClean="0"/>
          </a:p>
          <a:p>
            <a:r>
              <a:rPr lang="en-GB" sz="2400" dirty="0" smtClean="0"/>
              <a:t>Methods designed so participants can challenge and correct assumptions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529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532384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Validity?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/>
              <a:t>Real-life settings </a:t>
            </a:r>
            <a:r>
              <a:rPr lang="en-GB" sz="2400" dirty="0"/>
              <a:t>– higher ecological validity</a:t>
            </a:r>
            <a:r>
              <a:rPr lang="en-GB" sz="2400" dirty="0" smtClean="0"/>
              <a:t>?</a:t>
            </a:r>
          </a:p>
          <a:p>
            <a:endParaRPr lang="en-GB" sz="2400" dirty="0"/>
          </a:p>
          <a:p>
            <a:r>
              <a:rPr lang="en-GB" sz="2400" dirty="0"/>
              <a:t>Reflexivity – continually </a:t>
            </a:r>
            <a:r>
              <a:rPr lang="en-GB" sz="2400" b="1" dirty="0"/>
              <a:t>reviewing own role </a:t>
            </a:r>
            <a:r>
              <a:rPr lang="en-GB" sz="2400" dirty="0"/>
              <a:t>and its impact on the study </a:t>
            </a:r>
            <a:r>
              <a:rPr lang="en-GB" sz="2400" dirty="0" smtClean="0"/>
              <a:t>itself</a:t>
            </a:r>
          </a:p>
          <a:p>
            <a:endParaRPr lang="en-GB" sz="2400" dirty="0"/>
          </a:p>
          <a:p>
            <a:r>
              <a:rPr lang="en-GB" sz="2400" dirty="0"/>
              <a:t>Less likely to impose meaning on </a:t>
            </a:r>
            <a:r>
              <a:rPr lang="en-GB" sz="2400" dirty="0" smtClean="0"/>
              <a:t>data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6297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593344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Reliability?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Less emphasis on designs that will set parameters on likely responses</a:t>
            </a:r>
          </a:p>
          <a:p>
            <a:endParaRPr lang="en-GB" sz="2400" dirty="0"/>
          </a:p>
          <a:p>
            <a:r>
              <a:rPr lang="en-GB" sz="2400" dirty="0" smtClean="0"/>
              <a:t>Many qualitative researchers are less interested in reliability across studies…</a:t>
            </a:r>
          </a:p>
          <a:p>
            <a:endParaRPr lang="en-GB" sz="2400" dirty="0" smtClean="0"/>
          </a:p>
          <a:p>
            <a:pPr lvl="1"/>
            <a:r>
              <a:rPr lang="en-GB" sz="2000" dirty="0" smtClean="0"/>
              <a:t>Focus instead on </a:t>
            </a:r>
            <a:r>
              <a:rPr lang="en-GB" sz="2000" b="1" dirty="0" smtClean="0"/>
              <a:t>the richness</a:t>
            </a:r>
            <a:r>
              <a:rPr lang="en-GB" sz="2000" dirty="0" smtClean="0"/>
              <a:t> of the data</a:t>
            </a:r>
            <a:endParaRPr lang="en-GB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6367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642112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Ethical issues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5840" y="1901953"/>
            <a:ext cx="7552944" cy="4127627"/>
          </a:xfrm>
        </p:spPr>
        <p:txBody>
          <a:bodyPr>
            <a:noAutofit/>
          </a:bodyPr>
          <a:lstStyle/>
          <a:p>
            <a:r>
              <a:rPr lang="en-GB" sz="2000" dirty="0" smtClean="0"/>
              <a:t>Just as important in qualitative research, if not more so!</a:t>
            </a:r>
          </a:p>
          <a:p>
            <a:r>
              <a:rPr lang="en-GB" sz="2000" b="1" dirty="0" smtClean="0"/>
              <a:t>Informed consent</a:t>
            </a:r>
            <a:r>
              <a:rPr lang="en-GB" sz="2000" dirty="0" smtClean="0"/>
              <a:t> </a:t>
            </a:r>
          </a:p>
          <a:p>
            <a:pPr lvl="1"/>
            <a:r>
              <a:rPr lang="en-GB" sz="1800" i="1" dirty="0"/>
              <a:t>B</a:t>
            </a:r>
            <a:r>
              <a:rPr lang="en-GB" sz="1800" i="1" dirty="0" smtClean="0"/>
              <a:t>efore</a:t>
            </a:r>
            <a:r>
              <a:rPr lang="en-GB" sz="1800" dirty="0" smtClean="0"/>
              <a:t> data collection</a:t>
            </a:r>
          </a:p>
          <a:p>
            <a:pPr lvl="1"/>
            <a:endParaRPr lang="en-GB" sz="1800" dirty="0" smtClean="0"/>
          </a:p>
          <a:p>
            <a:r>
              <a:rPr lang="en-GB" sz="2000" b="1" dirty="0"/>
              <a:t>N</a:t>
            </a:r>
            <a:r>
              <a:rPr lang="en-GB" sz="2000" b="1" dirty="0" smtClean="0"/>
              <a:t>o deception</a:t>
            </a:r>
          </a:p>
          <a:p>
            <a:pPr lvl="1"/>
            <a:r>
              <a:rPr lang="en-GB" sz="1800" dirty="0" smtClean="0"/>
              <a:t>Can the research question be answered without deception?</a:t>
            </a:r>
          </a:p>
          <a:p>
            <a:pPr lvl="1"/>
            <a:r>
              <a:rPr lang="en-GB" sz="1800" dirty="0" smtClean="0"/>
              <a:t>Do the potential benefits of the research outweigh the risks to participants?</a:t>
            </a:r>
          </a:p>
          <a:p>
            <a:pPr lvl="1"/>
            <a:endParaRPr lang="en-GB" sz="1800" dirty="0" smtClean="0"/>
          </a:p>
          <a:p>
            <a:r>
              <a:rPr lang="en-GB" sz="2000" b="1" dirty="0" smtClean="0"/>
              <a:t>Right to withdraw</a:t>
            </a:r>
          </a:p>
          <a:p>
            <a:pPr lvl="1"/>
            <a:r>
              <a:rPr lang="en-GB" sz="1800" dirty="0" smtClean="0"/>
              <a:t>At any time, without fear of penalty</a:t>
            </a:r>
            <a:endParaRPr lang="en-GB" sz="1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482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593344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Ethical issues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Debriefing</a:t>
            </a:r>
            <a:r>
              <a:rPr lang="en-GB" sz="2400" dirty="0" smtClean="0"/>
              <a:t> </a:t>
            </a:r>
          </a:p>
          <a:p>
            <a:pPr lvl="1"/>
            <a:r>
              <a:rPr lang="en-GB" sz="2000" dirty="0" smtClean="0"/>
              <a:t>After data collection, participants should be informed of the full aims of the research</a:t>
            </a:r>
          </a:p>
          <a:p>
            <a:pPr lvl="1"/>
            <a:r>
              <a:rPr lang="en-GB" sz="2000" dirty="0" smtClean="0"/>
              <a:t>Ideally also access to publications arising from that study</a:t>
            </a:r>
          </a:p>
          <a:p>
            <a:pPr lvl="1"/>
            <a:endParaRPr lang="en-GB" sz="2000" dirty="0" smtClean="0"/>
          </a:p>
          <a:p>
            <a:r>
              <a:rPr lang="en-GB" sz="2400" b="1" dirty="0" smtClean="0"/>
              <a:t>Confidentiality</a:t>
            </a:r>
          </a:p>
          <a:p>
            <a:pPr lvl="1"/>
            <a:r>
              <a:rPr lang="en-GB" sz="2000" dirty="0" smtClean="0"/>
              <a:t>Anonymity</a:t>
            </a:r>
          </a:p>
          <a:p>
            <a:pPr lvl="1"/>
            <a:r>
              <a:rPr lang="en-GB" sz="2000" dirty="0" smtClean="0"/>
              <a:t>Care taken with materials</a:t>
            </a:r>
          </a:p>
          <a:p>
            <a:pPr lvl="1"/>
            <a:r>
              <a:rPr lang="en-GB" sz="2000" dirty="0" smtClean="0"/>
              <a:t>Materials destroyed after completion of study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9214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593344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Ethical issues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b="1" dirty="0" smtClean="0"/>
              <a:t>Non-maleficence</a:t>
            </a:r>
          </a:p>
          <a:p>
            <a:pPr lvl="1"/>
            <a:r>
              <a:rPr lang="en-GB" sz="2000" dirty="0" smtClean="0"/>
              <a:t>We should avoid harming participants in any way</a:t>
            </a:r>
          </a:p>
          <a:p>
            <a:r>
              <a:rPr lang="en-GB" sz="2400" b="1" dirty="0" smtClean="0"/>
              <a:t>Beneficence</a:t>
            </a:r>
          </a:p>
          <a:p>
            <a:pPr lvl="1"/>
            <a:r>
              <a:rPr lang="en-GB" sz="2000" dirty="0" smtClean="0"/>
              <a:t>The research should provide positive and identifiable benefit – not just research for its own sake!</a:t>
            </a:r>
          </a:p>
          <a:p>
            <a:r>
              <a:rPr lang="en-GB" sz="2400" b="1" dirty="0" smtClean="0"/>
              <a:t>Autonomy</a:t>
            </a:r>
          </a:p>
          <a:p>
            <a:pPr lvl="1"/>
            <a:r>
              <a:rPr lang="en-GB" sz="2000" dirty="0" smtClean="0"/>
              <a:t>The participants values and decisions should be respected</a:t>
            </a:r>
          </a:p>
          <a:p>
            <a:r>
              <a:rPr lang="en-GB" sz="2400" b="1" dirty="0" smtClean="0"/>
              <a:t>Justice</a:t>
            </a:r>
          </a:p>
          <a:p>
            <a:pPr lvl="1"/>
            <a:r>
              <a:rPr lang="en-GB" sz="2000" dirty="0" smtClean="0"/>
              <a:t>All people should be treated equally</a:t>
            </a:r>
            <a:endParaRPr lang="en-GB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5032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462" y="1707360"/>
            <a:ext cx="7543800" cy="2339901"/>
          </a:xfrm>
        </p:spPr>
        <p:txBody>
          <a:bodyPr/>
          <a:lstStyle/>
          <a:p>
            <a:pPr algn="ctr"/>
            <a:r>
              <a:rPr lang="en-GB" b="1" i="1" dirty="0" smtClean="0"/>
              <a:t>Questions? </a:t>
            </a:r>
            <a:endParaRPr lang="en-GB" b="1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47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Qualitative data collection techniques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4245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824992"/>
          </a:xfrm>
        </p:spPr>
        <p:txBody>
          <a:bodyPr>
            <a:noAutofit/>
          </a:bodyPr>
          <a:lstStyle/>
          <a:p>
            <a:pPr algn="ctr"/>
            <a:r>
              <a:rPr lang="en-GB" sz="3200" dirty="0" smtClean="0"/>
              <a:t>Qualitative data collection techniques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GB" sz="2800" dirty="0" smtClean="0"/>
              <a:t>Observations</a:t>
            </a:r>
          </a:p>
          <a:p>
            <a:endParaRPr lang="en-GB" sz="28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 smtClean="0"/>
              <a:t>In-depth interviews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8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 smtClean="0"/>
              <a:t>Semi-structured interviews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8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 smtClean="0"/>
              <a:t>Focus groups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799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642112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Observations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dirty="0" smtClean="0"/>
              <a:t>Observational research can be useful in the early stages of research, helping to identify the parameters of a phenomenon</a:t>
            </a:r>
          </a:p>
          <a:p>
            <a:endParaRPr lang="en-GB" sz="2400" dirty="0"/>
          </a:p>
          <a:p>
            <a:r>
              <a:rPr lang="en-GB" sz="2400" dirty="0" smtClean="0"/>
              <a:t>Observational research tends to be high in </a:t>
            </a:r>
            <a:r>
              <a:rPr lang="en-GB" sz="2400" b="1" dirty="0" smtClean="0"/>
              <a:t>ecological validity</a:t>
            </a:r>
            <a:r>
              <a:rPr lang="en-GB" sz="2400" dirty="0" smtClean="0"/>
              <a:t> since observations are made in natural settings</a:t>
            </a:r>
          </a:p>
          <a:p>
            <a:endParaRPr lang="en-GB" sz="2400" dirty="0"/>
          </a:p>
          <a:p>
            <a:r>
              <a:rPr lang="en-GB" sz="2400" dirty="0" smtClean="0"/>
              <a:t>Host of </a:t>
            </a:r>
            <a:r>
              <a:rPr lang="en-GB" sz="2400" b="1" dirty="0" smtClean="0"/>
              <a:t>uncontrolled extraneous variables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24807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605536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Interviews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GB" sz="2400" dirty="0" smtClean="0"/>
              <a:t>Not necessarily tied to any single approach, theory, etc.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400" dirty="0" smtClean="0"/>
              <a:t>Flexible in format and function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400" dirty="0" smtClean="0"/>
              <a:t>Data generated can be interpreted in a number of ways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400" dirty="0" smtClean="0"/>
              <a:t>Direct interaction between research and participant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GB" sz="2400" dirty="0" smtClean="0"/>
              <a:t>The resulting account is the co-construction of both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1048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629920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Interviews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4"/>
            <a:ext cx="7543801" cy="4314434"/>
          </a:xfrm>
        </p:spPr>
        <p:txBody>
          <a:bodyPr/>
          <a:lstStyle/>
          <a:p>
            <a:pPr marL="34290" indent="0" algn="ctr">
              <a:buNone/>
            </a:pPr>
            <a:r>
              <a:rPr lang="en-GB" sz="2400" b="1" dirty="0" smtClean="0">
                <a:solidFill>
                  <a:srgbClr val="0070C0"/>
                </a:solidFill>
              </a:rPr>
              <a:t>Unstructured Interviews:</a:t>
            </a:r>
          </a:p>
          <a:p>
            <a:r>
              <a:rPr lang="en-GB" sz="2400" dirty="0" smtClean="0"/>
              <a:t>Avoids imposing researcher assumptions and expectations at the interview design stage</a:t>
            </a:r>
          </a:p>
          <a:p>
            <a:endParaRPr lang="en-GB" sz="2400" dirty="0"/>
          </a:p>
          <a:p>
            <a:r>
              <a:rPr lang="en-GB" sz="2400" dirty="0" smtClean="0"/>
              <a:t>A single prompt question may be used</a:t>
            </a:r>
          </a:p>
          <a:p>
            <a:r>
              <a:rPr lang="en-GB" sz="2400" dirty="0" smtClean="0"/>
              <a:t>E.g.,</a:t>
            </a:r>
          </a:p>
          <a:p>
            <a:pPr lvl="1"/>
            <a:r>
              <a:rPr lang="en-GB" sz="2000" dirty="0" smtClean="0"/>
              <a:t>“I’m exploring people’s experiences of unemployment and I’m interested in hearing about your experiences of being out of work.”</a:t>
            </a:r>
          </a:p>
          <a:p>
            <a:r>
              <a:rPr lang="en-GB" sz="2400" dirty="0" smtClean="0"/>
              <a:t>A few prompts prepared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265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581152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Interviews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2959" y="1845733"/>
            <a:ext cx="7543801" cy="4362561"/>
          </a:xfrm>
        </p:spPr>
        <p:txBody>
          <a:bodyPr>
            <a:normAutofit/>
          </a:bodyPr>
          <a:lstStyle/>
          <a:p>
            <a:r>
              <a:rPr lang="en-GB" sz="2400" b="1" dirty="0" smtClean="0"/>
              <a:t>Fully-Structured Interviews:</a:t>
            </a:r>
          </a:p>
          <a:p>
            <a:r>
              <a:rPr lang="en-GB" dirty="0" smtClean="0"/>
              <a:t>Rigid structure and order of questions</a:t>
            </a:r>
            <a:br>
              <a:rPr lang="en-GB" dirty="0" smtClean="0"/>
            </a:br>
            <a:endParaRPr lang="en-GB" dirty="0"/>
          </a:p>
          <a:p>
            <a:r>
              <a:rPr lang="en-GB" sz="2400" b="1" dirty="0" smtClean="0"/>
              <a:t>Semi-Structured Interviews:</a:t>
            </a:r>
          </a:p>
          <a:p>
            <a:r>
              <a:rPr lang="en-GB" dirty="0" smtClean="0"/>
              <a:t>Key questions – allow for elaboration and some deviation</a:t>
            </a:r>
          </a:p>
          <a:p>
            <a:r>
              <a:rPr lang="en-GB" dirty="0" smtClean="0"/>
              <a:t>Keep the main topic in focus – include pre-determined probes to contribute to answering the main question</a:t>
            </a:r>
            <a:br>
              <a:rPr lang="en-GB" dirty="0" smtClean="0"/>
            </a:br>
            <a:endParaRPr lang="en-GB" dirty="0" smtClean="0"/>
          </a:p>
          <a:p>
            <a:r>
              <a:rPr lang="en-GB" sz="2400" b="1" dirty="0" smtClean="0"/>
              <a:t>Photo-elicitation Interviews:</a:t>
            </a:r>
          </a:p>
          <a:p>
            <a:r>
              <a:rPr lang="en-GB" dirty="0" smtClean="0"/>
              <a:t>Use images as prompts</a:t>
            </a:r>
          </a:p>
          <a:p>
            <a:r>
              <a:rPr lang="en-GB" dirty="0" smtClean="0"/>
              <a:t>Images may be interviewer-generated or participant-generated</a:t>
            </a:r>
            <a:endParaRPr lang="en-GB" dirty="0"/>
          </a:p>
        </p:txBody>
      </p:sp>
      <p:sp>
        <p:nvSpPr>
          <p:cNvPr id="4" name="Oval 3"/>
          <p:cNvSpPr/>
          <p:nvPr/>
        </p:nvSpPr>
        <p:spPr>
          <a:xfrm>
            <a:off x="0" y="2584938"/>
            <a:ext cx="8722895" cy="234800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598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556768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Interviews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" indent="0" algn="ctr">
              <a:buNone/>
            </a:pPr>
            <a:r>
              <a:rPr lang="en-GB" sz="2400" b="1" dirty="0" smtClean="0">
                <a:solidFill>
                  <a:srgbClr val="0070C0"/>
                </a:solidFill>
              </a:rPr>
              <a:t>Semi-Structured Interviews:</a:t>
            </a:r>
          </a:p>
          <a:p>
            <a:r>
              <a:rPr lang="en-GB" sz="2400" dirty="0" smtClean="0"/>
              <a:t>Neutral, open-ended questions aimed at eliciting in-depth responses from participants</a:t>
            </a:r>
            <a:br>
              <a:rPr lang="en-GB" sz="2400" dirty="0" smtClean="0"/>
            </a:br>
            <a:endParaRPr lang="en-GB" sz="2400" dirty="0" smtClean="0"/>
          </a:p>
          <a:p>
            <a:r>
              <a:rPr lang="en-GB" sz="2400" dirty="0" smtClean="0"/>
              <a:t>Questions form a prompt to the interviewer</a:t>
            </a:r>
            <a:br>
              <a:rPr lang="en-GB" sz="2400" dirty="0" smtClean="0"/>
            </a:br>
            <a:endParaRPr lang="en-GB" sz="2400" dirty="0" smtClean="0"/>
          </a:p>
          <a:p>
            <a:r>
              <a:rPr lang="en-GB" sz="2400" dirty="0" smtClean="0"/>
              <a:t>Should enable participants to express their beliefs, opinions and feelings freely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010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532384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Interviews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" indent="0" algn="ctr">
              <a:buNone/>
            </a:pPr>
            <a:r>
              <a:rPr lang="en-GB" sz="2400" b="1" dirty="0" smtClean="0">
                <a:solidFill>
                  <a:srgbClr val="0070C0"/>
                </a:solidFill>
              </a:rPr>
              <a:t>Face-to-Face V Telephone Interviews</a:t>
            </a:r>
            <a:endParaRPr lang="en-GB" sz="2400" b="1" dirty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2800" dirty="0" smtClean="0"/>
              <a:t>Face-to-face interviews: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8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200" dirty="0" smtClean="0"/>
              <a:t>Suited to exploring issues in depth</a:t>
            </a:r>
            <a:br>
              <a:rPr lang="en-GB" sz="2200" dirty="0" smtClean="0"/>
            </a:br>
            <a:endParaRPr lang="en-GB" sz="22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200" dirty="0" smtClean="0"/>
              <a:t>Easier to fully engage in conversation/establish good rapport</a:t>
            </a:r>
            <a:br>
              <a:rPr lang="en-GB" sz="2200" dirty="0" smtClean="0"/>
            </a:br>
            <a:endParaRPr lang="en-GB" sz="22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200" dirty="0" smtClean="0"/>
              <a:t>Can pick up on non-verbal cues – confusion, hesitation, anger, distress, </a:t>
            </a:r>
            <a:r>
              <a:rPr lang="en-GB" sz="2200" dirty="0" err="1" smtClean="0"/>
              <a:t>etc</a:t>
            </a:r>
            <a:r>
              <a:rPr lang="en-GB" sz="2200" dirty="0" smtClean="0"/>
              <a:t>…</a:t>
            </a:r>
            <a:endParaRPr lang="en-GB" sz="2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88393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508000"/>
          </a:xfrm>
        </p:spPr>
        <p:txBody>
          <a:bodyPr>
            <a:noAutofit/>
          </a:bodyPr>
          <a:lstStyle/>
          <a:p>
            <a:pPr algn="ctr"/>
            <a:r>
              <a:rPr lang="en-GB" sz="3200" dirty="0" smtClean="0"/>
              <a:t>Interviews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34290" indent="0" algn="ctr">
              <a:buNone/>
            </a:pPr>
            <a:r>
              <a:rPr lang="en-GB" sz="2600" b="1" dirty="0" smtClean="0">
                <a:solidFill>
                  <a:srgbClr val="0070C0"/>
                </a:solidFill>
              </a:rPr>
              <a:t>Face-to-Face V Telephone Interviews</a:t>
            </a:r>
            <a:endParaRPr lang="en-GB" sz="2600" b="1" dirty="0">
              <a:solidFill>
                <a:srgbClr val="0070C0"/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GB" sz="2600" dirty="0" smtClean="0"/>
              <a:t>Telephone interviews: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8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200" dirty="0" smtClean="0"/>
              <a:t>More cost effective/faster data collection (</a:t>
            </a:r>
            <a:r>
              <a:rPr lang="en-GB" sz="2200" dirty="0" err="1" smtClean="0"/>
              <a:t>Breakwell</a:t>
            </a:r>
            <a:r>
              <a:rPr lang="en-GB" sz="2200" dirty="0" smtClean="0"/>
              <a:t>, 2004)</a:t>
            </a:r>
            <a:br>
              <a:rPr lang="en-GB" sz="2200" dirty="0" smtClean="0"/>
            </a:br>
            <a:endParaRPr lang="en-GB" sz="22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200" dirty="0" smtClean="0"/>
              <a:t>Fewer negative interviewer effects – visual cues cannot be observed (Groves &amp; </a:t>
            </a:r>
            <a:r>
              <a:rPr lang="en-GB" sz="2200" dirty="0" err="1" smtClean="0"/>
              <a:t>Jahn</a:t>
            </a:r>
            <a:r>
              <a:rPr lang="en-GB" sz="2200" dirty="0" smtClean="0"/>
              <a:t>, 1979)</a:t>
            </a:r>
            <a:br>
              <a:rPr lang="en-GB" sz="2200" dirty="0" smtClean="0"/>
            </a:br>
            <a:endParaRPr lang="en-GB" sz="2200" dirty="0" smtClean="0"/>
          </a:p>
          <a:p>
            <a:pPr lvl="1">
              <a:buFont typeface="Wingdings" panose="05000000000000000000" pitchFamily="2" charset="2"/>
              <a:buChar char="Ø"/>
            </a:pPr>
            <a:r>
              <a:rPr lang="en-GB" sz="2200" dirty="0" smtClean="0"/>
              <a:t>Suitable when wide geographical location of target sample or resource constraints (funding, time, </a:t>
            </a:r>
            <a:r>
              <a:rPr lang="en-GB" sz="2200" dirty="0" err="1" smtClean="0"/>
              <a:t>etc</a:t>
            </a:r>
            <a:r>
              <a:rPr lang="en-GB" sz="2200" dirty="0" smtClean="0"/>
              <a:t>)</a:t>
            </a:r>
            <a:endParaRPr lang="en-GB" sz="2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332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88462" y="1475712"/>
            <a:ext cx="7543800" cy="2339901"/>
          </a:xfrm>
        </p:spPr>
        <p:txBody>
          <a:bodyPr/>
          <a:lstStyle/>
          <a:p>
            <a:pPr algn="ctr"/>
            <a:r>
              <a:rPr lang="en-GB" b="1" i="1" dirty="0" smtClean="0"/>
              <a:t>Questions? </a:t>
            </a:r>
            <a:endParaRPr lang="en-GB" b="1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529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581152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Focus groups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400" dirty="0" smtClean="0"/>
              <a:t>Group discussion of a small number of people who have something in common</a:t>
            </a:r>
            <a:br>
              <a:rPr lang="en-GB" sz="2400" dirty="0" smtClean="0"/>
            </a:br>
            <a:endParaRPr lang="en-GB" sz="2400" dirty="0" smtClean="0"/>
          </a:p>
          <a:p>
            <a:r>
              <a:rPr lang="en-GB" sz="2400" dirty="0" smtClean="0"/>
              <a:t>An ideal method eliciting people’s own meanings and understanding of health and illness (Wilkinson, 2005)</a:t>
            </a:r>
            <a:br>
              <a:rPr lang="en-GB" sz="2400" dirty="0" smtClean="0"/>
            </a:br>
            <a:endParaRPr lang="en-GB" sz="2400" dirty="0" smtClean="0"/>
          </a:p>
          <a:p>
            <a:r>
              <a:rPr lang="en-GB" sz="2400" dirty="0" smtClean="0"/>
              <a:t>Allows individuals to interact with each other in response to a particular topic</a:t>
            </a:r>
            <a:br>
              <a:rPr lang="en-GB" sz="2400" dirty="0" smtClean="0"/>
            </a:br>
            <a:endParaRPr lang="en-GB" sz="2400" dirty="0" smtClean="0"/>
          </a:p>
          <a:p>
            <a:r>
              <a:rPr lang="en-GB" sz="2400" dirty="0" smtClean="0"/>
              <a:t>Make use of group dynamics to stimulate discussion, generate ideas and gain insights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291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690880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Focus groups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400" smtClean="0"/>
              <a:t>No </a:t>
            </a:r>
            <a:r>
              <a:rPr lang="en-GB" sz="2400" smtClean="0"/>
              <a:t>“one </a:t>
            </a:r>
            <a:r>
              <a:rPr lang="en-GB" sz="2400" dirty="0" smtClean="0"/>
              <a:t>‘right’ way to do focus groups” (Morgan,2008)</a:t>
            </a:r>
            <a:br>
              <a:rPr lang="en-GB" sz="2400" dirty="0" smtClean="0"/>
            </a:br>
            <a:endParaRPr lang="en-GB" sz="2400" dirty="0" smtClean="0"/>
          </a:p>
          <a:p>
            <a:r>
              <a:rPr lang="en-GB" sz="2400" dirty="0" smtClean="0"/>
              <a:t>Group size – suggested between 6 and 8 people (Wilkinson, 2003)</a:t>
            </a:r>
            <a:br>
              <a:rPr lang="en-GB" sz="2400" dirty="0" smtClean="0"/>
            </a:br>
            <a:r>
              <a:rPr lang="en-GB" sz="2400" dirty="0" smtClean="0"/>
              <a:t/>
            </a:r>
            <a:br>
              <a:rPr lang="en-GB" sz="2400" dirty="0" smtClean="0"/>
            </a:br>
            <a:r>
              <a:rPr lang="en-GB" sz="2400" dirty="0" smtClean="0"/>
              <a:t>Participants responses are not always individuals, reasoned and rational</a:t>
            </a:r>
            <a:br>
              <a:rPr lang="en-GB" sz="2400" dirty="0" smtClean="0"/>
            </a:br>
            <a:r>
              <a:rPr lang="en-GB" sz="2400" dirty="0" smtClean="0"/>
              <a:t/>
            </a:r>
            <a:br>
              <a:rPr lang="en-GB" sz="2400" dirty="0" smtClean="0"/>
            </a:br>
            <a:r>
              <a:rPr lang="en-GB" sz="2400" dirty="0" smtClean="0"/>
              <a:t>Co-constructed during the focus groups session – a result of the group discussion and interaction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683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5840" y="467360"/>
            <a:ext cx="7132320" cy="544576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Focus groups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Additional ethical considerations:</a:t>
            </a:r>
          </a:p>
          <a:p>
            <a:r>
              <a:rPr lang="en-GB" sz="2400" dirty="0" smtClean="0"/>
              <a:t>Confidentiality is expected of ALL members</a:t>
            </a:r>
          </a:p>
          <a:p>
            <a:r>
              <a:rPr lang="en-GB" sz="2400" dirty="0" smtClean="0"/>
              <a:t>Respect to other speakers in the group</a:t>
            </a:r>
          </a:p>
          <a:p>
            <a:r>
              <a:rPr lang="en-GB" sz="2400" dirty="0" smtClean="0"/>
              <a:t>Subtle and unobtrusive guidance – intervene only to maintain a productive group</a:t>
            </a:r>
          </a:p>
          <a:p>
            <a:r>
              <a:rPr lang="en-GB" sz="2400" dirty="0" smtClean="0"/>
              <a:t>Diffusing difficult situations?</a:t>
            </a:r>
          </a:p>
          <a:p>
            <a:pPr lvl="1"/>
            <a:r>
              <a:rPr lang="en-GB" sz="2200" dirty="0" smtClean="0"/>
              <a:t>Refocus the group</a:t>
            </a:r>
          </a:p>
          <a:p>
            <a:pPr lvl="1"/>
            <a:r>
              <a:rPr lang="en-GB" sz="2200" dirty="0" smtClean="0"/>
              <a:t>Balance out the discussion</a:t>
            </a:r>
            <a:endParaRPr lang="en-GB" sz="2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530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growing role of mixed-methods research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677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Mixed-methods research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22960" y="3477126"/>
            <a:ext cx="23679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+mj-lt"/>
              </a:rPr>
              <a:t>Quantitative</a:t>
            </a:r>
            <a:endParaRPr lang="en-GB" sz="2800" dirty="0"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00639" y="3477126"/>
            <a:ext cx="2098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>
                <a:latin typeface="+mj-lt"/>
              </a:rPr>
              <a:t>Qualitative</a:t>
            </a:r>
            <a:endParaRPr lang="en-GB" sz="2800" dirty="0">
              <a:latin typeface="+mj-lt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4515267" y="2094738"/>
            <a:ext cx="0" cy="3934326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1"/>
          <p:cNvSpPr/>
          <p:nvPr/>
        </p:nvSpPr>
        <p:spPr>
          <a:xfrm>
            <a:off x="3182791" y="3224463"/>
            <a:ext cx="2664951" cy="1335505"/>
          </a:xfrm>
          <a:prstGeom prst="ellipse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 smtClean="0">
                <a:solidFill>
                  <a:schemeClr val="accent2">
                    <a:lumMod val="50000"/>
                  </a:schemeClr>
                </a:solidFill>
              </a:rPr>
              <a:t>Mixed-methods</a:t>
            </a:r>
            <a:endParaRPr lang="en-GB" sz="20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Cloud Callout 13"/>
          <p:cNvSpPr/>
          <p:nvPr/>
        </p:nvSpPr>
        <p:spPr>
          <a:xfrm>
            <a:off x="1335506" y="2011680"/>
            <a:ext cx="2947736" cy="938463"/>
          </a:xfrm>
          <a:prstGeom prst="cloudCallout">
            <a:avLst>
              <a:gd name="adj1" fmla="val -42187"/>
              <a:gd name="adj2" fmla="val 1060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Not telling the entire story?</a:t>
            </a:r>
            <a:endParaRPr lang="en-GB" dirty="0"/>
          </a:p>
        </p:txBody>
      </p:sp>
      <p:sp>
        <p:nvSpPr>
          <p:cNvPr id="19" name="Cloud Callout 18"/>
          <p:cNvSpPr/>
          <p:nvPr/>
        </p:nvSpPr>
        <p:spPr>
          <a:xfrm>
            <a:off x="5847742" y="1632686"/>
            <a:ext cx="2947736" cy="1591777"/>
          </a:xfrm>
          <a:prstGeom prst="cloudCallout">
            <a:avLst>
              <a:gd name="adj1" fmla="val -30758"/>
              <a:gd name="adj2" fmla="val 6678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Need something to inform the questions you ask?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8339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4" grpId="0" animBg="1"/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Example… attitudes towards organ donation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GB" sz="2400" b="1" dirty="0" smtClean="0"/>
              <a:t>Quantitative:</a:t>
            </a:r>
          </a:p>
          <a:p>
            <a:r>
              <a:rPr lang="en-GB" sz="2400" dirty="0" smtClean="0"/>
              <a:t>Survey based around the Theory of Planned Behaviour</a:t>
            </a:r>
          </a:p>
          <a:p>
            <a:r>
              <a:rPr lang="en-GB" sz="2400" dirty="0" smtClean="0"/>
              <a:t>Minimum of 150 responses</a:t>
            </a:r>
          </a:p>
          <a:p>
            <a:r>
              <a:rPr lang="en-GB" sz="2400" dirty="0" smtClean="0"/>
              <a:t>Data analysed using hierarchical multiple regression in first instance</a:t>
            </a:r>
            <a:endParaRPr lang="en-GB" sz="2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en-GB" sz="2400" b="1" dirty="0" smtClean="0"/>
              <a:t>Qualitative:</a:t>
            </a:r>
          </a:p>
          <a:p>
            <a:r>
              <a:rPr lang="en-GB" sz="2400" dirty="0" smtClean="0"/>
              <a:t>Semi-structured interviews </a:t>
            </a:r>
          </a:p>
          <a:p>
            <a:r>
              <a:rPr lang="en-GB" sz="2400" dirty="0" smtClean="0"/>
              <a:t>Maximum of 15 participants</a:t>
            </a:r>
          </a:p>
          <a:p>
            <a:r>
              <a:rPr lang="en-GB" sz="2400" dirty="0" smtClean="0"/>
              <a:t>Data analysed using Interpretative Phenomenological Analysis</a:t>
            </a:r>
            <a:endParaRPr lang="en-GB" sz="2400" dirty="0"/>
          </a:p>
        </p:txBody>
      </p:sp>
      <p:sp>
        <p:nvSpPr>
          <p:cNvPr id="5" name="Oval 4"/>
          <p:cNvSpPr/>
          <p:nvPr/>
        </p:nvSpPr>
        <p:spPr>
          <a:xfrm>
            <a:off x="3080004" y="5466427"/>
            <a:ext cx="4160520" cy="11189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/>
              <a:t>WHY?</a:t>
            </a:r>
            <a:endParaRPr lang="en-GB" sz="2400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5184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2846" y="1487904"/>
            <a:ext cx="7543800" cy="2339901"/>
          </a:xfrm>
        </p:spPr>
        <p:txBody>
          <a:bodyPr/>
          <a:lstStyle/>
          <a:p>
            <a:pPr algn="ctr"/>
            <a:r>
              <a:rPr lang="en-GB" b="1" i="1" dirty="0" smtClean="0"/>
              <a:t>Questions? </a:t>
            </a:r>
            <a:endParaRPr lang="en-GB" b="1" i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8533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E_HAS_URLS" val="oh hey this is notes box, due to this not being an empty string. woot."/>
</p:tagLst>
</file>

<file path=ppt/theme/theme1.xml><?xml version="1.0" encoding="utf-8"?>
<a:theme xmlns:a="http://schemas.openxmlformats.org/drawingml/2006/main" name="Bubbles design template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alpha val="80000"/>
              </a:schemeClr>
            </a:gs>
            <a:gs pos="0">
              <a:schemeClr val="phClr">
                <a:lumMod val="40000"/>
                <a:lumOff val="60000"/>
                <a:alpha val="8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lumMod val="20000"/>
                <a:lumOff val="80000"/>
                <a:alpha val="59000"/>
              </a:schemeClr>
            </a:gs>
            <a:gs pos="40000">
              <a:schemeClr val="phClr">
                <a:lumMod val="20000"/>
                <a:lumOff val="80000"/>
                <a:alpha val="66000"/>
              </a:schemeClr>
            </a:gs>
            <a:gs pos="100000">
              <a:schemeClr val="phClr">
                <a:lumMod val="40000"/>
                <a:lumOff val="60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>
    <a:spDef>
      <a:spPr/>
      <a:bodyPr rtlCol="0" anchor="ctr"/>
      <a:lstStyle>
        <a:defPPr algn="ctr">
          <a:defRPr dirty="0"/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Bubbles design slides.potx" id="{791C1007-8C16-4095-A382-97B1C9AA36B9}" vid="{20473F13-1D64-4A4A-9CE1-7C3468AE82BE}"/>
    </a:ext>
  </a:extLst>
</a:theme>
</file>

<file path=ppt/theme/theme2.xml><?xml version="1.0" encoding="utf-8"?>
<a:theme xmlns:a="http://schemas.openxmlformats.org/drawingml/2006/main" name="Office Them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Bubbles design slides</Template>
  <TotalTime>16</TotalTime>
  <Words>1129</Words>
  <Application>Microsoft Office PowerPoint</Application>
  <PresentationFormat>On-screen Show (4:3)</PresentationFormat>
  <Paragraphs>256</Paragraphs>
  <Slides>36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Century Gothic</vt:lpstr>
      <vt:lpstr>Courier New</vt:lpstr>
      <vt:lpstr>Wingdings</vt:lpstr>
      <vt:lpstr>Bubbles design template</vt:lpstr>
      <vt:lpstr>Research Methods</vt:lpstr>
      <vt:lpstr>Lecture outline</vt:lpstr>
      <vt:lpstr>RECAP</vt:lpstr>
      <vt:lpstr>Different types of research:</vt:lpstr>
      <vt:lpstr>Qualitative and Quantitative data</vt:lpstr>
      <vt:lpstr>Qualitative versus Quantitative research</vt:lpstr>
      <vt:lpstr>What is qualitative research?</vt:lpstr>
      <vt:lpstr>Your task… 5 minutes…</vt:lpstr>
      <vt:lpstr>What is the best way to explore this research question?</vt:lpstr>
      <vt:lpstr>What does qualitative research involve?</vt:lpstr>
      <vt:lpstr>Why conduct a qualitative study?</vt:lpstr>
      <vt:lpstr>Qualitative research</vt:lpstr>
      <vt:lpstr>Validity?</vt:lpstr>
      <vt:lpstr>Validity?</vt:lpstr>
      <vt:lpstr>Reliability? </vt:lpstr>
      <vt:lpstr>Ethical issues</vt:lpstr>
      <vt:lpstr>Ethical issues</vt:lpstr>
      <vt:lpstr>Ethical issues</vt:lpstr>
      <vt:lpstr>Questions? </vt:lpstr>
      <vt:lpstr>Qualitative data collection techniques</vt:lpstr>
      <vt:lpstr>Qualitative data collection techniques </vt:lpstr>
      <vt:lpstr>Observations </vt:lpstr>
      <vt:lpstr>Interviews </vt:lpstr>
      <vt:lpstr>Interviews </vt:lpstr>
      <vt:lpstr>Interviews </vt:lpstr>
      <vt:lpstr>Interviews </vt:lpstr>
      <vt:lpstr>Interviews </vt:lpstr>
      <vt:lpstr>Interviews </vt:lpstr>
      <vt:lpstr>Questions? </vt:lpstr>
      <vt:lpstr>Focus groups</vt:lpstr>
      <vt:lpstr>Focus groups</vt:lpstr>
      <vt:lpstr>Focus groups</vt:lpstr>
      <vt:lpstr>The growing role of mixed-methods research</vt:lpstr>
      <vt:lpstr>Mixed-methods research</vt:lpstr>
      <vt:lpstr>Example… attitudes towards organ donation</vt:lpstr>
      <vt:lpstr>Questions? </vt:lpstr>
    </vt:vector>
  </TitlesOfParts>
  <Company>University of Wales Trinity Saint David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Research Methods</dc:title>
  <dc:creator>Stacey Coleman</dc:creator>
  <cp:lastModifiedBy>Stacey Coleman</cp:lastModifiedBy>
  <cp:revision>3</cp:revision>
  <dcterms:created xsi:type="dcterms:W3CDTF">2018-03-06T16:42:48Z</dcterms:created>
  <dcterms:modified xsi:type="dcterms:W3CDTF">2018-03-21T08:17:05Z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74069200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