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handoutMasterIdLst>
    <p:handoutMasterId r:id="rId16"/>
  </p:handoutMasterIdLst>
  <p:sldIdLst>
    <p:sldId id="257" r:id="rId5"/>
    <p:sldId id="264" r:id="rId6"/>
    <p:sldId id="262" r:id="rId7"/>
    <p:sldId id="269" r:id="rId8"/>
    <p:sldId id="265" r:id="rId9"/>
    <p:sldId id="270" r:id="rId10"/>
    <p:sldId id="267" r:id="rId11"/>
    <p:sldId id="268" r:id="rId12"/>
    <p:sldId id="266"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704"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notesViewPr>
    <p:cSldViewPr snapToGrid="0" showGuides="1">
      <p:cViewPr varScale="1">
        <p:scale>
          <a:sx n="79" d="100"/>
          <a:sy n="79" d="100"/>
        </p:scale>
        <p:origin x="2346"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DC2751-278C-4682-9C3F-0FF7B4FCFAE7}" type="datetimeFigureOut">
              <a:rPr lang="en-US" smtClean="0"/>
              <a:t>1/6/2018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E286890-466E-41CD-A28A-B1EBDF22CA33}" type="slidenum">
              <a:rPr lang="en-US" smtClean="0"/>
              <a:t>‹#›</a:t>
            </a:fld>
            <a:endParaRPr lang="en-US" dirty="0"/>
          </a:p>
        </p:txBody>
      </p:sp>
    </p:spTree>
    <p:extLst>
      <p:ext uri="{BB962C8B-B14F-4D97-AF65-F5344CB8AC3E}">
        <p14:creationId xmlns:p14="http://schemas.microsoft.com/office/powerpoint/2010/main" val="15862942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FF0845-D09E-4AF9-9623-EA7EA0297EF3}" type="datetimeFigureOut">
              <a:rPr lang="en-US" smtClean="0"/>
              <a:t>1/6/2018</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7CD11A-EED3-40CE-98A3-28FEE84867B3}" type="slidenum">
              <a:rPr lang="en-US" smtClean="0"/>
              <a:t>‹#›</a:t>
            </a:fld>
            <a:endParaRPr lang="en-US" dirty="0"/>
          </a:p>
        </p:txBody>
      </p:sp>
    </p:spTree>
    <p:extLst>
      <p:ext uri="{BB962C8B-B14F-4D97-AF65-F5344CB8AC3E}">
        <p14:creationId xmlns:p14="http://schemas.microsoft.com/office/powerpoint/2010/main" val="199576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27CD11A-EED3-40CE-98A3-28FEE84867B3}" type="slidenum">
              <a:rPr lang="en-US" smtClean="0"/>
              <a:t>1</a:t>
            </a:fld>
            <a:endParaRPr lang="en-US" dirty="0"/>
          </a:p>
        </p:txBody>
      </p:sp>
    </p:spTree>
    <p:extLst>
      <p:ext uri="{BB962C8B-B14F-4D97-AF65-F5344CB8AC3E}">
        <p14:creationId xmlns:p14="http://schemas.microsoft.com/office/powerpoint/2010/main" val="24911602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inv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41400"/>
            <a:ext cx="9144000" cy="2387600"/>
          </a:xfrm>
        </p:spPr>
        <p:txBody>
          <a:bodyPr anchor="b"/>
          <a:lstStyle>
            <a:lvl1pPr algn="ctr">
              <a:defRPr sz="6000">
                <a:solidFill>
                  <a:schemeClr val="tx2">
                    <a:lumMod val="20000"/>
                    <a:lumOff val="80000"/>
                  </a:schemeClr>
                </a:solidFill>
              </a:defRPr>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131C7E8-94D7-4D6E-A0BD-D957AD076517}" type="datetime1">
              <a:rPr lang="en-US" smtClean="0"/>
              <a:t>1/6/2018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E5B29C50-D6F1-4DB6-9B68-F4CD3996E9CF}" type="slidenum">
              <a:rPr lang="en-US" smtClean="0"/>
              <a:t>‹#›</a:t>
            </a:fld>
            <a:endParaRPr lang="en-US" dirty="0"/>
          </a:p>
        </p:txBody>
      </p:sp>
    </p:spTree>
    <p:extLst>
      <p:ext uri="{BB962C8B-B14F-4D97-AF65-F5344CB8AC3E}">
        <p14:creationId xmlns:p14="http://schemas.microsoft.com/office/powerpoint/2010/main" val="2819406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hasCustomPrompt="1"/>
          </p:nvPr>
        </p:nvSpPr>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C47DB0-C3A3-47AB-AE62-FC79A9FBA8FF}" type="datetime1">
              <a:rPr lang="en-US" smtClean="0"/>
              <a:t>1/6/2018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E5B29C50-D6F1-4DB6-9B68-F4CD3996E9CF}" type="slidenum">
              <a:rPr lang="en-US" smtClean="0"/>
              <a:t>‹#›</a:t>
            </a:fld>
            <a:endParaRPr lang="en-US" dirty="0"/>
          </a:p>
        </p:txBody>
      </p:sp>
    </p:spTree>
    <p:extLst>
      <p:ext uri="{BB962C8B-B14F-4D97-AF65-F5344CB8AC3E}">
        <p14:creationId xmlns:p14="http://schemas.microsoft.com/office/powerpoint/2010/main" val="2361943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709738"/>
            <a:ext cx="10515600" cy="2862262"/>
          </a:xfrm>
        </p:spPr>
        <p:txBody>
          <a:bodyPr anchor="b"/>
          <a:lstStyle>
            <a:lvl1pPr>
              <a:lnSpc>
                <a:spcPct val="100000"/>
              </a:lnSpc>
              <a:defRPr sz="6000"/>
            </a:lvl1pPr>
          </a:lstStyle>
          <a:p>
            <a:r>
              <a:rPr lang="en-US"/>
              <a:t>Click to edit Master title style</a:t>
            </a:r>
          </a:p>
        </p:txBody>
      </p:sp>
      <p:sp>
        <p:nvSpPr>
          <p:cNvPr id="3" name="Text Placeholder 2"/>
          <p:cNvSpPr>
            <a:spLocks noGrp="1"/>
          </p:cNvSpPr>
          <p:nvPr>
            <p:ph type="body" idx="1"/>
          </p:nvPr>
        </p:nvSpPr>
        <p:spPr>
          <a:xfrm>
            <a:off x="457200" y="4589463"/>
            <a:ext cx="10515600" cy="1500187"/>
          </a:xfrm>
        </p:spPr>
        <p:txBody>
          <a:bodyPr/>
          <a:lstStyle>
            <a:lvl1pPr marL="0" indent="0">
              <a:buNone/>
              <a:defRPr sz="2400" b="1">
                <a:solidFill>
                  <a:schemeClr val="tx2">
                    <a:lumMod val="50000"/>
                  </a:schemeClr>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p>
            <a:fld id="{2BCD4993-129B-4E9F-BDD0-663F0A59AE90}" type="datetime1">
              <a:rPr lang="en-US" smtClean="0"/>
              <a:t>1/6/2018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E5B29C50-D6F1-4DB6-9B68-F4CD3996E9CF}" type="slidenum">
              <a:rPr lang="en-US" smtClean="0"/>
              <a:t>‹#›</a:t>
            </a:fld>
            <a:endParaRPr lang="en-US" dirty="0"/>
          </a:p>
        </p:txBody>
      </p:sp>
    </p:spTree>
    <p:extLst>
      <p:ext uri="{BB962C8B-B14F-4D97-AF65-F5344CB8AC3E}">
        <p14:creationId xmlns:p14="http://schemas.microsoft.com/office/powerpoint/2010/main" val="2731272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hasCustomPrompt="1"/>
          </p:nvPr>
        </p:nvSpPr>
        <p:spPr>
          <a:xfrm>
            <a:off x="457200" y="1825625"/>
            <a:ext cx="4892040" cy="4351338"/>
          </a:xfrm>
        </p:spPr>
        <p:txBody>
          <a:bodyPr vert="horz" lIns="91440" tIns="45720" rIns="91440" bIns="45720" rtlCol="0">
            <a:normAutofit/>
          </a:bodyPr>
          <a:lstStyle>
            <a:lvl1pPr>
              <a:defRPr lang="en-US" baseline="0" noProof="0" dirty="0" smtClean="0">
                <a:solidFill>
                  <a:schemeClr val="bg1"/>
                </a:solidFill>
              </a:defRPr>
            </a:lvl1pPr>
            <a:lvl2pPr>
              <a:defRPr lang="en-US" baseline="0" noProof="0" dirty="0" smtClean="0">
                <a:solidFill>
                  <a:schemeClr val="bg1"/>
                </a:solidFill>
              </a:defRPr>
            </a:lvl2pPr>
            <a:lvl3pPr>
              <a:defRPr lang="en-US" baseline="0" noProof="0" dirty="0" smtClean="0">
                <a:solidFill>
                  <a:schemeClr val="bg1"/>
                </a:solidFill>
              </a:defRPr>
            </a:lvl3pPr>
            <a:lvl4pPr>
              <a:defRPr lang="en-US" baseline="0" noProof="0" dirty="0" smtClean="0">
                <a:solidFill>
                  <a:schemeClr val="bg1"/>
                </a:solidFill>
              </a:defRPr>
            </a:lvl4pPr>
            <a:lvl5pPr>
              <a:defRPr lang="en-US" baseline="0" noProof="0" dirty="0" smtClean="0">
                <a:solidFill>
                  <a:schemeClr val="bg1"/>
                </a:solidFill>
              </a:defRPr>
            </a:lvl5pPr>
            <a:lvl6pPr>
              <a:defRPr sz="1800"/>
            </a:lvl6pPr>
            <a:lvl7pPr>
              <a:defRPr sz="1800"/>
            </a:lvl7pPr>
            <a:lvl8pPr>
              <a:defRPr sz="1800"/>
            </a:lvl8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kumimoji="0" lang="en-US" sz="1800" b="0" i="0" u="none" strike="noStrike" kern="1200" cap="none" spc="0" normalizeH="0" baseline="0" noProof="0" dirty="0">
              <a:ln>
                <a:noFill/>
              </a:ln>
              <a:solidFill>
                <a:srgbClr val="E9E5DC"/>
              </a:solidFill>
              <a:effectLst/>
              <a:uLnTx/>
              <a:uFillTx/>
              <a:latin typeface="+mn-lt"/>
            </a:endParaRPr>
          </a:p>
        </p:txBody>
      </p:sp>
      <p:sp>
        <p:nvSpPr>
          <p:cNvPr id="4" name="Content Placeholder 3"/>
          <p:cNvSpPr>
            <a:spLocks noGrp="1"/>
          </p:cNvSpPr>
          <p:nvPr>
            <p:ph sz="half" idx="2" hasCustomPrompt="1"/>
          </p:nvPr>
        </p:nvSpPr>
        <p:spPr>
          <a:xfrm>
            <a:off x="5650524" y="1825625"/>
            <a:ext cx="4892040" cy="4351338"/>
          </a:xfrm>
        </p:spPr>
        <p:txBody>
          <a:bodyPr vert="horz" lIns="91440" tIns="45720" rIns="91440" bIns="45720" rtlCol="0">
            <a:normAutofit/>
          </a:bodyPr>
          <a:lstStyle>
            <a:lvl1pPr>
              <a:defRPr lang="en-US" dirty="0" smtClean="0"/>
            </a:lvl1pPr>
            <a:lvl2pPr>
              <a:defRPr lang="en-US" dirty="0" smtClean="0"/>
            </a:lvl2pPr>
            <a:lvl3pPr>
              <a:defRPr lang="en-US" dirty="0" smtClean="0"/>
            </a:lvl3pPr>
            <a:lvl4pPr>
              <a:defRPr lang="en-US" dirty="0" smtClean="0"/>
            </a:lvl4pPr>
            <a:lvl5pPr>
              <a:defRPr lang="en-US" noProof="0" dirty="0" smtClean="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kumimoji="0" lang="en-US" sz="1800" b="0" i="0" u="none" strike="noStrike" kern="1200" cap="none" spc="0" normalizeH="0" baseline="0" noProof="0" dirty="0">
              <a:ln>
                <a:noFill/>
              </a:ln>
              <a:solidFill>
                <a:srgbClr val="E9E5DC"/>
              </a:solidFill>
              <a:effectLst/>
              <a:uLnTx/>
              <a:uFillTx/>
              <a:latin typeface="+mn-lt"/>
            </a:endParaRPr>
          </a:p>
        </p:txBody>
      </p:sp>
      <p:sp>
        <p:nvSpPr>
          <p:cNvPr id="5" name="Date Placeholder 4"/>
          <p:cNvSpPr>
            <a:spLocks noGrp="1"/>
          </p:cNvSpPr>
          <p:nvPr>
            <p:ph type="dt" sz="half" idx="10"/>
          </p:nvPr>
        </p:nvSpPr>
        <p:spPr/>
        <p:txBody>
          <a:bodyPr/>
          <a:lstStyle/>
          <a:p>
            <a:fld id="{EAF4CAA5-8BE4-45EC-BBAF-62F3298947F5}" type="datetime1">
              <a:rPr lang="en-US" smtClean="0"/>
              <a:t>1/6/2018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5B29C50-D6F1-4DB6-9B68-F4CD3996E9CF}" type="slidenum">
              <a:rPr lang="en-US" smtClean="0"/>
              <a:t>‹#›</a:t>
            </a:fld>
            <a:endParaRPr lang="en-US" dirty="0"/>
          </a:p>
        </p:txBody>
      </p:sp>
    </p:spTree>
    <p:extLst>
      <p:ext uri="{BB962C8B-B14F-4D97-AF65-F5344CB8AC3E}">
        <p14:creationId xmlns:p14="http://schemas.microsoft.com/office/powerpoint/2010/main" val="4183930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639150"/>
            <a:ext cx="10094976" cy="1152144"/>
          </a:xfrm>
        </p:spPr>
        <p:txBody>
          <a:bodyPr/>
          <a:lstStyle/>
          <a:p>
            <a:r>
              <a:rPr lang="en-US"/>
              <a:t>Click to edit Master title style</a:t>
            </a:r>
            <a:endParaRPr lang="en-US" dirty="0"/>
          </a:p>
        </p:txBody>
      </p:sp>
      <p:sp>
        <p:nvSpPr>
          <p:cNvPr id="3" name="Text Placeholder 2"/>
          <p:cNvSpPr>
            <a:spLocks noGrp="1"/>
          </p:cNvSpPr>
          <p:nvPr>
            <p:ph type="body" idx="1"/>
          </p:nvPr>
        </p:nvSpPr>
        <p:spPr>
          <a:xfrm>
            <a:off x="457200" y="1828800"/>
            <a:ext cx="489204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hasCustomPrompt="1"/>
          </p:nvPr>
        </p:nvSpPr>
        <p:spPr>
          <a:xfrm>
            <a:off x="457200" y="2498723"/>
            <a:ext cx="4892040" cy="3101977"/>
          </a:xfrm>
        </p:spPr>
        <p:txBody>
          <a:bodyPr vert="horz" lIns="91440" tIns="45720" rIns="91440" bIns="45720" rtlCol="0">
            <a:normAutofit/>
          </a:bodyPr>
          <a:lstStyle>
            <a:lvl1pPr>
              <a:defRPr lang="en-US" dirty="0" smtClean="0"/>
            </a:lvl1pPr>
            <a:lvl2pPr>
              <a:defRPr lang="en-US" dirty="0" smtClean="0"/>
            </a:lvl2pPr>
            <a:lvl3pPr>
              <a:defRPr lang="en-US" dirty="0" smtClean="0"/>
            </a:lvl3pPr>
            <a:lvl4pPr>
              <a:defRPr lang="en-US" dirty="0" smtClean="0"/>
            </a:lvl4pPr>
            <a:lvl5pPr>
              <a:defRPr lang="en-US" noProof="0" dirty="0" smtClean="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kumimoji="0" lang="en-US" sz="1800" b="0" i="0" u="none" strike="noStrike" kern="1200" cap="none" spc="0" normalizeH="0" baseline="0" noProof="0" dirty="0">
              <a:ln>
                <a:noFill/>
              </a:ln>
              <a:solidFill>
                <a:srgbClr val="E9E5DC"/>
              </a:solidFill>
              <a:effectLst/>
              <a:uLnTx/>
              <a:uFillTx/>
              <a:latin typeface="+mn-lt"/>
            </a:endParaRPr>
          </a:p>
        </p:txBody>
      </p:sp>
      <p:sp>
        <p:nvSpPr>
          <p:cNvPr id="5" name="Text Placeholder 4"/>
          <p:cNvSpPr>
            <a:spLocks noGrp="1"/>
          </p:cNvSpPr>
          <p:nvPr>
            <p:ph type="body" sz="quarter" idx="3"/>
          </p:nvPr>
        </p:nvSpPr>
        <p:spPr>
          <a:xfrm>
            <a:off x="5656753" y="1828800"/>
            <a:ext cx="489204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hasCustomPrompt="1"/>
          </p:nvPr>
        </p:nvSpPr>
        <p:spPr>
          <a:xfrm>
            <a:off x="5656753" y="2498723"/>
            <a:ext cx="4892040" cy="3101977"/>
          </a:xfrm>
        </p:spPr>
        <p:txBody>
          <a:bodyPr vert="horz" lIns="91440" tIns="45720" rIns="91440" bIns="45720" rtlCol="0">
            <a:normAutofit/>
          </a:bodyPr>
          <a:lstStyle>
            <a:lvl1pPr>
              <a:defRPr lang="en-US" dirty="0" smtClean="0"/>
            </a:lvl1pPr>
            <a:lvl2pPr>
              <a:defRPr lang="en-US" dirty="0" smtClean="0"/>
            </a:lvl2pPr>
            <a:lvl3pPr>
              <a:defRPr lang="en-US" dirty="0" smtClean="0"/>
            </a:lvl3pPr>
            <a:lvl4pPr>
              <a:defRPr lang="en-US" dirty="0" smtClean="0"/>
            </a:lvl4pPr>
            <a:lvl5pPr>
              <a:defRPr lang="en-US" noProof="0" dirty="0" smtClean="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kumimoji="0" lang="en-US" sz="1800" b="0" i="0" u="none" strike="noStrike" kern="1200" cap="none" spc="0" normalizeH="0" baseline="0" noProof="0" dirty="0">
              <a:ln>
                <a:noFill/>
              </a:ln>
              <a:solidFill>
                <a:srgbClr val="E9E5DC"/>
              </a:solidFill>
              <a:effectLst/>
              <a:uLnTx/>
              <a:uFillTx/>
              <a:latin typeface="+mn-lt"/>
            </a:endParaRPr>
          </a:p>
        </p:txBody>
      </p:sp>
      <p:sp>
        <p:nvSpPr>
          <p:cNvPr id="7" name="Date Placeholder 6"/>
          <p:cNvSpPr>
            <a:spLocks noGrp="1"/>
          </p:cNvSpPr>
          <p:nvPr>
            <p:ph type="dt" sz="half" idx="10"/>
          </p:nvPr>
        </p:nvSpPr>
        <p:spPr/>
        <p:txBody>
          <a:bodyPr/>
          <a:lstStyle/>
          <a:p>
            <a:fld id="{9EB3B4C5-6003-4707-908E-62189C945CC3}" type="datetime1">
              <a:rPr lang="en-US" smtClean="0"/>
              <a:t>1/6/2018</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5B29C50-D6F1-4DB6-9B68-F4CD3996E9CF}" type="slidenum">
              <a:rPr lang="en-US" smtClean="0"/>
              <a:t>‹#›</a:t>
            </a:fld>
            <a:endParaRPr lang="en-US" dirty="0"/>
          </a:p>
        </p:txBody>
      </p:sp>
    </p:spTree>
    <p:extLst>
      <p:ext uri="{BB962C8B-B14F-4D97-AF65-F5344CB8AC3E}">
        <p14:creationId xmlns:p14="http://schemas.microsoft.com/office/powerpoint/2010/main" val="3405661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BD13A7-4D3A-477C-A4C9-3FC23D220524}" type="datetime1">
              <a:rPr lang="en-US" smtClean="0"/>
              <a:t>1/6/2018</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5B29C50-D6F1-4DB6-9B68-F4CD3996E9CF}" type="slidenum">
              <a:rPr lang="en-US" smtClean="0"/>
              <a:t>‹#›</a:t>
            </a:fld>
            <a:endParaRPr lang="en-US" dirty="0"/>
          </a:p>
        </p:txBody>
      </p:sp>
    </p:spTree>
    <p:extLst>
      <p:ext uri="{BB962C8B-B14F-4D97-AF65-F5344CB8AC3E}">
        <p14:creationId xmlns:p14="http://schemas.microsoft.com/office/powerpoint/2010/main" val="3363858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712DB-7C43-413E-A3A4-6C8982530DE4}" type="datetime1">
              <a:rPr lang="en-US" smtClean="0"/>
              <a:t>1/6/2018</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5B29C50-D6F1-4DB6-9B68-F4CD3996E9CF}" type="slidenum">
              <a:rPr lang="en-US" smtClean="0"/>
              <a:t>‹#›</a:t>
            </a:fld>
            <a:endParaRPr lang="en-US" dirty="0"/>
          </a:p>
        </p:txBody>
      </p:sp>
    </p:spTree>
    <p:extLst>
      <p:ext uri="{BB962C8B-B14F-4D97-AF65-F5344CB8AC3E}">
        <p14:creationId xmlns:p14="http://schemas.microsoft.com/office/powerpoint/2010/main" val="1927605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609599"/>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hasCustomPrompt="1"/>
          </p:nvPr>
        </p:nvSpPr>
        <p:spPr>
          <a:xfrm>
            <a:off x="4800600" y="987425"/>
            <a:ext cx="5753100" cy="4613275"/>
          </a:xfrm>
        </p:spPr>
        <p:txBody>
          <a:bodyPr vert="horz" lIns="91440" tIns="45720" rIns="91440" bIns="45720" rtlCol="0">
            <a:normAutofit/>
          </a:bodyPr>
          <a:lstStyle>
            <a:lvl1pPr>
              <a:defRPr lang="en-US" dirty="0" smtClean="0"/>
            </a:lvl1pPr>
            <a:lvl2pPr>
              <a:defRPr lang="en-US" dirty="0" smtClean="0"/>
            </a:lvl2pPr>
            <a:lvl3pPr>
              <a:defRPr lang="en-US" dirty="0" smtClean="0"/>
            </a:lvl3pPr>
            <a:lvl4pPr>
              <a:defRPr lang="en-US" dirty="0" smtClean="0"/>
            </a:lvl4pPr>
            <a:lvl5pPr>
              <a:defRPr lang="en-US" noProof="0" dirty="0" smtClean="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kumimoji="0" lang="en-US" sz="1800" b="0" i="0" u="none" strike="noStrike" kern="1200" cap="none" spc="0" normalizeH="0" baseline="0" noProof="0" dirty="0">
              <a:ln>
                <a:noFill/>
              </a:ln>
              <a:solidFill>
                <a:srgbClr val="E9E5DC"/>
              </a:solidFill>
              <a:effectLst/>
              <a:uLnTx/>
              <a:uFillTx/>
              <a:latin typeface="+mn-lt"/>
            </a:endParaRPr>
          </a:p>
        </p:txBody>
      </p:sp>
      <p:sp>
        <p:nvSpPr>
          <p:cNvPr id="4" name="Text Placeholder 3"/>
          <p:cNvSpPr>
            <a:spLocks noGrp="1"/>
          </p:cNvSpPr>
          <p:nvPr>
            <p:ph type="body" sz="half" idx="2"/>
          </p:nvPr>
        </p:nvSpPr>
        <p:spPr>
          <a:xfrm>
            <a:off x="457200" y="2254249"/>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4957353-CB27-4B95-9F95-26D24D3338ED}" type="datetime1">
              <a:rPr lang="en-US" smtClean="0"/>
              <a:t>1/6/2018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5B29C50-D6F1-4DB6-9B68-F4CD3996E9CF}" type="slidenum">
              <a:rPr lang="en-US" smtClean="0"/>
              <a:t>‹#›</a:t>
            </a:fld>
            <a:endParaRPr lang="en-US" dirty="0"/>
          </a:p>
        </p:txBody>
      </p:sp>
    </p:spTree>
    <p:extLst>
      <p:ext uri="{BB962C8B-B14F-4D97-AF65-F5344CB8AC3E}">
        <p14:creationId xmlns:p14="http://schemas.microsoft.com/office/powerpoint/2010/main" val="1287721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609599"/>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4800600" y="987425"/>
            <a:ext cx="5753100" cy="461327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457200" y="2254249"/>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9E4280A-1ED8-40BB-AA9E-608DA5BC49A1}" type="datetime1">
              <a:rPr lang="en-US" smtClean="0"/>
              <a:t>1/6/2018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5B29C50-D6F1-4DB6-9B68-F4CD3996E9CF}" type="slidenum">
              <a:rPr lang="en-US" smtClean="0"/>
              <a:t>‹#›</a:t>
            </a:fld>
            <a:endParaRPr lang="en-US" dirty="0"/>
          </a:p>
        </p:txBody>
      </p:sp>
    </p:spTree>
    <p:extLst>
      <p:ext uri="{BB962C8B-B14F-4D97-AF65-F5344CB8AC3E}">
        <p14:creationId xmlns:p14="http://schemas.microsoft.com/office/powerpoint/2010/main" val="569576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hasCustomPrompt="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42B3E5B-10D7-4A30-ABCF-50BAF8BA175F}" type="datetime1">
              <a:rPr lang="en-US" smtClean="0"/>
              <a:t>1/6/2018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E5B29C50-D6F1-4DB6-9B68-F4CD3996E9CF}" type="slidenum">
              <a:rPr lang="en-US" smtClean="0"/>
              <a:t>‹#›</a:t>
            </a:fld>
            <a:endParaRPr lang="en-US" dirty="0"/>
          </a:p>
        </p:txBody>
      </p:sp>
    </p:spTree>
    <p:extLst>
      <p:ext uri="{BB962C8B-B14F-4D97-AF65-F5344CB8AC3E}">
        <p14:creationId xmlns:p14="http://schemas.microsoft.com/office/powerpoint/2010/main" val="4079542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91661"/>
            <a:ext cx="2628900" cy="490903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691661"/>
            <a:ext cx="7734300" cy="490903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65154A-2CB5-4AE8-A14B-3BAF570BBACA}" type="datetime1">
              <a:rPr lang="en-US" smtClean="0"/>
              <a:t>1/6/2018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E5B29C50-D6F1-4DB6-9B68-F4CD3996E9CF}" type="slidenum">
              <a:rPr lang="en-US" smtClean="0"/>
              <a:t>‹#›</a:t>
            </a:fld>
            <a:endParaRPr lang="en-US" dirty="0"/>
          </a:p>
        </p:txBody>
      </p:sp>
    </p:spTree>
    <p:extLst>
      <p:ext uri="{BB962C8B-B14F-4D97-AF65-F5344CB8AC3E}">
        <p14:creationId xmlns:p14="http://schemas.microsoft.com/office/powerpoint/2010/main" val="17925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39793"/>
            <a:ext cx="10096500" cy="115090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825625"/>
            <a:ext cx="10096500" cy="377800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2">
                    <a:lumMod val="20000"/>
                    <a:lumOff val="80000"/>
                  </a:schemeClr>
                </a:solidFill>
              </a:defRPr>
            </a:lvl1pPr>
          </a:lstStyle>
          <a:p>
            <a:fld id="{E011ABCE-FDD7-4928-BE4A-3BA3529A4A7D}" type="datetime1">
              <a:rPr lang="en-US" smtClean="0"/>
              <a:t>1/6/2018</a:t>
            </a:fld>
            <a:endParaRPr lang="en-US" dirty="0"/>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2">
                    <a:lumMod val="20000"/>
                    <a:lumOff val="80000"/>
                  </a:schemeClr>
                </a:solidFill>
              </a:defRPr>
            </a:lvl1pPr>
          </a:lstStyle>
          <a:p>
            <a:r>
              <a:rPr lang="en-US" dirty="0"/>
              <a:t>Add a footer</a:t>
            </a:r>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2">
                    <a:lumMod val="20000"/>
                    <a:lumOff val="80000"/>
                  </a:schemeClr>
                </a:solidFill>
              </a:defRPr>
            </a:lvl1pPr>
          </a:lstStyle>
          <a:p>
            <a:fld id="{E5B29C50-D6F1-4DB6-9B68-F4CD3996E9CF}" type="slidenum">
              <a:rPr lang="en-US" smtClean="0"/>
              <a:pPr/>
              <a:t>‹#›</a:t>
            </a:fld>
            <a:endParaRPr lang="en-US" dirty="0"/>
          </a:p>
        </p:txBody>
      </p:sp>
    </p:spTree>
    <p:extLst>
      <p:ext uri="{BB962C8B-B14F-4D97-AF65-F5344CB8AC3E}">
        <p14:creationId xmlns:p14="http://schemas.microsoft.com/office/powerpoint/2010/main" val="16564842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ts val="4000"/>
        </a:lnSpc>
        <a:spcBef>
          <a:spcPct val="0"/>
        </a:spcBef>
        <a:buNone/>
        <a:defRPr sz="4000" b="1" kern="1200" cap="none" spc="0">
          <a:ln w="12700" cmpd="sng">
            <a:noFill/>
            <a:prstDash val="solid"/>
          </a:ln>
          <a:solidFill>
            <a:schemeClr val="accent4">
              <a:lumMod val="50000"/>
            </a:schemeClr>
          </a:solidFill>
          <a:effectLst>
            <a:outerShdw blurRad="38100" dist="38100" dir="2700000" algn="tl">
              <a:srgbClr val="000000">
                <a:alpha val="43000"/>
              </a:srgbClr>
            </a:outerShdw>
          </a:effectLst>
          <a:latin typeface="+mj-lt"/>
          <a:ea typeface="+mj-ea"/>
          <a:cs typeface="+mj-cs"/>
        </a:defRPr>
      </a:lvl1pPr>
    </p:titleStyle>
    <p:bodyStyle>
      <a:lvl1pPr marL="228600" indent="-228600" algn="l" defTabSz="914400" rtl="0" eaLnBrk="1" latinLnBrk="0" hangingPunct="1">
        <a:lnSpc>
          <a:spcPct val="90000"/>
        </a:lnSpc>
        <a:spcBef>
          <a:spcPct val="30000"/>
        </a:spcBef>
        <a:buClr>
          <a:schemeClr val="bg1"/>
        </a:buClr>
        <a:buSzPct val="70000"/>
        <a:buFont typeface="Arial" panose="020B0604020202020204" pitchFamily="34" charset="0"/>
        <a:buChar char="•"/>
        <a:defRPr sz="2400" kern="1200">
          <a:solidFill>
            <a:schemeClr val="bg1"/>
          </a:solidFill>
          <a:latin typeface="+mn-lt"/>
          <a:ea typeface="+mn-ea"/>
          <a:cs typeface="+mn-cs"/>
        </a:defRPr>
      </a:lvl1pPr>
      <a:lvl2pPr marL="685800" indent="-228600" algn="l" defTabSz="914400" rtl="0" eaLnBrk="1" latinLnBrk="0" hangingPunct="1">
        <a:lnSpc>
          <a:spcPct val="90000"/>
        </a:lnSpc>
        <a:spcBef>
          <a:spcPct val="30000"/>
        </a:spcBef>
        <a:buClr>
          <a:schemeClr val="bg1"/>
        </a:buClr>
        <a:buSzPct val="70000"/>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ct val="30000"/>
        </a:spcBef>
        <a:buClr>
          <a:schemeClr val="bg1"/>
        </a:buClr>
        <a:buSzPct val="70000"/>
        <a:buFont typeface="Arial" panose="020B0604020202020204" pitchFamily="34" charset="0"/>
        <a:buChar char="•"/>
        <a:defRPr sz="1800" kern="1200">
          <a:solidFill>
            <a:schemeClr val="bg1"/>
          </a:solidFill>
          <a:latin typeface="+mn-lt"/>
          <a:ea typeface="+mn-ea"/>
          <a:cs typeface="+mn-cs"/>
        </a:defRPr>
      </a:lvl3pPr>
      <a:lvl4pPr marL="1600200" indent="-228600" algn="l" defTabSz="914400" rtl="0" eaLnBrk="1" latinLnBrk="0" hangingPunct="1">
        <a:lnSpc>
          <a:spcPct val="90000"/>
        </a:lnSpc>
        <a:spcBef>
          <a:spcPct val="30000"/>
        </a:spcBef>
        <a:buClr>
          <a:schemeClr val="bg1"/>
        </a:buClr>
        <a:buSzPct val="70000"/>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ct val="30000"/>
        </a:spcBef>
        <a:buClr>
          <a:schemeClr val="bg1"/>
        </a:buClr>
        <a:buSzPct val="70000"/>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ct val="30000"/>
        </a:spcBef>
        <a:buClr>
          <a:schemeClr val="bg1"/>
        </a:buClr>
        <a:buSzPct val="70000"/>
        <a:buFont typeface="Arial" panose="020B0604020202020204" pitchFamily="34" charset="0"/>
        <a:buChar char="•"/>
        <a:defRPr sz="1800" kern="1200">
          <a:solidFill>
            <a:schemeClr val="bg2"/>
          </a:solidFill>
          <a:latin typeface="+mn-lt"/>
          <a:ea typeface="+mn-ea"/>
          <a:cs typeface="+mn-cs"/>
        </a:defRPr>
      </a:lvl6pPr>
      <a:lvl7pPr marL="2971800" indent="-228600" algn="l" defTabSz="914400" rtl="0" eaLnBrk="1" latinLnBrk="0" hangingPunct="1">
        <a:lnSpc>
          <a:spcPct val="90000"/>
        </a:lnSpc>
        <a:spcBef>
          <a:spcPct val="30000"/>
        </a:spcBef>
        <a:buClr>
          <a:schemeClr val="bg1"/>
        </a:buClr>
        <a:buSzPct val="70000"/>
        <a:buFont typeface="Arial" panose="020B0604020202020204" pitchFamily="34" charset="0"/>
        <a:buChar char="•"/>
        <a:defRPr sz="1800" kern="1200">
          <a:solidFill>
            <a:schemeClr val="bg2"/>
          </a:solidFill>
          <a:latin typeface="+mn-lt"/>
          <a:ea typeface="+mn-ea"/>
          <a:cs typeface="+mn-cs"/>
        </a:defRPr>
      </a:lvl7pPr>
      <a:lvl8pPr marL="3429000" indent="-228600" algn="l" defTabSz="914400" rtl="0" eaLnBrk="1" latinLnBrk="0" hangingPunct="1">
        <a:lnSpc>
          <a:spcPct val="90000"/>
        </a:lnSpc>
        <a:spcBef>
          <a:spcPct val="30000"/>
        </a:spcBef>
        <a:buClr>
          <a:schemeClr val="bg1"/>
        </a:buClr>
        <a:buSzPct val="70000"/>
        <a:buFont typeface="Arial" panose="020B0604020202020204" pitchFamily="34" charset="0"/>
        <a:buChar char="•"/>
        <a:defRPr sz="1800" kern="1200">
          <a:solidFill>
            <a:schemeClr val="bg2"/>
          </a:solidFill>
          <a:latin typeface="+mn-lt"/>
          <a:ea typeface="+mn-ea"/>
          <a:cs typeface="+mn-cs"/>
        </a:defRPr>
      </a:lvl8pPr>
      <a:lvl9pPr marL="3886200" indent="-228600" algn="l" defTabSz="914400" rtl="0" eaLnBrk="1" latinLnBrk="0" hangingPunct="1">
        <a:lnSpc>
          <a:spcPct val="90000"/>
        </a:lnSpc>
        <a:spcBef>
          <a:spcPct val="30000"/>
        </a:spcBef>
        <a:buClr>
          <a:schemeClr val="bg1"/>
        </a:buClr>
        <a:buSzPct val="70000"/>
        <a:buFont typeface="Arial" panose="020B0604020202020204" pitchFamily="34" charset="0"/>
        <a:buChar char="•"/>
        <a:defRPr sz="1800" kern="1200">
          <a:solidFill>
            <a:schemeClr val="bg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288" userDrawn="1">
          <p15:clr>
            <a:srgbClr val="F26B43"/>
          </p15:clr>
        </p15:guide>
        <p15:guide id="3" pos="6648" userDrawn="1">
          <p15:clr>
            <a:srgbClr val="F26B43"/>
          </p15:clr>
        </p15:guide>
        <p15:guide id="4" orient="horz" pos="3528" userDrawn="1">
          <p15:clr>
            <a:srgbClr val="F26B43"/>
          </p15:clr>
        </p15:guide>
        <p15:guide id="5" orient="horz" pos="112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atnews.com/2016/02/04/should-geneticists-move-beyond-race/" TargetMode="External"/><Relationship Id="rId2" Type="http://schemas.openxmlformats.org/officeDocument/2006/relationships/hyperlink" Target="https://www.collinsdictionary.com/dictionary/english/race" TargetMode="External"/><Relationship Id="rId1" Type="http://schemas.openxmlformats.org/officeDocument/2006/relationships/slideLayout" Target="../slideLayouts/slideLayout2.xml"/><Relationship Id="rId4" Type="http://schemas.openxmlformats.org/officeDocument/2006/relationships/hyperlink" Target="https://racialitentity.wordpress.com/2012/09/30/white-americans-and-their-mongrel-heritage-introduction-the-mongrel-r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755" y="36922"/>
            <a:ext cx="12152245" cy="6821078"/>
          </a:xfrm>
        </p:spPr>
        <p:txBody>
          <a:bodyPr>
            <a:normAutofit/>
          </a:bodyPr>
          <a:lstStyle/>
          <a:p>
            <a:r>
              <a:rPr lang="en-US" sz="2000" dirty="0"/>
              <a:t>                                        WordPress, 2012</a:t>
            </a:r>
          </a:p>
        </p:txBody>
      </p:sp>
      <p:sp>
        <p:nvSpPr>
          <p:cNvPr id="3" name="Subtitle 2"/>
          <p:cNvSpPr>
            <a:spLocks noGrp="1"/>
          </p:cNvSpPr>
          <p:nvPr>
            <p:ph type="subTitle" idx="1"/>
          </p:nvPr>
        </p:nvSpPr>
        <p:spPr>
          <a:xfrm>
            <a:off x="1961321" y="609600"/>
            <a:ext cx="9395791" cy="6248400"/>
          </a:xfrm>
        </p:spPr>
        <p:txBody>
          <a:bodyPr>
            <a:normAutofit/>
          </a:bodyPr>
          <a:lstStyle/>
          <a:p>
            <a:endParaRPr lang="en-GB" sz="3600" dirty="0">
              <a:latin typeface="Arial Black" panose="020B0A04020102020204" pitchFamily="34" charset="0"/>
            </a:endParaRPr>
          </a:p>
          <a:p>
            <a:r>
              <a:rPr lang="en-GB" sz="3600" dirty="0">
                <a:latin typeface="Arial Black" panose="020B0A04020102020204" pitchFamily="34" charset="0"/>
              </a:rPr>
              <a:t>An exploration of positive and negative aspects of labelling theory  and why society deems it necessary to use the label race</a:t>
            </a:r>
            <a:endParaRPr lang="en-US" sz="3600" dirty="0">
              <a:latin typeface="Arial Black" panose="020B0A04020102020204" pitchFamily="34" charset="0"/>
            </a:endParaRPr>
          </a:p>
        </p:txBody>
      </p:sp>
      <p:sp>
        <p:nvSpPr>
          <p:cNvPr id="4" name="TextBox 3">
            <a:extLst>
              <a:ext uri="{FF2B5EF4-FFF2-40B4-BE49-F238E27FC236}">
                <a16:creationId xmlns:a16="http://schemas.microsoft.com/office/drawing/2014/main" id="{B65F8D28-6F9E-490A-8B5C-006149A9D336}"/>
              </a:ext>
            </a:extLst>
          </p:cNvPr>
          <p:cNvSpPr txBox="1"/>
          <p:nvPr/>
        </p:nvSpPr>
        <p:spPr>
          <a:xfrm>
            <a:off x="662610" y="5115196"/>
            <a:ext cx="3273287" cy="1384995"/>
          </a:xfrm>
          <a:prstGeom prst="rect">
            <a:avLst/>
          </a:prstGeom>
          <a:noFill/>
          <a:ln>
            <a:solidFill>
              <a:schemeClr val="tx2"/>
            </a:solidFill>
          </a:ln>
        </p:spPr>
        <p:txBody>
          <a:bodyPr wrap="square" rtlCol="0">
            <a:spAutoFit/>
          </a:bodyPr>
          <a:lstStyle/>
          <a:p>
            <a:r>
              <a:rPr lang="en-GB" sz="2800" dirty="0">
                <a:solidFill>
                  <a:schemeClr val="bg1"/>
                </a:solidFill>
              </a:rPr>
              <a:t>1602543</a:t>
            </a:r>
          </a:p>
          <a:p>
            <a:r>
              <a:rPr lang="en-GB" sz="2800" dirty="0">
                <a:solidFill>
                  <a:schemeClr val="bg1"/>
                </a:solidFill>
              </a:rPr>
              <a:t>SJS15018</a:t>
            </a:r>
          </a:p>
          <a:p>
            <a:r>
              <a:rPr lang="en-GB" sz="2800" dirty="0">
                <a:solidFill>
                  <a:schemeClr val="bg1"/>
                </a:solidFill>
              </a:rPr>
              <a:t>KAYLEIGH POINTON</a:t>
            </a:r>
            <a:endParaRPr lang="en-GB" dirty="0"/>
          </a:p>
        </p:txBody>
      </p:sp>
      <p:pic>
        <p:nvPicPr>
          <p:cNvPr id="8" name="Picture 7">
            <a:extLst>
              <a:ext uri="{FF2B5EF4-FFF2-40B4-BE49-F238E27FC236}">
                <a16:creationId xmlns:a16="http://schemas.microsoft.com/office/drawing/2014/main" id="{B2398C78-3AD9-4F7D-AF65-DE1C14B1016D}"/>
              </a:ext>
            </a:extLst>
          </p:cNvPr>
          <p:cNvPicPr>
            <a:picLocks noChangeAspect="1"/>
          </p:cNvPicPr>
          <p:nvPr/>
        </p:nvPicPr>
        <p:blipFill>
          <a:blip r:embed="rId3"/>
          <a:stretch>
            <a:fillRect/>
          </a:stretch>
        </p:blipFill>
        <p:spPr>
          <a:xfrm>
            <a:off x="5287618" y="3733800"/>
            <a:ext cx="2464903" cy="2539034"/>
          </a:xfrm>
          <a:prstGeom prst="rect">
            <a:avLst/>
          </a:prstGeom>
        </p:spPr>
      </p:pic>
    </p:spTree>
    <p:extLst>
      <p:ext uri="{BB962C8B-B14F-4D97-AF65-F5344CB8AC3E}">
        <p14:creationId xmlns:p14="http://schemas.microsoft.com/office/powerpoint/2010/main" val="1990881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64689-44F1-4017-901F-37C6DA1AA90A}"/>
              </a:ext>
            </a:extLst>
          </p:cNvPr>
          <p:cNvSpPr>
            <a:spLocks noGrp="1"/>
          </p:cNvSpPr>
          <p:nvPr>
            <p:ph type="title"/>
          </p:nvPr>
        </p:nvSpPr>
        <p:spPr/>
        <p:txBody>
          <a:bodyPr/>
          <a:lstStyle/>
          <a:p>
            <a:r>
              <a:rPr lang="en-GB" dirty="0"/>
              <a:t>                              </a:t>
            </a:r>
            <a:r>
              <a:rPr lang="en-GB" sz="6000" dirty="0">
                <a:solidFill>
                  <a:schemeClr val="bg1"/>
                </a:solidFill>
              </a:rPr>
              <a:t>Introduction</a:t>
            </a:r>
          </a:p>
        </p:txBody>
      </p:sp>
      <p:sp>
        <p:nvSpPr>
          <p:cNvPr id="7" name="Content Placeholder 6">
            <a:extLst>
              <a:ext uri="{FF2B5EF4-FFF2-40B4-BE49-F238E27FC236}">
                <a16:creationId xmlns:a16="http://schemas.microsoft.com/office/drawing/2014/main" id="{F70ED055-C93C-484C-972D-410DCBA47673}"/>
              </a:ext>
            </a:extLst>
          </p:cNvPr>
          <p:cNvSpPr>
            <a:spLocks noGrp="1"/>
          </p:cNvSpPr>
          <p:nvPr>
            <p:ph idx="1"/>
          </p:nvPr>
        </p:nvSpPr>
        <p:spPr/>
        <p:txBody>
          <a:bodyPr>
            <a:normAutofit lnSpcReduction="10000"/>
          </a:bodyPr>
          <a:lstStyle/>
          <a:p>
            <a:r>
              <a:rPr lang="en-GB" sz="3600" dirty="0"/>
              <a:t>Definition of race</a:t>
            </a:r>
          </a:p>
          <a:p>
            <a:r>
              <a:rPr lang="en-GB" sz="3600" dirty="0"/>
              <a:t>Race  </a:t>
            </a:r>
          </a:p>
          <a:p>
            <a:r>
              <a:rPr lang="en-GB" sz="3600" dirty="0"/>
              <a:t>Race within society </a:t>
            </a:r>
          </a:p>
          <a:p>
            <a:r>
              <a:rPr lang="en-GB" sz="3600" dirty="0"/>
              <a:t>Labelling Theory </a:t>
            </a:r>
          </a:p>
          <a:p>
            <a:r>
              <a:rPr lang="en-GB" sz="3600" dirty="0"/>
              <a:t>Negative aspects of race within media </a:t>
            </a:r>
          </a:p>
          <a:p>
            <a:r>
              <a:rPr lang="en-GB" sz="3600" dirty="0"/>
              <a:t>Positive aspects of labelling race </a:t>
            </a:r>
          </a:p>
          <a:p>
            <a:endParaRPr lang="en-GB" sz="3600" dirty="0"/>
          </a:p>
          <a:p>
            <a:endParaRPr lang="en-GB" dirty="0"/>
          </a:p>
        </p:txBody>
      </p:sp>
    </p:spTree>
    <p:extLst>
      <p:ext uri="{BB962C8B-B14F-4D97-AF65-F5344CB8AC3E}">
        <p14:creationId xmlns:p14="http://schemas.microsoft.com/office/powerpoint/2010/main" val="3074688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A18F3-D1B4-4D2C-B29A-8885E3B73C63}"/>
              </a:ext>
            </a:extLst>
          </p:cNvPr>
          <p:cNvSpPr>
            <a:spLocks noGrp="1"/>
          </p:cNvSpPr>
          <p:nvPr>
            <p:ph type="title"/>
          </p:nvPr>
        </p:nvSpPr>
        <p:spPr>
          <a:xfrm>
            <a:off x="457200" y="639793"/>
            <a:ext cx="11310730" cy="910711"/>
          </a:xfrm>
        </p:spPr>
        <p:txBody>
          <a:bodyPr/>
          <a:lstStyle/>
          <a:p>
            <a:r>
              <a:rPr lang="en-GB" dirty="0"/>
              <a:t>                    </a:t>
            </a:r>
            <a:r>
              <a:rPr lang="en-GB" sz="5400" dirty="0">
                <a:solidFill>
                  <a:schemeClr val="bg1"/>
                </a:solidFill>
                <a:latin typeface="Arial Black" panose="020B0A04020102020204" pitchFamily="34" charset="0"/>
              </a:rPr>
              <a:t>Definition of race   </a:t>
            </a:r>
            <a:endParaRPr lang="en-GB" sz="5400" dirty="0">
              <a:solidFill>
                <a:schemeClr val="bg1"/>
              </a:solidFill>
              <a:highlight>
                <a:srgbClr val="FF0000"/>
              </a:highlight>
              <a:latin typeface="Arial Black" panose="020B0A04020102020204" pitchFamily="34" charset="0"/>
            </a:endParaRPr>
          </a:p>
        </p:txBody>
      </p:sp>
      <p:sp>
        <p:nvSpPr>
          <p:cNvPr id="3" name="Content Placeholder 2">
            <a:extLst>
              <a:ext uri="{FF2B5EF4-FFF2-40B4-BE49-F238E27FC236}">
                <a16:creationId xmlns:a16="http://schemas.microsoft.com/office/drawing/2014/main" id="{F5ECB4ED-9A08-48E5-A3C1-06F4000B0AB9}"/>
              </a:ext>
            </a:extLst>
          </p:cNvPr>
          <p:cNvSpPr>
            <a:spLocks noGrp="1"/>
          </p:cNvSpPr>
          <p:nvPr>
            <p:ph idx="1"/>
          </p:nvPr>
        </p:nvSpPr>
        <p:spPr>
          <a:xfrm>
            <a:off x="291548" y="1550504"/>
            <a:ext cx="11158330" cy="4876799"/>
          </a:xfrm>
        </p:spPr>
        <p:txBody>
          <a:bodyPr>
            <a:normAutofit/>
          </a:bodyPr>
          <a:lstStyle/>
          <a:p>
            <a:pPr marL="0" indent="0" algn="ctr">
              <a:buNone/>
            </a:pPr>
            <a:r>
              <a:rPr lang="en-GB" sz="4000" dirty="0"/>
              <a:t>‘A group of people united or classified together on the basis of common history, nationality, or geographic distribution’ (Collins English dictionary, no date)</a:t>
            </a:r>
          </a:p>
        </p:txBody>
      </p:sp>
      <p:pic>
        <p:nvPicPr>
          <p:cNvPr id="4" name="Picture 3">
            <a:extLst>
              <a:ext uri="{FF2B5EF4-FFF2-40B4-BE49-F238E27FC236}">
                <a16:creationId xmlns:a16="http://schemas.microsoft.com/office/drawing/2014/main" id="{1EFDBA92-2A1D-4E5C-B729-80D802069BEF}"/>
              </a:ext>
            </a:extLst>
          </p:cNvPr>
          <p:cNvPicPr>
            <a:picLocks noChangeAspect="1"/>
          </p:cNvPicPr>
          <p:nvPr/>
        </p:nvPicPr>
        <p:blipFill>
          <a:blip r:embed="rId2"/>
          <a:stretch>
            <a:fillRect/>
          </a:stretch>
        </p:blipFill>
        <p:spPr>
          <a:xfrm>
            <a:off x="2551044" y="3874672"/>
            <a:ext cx="6135756" cy="1870280"/>
          </a:xfrm>
          <a:prstGeom prst="rect">
            <a:avLst/>
          </a:prstGeom>
        </p:spPr>
      </p:pic>
      <p:sp>
        <p:nvSpPr>
          <p:cNvPr id="5" name="TextBox 4">
            <a:extLst>
              <a:ext uri="{FF2B5EF4-FFF2-40B4-BE49-F238E27FC236}">
                <a16:creationId xmlns:a16="http://schemas.microsoft.com/office/drawing/2014/main" id="{B1266DC9-EDE5-4A96-BDEA-9794B374EFFB}"/>
              </a:ext>
            </a:extLst>
          </p:cNvPr>
          <p:cNvSpPr txBox="1"/>
          <p:nvPr/>
        </p:nvSpPr>
        <p:spPr>
          <a:xfrm>
            <a:off x="5102086" y="5744952"/>
            <a:ext cx="2557671" cy="369332"/>
          </a:xfrm>
          <a:prstGeom prst="rect">
            <a:avLst/>
          </a:prstGeom>
          <a:noFill/>
          <a:ln>
            <a:solidFill>
              <a:schemeClr val="tx2"/>
            </a:solidFill>
          </a:ln>
        </p:spPr>
        <p:txBody>
          <a:bodyPr wrap="square" rtlCol="0">
            <a:spAutoFit/>
          </a:bodyPr>
          <a:lstStyle/>
          <a:p>
            <a:r>
              <a:rPr lang="en-GB" dirty="0"/>
              <a:t> (SHARON BEGLEY , 2016)</a:t>
            </a:r>
          </a:p>
        </p:txBody>
      </p:sp>
    </p:spTree>
    <p:extLst>
      <p:ext uri="{BB962C8B-B14F-4D97-AF65-F5344CB8AC3E}">
        <p14:creationId xmlns:p14="http://schemas.microsoft.com/office/powerpoint/2010/main" val="798073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82F03-F69C-4708-AFEC-90C1BFA953D9}"/>
              </a:ext>
            </a:extLst>
          </p:cNvPr>
          <p:cNvSpPr>
            <a:spLocks noGrp="1"/>
          </p:cNvSpPr>
          <p:nvPr>
            <p:ph type="title"/>
          </p:nvPr>
        </p:nvSpPr>
        <p:spPr>
          <a:xfrm>
            <a:off x="457200" y="639793"/>
            <a:ext cx="10952922" cy="1185832"/>
          </a:xfrm>
        </p:spPr>
        <p:txBody>
          <a:bodyPr/>
          <a:lstStyle/>
          <a:p>
            <a:pPr algn="just"/>
            <a:r>
              <a:rPr lang="en-GB" dirty="0">
                <a:solidFill>
                  <a:schemeClr val="bg1"/>
                </a:solidFill>
              </a:rPr>
              <a:t>                                          </a:t>
            </a:r>
            <a:r>
              <a:rPr lang="en-GB" sz="6000" dirty="0">
                <a:solidFill>
                  <a:schemeClr val="bg1"/>
                </a:solidFill>
              </a:rPr>
              <a:t>Race</a:t>
            </a:r>
          </a:p>
        </p:txBody>
      </p:sp>
      <p:sp>
        <p:nvSpPr>
          <p:cNvPr id="3" name="Content Placeholder 2">
            <a:extLst>
              <a:ext uri="{FF2B5EF4-FFF2-40B4-BE49-F238E27FC236}">
                <a16:creationId xmlns:a16="http://schemas.microsoft.com/office/drawing/2014/main" id="{4C5D49B0-E3DE-49C5-A0DF-9D8990343C35}"/>
              </a:ext>
            </a:extLst>
          </p:cNvPr>
          <p:cNvSpPr>
            <a:spLocks noGrp="1"/>
          </p:cNvSpPr>
          <p:nvPr>
            <p:ph idx="1"/>
          </p:nvPr>
        </p:nvSpPr>
        <p:spPr>
          <a:xfrm>
            <a:off x="1417982" y="1124641"/>
            <a:ext cx="10548731" cy="4268994"/>
          </a:xfrm>
        </p:spPr>
        <p:txBody>
          <a:bodyPr>
            <a:normAutofit/>
          </a:bodyPr>
          <a:lstStyle/>
          <a:p>
            <a:pPr marL="0" indent="0">
              <a:buNone/>
            </a:pPr>
            <a:r>
              <a:rPr lang="en-GB" sz="4400" dirty="0"/>
              <a:t> </a:t>
            </a:r>
            <a:endParaRPr lang="en-GB" sz="5400" dirty="0"/>
          </a:p>
          <a:p>
            <a:r>
              <a:rPr lang="en-GB" sz="5400" dirty="0"/>
              <a:t>Social identity </a:t>
            </a:r>
          </a:p>
          <a:p>
            <a:r>
              <a:rPr lang="en-GB" sz="5400" dirty="0"/>
              <a:t>Categorization</a:t>
            </a:r>
          </a:p>
          <a:p>
            <a:r>
              <a:rPr lang="en-GB" sz="5400" dirty="0"/>
              <a:t>Visible traits </a:t>
            </a:r>
          </a:p>
          <a:p>
            <a:endParaRPr lang="en-GB" sz="4400" dirty="0"/>
          </a:p>
          <a:p>
            <a:endParaRPr lang="en-GB" sz="4400" dirty="0"/>
          </a:p>
        </p:txBody>
      </p:sp>
      <p:sp>
        <p:nvSpPr>
          <p:cNvPr id="5" name="TextBox 4">
            <a:extLst>
              <a:ext uri="{FF2B5EF4-FFF2-40B4-BE49-F238E27FC236}">
                <a16:creationId xmlns:a16="http://schemas.microsoft.com/office/drawing/2014/main" id="{45774401-80D8-45F7-A4FE-2108AD7759EF}"/>
              </a:ext>
            </a:extLst>
          </p:cNvPr>
          <p:cNvSpPr txBox="1"/>
          <p:nvPr/>
        </p:nvSpPr>
        <p:spPr>
          <a:xfrm>
            <a:off x="8719930" y="4692650"/>
            <a:ext cx="2782957" cy="369332"/>
          </a:xfrm>
          <a:prstGeom prst="rect">
            <a:avLst/>
          </a:prstGeom>
          <a:noFill/>
          <a:ln>
            <a:solidFill>
              <a:schemeClr val="tx2"/>
            </a:solidFill>
          </a:ln>
        </p:spPr>
        <p:txBody>
          <a:bodyPr wrap="square" rtlCol="0">
            <a:spAutoFit/>
          </a:bodyPr>
          <a:lstStyle/>
          <a:p>
            <a:r>
              <a:rPr lang="en-GB" dirty="0"/>
              <a:t>(Museum of man, no date)</a:t>
            </a:r>
          </a:p>
        </p:txBody>
      </p:sp>
      <p:pic>
        <p:nvPicPr>
          <p:cNvPr id="6" name="Picture 5">
            <a:extLst>
              <a:ext uri="{FF2B5EF4-FFF2-40B4-BE49-F238E27FC236}">
                <a16:creationId xmlns:a16="http://schemas.microsoft.com/office/drawing/2014/main" id="{49868E68-B886-46AE-9771-5B89CDC11921}"/>
              </a:ext>
            </a:extLst>
          </p:cNvPr>
          <p:cNvPicPr>
            <a:picLocks noChangeAspect="1"/>
          </p:cNvPicPr>
          <p:nvPr/>
        </p:nvPicPr>
        <p:blipFill>
          <a:blip r:embed="rId2"/>
          <a:stretch>
            <a:fillRect/>
          </a:stretch>
        </p:blipFill>
        <p:spPr>
          <a:xfrm>
            <a:off x="8110329" y="1124641"/>
            <a:ext cx="3564835" cy="3568009"/>
          </a:xfrm>
          <a:prstGeom prst="rect">
            <a:avLst/>
          </a:prstGeom>
        </p:spPr>
      </p:pic>
    </p:spTree>
    <p:extLst>
      <p:ext uri="{BB962C8B-B14F-4D97-AF65-F5344CB8AC3E}">
        <p14:creationId xmlns:p14="http://schemas.microsoft.com/office/powerpoint/2010/main" val="388443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FBBEB-DA73-499D-9E94-2B4678CCA2DC}"/>
              </a:ext>
            </a:extLst>
          </p:cNvPr>
          <p:cNvSpPr>
            <a:spLocks noGrp="1"/>
          </p:cNvSpPr>
          <p:nvPr>
            <p:ph type="title"/>
          </p:nvPr>
        </p:nvSpPr>
        <p:spPr>
          <a:xfrm>
            <a:off x="457200" y="674719"/>
            <a:ext cx="10096500" cy="849282"/>
          </a:xfrm>
        </p:spPr>
        <p:txBody>
          <a:bodyPr/>
          <a:lstStyle/>
          <a:p>
            <a:r>
              <a:rPr lang="en-GB" dirty="0"/>
              <a:t>                   </a:t>
            </a:r>
            <a:r>
              <a:rPr lang="en-GB" sz="5400" dirty="0">
                <a:solidFill>
                  <a:schemeClr val="bg1"/>
                </a:solidFill>
              </a:rPr>
              <a:t> Race within society </a:t>
            </a:r>
          </a:p>
        </p:txBody>
      </p:sp>
      <p:sp>
        <p:nvSpPr>
          <p:cNvPr id="3" name="Content Placeholder 2">
            <a:extLst>
              <a:ext uri="{FF2B5EF4-FFF2-40B4-BE49-F238E27FC236}">
                <a16:creationId xmlns:a16="http://schemas.microsoft.com/office/drawing/2014/main" id="{FD729642-13CC-42FB-9F0E-1E8AD642C22E}"/>
              </a:ext>
            </a:extLst>
          </p:cNvPr>
          <p:cNvSpPr>
            <a:spLocks noGrp="1"/>
          </p:cNvSpPr>
          <p:nvPr>
            <p:ph idx="1"/>
          </p:nvPr>
        </p:nvSpPr>
        <p:spPr>
          <a:xfrm>
            <a:off x="874643" y="1524001"/>
            <a:ext cx="11065565" cy="4853471"/>
          </a:xfrm>
        </p:spPr>
        <p:txBody>
          <a:bodyPr>
            <a:normAutofit fontScale="40000" lnSpcReduction="20000"/>
          </a:bodyPr>
          <a:lstStyle/>
          <a:p>
            <a:pPr marL="0" indent="0">
              <a:buNone/>
            </a:pPr>
            <a:r>
              <a:rPr lang="en-GB" dirty="0"/>
              <a:t> </a:t>
            </a:r>
          </a:p>
          <a:p>
            <a:pPr marL="0" indent="0">
              <a:buNone/>
            </a:pPr>
            <a:r>
              <a:rPr lang="en-GB" sz="7300" dirty="0">
                <a:latin typeface="Arial" panose="020B0604020202020204" pitchFamily="34" charset="0"/>
                <a:cs typeface="Arial" panose="020B0604020202020204" pitchFamily="34" charset="0"/>
              </a:rPr>
              <a:t>How race is seen in society</a:t>
            </a:r>
          </a:p>
          <a:p>
            <a:pPr marL="0" indent="0">
              <a:buNone/>
            </a:pPr>
            <a:endParaRPr lang="en-GB" sz="7300" dirty="0">
              <a:latin typeface="Arial Black" panose="020B0A04020102020204" pitchFamily="34" charset="0"/>
            </a:endParaRPr>
          </a:p>
          <a:p>
            <a:r>
              <a:rPr lang="en-GB" sz="7300" dirty="0">
                <a:latin typeface="Arial" panose="020B0604020202020204" pitchFamily="34" charset="0"/>
                <a:cs typeface="Arial" panose="020B0604020202020204" pitchFamily="34" charset="0"/>
              </a:rPr>
              <a:t>Groups </a:t>
            </a:r>
          </a:p>
          <a:p>
            <a:r>
              <a:rPr lang="en-GB" sz="7300" dirty="0">
                <a:latin typeface="Arial" panose="020B0604020202020204" pitchFamily="34" charset="0"/>
                <a:cs typeface="Arial" panose="020B0604020202020204" pitchFamily="34" charset="0"/>
              </a:rPr>
              <a:t>History</a:t>
            </a:r>
          </a:p>
          <a:p>
            <a:r>
              <a:rPr lang="en-GB" sz="7300" dirty="0">
                <a:latin typeface="Arial" panose="020B0604020202020204" pitchFamily="34" charset="0"/>
                <a:cs typeface="Arial" panose="020B0604020202020204" pitchFamily="34" charset="0"/>
              </a:rPr>
              <a:t>Employment</a:t>
            </a:r>
          </a:p>
          <a:p>
            <a:r>
              <a:rPr lang="en-GB" sz="7300" dirty="0">
                <a:latin typeface="Arial" panose="020B0604020202020204" pitchFamily="34" charset="0"/>
                <a:cs typeface="Arial" panose="020B0604020202020204" pitchFamily="34" charset="0"/>
              </a:rPr>
              <a:t>Privileged </a:t>
            </a:r>
          </a:p>
          <a:p>
            <a:r>
              <a:rPr lang="en-GB" sz="7300" dirty="0">
                <a:latin typeface="Arial" panose="020B0604020202020204" pitchFamily="34" charset="0"/>
                <a:cs typeface="Arial" panose="020B0604020202020204" pitchFamily="34" charset="0"/>
              </a:rPr>
              <a:t>Labelling </a:t>
            </a:r>
          </a:p>
          <a:p>
            <a:pPr marL="0" indent="0">
              <a:buNone/>
            </a:pPr>
            <a:endParaRPr lang="en-GB" sz="3600" dirty="0">
              <a:latin typeface="Arial Black" panose="020B0A04020102020204" pitchFamily="34" charset="0"/>
            </a:endParaRPr>
          </a:p>
          <a:p>
            <a:pPr marL="0" indent="0">
              <a:buNone/>
            </a:pPr>
            <a:endParaRPr lang="en-GB" sz="3600" dirty="0">
              <a:latin typeface="Arial Black" panose="020B0A04020102020204" pitchFamily="34" charset="0"/>
            </a:endParaRPr>
          </a:p>
          <a:p>
            <a:pPr marL="0" indent="0">
              <a:buNone/>
            </a:pPr>
            <a:r>
              <a:rPr lang="en-GB" sz="3600" dirty="0">
                <a:latin typeface="Arial Black" panose="020B0A04020102020204" pitchFamily="34" charset="0"/>
              </a:rPr>
              <a:t> </a:t>
            </a:r>
          </a:p>
          <a:p>
            <a:pPr marL="0" indent="0">
              <a:buNone/>
            </a:pPr>
            <a:r>
              <a:rPr lang="en-GB" sz="3200" dirty="0">
                <a:latin typeface="Arial Black" panose="020B0A04020102020204" pitchFamily="34" charset="0"/>
              </a:rPr>
              <a:t>  </a:t>
            </a:r>
          </a:p>
          <a:p>
            <a:pPr marL="0" indent="0">
              <a:buNone/>
            </a:pPr>
            <a:r>
              <a:rPr lang="en-GB" sz="4000" dirty="0"/>
              <a:t>                  </a:t>
            </a:r>
          </a:p>
        </p:txBody>
      </p:sp>
      <p:pic>
        <p:nvPicPr>
          <p:cNvPr id="4" name="Picture 3">
            <a:extLst>
              <a:ext uri="{FF2B5EF4-FFF2-40B4-BE49-F238E27FC236}">
                <a16:creationId xmlns:a16="http://schemas.microsoft.com/office/drawing/2014/main" id="{AEDC3D22-D5E4-4A4C-834F-309F151D660D}"/>
              </a:ext>
            </a:extLst>
          </p:cNvPr>
          <p:cNvPicPr>
            <a:picLocks noChangeAspect="1"/>
          </p:cNvPicPr>
          <p:nvPr/>
        </p:nvPicPr>
        <p:blipFill>
          <a:blip r:embed="rId2"/>
          <a:stretch>
            <a:fillRect/>
          </a:stretch>
        </p:blipFill>
        <p:spPr>
          <a:xfrm>
            <a:off x="7606795" y="1524000"/>
            <a:ext cx="3995483" cy="3378163"/>
          </a:xfrm>
          <a:prstGeom prst="rect">
            <a:avLst/>
          </a:prstGeom>
        </p:spPr>
      </p:pic>
      <p:sp>
        <p:nvSpPr>
          <p:cNvPr id="5" name="TextBox 4">
            <a:extLst>
              <a:ext uri="{FF2B5EF4-FFF2-40B4-BE49-F238E27FC236}">
                <a16:creationId xmlns:a16="http://schemas.microsoft.com/office/drawing/2014/main" id="{EB2D942F-2245-494F-B28F-C98658619A72}"/>
              </a:ext>
            </a:extLst>
          </p:cNvPr>
          <p:cNvSpPr txBox="1"/>
          <p:nvPr/>
        </p:nvSpPr>
        <p:spPr>
          <a:xfrm>
            <a:off x="8825948" y="4902163"/>
            <a:ext cx="2213113" cy="369332"/>
          </a:xfrm>
          <a:prstGeom prst="rect">
            <a:avLst/>
          </a:prstGeom>
          <a:noFill/>
          <a:ln>
            <a:solidFill>
              <a:schemeClr val="tx2"/>
            </a:solidFill>
          </a:ln>
        </p:spPr>
        <p:txBody>
          <a:bodyPr wrap="square" rtlCol="0">
            <a:spAutoFit/>
          </a:bodyPr>
          <a:lstStyle/>
          <a:p>
            <a:r>
              <a:rPr lang="en-GB" dirty="0"/>
              <a:t>(Race Sciabica, 2013)</a:t>
            </a:r>
          </a:p>
        </p:txBody>
      </p:sp>
    </p:spTree>
    <p:extLst>
      <p:ext uri="{BB962C8B-B14F-4D97-AF65-F5344CB8AC3E}">
        <p14:creationId xmlns:p14="http://schemas.microsoft.com/office/powerpoint/2010/main" val="774713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3F9A2-275C-40E4-86B0-0185E0D498D2}"/>
              </a:ext>
            </a:extLst>
          </p:cNvPr>
          <p:cNvSpPr>
            <a:spLocks noGrp="1"/>
          </p:cNvSpPr>
          <p:nvPr>
            <p:ph type="title"/>
          </p:nvPr>
        </p:nvSpPr>
        <p:spPr/>
        <p:txBody>
          <a:bodyPr/>
          <a:lstStyle/>
          <a:p>
            <a:r>
              <a:rPr lang="en-GB" dirty="0"/>
              <a:t>                           </a:t>
            </a:r>
            <a:r>
              <a:rPr lang="en-GB" sz="5400" dirty="0">
                <a:solidFill>
                  <a:schemeClr val="bg1"/>
                </a:solidFill>
              </a:rPr>
              <a:t>Labelling  Theory    </a:t>
            </a:r>
          </a:p>
        </p:txBody>
      </p:sp>
      <p:sp>
        <p:nvSpPr>
          <p:cNvPr id="3" name="Content Placeholder 2">
            <a:extLst>
              <a:ext uri="{FF2B5EF4-FFF2-40B4-BE49-F238E27FC236}">
                <a16:creationId xmlns:a16="http://schemas.microsoft.com/office/drawing/2014/main" id="{68ADA32D-1540-4617-996E-B28528DAB6A0}"/>
              </a:ext>
            </a:extLst>
          </p:cNvPr>
          <p:cNvSpPr>
            <a:spLocks noGrp="1"/>
          </p:cNvSpPr>
          <p:nvPr>
            <p:ph idx="1"/>
          </p:nvPr>
        </p:nvSpPr>
        <p:spPr>
          <a:xfrm>
            <a:off x="278297" y="1825625"/>
            <a:ext cx="7315200" cy="4230618"/>
          </a:xfrm>
        </p:spPr>
        <p:txBody>
          <a:bodyPr>
            <a:normAutofit fontScale="92500" lnSpcReduction="10000"/>
          </a:bodyPr>
          <a:lstStyle/>
          <a:p>
            <a:pPr marL="0" indent="0" algn="just">
              <a:buNone/>
            </a:pPr>
            <a:r>
              <a:rPr lang="en-GB" sz="3200" dirty="0"/>
              <a:t>Labelling clarifies why peoples behaviour clashes with social norms (Adam Alter, 2010)</a:t>
            </a:r>
          </a:p>
          <a:p>
            <a:pPr marL="0" indent="0" algn="just">
              <a:buNone/>
            </a:pPr>
            <a:r>
              <a:rPr lang="en-GB" sz="3200" dirty="0"/>
              <a:t>By giving people a label, people seem to act and behave in ways that they have been labelled (Adam Alter, 2010)</a:t>
            </a:r>
          </a:p>
          <a:p>
            <a:pPr marL="0" indent="0" algn="just">
              <a:buNone/>
            </a:pPr>
            <a:r>
              <a:rPr lang="en-GB" sz="3200" dirty="0"/>
              <a:t> ‘Labels are viewed as dependent when it attempts to explain why certain behaviour is socially defined as wrong and certain persons are selected for stigmatization and criminalization’ (Akers &amp; Sellers, 2009)</a:t>
            </a:r>
          </a:p>
        </p:txBody>
      </p:sp>
      <p:pic>
        <p:nvPicPr>
          <p:cNvPr id="4" name="Picture 3">
            <a:extLst>
              <a:ext uri="{FF2B5EF4-FFF2-40B4-BE49-F238E27FC236}">
                <a16:creationId xmlns:a16="http://schemas.microsoft.com/office/drawing/2014/main" id="{2018D943-D100-4030-B5EF-3349A505D86B}"/>
              </a:ext>
            </a:extLst>
          </p:cNvPr>
          <p:cNvPicPr>
            <a:picLocks noChangeAspect="1"/>
          </p:cNvPicPr>
          <p:nvPr/>
        </p:nvPicPr>
        <p:blipFill>
          <a:blip r:embed="rId2"/>
          <a:stretch>
            <a:fillRect/>
          </a:stretch>
        </p:blipFill>
        <p:spPr>
          <a:xfrm>
            <a:off x="8183217" y="1630017"/>
            <a:ext cx="2636768" cy="3437284"/>
          </a:xfrm>
          <a:prstGeom prst="rect">
            <a:avLst/>
          </a:prstGeom>
        </p:spPr>
      </p:pic>
      <p:sp>
        <p:nvSpPr>
          <p:cNvPr id="5" name="TextBox 4">
            <a:extLst>
              <a:ext uri="{FF2B5EF4-FFF2-40B4-BE49-F238E27FC236}">
                <a16:creationId xmlns:a16="http://schemas.microsoft.com/office/drawing/2014/main" id="{307DFEFB-4294-47A4-ADCC-6BA6FA12150D}"/>
              </a:ext>
            </a:extLst>
          </p:cNvPr>
          <p:cNvSpPr txBox="1"/>
          <p:nvPr/>
        </p:nvSpPr>
        <p:spPr>
          <a:xfrm>
            <a:off x="8494644" y="5067301"/>
            <a:ext cx="2325341" cy="369332"/>
          </a:xfrm>
          <a:prstGeom prst="rect">
            <a:avLst/>
          </a:prstGeom>
          <a:noFill/>
          <a:ln>
            <a:solidFill>
              <a:schemeClr val="tx2"/>
            </a:solidFill>
          </a:ln>
        </p:spPr>
        <p:txBody>
          <a:bodyPr wrap="square" rtlCol="0">
            <a:spAutoFit/>
          </a:bodyPr>
          <a:lstStyle/>
          <a:p>
            <a:r>
              <a:rPr lang="en-GB" dirty="0"/>
              <a:t>(Akers &amp; Sellers, 2009)</a:t>
            </a:r>
          </a:p>
        </p:txBody>
      </p:sp>
    </p:spTree>
    <p:extLst>
      <p:ext uri="{BB962C8B-B14F-4D97-AF65-F5344CB8AC3E}">
        <p14:creationId xmlns:p14="http://schemas.microsoft.com/office/powerpoint/2010/main" val="1110744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DDC29-F5A6-4EA6-A486-D2DCF5CEE127}"/>
              </a:ext>
            </a:extLst>
          </p:cNvPr>
          <p:cNvSpPr>
            <a:spLocks noGrp="1"/>
          </p:cNvSpPr>
          <p:nvPr>
            <p:ph type="title"/>
          </p:nvPr>
        </p:nvSpPr>
        <p:spPr/>
        <p:txBody>
          <a:bodyPr>
            <a:normAutofit/>
          </a:bodyPr>
          <a:lstStyle/>
          <a:p>
            <a:r>
              <a:rPr lang="en-GB" sz="4800" dirty="0">
                <a:solidFill>
                  <a:schemeClr val="bg1"/>
                </a:solidFill>
              </a:rPr>
              <a:t>Negative aspects of race within media </a:t>
            </a:r>
          </a:p>
        </p:txBody>
      </p:sp>
      <p:sp>
        <p:nvSpPr>
          <p:cNvPr id="7" name="Oval 6">
            <a:extLst>
              <a:ext uri="{FF2B5EF4-FFF2-40B4-BE49-F238E27FC236}">
                <a16:creationId xmlns:a16="http://schemas.microsoft.com/office/drawing/2014/main" id="{BF5E6771-D78E-4EC6-8101-EB8CDF9ECA25}"/>
              </a:ext>
            </a:extLst>
          </p:cNvPr>
          <p:cNvSpPr/>
          <p:nvPr/>
        </p:nvSpPr>
        <p:spPr>
          <a:xfrm>
            <a:off x="5287617" y="2438400"/>
            <a:ext cx="45719" cy="45719"/>
          </a:xfrm>
          <a:prstGeom prst="ellipse">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9" name="Content Placeholder 8">
            <a:extLst>
              <a:ext uri="{FF2B5EF4-FFF2-40B4-BE49-F238E27FC236}">
                <a16:creationId xmlns:a16="http://schemas.microsoft.com/office/drawing/2014/main" id="{F0CA1D7B-F949-47BA-8E29-835632A8EB53}"/>
              </a:ext>
            </a:extLst>
          </p:cNvPr>
          <p:cNvSpPr>
            <a:spLocks noGrp="1"/>
          </p:cNvSpPr>
          <p:nvPr>
            <p:ph idx="1"/>
          </p:nvPr>
        </p:nvSpPr>
        <p:spPr/>
        <p:txBody>
          <a:bodyPr>
            <a:normAutofit/>
          </a:bodyPr>
          <a:lstStyle/>
          <a:p>
            <a:r>
              <a:rPr lang="en-GB" sz="3600" dirty="0"/>
              <a:t>How media represents race </a:t>
            </a:r>
          </a:p>
          <a:p>
            <a:r>
              <a:rPr lang="en-GB" sz="3600" dirty="0"/>
              <a:t>Television </a:t>
            </a:r>
          </a:p>
          <a:p>
            <a:r>
              <a:rPr lang="en-GB" sz="3600" dirty="0"/>
              <a:t>Children’s movies </a:t>
            </a:r>
          </a:p>
          <a:p>
            <a:r>
              <a:rPr lang="en-GB" sz="3600" dirty="0"/>
              <a:t>Music</a:t>
            </a:r>
          </a:p>
        </p:txBody>
      </p:sp>
      <p:pic>
        <p:nvPicPr>
          <p:cNvPr id="3" name="Picture 2">
            <a:extLst>
              <a:ext uri="{FF2B5EF4-FFF2-40B4-BE49-F238E27FC236}">
                <a16:creationId xmlns:a16="http://schemas.microsoft.com/office/drawing/2014/main" id="{6954183D-E8ED-4FE3-8BF6-4C817C0AA48E}"/>
              </a:ext>
            </a:extLst>
          </p:cNvPr>
          <p:cNvPicPr>
            <a:picLocks noChangeAspect="1"/>
          </p:cNvPicPr>
          <p:nvPr/>
        </p:nvPicPr>
        <p:blipFill>
          <a:blip r:embed="rId2"/>
          <a:stretch>
            <a:fillRect/>
          </a:stretch>
        </p:blipFill>
        <p:spPr>
          <a:xfrm>
            <a:off x="7168391" y="1825625"/>
            <a:ext cx="3838203" cy="2780169"/>
          </a:xfrm>
          <a:prstGeom prst="rect">
            <a:avLst/>
          </a:prstGeom>
        </p:spPr>
      </p:pic>
      <p:sp>
        <p:nvSpPr>
          <p:cNvPr id="4" name="TextBox 3">
            <a:extLst>
              <a:ext uri="{FF2B5EF4-FFF2-40B4-BE49-F238E27FC236}">
                <a16:creationId xmlns:a16="http://schemas.microsoft.com/office/drawing/2014/main" id="{31813FA2-9486-4F59-A4AD-7A95F9E8D4C3}"/>
              </a:ext>
            </a:extLst>
          </p:cNvPr>
          <p:cNvSpPr txBox="1"/>
          <p:nvPr/>
        </p:nvSpPr>
        <p:spPr>
          <a:xfrm>
            <a:off x="8070574" y="4640719"/>
            <a:ext cx="2226365" cy="369332"/>
          </a:xfrm>
          <a:prstGeom prst="rect">
            <a:avLst/>
          </a:prstGeom>
          <a:noFill/>
          <a:ln>
            <a:solidFill>
              <a:schemeClr val="tx2"/>
            </a:solidFill>
          </a:ln>
        </p:spPr>
        <p:txBody>
          <a:bodyPr wrap="square" rtlCol="0">
            <a:spAutoFit/>
          </a:bodyPr>
          <a:lstStyle/>
          <a:p>
            <a:r>
              <a:rPr lang="en-GB" dirty="0"/>
              <a:t>(The journal.ie, 2012)</a:t>
            </a:r>
          </a:p>
        </p:txBody>
      </p:sp>
    </p:spTree>
    <p:extLst>
      <p:ext uri="{BB962C8B-B14F-4D97-AF65-F5344CB8AC3E}">
        <p14:creationId xmlns:p14="http://schemas.microsoft.com/office/powerpoint/2010/main" val="1213531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52A51-7904-4C80-9267-863C3E318019}"/>
              </a:ext>
            </a:extLst>
          </p:cNvPr>
          <p:cNvSpPr>
            <a:spLocks noGrp="1"/>
          </p:cNvSpPr>
          <p:nvPr>
            <p:ph type="title"/>
          </p:nvPr>
        </p:nvSpPr>
        <p:spPr>
          <a:xfrm>
            <a:off x="457200" y="357809"/>
            <a:ext cx="10515600" cy="1659213"/>
          </a:xfrm>
        </p:spPr>
        <p:txBody>
          <a:bodyPr>
            <a:normAutofit fontScale="90000"/>
          </a:bodyPr>
          <a:lstStyle/>
          <a:p>
            <a:r>
              <a:rPr lang="en-GB" dirty="0">
                <a:solidFill>
                  <a:schemeClr val="bg1"/>
                </a:solidFill>
              </a:rPr>
              <a:t>       Positive aspects of labelling </a:t>
            </a:r>
            <a:br>
              <a:rPr lang="en-GB" dirty="0">
                <a:solidFill>
                  <a:schemeClr val="bg1"/>
                </a:solidFill>
              </a:rPr>
            </a:br>
            <a:r>
              <a:rPr lang="en-GB" dirty="0">
                <a:solidFill>
                  <a:schemeClr val="bg1"/>
                </a:solidFill>
              </a:rPr>
              <a:t>                         race</a:t>
            </a:r>
          </a:p>
        </p:txBody>
      </p:sp>
      <p:sp>
        <p:nvSpPr>
          <p:cNvPr id="3" name="Text Placeholder 2">
            <a:extLst>
              <a:ext uri="{FF2B5EF4-FFF2-40B4-BE49-F238E27FC236}">
                <a16:creationId xmlns:a16="http://schemas.microsoft.com/office/drawing/2014/main" id="{5F1C074C-6A16-4733-9445-E729DAAFC33E}"/>
              </a:ext>
            </a:extLst>
          </p:cNvPr>
          <p:cNvSpPr>
            <a:spLocks noGrp="1"/>
          </p:cNvSpPr>
          <p:nvPr>
            <p:ph type="body" idx="1"/>
          </p:nvPr>
        </p:nvSpPr>
        <p:spPr>
          <a:xfrm>
            <a:off x="457200" y="1683025"/>
            <a:ext cx="5131391" cy="4406625"/>
          </a:xfrm>
        </p:spPr>
        <p:txBody>
          <a:bodyPr>
            <a:normAutofit fontScale="47500" lnSpcReduction="20000"/>
          </a:bodyPr>
          <a:lstStyle/>
          <a:p>
            <a:r>
              <a:rPr lang="en-GB" dirty="0"/>
              <a:t>   </a:t>
            </a:r>
          </a:p>
          <a:p>
            <a:endParaRPr lang="en-GB" dirty="0"/>
          </a:p>
          <a:p>
            <a:r>
              <a:rPr lang="en-GB" sz="7300" dirty="0">
                <a:solidFill>
                  <a:schemeClr val="bg1"/>
                </a:solidFill>
              </a:rPr>
              <a:t>Labelling can give the individual self identity and self awareness.</a:t>
            </a:r>
          </a:p>
          <a:p>
            <a:r>
              <a:rPr lang="en-GB" sz="7300" dirty="0">
                <a:solidFill>
                  <a:schemeClr val="bg1"/>
                </a:solidFill>
              </a:rPr>
              <a:t>Self inclusion by including the individual in a group. </a:t>
            </a:r>
          </a:p>
          <a:p>
            <a:r>
              <a:rPr lang="en-GB" sz="7300" dirty="0">
                <a:solidFill>
                  <a:schemeClr val="bg1"/>
                </a:solidFill>
              </a:rPr>
              <a:t>Unique </a:t>
            </a:r>
          </a:p>
          <a:p>
            <a:endParaRPr lang="en-GB" sz="4800" dirty="0">
              <a:solidFill>
                <a:schemeClr val="bg1"/>
              </a:solidFill>
            </a:endParaRPr>
          </a:p>
          <a:p>
            <a:endParaRPr lang="en-GB" dirty="0"/>
          </a:p>
          <a:p>
            <a:endParaRPr lang="en-GB" dirty="0"/>
          </a:p>
          <a:p>
            <a:endParaRPr lang="en-GB" dirty="0"/>
          </a:p>
          <a:p>
            <a:endParaRPr lang="en-GB" dirty="0"/>
          </a:p>
          <a:p>
            <a:r>
              <a:rPr lang="en-GB" dirty="0"/>
              <a:t>                                                                                                              </a:t>
            </a:r>
            <a:endParaRPr lang="en-GB" sz="1800" dirty="0"/>
          </a:p>
        </p:txBody>
      </p:sp>
      <p:pic>
        <p:nvPicPr>
          <p:cNvPr id="6" name="Picture 5">
            <a:extLst>
              <a:ext uri="{FF2B5EF4-FFF2-40B4-BE49-F238E27FC236}">
                <a16:creationId xmlns:a16="http://schemas.microsoft.com/office/drawing/2014/main" id="{CE5C9FA4-FBBA-4BE6-8E76-20BDBE6E6FE4}"/>
              </a:ext>
            </a:extLst>
          </p:cNvPr>
          <p:cNvPicPr>
            <a:picLocks noChangeAspect="1"/>
          </p:cNvPicPr>
          <p:nvPr/>
        </p:nvPicPr>
        <p:blipFill>
          <a:blip r:embed="rId2"/>
          <a:stretch>
            <a:fillRect/>
          </a:stretch>
        </p:blipFill>
        <p:spPr>
          <a:xfrm>
            <a:off x="6128672" y="1391478"/>
            <a:ext cx="5320406" cy="3578088"/>
          </a:xfrm>
          <a:prstGeom prst="rect">
            <a:avLst/>
          </a:prstGeom>
        </p:spPr>
      </p:pic>
      <p:sp>
        <p:nvSpPr>
          <p:cNvPr id="7" name="TextBox 6">
            <a:extLst>
              <a:ext uri="{FF2B5EF4-FFF2-40B4-BE49-F238E27FC236}">
                <a16:creationId xmlns:a16="http://schemas.microsoft.com/office/drawing/2014/main" id="{355ECC6A-1FE4-4D08-A7BB-A5E107D09D15}"/>
              </a:ext>
            </a:extLst>
          </p:cNvPr>
          <p:cNvSpPr txBox="1"/>
          <p:nvPr/>
        </p:nvSpPr>
        <p:spPr>
          <a:xfrm>
            <a:off x="8388626" y="4969566"/>
            <a:ext cx="2584173" cy="369332"/>
          </a:xfrm>
          <a:prstGeom prst="rect">
            <a:avLst/>
          </a:prstGeom>
          <a:noFill/>
          <a:ln>
            <a:solidFill>
              <a:schemeClr val="tx2"/>
            </a:solidFill>
          </a:ln>
        </p:spPr>
        <p:txBody>
          <a:bodyPr wrap="square" rtlCol="0">
            <a:spAutoFit/>
          </a:bodyPr>
          <a:lstStyle/>
          <a:p>
            <a:r>
              <a:rPr lang="en-GB" dirty="0">
                <a:solidFill>
                  <a:schemeClr val="bg1"/>
                </a:solidFill>
              </a:rPr>
              <a:t>(WordPress, no date)</a:t>
            </a:r>
          </a:p>
        </p:txBody>
      </p:sp>
    </p:spTree>
    <p:extLst>
      <p:ext uri="{BB962C8B-B14F-4D97-AF65-F5344CB8AC3E}">
        <p14:creationId xmlns:p14="http://schemas.microsoft.com/office/powerpoint/2010/main" val="699407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88D10-EF4A-449A-941F-A3D8A2C1A380}"/>
              </a:ext>
            </a:extLst>
          </p:cNvPr>
          <p:cNvSpPr>
            <a:spLocks noGrp="1"/>
          </p:cNvSpPr>
          <p:nvPr>
            <p:ph type="title"/>
          </p:nvPr>
        </p:nvSpPr>
        <p:spPr/>
        <p:txBody>
          <a:bodyPr/>
          <a:lstStyle/>
          <a:p>
            <a:r>
              <a:rPr lang="en-GB" dirty="0"/>
              <a:t>                            </a:t>
            </a:r>
            <a:r>
              <a:rPr lang="en-GB" sz="6600" dirty="0">
                <a:solidFill>
                  <a:schemeClr val="bg1"/>
                </a:solidFill>
              </a:rPr>
              <a:t>Conclusion </a:t>
            </a:r>
          </a:p>
        </p:txBody>
      </p:sp>
      <p:sp>
        <p:nvSpPr>
          <p:cNvPr id="3" name="Content Placeholder 2">
            <a:extLst>
              <a:ext uri="{FF2B5EF4-FFF2-40B4-BE49-F238E27FC236}">
                <a16:creationId xmlns:a16="http://schemas.microsoft.com/office/drawing/2014/main" id="{B0B3D297-8DD1-4D80-8051-441ED9508625}"/>
              </a:ext>
            </a:extLst>
          </p:cNvPr>
          <p:cNvSpPr>
            <a:spLocks noGrp="1"/>
          </p:cNvSpPr>
          <p:nvPr>
            <p:ph idx="1"/>
          </p:nvPr>
        </p:nvSpPr>
        <p:spPr>
          <a:xfrm>
            <a:off x="940904" y="1825625"/>
            <a:ext cx="9612796" cy="3778006"/>
          </a:xfrm>
        </p:spPr>
        <p:txBody>
          <a:bodyPr>
            <a:normAutofit fontScale="92500" lnSpcReduction="10000"/>
          </a:bodyPr>
          <a:lstStyle/>
          <a:p>
            <a:pPr marL="0" indent="0" algn="just">
              <a:buNone/>
            </a:pPr>
            <a:r>
              <a:rPr lang="en-GB" sz="3600" dirty="0"/>
              <a:t>Society uses the label race to divide people in to individual  groups, and it is clear to see that there are a number of negative aspects towards labelling race in society. Although peoples views upon race have changed, and from history race in society seems to be more understood. Labelling can still be dangerous in society, although people can identify themselves by the label they have been given in a more positive way, and it can include the individual in their own unique group. </a:t>
            </a:r>
          </a:p>
        </p:txBody>
      </p:sp>
    </p:spTree>
    <p:extLst>
      <p:ext uri="{BB962C8B-B14F-4D97-AF65-F5344CB8AC3E}">
        <p14:creationId xmlns:p14="http://schemas.microsoft.com/office/powerpoint/2010/main" val="3728164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47D4A-3635-4604-B599-13779B4052A8}"/>
              </a:ext>
            </a:extLst>
          </p:cNvPr>
          <p:cNvSpPr>
            <a:spLocks noGrp="1"/>
          </p:cNvSpPr>
          <p:nvPr>
            <p:ph type="title"/>
          </p:nvPr>
        </p:nvSpPr>
        <p:spPr>
          <a:xfrm>
            <a:off x="4081670" y="145775"/>
            <a:ext cx="5902186" cy="424069"/>
          </a:xfrm>
        </p:spPr>
        <p:txBody>
          <a:bodyPr>
            <a:noAutofit/>
          </a:bodyPr>
          <a:lstStyle/>
          <a:p>
            <a:r>
              <a:rPr lang="en-GB" sz="2400" b="0" dirty="0">
                <a:solidFill>
                  <a:schemeClr val="bg1"/>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811DBCF8-3C42-4243-A2F9-F4D66AE538E2}"/>
              </a:ext>
            </a:extLst>
          </p:cNvPr>
          <p:cNvSpPr>
            <a:spLocks noGrp="1"/>
          </p:cNvSpPr>
          <p:nvPr>
            <p:ph idx="1"/>
          </p:nvPr>
        </p:nvSpPr>
        <p:spPr>
          <a:xfrm>
            <a:off x="106017" y="1060174"/>
            <a:ext cx="12085983" cy="4678017"/>
          </a:xfrm>
        </p:spPr>
        <p:txBody>
          <a:bodyPr>
            <a:normAutofit lnSpcReduction="10000"/>
          </a:bodyPr>
          <a:lstStyle/>
          <a:p>
            <a:pPr marL="0" indent="0">
              <a:buNone/>
            </a:pPr>
            <a:r>
              <a:rPr lang="en-GB" sz="2000" dirty="0">
                <a:solidFill>
                  <a:schemeClr val="tx1"/>
                </a:solidFill>
              </a:rPr>
              <a:t>Adam Alter (2010) Available at: https://www.psychologytoday.com/blog/alternative-truths/201005/why-its-dangerous-label-people (Accessed: 21 December 2017)</a:t>
            </a:r>
          </a:p>
          <a:p>
            <a:pPr marL="0" indent="0">
              <a:buNone/>
            </a:pPr>
            <a:r>
              <a:rPr lang="en-GB" sz="2000" dirty="0">
                <a:solidFill>
                  <a:schemeClr val="tx1"/>
                </a:solidFill>
              </a:rPr>
              <a:t>Akers &amp; Sellers (2009) Available at: https://sites.google.com/site/labelingtheory3/(Accessed: 02 January 2018)</a:t>
            </a:r>
          </a:p>
          <a:p>
            <a:pPr marL="0" indent="0">
              <a:buNone/>
            </a:pPr>
            <a:r>
              <a:rPr lang="en-GB" sz="2000" dirty="0">
                <a:solidFill>
                  <a:schemeClr val="tx1"/>
                </a:solidFill>
              </a:rPr>
              <a:t>Collins English Dictionary (no date) Available at: </a:t>
            </a:r>
            <a:r>
              <a:rPr lang="en-GB" sz="2000" dirty="0">
                <a:solidFill>
                  <a:schemeClr val="tx1"/>
                </a:solidFill>
                <a:hlinkClick r:id="rId2"/>
              </a:rPr>
              <a:t>https://www.collinsdictionary.com/dictionary/english/race</a:t>
            </a:r>
            <a:r>
              <a:rPr lang="en-GB" sz="2000" dirty="0">
                <a:solidFill>
                  <a:schemeClr val="tx1"/>
                </a:solidFill>
              </a:rPr>
              <a:t> (Accessed: 17 December 2017)</a:t>
            </a:r>
          </a:p>
          <a:p>
            <a:pPr marL="0" indent="0">
              <a:buNone/>
            </a:pPr>
            <a:r>
              <a:rPr lang="en-GB" sz="2000" dirty="0">
                <a:solidFill>
                  <a:schemeClr val="tx1"/>
                </a:solidFill>
              </a:rPr>
              <a:t>Museum of man (no date) Available at: https://www.museumofman.org/exhibits/race-are-we-so-different/ (Accessed: 20 December 2017)</a:t>
            </a:r>
          </a:p>
          <a:p>
            <a:pPr marL="0" indent="0">
              <a:buNone/>
            </a:pPr>
            <a:r>
              <a:rPr lang="en-GB" sz="2000" dirty="0">
                <a:solidFill>
                  <a:schemeClr val="tx1"/>
                </a:solidFill>
              </a:rPr>
              <a:t>Race Sciabica (2013) Available at: https://racesciabica.wordpress.com/ (Accessed: 21 December 2017)</a:t>
            </a:r>
          </a:p>
          <a:p>
            <a:pPr marL="0" indent="0">
              <a:buNone/>
            </a:pPr>
            <a:r>
              <a:rPr lang="en-GB" sz="2000" dirty="0">
                <a:solidFill>
                  <a:schemeClr val="tx1"/>
                </a:solidFill>
              </a:rPr>
              <a:t>SHARON BEGLEY (2016) </a:t>
            </a:r>
            <a:r>
              <a:rPr lang="en-GB" sz="2000" i="1" dirty="0">
                <a:solidFill>
                  <a:schemeClr val="tx1"/>
                </a:solidFill>
              </a:rPr>
              <a:t>Should biologists stop grouping us by race </a:t>
            </a:r>
            <a:r>
              <a:rPr lang="en-GB" sz="2000" dirty="0">
                <a:solidFill>
                  <a:schemeClr val="tx1"/>
                </a:solidFill>
              </a:rPr>
              <a:t>Available at</a:t>
            </a:r>
            <a:r>
              <a:rPr lang="en-GB" sz="2000" i="1" dirty="0">
                <a:solidFill>
                  <a:schemeClr val="tx1"/>
                </a:solidFill>
              </a:rPr>
              <a:t>: </a:t>
            </a:r>
            <a:r>
              <a:rPr lang="en-GB" sz="2000" i="1" dirty="0">
                <a:solidFill>
                  <a:schemeClr val="tx1"/>
                </a:solidFill>
                <a:hlinkClick r:id="rId3"/>
              </a:rPr>
              <a:t>https://www.statnews.com/2016/02/04/should-geneticists-move-beyond-race/</a:t>
            </a:r>
            <a:r>
              <a:rPr lang="en-GB" sz="2000" i="1" dirty="0">
                <a:solidFill>
                  <a:schemeClr val="tx1"/>
                </a:solidFill>
              </a:rPr>
              <a:t> (Accessed: 17 December 2017)</a:t>
            </a:r>
          </a:p>
          <a:p>
            <a:pPr marL="0" indent="0">
              <a:buNone/>
            </a:pPr>
            <a:r>
              <a:rPr lang="en-GB" sz="2000" i="1" dirty="0">
                <a:solidFill>
                  <a:schemeClr val="tx1"/>
                </a:solidFill>
              </a:rPr>
              <a:t>The journal.ie (2012) What media could you not do without Available at: http://www.thejournal.ie/what-media-could-you-not-do-without-675927-Nov2012/ (Accessed:20 December 2017)</a:t>
            </a:r>
          </a:p>
          <a:p>
            <a:pPr marL="0" indent="0">
              <a:buNone/>
            </a:pPr>
            <a:r>
              <a:rPr lang="en-GB" sz="2000" dirty="0">
                <a:solidFill>
                  <a:schemeClr val="tx1"/>
                </a:solidFill>
              </a:rPr>
              <a:t>WordPress (2012</a:t>
            </a:r>
            <a:r>
              <a:rPr lang="en-GB" sz="2000" i="1" dirty="0">
                <a:solidFill>
                  <a:schemeClr val="tx1"/>
                </a:solidFill>
              </a:rPr>
              <a:t>) racialitentity </a:t>
            </a:r>
            <a:r>
              <a:rPr lang="en-GB" sz="2000" dirty="0">
                <a:solidFill>
                  <a:schemeClr val="tx1"/>
                </a:solidFill>
              </a:rPr>
              <a:t>Available</a:t>
            </a:r>
            <a:r>
              <a:rPr lang="en-GB" sz="2000" i="1" dirty="0">
                <a:solidFill>
                  <a:schemeClr val="tx1"/>
                </a:solidFill>
              </a:rPr>
              <a:t> at: </a:t>
            </a:r>
            <a:r>
              <a:rPr lang="en-GB" sz="2000" i="1" dirty="0">
                <a:solidFill>
                  <a:schemeClr val="tx1"/>
                </a:solidFill>
                <a:hlinkClick r:id="rId4"/>
              </a:rPr>
              <a:t>https://racialitentity.wordpress.com/2012/09/30/white-americans-and-their-mongrel-heritage-introduction-the-mongrel-race/</a:t>
            </a:r>
            <a:r>
              <a:rPr lang="en-GB" sz="2000" i="1" dirty="0">
                <a:solidFill>
                  <a:schemeClr val="tx1"/>
                </a:solidFill>
              </a:rPr>
              <a:t> (Accessed: 17 December 2017)</a:t>
            </a:r>
          </a:p>
          <a:p>
            <a:pPr marL="0" indent="0">
              <a:buNone/>
            </a:pPr>
            <a:r>
              <a:rPr lang="en-GB" sz="2000" i="1" dirty="0">
                <a:solidFill>
                  <a:schemeClr val="tx1"/>
                </a:solidFill>
              </a:rPr>
              <a:t>WordPress (no date) Available at: https://brighidconnors.wordpress.com/page/3/ (Accessed:02 January 2018</a:t>
            </a:r>
          </a:p>
          <a:p>
            <a:pPr marL="0" indent="0">
              <a:buNone/>
            </a:pPr>
            <a:endParaRPr lang="en-GB" sz="2000" i="1" dirty="0">
              <a:solidFill>
                <a:schemeClr val="tx1"/>
              </a:solidFill>
            </a:endParaRPr>
          </a:p>
        </p:txBody>
      </p:sp>
    </p:spTree>
    <p:extLst>
      <p:ext uri="{BB962C8B-B14F-4D97-AF65-F5344CB8AC3E}">
        <p14:creationId xmlns:p14="http://schemas.microsoft.com/office/powerpoint/2010/main" val="3405259228"/>
      </p:ext>
    </p:extLst>
  </p:cSld>
  <p:clrMapOvr>
    <a:masterClrMapping/>
  </p:clrMapOvr>
</p:sld>
</file>

<file path=ppt/theme/theme1.xml><?xml version="1.0" encoding="utf-8"?>
<a:theme xmlns:a="http://schemas.openxmlformats.org/drawingml/2006/main" name="Vertical Lexicon design templat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pPr>
      <a:bodyPr rtlCol="0" anchor="ctr"/>
      <a:lstStyle>
        <a:defPPr algn="ctr">
          <a:defRPr dirty="0"/>
        </a:defPPr>
      </a:lstStyle>
      <a:style>
        <a:lnRef idx="2">
          <a:schemeClr val="accent2">
            <a:shade val="50000"/>
          </a:schemeClr>
        </a:lnRef>
        <a:fillRef idx="1">
          <a:schemeClr val="accent2"/>
        </a:fillRef>
        <a:effectRef idx="0">
          <a:schemeClr val="accent2"/>
        </a:effectRef>
        <a:fontRef idx="minor">
          <a:schemeClr val="lt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tx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Vertical lexicon design slides.potx" id="{49C7086D-B6BF-42C9-B2E9-7A6F5A963EAA}" vid="{839E83B1-FF0C-49E8-8563-59D864F05AE3}"/>
    </a:ext>
  </a:extLst>
</a:theme>
</file>

<file path=ppt/theme/theme2.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A1BD8E5-A18E-435C-B431-90A6B59F4B6F}">
  <ds:schemaRefs>
    <ds:schemaRef ds:uri="http://purl.org/dc/terms/"/>
    <ds:schemaRef ds:uri="http://schemas.openxmlformats.org/package/2006/metadata/core-properties"/>
    <ds:schemaRef ds:uri="http://schemas.microsoft.com/office/2006/documentManagement/types"/>
    <ds:schemaRef ds:uri="http://purl.org/dc/dcmitype/"/>
    <ds:schemaRef ds:uri="http://purl.org/dc/elements/1.1/"/>
    <ds:schemaRef ds:uri="http://schemas.microsoft.com/office/2006/metadata/properties"/>
    <ds:schemaRef ds:uri="http://schemas.microsoft.com/office/infopath/2007/PartnerControls"/>
    <ds:schemaRef ds:uri="40262f94-9f35-4ac3-9a90-690165a166b7"/>
    <ds:schemaRef ds:uri="a4f35948-e619-41b3-aa29-22878b09cfd2"/>
    <ds:schemaRef ds:uri="http://www.w3.org/XML/1998/namespace"/>
  </ds:schemaRefs>
</ds:datastoreItem>
</file>

<file path=customXml/itemProps2.xml><?xml version="1.0" encoding="utf-8"?>
<ds:datastoreItem xmlns:ds="http://schemas.openxmlformats.org/officeDocument/2006/customXml" ds:itemID="{4BEBB951-DE64-4CB8-9E1C-184A357AD7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EEE0F9-7BC9-4998-8617-7CC115AD97E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1472</TotalTime>
  <Words>632</Words>
  <Application>Microsoft Office PowerPoint</Application>
  <PresentationFormat>Widescreen</PresentationFormat>
  <Paragraphs>74</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Arial Black</vt:lpstr>
      <vt:lpstr>Calibri</vt:lpstr>
      <vt:lpstr>Vertical Lexicon design template</vt:lpstr>
      <vt:lpstr>                                        WordPress, 2012</vt:lpstr>
      <vt:lpstr>                              Introduction</vt:lpstr>
      <vt:lpstr>                    Definition of race   </vt:lpstr>
      <vt:lpstr>                                          Race</vt:lpstr>
      <vt:lpstr>                    Race within society </vt:lpstr>
      <vt:lpstr>                           Labelling  Theory    </vt:lpstr>
      <vt:lpstr>Negative aspects of race within media </vt:lpstr>
      <vt:lpstr>       Positive aspects of labelling                           race</vt:lpstr>
      <vt:lpstr>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Pointon (1602543)</dc:creator>
  <cp:lastModifiedBy>Kayleigh Pointon (1602543)</cp:lastModifiedBy>
  <cp:revision>93</cp:revision>
  <dcterms:created xsi:type="dcterms:W3CDTF">2017-12-17T21:15:55Z</dcterms:created>
  <dcterms:modified xsi:type="dcterms:W3CDTF">2018-01-06T16:42:20Z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74067900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