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19"/>
  </p:notesMasterIdLst>
  <p:sldIdLst>
    <p:sldId id="401" r:id="rId5"/>
    <p:sldId id="403" r:id="rId6"/>
    <p:sldId id="402" r:id="rId7"/>
    <p:sldId id="415" r:id="rId8"/>
    <p:sldId id="414" r:id="rId9"/>
    <p:sldId id="413" r:id="rId10"/>
    <p:sldId id="416" r:id="rId11"/>
    <p:sldId id="405" r:id="rId12"/>
    <p:sldId id="423" r:id="rId13"/>
    <p:sldId id="396" r:id="rId14"/>
    <p:sldId id="418" r:id="rId15"/>
    <p:sldId id="419" r:id="rId16"/>
    <p:sldId id="420" r:id="rId17"/>
    <p:sldId id="42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6" autoAdjust="0"/>
    <p:restoredTop sz="96208" autoAdjust="0"/>
  </p:normalViewPr>
  <p:slideViewPr>
    <p:cSldViewPr snapToGrid="0">
      <p:cViewPr varScale="1">
        <p:scale>
          <a:sx n="106" d="100"/>
          <a:sy n="106" d="100"/>
        </p:scale>
        <p:origin x="618" y="114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custSel addSld modSld">
      <pc:chgData name="Stephanie John" userId="f54fe06d-36d1-4f1c-82c1-e7add9cb8781" providerId="ADAL" clId="{B501D4D2-FA05-46AF-9A73-E22A4467AF31}" dt="2026-09-21T12:14:05.853" v="121" actId="478"/>
      <pc:docMkLst>
        <pc:docMk/>
      </pc:docMkLst>
      <pc:sldChg chg="delSp modSp new mod">
        <pc:chgData name="Stephanie John" userId="f54fe06d-36d1-4f1c-82c1-e7add9cb8781" providerId="ADAL" clId="{B501D4D2-FA05-46AF-9A73-E22A4467AF31}" dt="2026-09-21T12:14:05.853" v="121" actId="478"/>
        <pc:sldMkLst>
          <pc:docMk/>
          <pc:sldMk cId="1230313334" sldId="423"/>
        </pc:sldMkLst>
        <pc:spChg chg="mod">
          <ac:chgData name="Stephanie John" userId="f54fe06d-36d1-4f1c-82c1-e7add9cb8781" providerId="ADAL" clId="{B501D4D2-FA05-46AF-9A73-E22A4467AF31}" dt="2026-09-21T12:13:49.844" v="97" actId="403"/>
          <ac:spMkLst>
            <pc:docMk/>
            <pc:sldMk cId="1230313334" sldId="423"/>
            <ac:spMk id="2" creationId="{7AB7E60D-1952-9CAC-53A3-CB897E461B02}"/>
          </ac:spMkLst>
        </pc:spChg>
        <pc:spChg chg="del">
          <ac:chgData name="Stephanie John" userId="f54fe06d-36d1-4f1c-82c1-e7add9cb8781" providerId="ADAL" clId="{B501D4D2-FA05-46AF-9A73-E22A4467AF31}" dt="2026-09-21T12:14:02.432" v="120" actId="478"/>
          <ac:spMkLst>
            <pc:docMk/>
            <pc:sldMk cId="1230313334" sldId="423"/>
            <ac:spMk id="3" creationId="{F0FADE4E-42BD-CD92-4DD1-92559E38A7FB}"/>
          </ac:spMkLst>
        </pc:spChg>
        <pc:spChg chg="del">
          <ac:chgData name="Stephanie John" userId="f54fe06d-36d1-4f1c-82c1-e7add9cb8781" providerId="ADAL" clId="{B501D4D2-FA05-46AF-9A73-E22A4467AF31}" dt="2026-09-21T12:13:59.810" v="119" actId="478"/>
          <ac:spMkLst>
            <pc:docMk/>
            <pc:sldMk cId="1230313334" sldId="423"/>
            <ac:spMk id="4" creationId="{EB2C070F-AD6C-388D-EAD3-093D89F8D32A}"/>
          </ac:spMkLst>
        </pc:spChg>
        <pc:spChg chg="del">
          <ac:chgData name="Stephanie John" userId="f54fe06d-36d1-4f1c-82c1-e7add9cb8781" providerId="ADAL" clId="{B501D4D2-FA05-46AF-9A73-E22A4467AF31}" dt="2026-09-21T12:14:05.853" v="121" actId="478"/>
          <ac:spMkLst>
            <pc:docMk/>
            <pc:sldMk cId="1230313334" sldId="423"/>
            <ac:spMk id="5" creationId="{C49B9863-5217-E78A-D693-FF88EA38827C}"/>
          </ac:spMkLst>
        </pc:spChg>
        <pc:spChg chg="mod">
          <ac:chgData name="Stephanie John" userId="f54fe06d-36d1-4f1c-82c1-e7add9cb8781" providerId="ADAL" clId="{B501D4D2-FA05-46AF-9A73-E22A4467AF31}" dt="2026-09-21T12:13:57.260" v="118" actId="313"/>
          <ac:spMkLst>
            <pc:docMk/>
            <pc:sldMk cId="1230313334" sldId="423"/>
            <ac:spMk id="6" creationId="{F1E19C30-F84E-3A36-5FC1-F8CA4A1D37B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10/9/2026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i="0" dirty="0"/>
              <a:t>Reading and using the online library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82888" y="4712386"/>
            <a:ext cx="3401568" cy="3508908"/>
          </a:xfrm>
        </p:spPr>
        <p:txBody>
          <a:bodyPr/>
          <a:lstStyle/>
          <a:p>
            <a:r>
              <a:rPr lang="en-US" dirty="0"/>
              <a:t>Fire and Rescue | Level 4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938" y="355600"/>
            <a:ext cx="5105400" cy="210343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pic>
        <p:nvPicPr>
          <p:cNvPr id="11" name="Picture Placeholder 10" descr="Close up of heart shaped pages of a book">
            <a:extLst>
              <a:ext uri="{FF2B5EF4-FFF2-40B4-BE49-F238E27FC236}">
                <a16:creationId xmlns:a16="http://schemas.microsoft.com/office/drawing/2014/main" id="{86865FD9-DFA3-490C-B372-0EDD4BED9C59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l="11800" r="11800"/>
          <a:stretch/>
        </p:blipFill>
        <p:spPr>
          <a:xfrm>
            <a:off x="5656338" y="0"/>
            <a:ext cx="6535662" cy="685800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5105400" cy="3529014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Discover how to search UWTSD Online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cs typeface="Arial"/>
              </a:rPr>
              <a:t>Google scholar and google 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Develop an academic reading strategy (SQ3R).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cs typeface="Arial"/>
            </a:endParaRPr>
          </a:p>
        </p:txBody>
      </p:sp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0E469817-940E-4A7E-82D2-9FC9B4D3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0" dirty="0"/>
              <a:t>Why is reading important in academia and fire and rescue?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17043" y="3539905"/>
            <a:ext cx="4618037" cy="2605307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To succeed academically and in fire and rescue, we need to:
Use up-to-date knowledge, research and evidence to underpin professional practice.
And
Apply that knowledge to fire prevention, protection, response and community safety.</a:t>
            </a:r>
            <a:endParaRPr lang="en-GB" sz="2400" dirty="0"/>
          </a:p>
          <a:p>
            <a:endParaRPr lang="en-GB" sz="2400" dirty="0"/>
          </a:p>
          <a:p>
            <a:endParaRPr lang="en-GB" sz="2400" i="1" dirty="0"/>
          </a:p>
          <a:p>
            <a:endParaRPr lang="en-GB" sz="2400" i="1" dirty="0"/>
          </a:p>
          <a:p>
            <a:endParaRPr lang="en-GB" sz="2400" i="1" dirty="0"/>
          </a:p>
          <a:p>
            <a:endParaRPr lang="en-GB" sz="2400" i="1" dirty="0"/>
          </a:p>
          <a:p>
            <a:pPr algn="ctr"/>
            <a:endParaRPr lang="en-GB" sz="2400" i="1" dirty="0"/>
          </a:p>
          <a:p>
            <a:endParaRPr lang="en-GB" sz="2400" dirty="0"/>
          </a:p>
          <a:p>
            <a:endParaRPr lang="en-GB" sz="2400" i="1" dirty="0">
              <a:cs typeface="Arial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3658C9-9B70-9274-0B62-CD9044F6F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A597779-AF2B-868B-30C2-9974B2A57C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1400" y="1808480"/>
            <a:ext cx="4730496" cy="3677920"/>
          </a:xfrm>
        </p:spPr>
        <p:txBody>
          <a:bodyPr>
            <a:normAutofit/>
          </a:bodyPr>
          <a:lstStyle/>
          <a:p>
            <a:r>
              <a:rPr lang="en-GB" sz="3200" dirty="0"/>
              <a:t>Reading is a key skill for academic study, both in terms of the kinds of texts you select to read and what you choose to take from those texts.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10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048FD-299A-82E8-4719-FD12850CA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5</a:t>
            </a:fld>
            <a:endParaRPr lang="en-US" dirty="0"/>
          </a:p>
        </p:txBody>
      </p:sp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D240533D-4EDA-1414-41EB-604A9657BAB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7085247"/>
              </p:ext>
            </p:extLst>
          </p:nvPr>
        </p:nvGraphicFramePr>
        <p:xfrm>
          <a:off x="1033144" y="292735"/>
          <a:ext cx="10506075" cy="5986963"/>
        </p:xfrm>
        <a:graphic>
          <a:graphicData uri="http://schemas.openxmlformats.org/drawingml/2006/table">
            <a:tbl>
              <a:tblPr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983579">
                  <a:extLst>
                    <a:ext uri="{9D8B030D-6E8A-4147-A177-3AD203B41FA5}">
                      <a16:colId xmlns:a16="http://schemas.microsoft.com/office/drawing/2014/main" val="1450363888"/>
                    </a:ext>
                  </a:extLst>
                </a:gridCol>
                <a:gridCol w="4242676">
                  <a:extLst>
                    <a:ext uri="{9D8B030D-6E8A-4147-A177-3AD203B41FA5}">
                      <a16:colId xmlns:a16="http://schemas.microsoft.com/office/drawing/2014/main" val="1964933746"/>
                    </a:ext>
                  </a:extLst>
                </a:gridCol>
                <a:gridCol w="4279820">
                  <a:extLst>
                    <a:ext uri="{9D8B030D-6E8A-4147-A177-3AD203B41FA5}">
                      <a16:colId xmlns:a16="http://schemas.microsoft.com/office/drawing/2014/main" val="1442700181"/>
                    </a:ext>
                  </a:extLst>
                </a:gridCol>
              </a:tblGrid>
              <a:tr h="53642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Type of information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What is it?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Example in Fire and Rescue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5230818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Book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published text that provides detailed information about a particular subject, usually written by one or more authors.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textbook explaining fire behaviour, fire dynamics or incident command.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6276371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Journal article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piece of academic writing published in a scholarly journal. It usually reports research, reviews existing evidence, or discusses a specific topic.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peer-reviewed study of smoke alarms or firefighter exposure.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4808765"/>
                  </a:ext>
                </a:extLst>
              </a:tr>
              <a:tr h="5573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Research report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detailed document presenting the findings of a research study or investigation.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report examining patterns in accidental dwelling fires.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394209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Government publication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government department or public body, often containing statistics, policies, guidance or reports.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Home Office fire and rescue statistics for England, or Welsh Government fire statistics.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8786856"/>
                  </a:ext>
                </a:extLst>
              </a:tr>
              <a:tr h="628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Professional guidance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professional or regulatory organisation to support safe and effective practice.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National Operational Guidance produced for UK fire and rescue services.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3049055"/>
                  </a:ext>
                </a:extLst>
              </a:tr>
              <a:tr h="769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Website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published online by an organisation, individual or other source. The quality and reliability can vary.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An official fire and rescue service webpage on home fire safety.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2170441"/>
                  </a:ext>
                </a:extLst>
              </a:tr>
              <a:tr h="628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Newspaper / news article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Information produced by a news organisation to report current events or developments.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A news article about changes to fire safety regulations.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7784237"/>
                  </a:ext>
                </a:extLst>
              </a:tr>
              <a:tr h="5573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Statistics / data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Numerical information collected and presented to show patterns, trends or differences.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Statistics on incident types, casualties or response times.</a:t>
                      </a:r>
                    </a:p>
                  </a:txBody>
                  <a:tcPr marL="43396" marR="22565" marT="22565" marB="312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4623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493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0BBF-9D7F-358A-5A7D-FCB03E9F3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751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Matching the sources activity: Can you match the types of source below with the examples? </a:t>
            </a:r>
            <a:br>
              <a:rPr lang="en-GB" dirty="0"/>
            </a:br>
            <a:r>
              <a:rPr lang="en-GB" dirty="0"/>
              <a:t>  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D8CC6-5724-E793-2A97-B428B3EB44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2428" y="2375345"/>
            <a:ext cx="3208972" cy="3981005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lphaLcParenR"/>
            </a:pPr>
            <a:r>
              <a:rPr lang="en-GB" dirty="0"/>
              <a:t>A book 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 page on an open -source website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An academic journal article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An online news article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 report from an official source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7BBE1-ADC8-D7F8-4389-F1BF36DD9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206240" y="1993075"/>
            <a:ext cx="7613332" cy="5223955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1600" dirty="0">
                <a:solidFill>
                  <a:schemeClr val="accent6">
                    <a:lumMod val="50000"/>
                  </a:schemeClr>
                </a:solidFill>
              </a:rPr>
              <a:t>Home Office (various years). Fire and rescue incident statistics: England. GOV.UK.
Drysdale, D. (2011). An Introduction to Fire Dynamics. 3rd edn. Wiley.
BBC News (various dates). News coverage of wildfire and fire prevention (find a specific article).
Wikipedia (n.d.). Fire safety. https://en.wikipedia.org/wiki/Fire_safety
Find a peer-reviewed journal article on smoke alarm effectiveness using UWTSD Online Library.</a:t>
            </a:r>
            <a:endParaRPr lang="en-US" sz="1600" u="sng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US" sz="1600" u="sng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br>
              <a:rPr lang="en-US" sz="1600" dirty="0">
                <a:solidFill>
                  <a:schemeClr val="accent6">
                    <a:lumMod val="50000"/>
                  </a:schemeClr>
                </a:solidFill>
              </a:rPr>
            </a:br>
            <a:endParaRPr lang="en-US" sz="16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1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FC4FD2-2E20-8E02-AEC5-7A2DE2A3E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42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1C75-8072-D8B4-72C5-3F0E860EB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0" y="1523682"/>
            <a:ext cx="4602480" cy="5847715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In general, which of the sources would your tutors prefer you to </a:t>
            </a:r>
            <a:br>
              <a:rPr lang="en-GB" dirty="0"/>
            </a:br>
            <a:r>
              <a:rPr lang="en-GB" dirty="0"/>
              <a:t>USE </a:t>
            </a:r>
            <a:br>
              <a:rPr lang="en-GB" dirty="0"/>
            </a:br>
            <a:r>
              <a:rPr lang="en-GB" dirty="0"/>
              <a:t>or</a:t>
            </a:r>
            <a:br>
              <a:rPr lang="en-GB" dirty="0"/>
            </a:br>
            <a:r>
              <a:rPr lang="en-GB" dirty="0"/>
              <a:t> NOT USE?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>
                <a:cs typeface="Arial"/>
              </a:rPr>
            </a:br>
            <a:br>
              <a:rPr lang="en-GB" dirty="0">
                <a:cs typeface="Arial"/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5F46E-69B3-AAB4-9B69-D2F5A2CC4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680" y="4368800"/>
            <a:ext cx="4965192" cy="1867408"/>
          </a:xfrm>
        </p:spPr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USE: a, c, e</a:t>
            </a:r>
            <a:br>
              <a:rPr lang="en-GB" dirty="0">
                <a:cs typeface="Arial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NOT USE: b, 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D4E38-81A5-A60E-5A6B-058BE18610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28080" y="406400"/>
            <a:ext cx="5862320" cy="6132512"/>
          </a:xfrm>
        </p:spPr>
        <p:txBody>
          <a:bodyPr>
            <a:normAutofit/>
          </a:bodyPr>
          <a:lstStyle/>
          <a:p>
            <a:r>
              <a:rPr lang="en-GB" sz="3200" dirty="0"/>
              <a:t>a.)A book 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b.)</a:t>
            </a:r>
            <a:r>
              <a:rPr lang="en-GB" sz="3200" dirty="0"/>
              <a:t>A page on an open- source website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c.)</a:t>
            </a:r>
            <a:r>
              <a:rPr lang="en-GB" sz="3200" dirty="0"/>
              <a:t>An academic journal article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d.)</a:t>
            </a:r>
            <a:r>
              <a:rPr lang="en-GB" sz="3200" dirty="0"/>
              <a:t>An online news article</a:t>
            </a:r>
            <a:br>
              <a:rPr lang="en-GB" sz="3200" dirty="0">
                <a:cs typeface="Arial"/>
              </a:rPr>
            </a:br>
            <a:r>
              <a:rPr lang="en-GB" sz="3200" dirty="0">
                <a:cs typeface="Arial"/>
              </a:rPr>
              <a:t>e.)</a:t>
            </a:r>
            <a:r>
              <a:rPr lang="en-GB" sz="3200" dirty="0"/>
              <a:t>A report from an official source</a:t>
            </a:r>
            <a:br>
              <a:rPr lang="en-GB" sz="3200" dirty="0">
                <a:cs typeface="Arial"/>
              </a:rPr>
            </a:br>
            <a:endParaRPr lang="en-GB" sz="32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F271F-E279-8F94-004B-8073BA78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01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08A1-FEAA-4F21-96E4-5A57CFAA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914904"/>
          </a:xfrm>
        </p:spPr>
        <p:txBody>
          <a:bodyPr>
            <a:normAutofit/>
          </a:bodyPr>
          <a:lstStyle/>
          <a:p>
            <a:r>
              <a:rPr lang="en-US" sz="4800" dirty="0"/>
              <a:t>So where can we find these sources? Any ideas?</a:t>
            </a:r>
          </a:p>
        </p:txBody>
      </p:sp>
    </p:spTree>
    <p:extLst>
      <p:ext uri="{BB962C8B-B14F-4D97-AF65-F5344CB8AC3E}">
        <p14:creationId xmlns:p14="http://schemas.microsoft.com/office/powerpoint/2010/main" val="3079534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7E60D-1952-9CAC-53A3-CB897E461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Let’s look at Google books and scholar first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1E19C30-F84E-3A36-5FC1-F8CA4A1D37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“Demonstration”</a:t>
            </a:r>
          </a:p>
        </p:txBody>
      </p:sp>
    </p:spTree>
    <p:extLst>
      <p:ext uri="{BB962C8B-B14F-4D97-AF65-F5344CB8AC3E}">
        <p14:creationId xmlns:p14="http://schemas.microsoft.com/office/powerpoint/2010/main" val="1230313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2820-7F02-4F5F-8933-C0B61CFA2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UWTSD’s Online Library is the best way to search for sources.</a:t>
            </a:r>
          </a:p>
        </p:txBody>
      </p:sp>
      <p:sp>
        <p:nvSpPr>
          <p:cNvPr id="4" name="Date Placeholder 5">
            <a:extLst>
              <a:ext uri="{FF2B5EF4-FFF2-40B4-BE49-F238E27FC236}">
                <a16:creationId xmlns:a16="http://schemas.microsoft.com/office/drawing/2014/main" id="{523A727A-BD22-42EE-9500-BBEF455DA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D00329E9-36A4-4FA9-9FBD-412BCEF20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13D5288-11C4-425C-8C20-5E8A7E726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FF80AF68-DF1F-FFC2-276A-94A50E4FD4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222042"/>
              </p:ext>
            </p:extLst>
          </p:nvPr>
        </p:nvGraphicFramePr>
        <p:xfrm>
          <a:off x="429744" y="2285428"/>
          <a:ext cx="11390778" cy="3322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77894">
                  <a:extLst>
                    <a:ext uri="{9D8B030D-6E8A-4147-A177-3AD203B41FA5}">
                      <a16:colId xmlns:a16="http://schemas.microsoft.com/office/drawing/2014/main" val="3276630136"/>
                    </a:ext>
                  </a:extLst>
                </a:gridCol>
                <a:gridCol w="7612884">
                  <a:extLst>
                    <a:ext uri="{9D8B030D-6E8A-4147-A177-3AD203B41FA5}">
                      <a16:colId xmlns:a16="http://schemas.microsoft.com/office/drawing/2014/main" val="12141982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General search engines, e.g. Google, Bing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Searches return lots of results </a:t>
                      </a:r>
                    </a:p>
                    <a:p>
                      <a:r>
                        <a:rPr lang="en-GB" sz="2000" dirty="0"/>
                        <a:t>Results may include many unsuitable sources, e.g. Wikipedia, personal blogs, unreliable general advice websites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67787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Google Scholar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 good way to find academic sources </a:t>
                      </a:r>
                    </a:p>
                    <a:p>
                      <a:r>
                        <a:rPr lang="en-GB" sz="2000" dirty="0"/>
                        <a:t>You may need to pay to access sources</a:t>
                      </a:r>
                    </a:p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1905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UWTSD Online Library 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A good way to find academic sources </a:t>
                      </a:r>
                    </a:p>
                    <a:p>
                      <a:r>
                        <a:rPr lang="en-GB" sz="2000" dirty="0"/>
                        <a:t>Free access</a:t>
                      </a:r>
                    </a:p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66439541"/>
                  </a:ext>
                </a:extLst>
              </a:tr>
            </a:tbl>
          </a:graphicData>
        </a:graphic>
      </p:graphicFrame>
      <p:pic>
        <p:nvPicPr>
          <p:cNvPr id="12" name="Graphic 11" descr="Checkmark">
            <a:extLst>
              <a:ext uri="{FF2B5EF4-FFF2-40B4-BE49-F238E27FC236}">
                <a16:creationId xmlns:a16="http://schemas.microsoft.com/office/drawing/2014/main" id="{8C501722-7268-0E7B-2C35-474B8FE0BA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483366" y="2210690"/>
            <a:ext cx="457200" cy="457200"/>
          </a:xfrm>
          <a:prstGeom prst="rect">
            <a:avLst/>
          </a:prstGeom>
        </p:spPr>
      </p:pic>
      <p:pic>
        <p:nvPicPr>
          <p:cNvPr id="14" name="Graphic 13" descr="Checkmark">
            <a:extLst>
              <a:ext uri="{FF2B5EF4-FFF2-40B4-BE49-F238E27FC236}">
                <a16:creationId xmlns:a16="http://schemas.microsoft.com/office/drawing/2014/main" id="{439B4694-F5F1-8A06-2040-DB591F3644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525000" y="3583185"/>
            <a:ext cx="457200" cy="457200"/>
          </a:xfrm>
          <a:prstGeom prst="rect">
            <a:avLst/>
          </a:prstGeom>
        </p:spPr>
      </p:pic>
      <p:pic>
        <p:nvPicPr>
          <p:cNvPr id="16" name="Graphic 15" descr="Checkmark">
            <a:extLst>
              <a:ext uri="{FF2B5EF4-FFF2-40B4-BE49-F238E27FC236}">
                <a16:creationId xmlns:a16="http://schemas.microsoft.com/office/drawing/2014/main" id="{0739D9C3-17AB-8272-3448-1319588AE9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38406" y="4595466"/>
            <a:ext cx="457200" cy="457200"/>
          </a:xfrm>
          <a:prstGeom prst="rect">
            <a:avLst/>
          </a:prstGeom>
        </p:spPr>
      </p:pic>
      <p:pic>
        <p:nvPicPr>
          <p:cNvPr id="18" name="Graphic 17" descr="Checkmark">
            <a:extLst>
              <a:ext uri="{FF2B5EF4-FFF2-40B4-BE49-F238E27FC236}">
                <a16:creationId xmlns:a16="http://schemas.microsoft.com/office/drawing/2014/main" id="{E3572238-CCFC-374A-D716-32F0283657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896533" y="4924305"/>
            <a:ext cx="457200" cy="457200"/>
          </a:xfrm>
          <a:prstGeom prst="rect">
            <a:avLst/>
          </a:prstGeom>
        </p:spPr>
      </p:pic>
      <p:pic>
        <p:nvPicPr>
          <p:cNvPr id="20" name="Graphic 19" descr="Close">
            <a:extLst>
              <a:ext uri="{FF2B5EF4-FFF2-40B4-BE49-F238E27FC236}">
                <a16:creationId xmlns:a16="http://schemas.microsoft.com/office/drawing/2014/main" id="{E7CB0119-09FE-F234-7CE7-AA5C12D72F0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0240" y="2592267"/>
            <a:ext cx="457200" cy="457200"/>
          </a:xfrm>
          <a:prstGeom prst="rect">
            <a:avLst/>
          </a:prstGeom>
        </p:spPr>
      </p:pic>
      <p:pic>
        <p:nvPicPr>
          <p:cNvPr id="22" name="Graphic 21" descr="Close">
            <a:extLst>
              <a:ext uri="{FF2B5EF4-FFF2-40B4-BE49-F238E27FC236}">
                <a16:creationId xmlns:a16="http://schemas.microsoft.com/office/drawing/2014/main" id="{78C71DC3-48CD-9E64-E3B4-4A6C53E157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3933" y="3200400"/>
            <a:ext cx="457200" cy="457200"/>
          </a:xfrm>
          <a:prstGeom prst="rect">
            <a:avLst/>
          </a:prstGeom>
        </p:spPr>
      </p:pic>
      <p:pic>
        <p:nvPicPr>
          <p:cNvPr id="24" name="Graphic 23" descr="Close">
            <a:extLst>
              <a:ext uri="{FF2B5EF4-FFF2-40B4-BE49-F238E27FC236}">
                <a16:creationId xmlns:a16="http://schemas.microsoft.com/office/drawing/2014/main" id="{6A84DFD2-3ED7-DC7D-89C1-9389691C3D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96400" y="4026034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17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41BA8-534C-C79B-BD9C-7293C6E03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80" y="365125"/>
            <a:ext cx="11983720" cy="1325563"/>
          </a:xfrm>
        </p:spPr>
        <p:txBody>
          <a:bodyPr>
            <a:noAutofit/>
          </a:bodyPr>
          <a:lstStyle/>
          <a:p>
            <a:r>
              <a:rPr lang="en-GB" sz="4800" spc="300" dirty="0"/>
              <a:t>We looked at the online library last week.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C433A-25F1-3F79-A296-6B7271E960E8}"/>
              </a:ext>
            </a:extLst>
          </p:cNvPr>
          <p:cNvSpPr txBox="1"/>
          <p:nvPr/>
        </p:nvSpPr>
        <p:spPr>
          <a:xfrm>
            <a:off x="861060" y="2744811"/>
            <a:ext cx="1067816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spc="300" dirty="0"/>
              <a:t>Can you remember how to access it?</a:t>
            </a:r>
          </a:p>
          <a:p>
            <a:r>
              <a:rPr lang="en-GB" sz="3600" spc="300" dirty="0"/>
              <a:t>How to search for information?</a:t>
            </a:r>
          </a:p>
          <a:p>
            <a:r>
              <a:rPr lang="en-GB" sz="3600" spc="300" dirty="0"/>
              <a:t>How to set limits or restrictions?</a:t>
            </a:r>
          </a:p>
          <a:p>
            <a:r>
              <a:rPr lang="en-GB" sz="3600" spc="300" dirty="0"/>
              <a:t>How to identify suitable sources?</a:t>
            </a:r>
          </a:p>
          <a:p>
            <a:r>
              <a:rPr lang="en-GB" sz="3600" spc="300" dirty="0"/>
              <a:t>How to narrow them down?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93917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6B6EC-C52A-9970-49D6-EEFB21EDA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14B460-D7EF-C60E-0CAC-62CF723DDF09}"/>
              </a:ext>
            </a:extLst>
          </p:cNvPr>
          <p:cNvSpPr txBox="1"/>
          <p:nvPr/>
        </p:nvSpPr>
        <p:spPr>
          <a:xfrm>
            <a:off x="1965910" y="2459504"/>
            <a:ext cx="85344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spc="300" dirty="0"/>
              <a:t>Let’s practice using it with an information treasure hunt activity.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54253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04B3F-FB5B-FE06-1BF7-A3EE93A0F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1722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Scenario: Find → identify → evaluate → compare → select → communicate.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C7926-E683-220F-14AD-3791C1A3A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53238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b="1" dirty="0"/>
          </a:p>
          <a:p>
            <a:pPr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0920DC-CB65-AB53-180F-6FCA963F636A}"/>
              </a:ext>
            </a:extLst>
          </p:cNvPr>
          <p:cNvSpPr txBox="1"/>
          <p:nvPr/>
        </p:nvSpPr>
        <p:spPr>
          <a:xfrm>
            <a:off x="1136965" y="2525347"/>
            <a:ext cx="1008027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Now that we have practiced finding the information. It’s time for a break.  When we return, we will be looking at credibility and reliability in more depth.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688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C1A5C-E306-2353-8141-0AE2A7110F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3888" y="1670304"/>
            <a:ext cx="5596128" cy="3511296"/>
          </a:xfrm>
        </p:spPr>
        <p:txBody>
          <a:bodyPr>
            <a:normAutofit fontScale="90000"/>
          </a:bodyPr>
          <a:lstStyle/>
          <a:p>
            <a:r>
              <a:rPr lang="en-GB" i="0" dirty="0">
                <a:latin typeface="+mn-lt"/>
              </a:rPr>
              <a:t>Now that we have practiced finding the information. It’s time for a break.  When we return, we will be looking at credibility and reliability in more depth. </a:t>
            </a:r>
          </a:p>
        </p:txBody>
      </p:sp>
      <p:pic>
        <p:nvPicPr>
          <p:cNvPr id="4" name="Picture 3" descr="Coffee Shop Heart GIF by BeirutFood">
            <a:extLst>
              <a:ext uri="{FF2B5EF4-FFF2-40B4-BE49-F238E27FC236}">
                <a16:creationId xmlns:a16="http://schemas.microsoft.com/office/drawing/2014/main" id="{90FF48E1-36C1-3396-3729-3DADC1203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8320" y="323427"/>
            <a:ext cx="3358515" cy="5970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86409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{CD0FA746-47BF-46CE-8BAF-0A9A2FE27AC5}TFe853cc32-c8a5-4d3d-be72-f0da08ad1ebd0034d42c_win32-6db092c676a8</Template>
  <TotalTime>59</TotalTime>
  <Words>845</Words>
  <Application>Microsoft Office PowerPoint</Application>
  <PresentationFormat>Widescreen</PresentationFormat>
  <Paragraphs>103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Elephant</vt:lpstr>
      <vt:lpstr>Brush</vt:lpstr>
      <vt:lpstr>Reading and using the online library</vt:lpstr>
      <vt:lpstr>Learning outcomes</vt:lpstr>
      <vt:lpstr>Why is reading important in academia and fire and rescue?</vt:lpstr>
      <vt:lpstr>PowerPoint Presentation</vt:lpstr>
      <vt:lpstr>PowerPoint Presentation</vt:lpstr>
      <vt:lpstr>Matching the sources activity: Can you match the types of source below with the examples?     </vt:lpstr>
      <vt:lpstr> In general, which of the sources would your tutors prefer you to  USE  or  NOT USE?        </vt:lpstr>
      <vt:lpstr>So where can we find these sources? Any ideas?</vt:lpstr>
      <vt:lpstr>Let’s look at Google books and scholar first </vt:lpstr>
      <vt:lpstr>Using UWTSD’s Online Library is the best way to search for sources.</vt:lpstr>
      <vt:lpstr>We looked at the online library last week.</vt:lpstr>
      <vt:lpstr>PowerPoint Presentation</vt:lpstr>
      <vt:lpstr>Scenario: Find → identify → evaluate → compare → select → communicate.   </vt:lpstr>
      <vt:lpstr>Now that we have practiced finding the information. It’s time for a break.  When we return, we will be looking at credibility and reliability in more depth.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Christine Joy</cp:lastModifiedBy>
  <cp:revision>2</cp:revision>
  <dcterms:created xsi:type="dcterms:W3CDTF">2026-09-21T11:08:27Z</dcterms:created>
  <dcterms:modified xsi:type="dcterms:W3CDTF">2026-10-09T07:37:54Z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