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sldIdLst>
    <p:sldId id="256" r:id="rId2"/>
    <p:sldId id="264" r:id="rId3"/>
    <p:sldId id="258" r:id="rId4"/>
    <p:sldId id="259" r:id="rId5"/>
    <p:sldId id="260" r:id="rId6"/>
    <p:sldId id="261" r:id="rId7"/>
    <p:sldId id="262" r:id="rId8"/>
    <p:sldId id="265"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20046F-A2C2-4ECF-9389-3F7EA1062F62}" v="1864" dt="2026-01-18T19:34:39.731"/>
    <p1510:client id="{077B9AD4-F72D-496C-A138-1A365FD27B30}" v="99" dt="2026-01-17T18:19:38.445"/>
    <p1510:client id="{AC37A1BC-7B41-44CA-A387-5DAE196FD4A9}" v="6" dt="2026-01-17T18:15:01.425"/>
    <p1510:client id="{BCD2F70A-701F-4402-9080-FD2C98D35812}" v="3507" dt="2026-01-17T20:44:46.401"/>
    <p1510:client id="{F0E9A476-329C-49F3-9D9E-7DE10BDBF1DD}" v="105" dt="2026-01-18T22:06:24.243"/>
    <p1510:client id="{F2F7D02D-D5E9-4CCD-9F7E-4AF47916D498}" v="1268" dt="2026-01-18T21:56:26.7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1/18/2026</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361411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28111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1/18/2026</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5473760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22640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31067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78467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39477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1/18/2026</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046523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1/18/2026</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930276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90113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63903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1/18/2026</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746056617"/>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53" r:id="rId5"/>
    <p:sldLayoutId id="2147483759" r:id="rId6"/>
    <p:sldLayoutId id="2147483754" r:id="rId7"/>
    <p:sldLayoutId id="2147483755" r:id="rId8"/>
    <p:sldLayoutId id="2147483756" r:id="rId9"/>
    <p:sldLayoutId id="2147483757" r:id="rId10"/>
    <p:sldLayoutId id="2147483758" r:id="rId11"/>
  </p:sldLayoutIdLst>
  <p:hf sldNum="0" hdr="0" ftr="0" dt="0"/>
  <p:txStyles>
    <p:titleStyle>
      <a:lvl1pPr algn="l" defTabSz="914400" rtl="0" eaLnBrk="1" latinLnBrk="0" hangingPunct="1">
        <a:lnSpc>
          <a:spcPct val="90000"/>
        </a:lnSpc>
        <a:spcBef>
          <a:spcPct val="0"/>
        </a:spcBef>
        <a:buNone/>
        <a:defRPr lang="en-US" sz="4800" i="1"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ncvo.org.uk/news-and-insights/news-index/time-well-spent-national-survey-volunteer-experience/volunteer-impacts/?utm_source=chatgpt.com" TargetMode="External"/><Relationship Id="rId13" Type="http://schemas.openxmlformats.org/officeDocument/2006/relationships/hyperlink" Target="https://www.peakgrantmaking.org/insights/pursuing-new-challenges/?utm_source=chatgpt.com" TargetMode="External"/><Relationship Id="rId3" Type="http://schemas.openxmlformats.org/officeDocument/2006/relationships/hyperlink" Target="https://www.college.police.uk/career-learning/support-for-career-development/core-skills?utm_source=chatgpt.com" TargetMode="External"/><Relationship Id="rId7" Type="http://schemas.openxmlformats.org/officeDocument/2006/relationships/hyperlink" Target="https://performanceandimprovement.nhs.wales/functions/quality-safety-and-improvement/improvement/improvement-cymru-academy/resource-library/academy-toolkit-guides/swot-analysis-toolkit/" TargetMode="External"/><Relationship Id="rId12" Type="http://schemas.openxmlformats.org/officeDocument/2006/relationships/hyperlink" Target="https://www.google.co.uk/books/edition/Police_Research_and_Evidence_based_Polic/iERLEQAAQBAJ?hl=en&amp;gbpv=1&amp;dq=why+seeking+advice+is+important+policing&amp;pg=PT130&amp;printsec=frontcover" TargetMode="External"/><Relationship Id="rId2" Type="http://schemas.openxmlformats.org/officeDocument/2006/relationships/hyperlink" Target="https://www.barnardos.org.uk/blog/five-reasons-volunteer-local-charity-shop?utm_source=chatgpt.com" TargetMode="External"/><Relationship Id="rId1" Type="http://schemas.openxmlformats.org/officeDocument/2006/relationships/slideLayout" Target="../slideLayouts/slideLayout2.xml"/><Relationship Id="rId6" Type="http://schemas.openxmlformats.org/officeDocument/2006/relationships/hyperlink" Target="https://www.govolherts.org.uk/blog/volunteering-can-lead-to-a-job-you-love?utm_source=chatgpt.com" TargetMode="External"/><Relationship Id="rId11" Type="http://schemas.openxmlformats.org/officeDocument/2006/relationships/hyperlink" Target="https://www.google.co.uk/books/edition/Organizational_Behaviour/pOx4JLa3AxoC?hl=en&amp;gbpv=1&amp;dq=why+setting+goals+is+important+uk&amp;pg=PR14&amp;printsec=frontcover" TargetMode="External"/><Relationship Id="rId5" Type="http://schemas.openxmlformats.org/officeDocument/2006/relationships/hyperlink" Target="https://www.dorset.police.uk/police-forces/dorset-police/areas/about-us/about-us/dorset-police-2024/national-decision-model/" TargetMode="External"/><Relationship Id="rId10" Type="http://schemas.openxmlformats.org/officeDocument/2006/relationships/hyperlink" Target="https://www.google.co.uk/books/edition/Sustainable_Development_Policy_Directory/HodE5EBdA8sC?hl=en&amp;gbpv=1&amp;dq=why+teamwork+is+important+uk&amp;pg=PA111&amp;printsec=frontcover" TargetMode="External"/><Relationship Id="rId4" Type="http://schemas.openxmlformats.org/officeDocument/2006/relationships/hyperlink" Target="https://www.college.police.uk/ethics/code-of-ethics/guidance?utm_source=chatgpt.com" TargetMode="External"/><Relationship Id="rId9" Type="http://schemas.openxmlformats.org/officeDocument/2006/relationships/hyperlink" Target="https://support-for-early-career-teachers.education.gov.uk/teach-first/year-1-what-makes-classroom-practice-effective/spring-week-3-ect-theory/?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tore front with a sign&#10;&#10;AI-generated content may be incorrect.">
            <a:extLst>
              <a:ext uri="{FF2B5EF4-FFF2-40B4-BE49-F238E27FC236}">
                <a16:creationId xmlns:a16="http://schemas.microsoft.com/office/drawing/2014/main" id="{427E0C1E-D0BA-B1A6-B3E8-545980708137}"/>
              </a:ext>
            </a:extLst>
          </p:cNvPr>
          <p:cNvPicPr>
            <a:picLocks noChangeAspect="1"/>
          </p:cNvPicPr>
          <p:nvPr/>
        </p:nvPicPr>
        <p:blipFill>
          <a:blip r:embed="rId2"/>
          <a:stretch>
            <a:fillRect/>
          </a:stretch>
        </p:blipFill>
        <p:spPr>
          <a:xfrm>
            <a:off x="256" y="5719"/>
            <a:ext cx="8171446" cy="6838669"/>
          </a:xfrm>
          <a:prstGeom prst="rect">
            <a:avLst/>
          </a:prstGeom>
        </p:spPr>
      </p:pic>
      <p:sp>
        <p:nvSpPr>
          <p:cNvPr id="31" name="Rectangle 30">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60024" y="1559768"/>
            <a:ext cx="3238829" cy="3135379"/>
          </a:xfrm>
        </p:spPr>
        <p:txBody>
          <a:bodyPr>
            <a:normAutofit/>
          </a:bodyPr>
          <a:lstStyle/>
          <a:p>
            <a:r>
              <a:rPr lang="en-GB" sz="4800" b="1" dirty="0"/>
              <a:t>Barnardo's charity shop</a:t>
            </a:r>
            <a:r>
              <a:rPr lang="en-GB" sz="4800" dirty="0"/>
              <a:t> </a:t>
            </a:r>
          </a:p>
        </p:txBody>
      </p:sp>
      <p:sp>
        <p:nvSpPr>
          <p:cNvPr id="3" name="Subtitle 2"/>
          <p:cNvSpPr>
            <a:spLocks noGrp="1"/>
          </p:cNvSpPr>
          <p:nvPr>
            <p:ph type="subTitle" idx="1"/>
          </p:nvPr>
        </p:nvSpPr>
        <p:spPr>
          <a:xfrm>
            <a:off x="8560024" y="4708186"/>
            <a:ext cx="3238829" cy="1496816"/>
          </a:xfrm>
        </p:spPr>
        <p:txBody>
          <a:bodyPr vert="horz" lIns="91440" tIns="45720" rIns="91440" bIns="45720" rtlCol="0" anchor="t">
            <a:normAutofit/>
          </a:bodyPr>
          <a:lstStyle/>
          <a:p>
            <a:r>
              <a:rPr lang="en-GB" dirty="0">
                <a:solidFill>
                  <a:schemeClr val="tx1">
                    <a:lumMod val="85000"/>
                    <a:lumOff val="15000"/>
                  </a:schemeClr>
                </a:solidFill>
                <a:latin typeface="Calibri"/>
                <a:ea typeface="Calibri"/>
                <a:cs typeface="Calibri"/>
              </a:rPr>
              <a:t>Jake Pooley </a:t>
            </a:r>
          </a:p>
          <a:p>
            <a:r>
              <a:rPr lang="en-GB" dirty="0">
                <a:solidFill>
                  <a:schemeClr val="tx1">
                    <a:lumMod val="85000"/>
                    <a:lumOff val="15000"/>
                  </a:schemeClr>
                </a:solidFill>
                <a:latin typeface="Calibri"/>
                <a:ea typeface="Calibri"/>
                <a:cs typeface="Calibri"/>
              </a:rPr>
              <a:t>2405143</a:t>
            </a:r>
          </a:p>
          <a:p>
            <a:r>
              <a:rPr lang="en-GB" dirty="0">
                <a:solidFill>
                  <a:schemeClr val="tx1">
                    <a:lumMod val="85000"/>
                    <a:lumOff val="15000"/>
                  </a:schemeClr>
                </a:solidFill>
                <a:latin typeface="Calibri"/>
                <a:ea typeface="Calibri"/>
                <a:cs typeface="Calibri"/>
              </a:rPr>
              <a:t>BMPL5020</a:t>
            </a:r>
          </a:p>
        </p:txBody>
      </p:sp>
      <p:sp>
        <p:nvSpPr>
          <p:cNvPr id="33" name="Rectangle 32">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5" name="Straight Connector 34">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F76D6-06A8-0899-D574-B51443C17076}"/>
              </a:ext>
            </a:extLst>
          </p:cNvPr>
          <p:cNvSpPr>
            <a:spLocks noGrp="1"/>
          </p:cNvSpPr>
          <p:nvPr>
            <p:ph type="title"/>
          </p:nvPr>
        </p:nvSpPr>
        <p:spPr>
          <a:xfrm>
            <a:off x="4388644" y="642594"/>
            <a:ext cx="10058400" cy="1371600"/>
          </a:xfrm>
        </p:spPr>
        <p:txBody>
          <a:bodyPr/>
          <a:lstStyle/>
          <a:p>
            <a:r>
              <a:rPr lang="en-GB" b="1" i="0" u="sng" dirty="0">
                <a:latin typeface="Calibri"/>
                <a:ea typeface="Calibri"/>
                <a:cs typeface="Calibri"/>
              </a:rPr>
              <a:t>Introduction</a:t>
            </a:r>
            <a:r>
              <a:rPr lang="en-GB" i="0" dirty="0">
                <a:latin typeface="Calibri"/>
                <a:ea typeface="Calibri"/>
                <a:cs typeface="Calibri"/>
              </a:rPr>
              <a:t> </a:t>
            </a:r>
          </a:p>
        </p:txBody>
      </p:sp>
      <p:sp>
        <p:nvSpPr>
          <p:cNvPr id="3" name="Content Placeholder 2">
            <a:extLst>
              <a:ext uri="{FF2B5EF4-FFF2-40B4-BE49-F238E27FC236}">
                <a16:creationId xmlns:a16="http://schemas.microsoft.com/office/drawing/2014/main" id="{66CA78DA-0A33-5893-0C59-D0812915C121}"/>
              </a:ext>
            </a:extLst>
          </p:cNvPr>
          <p:cNvSpPr>
            <a:spLocks noGrp="1"/>
          </p:cNvSpPr>
          <p:nvPr>
            <p:ph idx="1"/>
          </p:nvPr>
        </p:nvSpPr>
        <p:spPr>
          <a:xfrm>
            <a:off x="2376488" y="2138839"/>
            <a:ext cx="6153148" cy="3932967"/>
          </a:xfrm>
        </p:spPr>
        <p:txBody>
          <a:bodyPr vert="horz" lIns="91440" tIns="45720" rIns="91440" bIns="45720" rtlCol="0" anchor="t">
            <a:normAutofit/>
          </a:bodyPr>
          <a:lstStyle/>
          <a:p>
            <a:pPr algn="just">
              <a:buFont typeface="Arial" pitchFamily="18" charset="0"/>
              <a:buChar char="•"/>
            </a:pPr>
            <a:r>
              <a:rPr lang="en-GB" sz="1800" dirty="0">
                <a:latin typeface="Calibri"/>
                <a:ea typeface="Calibri"/>
                <a:cs typeface="Calibri"/>
              </a:rPr>
              <a:t>The involvement within working in a charity shop volunteering involving the relation to professional policing  will aid acquiring into developing elements of newly acquired skillsets and current skills in modern day life and policing, (Barnardo’s, 2024).</a:t>
            </a:r>
            <a:endParaRPr lang="en-US" sz="1800">
              <a:latin typeface="Calibri"/>
              <a:ea typeface="Calibri"/>
              <a:cs typeface="Calibri"/>
            </a:endParaRPr>
          </a:p>
          <a:p>
            <a:pPr algn="just">
              <a:buClr>
                <a:srgbClr val="262626"/>
              </a:buClr>
              <a:buFont typeface="Arial" pitchFamily="18" charset="0"/>
              <a:buChar char="•"/>
            </a:pPr>
            <a:endParaRPr lang="en-GB" sz="1800" dirty="0">
              <a:latin typeface="Calibri"/>
              <a:ea typeface="Calibri"/>
              <a:cs typeface="Calibri"/>
            </a:endParaRPr>
          </a:p>
          <a:p>
            <a:pPr algn="just">
              <a:buClr>
                <a:srgbClr val="262626"/>
              </a:buClr>
              <a:buFont typeface="Arial" pitchFamily="18" charset="0"/>
              <a:buChar char="•"/>
            </a:pPr>
            <a:r>
              <a:rPr lang="en-GB" sz="1800" dirty="0">
                <a:latin typeface="Calibri"/>
                <a:ea typeface="Calibri"/>
                <a:cs typeface="Calibri"/>
              </a:rPr>
              <a:t>These new skillsets within working in a volunteering charity shop allows for the importance of using the same set skills to acquire into being able use these skills for when the start of working within a policing job, (College of Policing, 2025).</a:t>
            </a:r>
          </a:p>
        </p:txBody>
      </p:sp>
    </p:spTree>
    <p:extLst>
      <p:ext uri="{BB962C8B-B14F-4D97-AF65-F5344CB8AC3E}">
        <p14:creationId xmlns:p14="http://schemas.microsoft.com/office/powerpoint/2010/main" val="2705483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40E03-0BC9-C634-E99B-233180E3B933}"/>
              </a:ext>
            </a:extLst>
          </p:cNvPr>
          <p:cNvSpPr>
            <a:spLocks noGrp="1"/>
          </p:cNvSpPr>
          <p:nvPr>
            <p:ph type="title"/>
          </p:nvPr>
        </p:nvSpPr>
        <p:spPr>
          <a:xfrm>
            <a:off x="709613" y="487813"/>
            <a:ext cx="10891836" cy="1454943"/>
          </a:xfrm>
        </p:spPr>
        <p:txBody>
          <a:bodyPr>
            <a:normAutofit/>
          </a:bodyPr>
          <a:lstStyle/>
          <a:p>
            <a:pPr algn="ctr"/>
            <a:r>
              <a:rPr lang="en-GB" sz="4000" b="1" i="0" dirty="0">
                <a:latin typeface="Calibri"/>
                <a:ea typeface="Calibri"/>
                <a:cs typeface="Calibri"/>
              </a:rPr>
              <a:t>The skills and abilities that I will use in the charity shop volunteering within policing</a:t>
            </a:r>
            <a:r>
              <a:rPr lang="en-GB" b="1" i="0" dirty="0">
                <a:latin typeface="Calibri"/>
                <a:ea typeface="Calibri"/>
                <a:cs typeface="Calibri"/>
              </a:rPr>
              <a:t> </a:t>
            </a:r>
            <a:endParaRPr lang="en-US"/>
          </a:p>
        </p:txBody>
      </p:sp>
      <p:sp>
        <p:nvSpPr>
          <p:cNvPr id="3" name="Content Placeholder 2">
            <a:extLst>
              <a:ext uri="{FF2B5EF4-FFF2-40B4-BE49-F238E27FC236}">
                <a16:creationId xmlns:a16="http://schemas.microsoft.com/office/drawing/2014/main" id="{79EFACC7-EFCF-89C5-3668-0ED9FB0A92A5}"/>
              </a:ext>
            </a:extLst>
          </p:cNvPr>
          <p:cNvSpPr>
            <a:spLocks noGrp="1"/>
          </p:cNvSpPr>
          <p:nvPr>
            <p:ph idx="1"/>
          </p:nvPr>
        </p:nvSpPr>
        <p:spPr>
          <a:xfrm>
            <a:off x="709614" y="2103120"/>
            <a:ext cx="5141115" cy="4016312"/>
          </a:xfrm>
        </p:spPr>
        <p:txBody>
          <a:bodyPr vert="horz" lIns="91440" tIns="45720" rIns="91440" bIns="45720" rtlCol="0" anchor="t">
            <a:normAutofit/>
          </a:bodyPr>
          <a:lstStyle/>
          <a:p>
            <a:pPr marL="0" indent="0" algn="ctr">
              <a:buNone/>
            </a:pPr>
            <a:r>
              <a:rPr lang="en-GB" b="1" u="sng" dirty="0">
                <a:latin typeface="Calibri"/>
                <a:ea typeface="Calibri"/>
                <a:cs typeface="Calibri"/>
              </a:rPr>
              <a:t>Building trust </a:t>
            </a:r>
            <a:endParaRPr lang="en-US" b="1" u="sng" dirty="0">
              <a:latin typeface="Calibri"/>
              <a:ea typeface="Calibri"/>
              <a:cs typeface="Calibri"/>
            </a:endParaRPr>
          </a:p>
          <a:p>
            <a:pPr marL="0" indent="0" algn="ctr">
              <a:buNone/>
            </a:pPr>
            <a:endParaRPr lang="en-GB" b="1" u="sng" dirty="0">
              <a:latin typeface="Calibri"/>
              <a:ea typeface="Calibri"/>
              <a:cs typeface="Calibri"/>
            </a:endParaRPr>
          </a:p>
          <a:p>
            <a:pPr marL="0" indent="0" algn="just">
              <a:buClr>
                <a:srgbClr val="262626"/>
              </a:buClr>
              <a:buNone/>
            </a:pPr>
            <a:r>
              <a:rPr lang="en-GB" dirty="0">
                <a:latin typeface="Calibri"/>
                <a:ea typeface="Calibri"/>
                <a:cs typeface="Calibri"/>
              </a:rPr>
              <a:t>The use of building trust within working in the charity shop volunteering within a policing standpoint will be vital.</a:t>
            </a:r>
          </a:p>
          <a:p>
            <a:pPr algn="just">
              <a:buFont typeface="Arial" pitchFamily="18" charset="0"/>
              <a:buChar char="•"/>
            </a:pPr>
            <a:endParaRPr lang="en-GB" dirty="0">
              <a:latin typeface="Calibri"/>
              <a:ea typeface="Calibri"/>
              <a:cs typeface="Calibri"/>
            </a:endParaRPr>
          </a:p>
          <a:p>
            <a:pPr algn="just">
              <a:buClr>
                <a:srgbClr val="262626"/>
              </a:buClr>
              <a:buFont typeface="Arial" pitchFamily="18" charset="0"/>
              <a:buChar char="•"/>
            </a:pPr>
            <a:r>
              <a:rPr lang="en-GB" dirty="0">
                <a:latin typeface="Calibri"/>
                <a:ea typeface="Calibri"/>
                <a:cs typeface="Calibri"/>
              </a:rPr>
              <a:t>The seeing of vulnerable persons within modern day policing and the volunteering charity shop will allow for being able to build trust within the vulnerable people that enter the charity shop, (College of Policing, 2024).</a:t>
            </a:r>
          </a:p>
        </p:txBody>
      </p:sp>
      <p:sp>
        <p:nvSpPr>
          <p:cNvPr id="4" name="TextBox 3">
            <a:extLst>
              <a:ext uri="{FF2B5EF4-FFF2-40B4-BE49-F238E27FC236}">
                <a16:creationId xmlns:a16="http://schemas.microsoft.com/office/drawing/2014/main" id="{E55CE87F-3FD4-90AA-A72F-5D9F62D682D1}"/>
              </a:ext>
            </a:extLst>
          </p:cNvPr>
          <p:cNvSpPr txBox="1"/>
          <p:nvPr/>
        </p:nvSpPr>
        <p:spPr>
          <a:xfrm>
            <a:off x="6145527" y="2839916"/>
            <a:ext cx="5313903" cy="35240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u="sng" dirty="0">
                <a:latin typeface="Calibri"/>
                <a:ea typeface="Calibri"/>
                <a:cs typeface="Calibri"/>
              </a:rPr>
              <a:t>Teamwork</a:t>
            </a:r>
            <a:endParaRPr lang="en-US" b="1" u="sng"/>
          </a:p>
          <a:p>
            <a:pPr algn="just"/>
            <a:endParaRPr lang="en-GB" dirty="0">
              <a:latin typeface="Calibri"/>
              <a:ea typeface="Calibri"/>
              <a:cs typeface="Calibri"/>
            </a:endParaRPr>
          </a:p>
          <a:p>
            <a:pPr algn="just"/>
            <a:r>
              <a:rPr lang="en-GB" sz="1700" dirty="0">
                <a:latin typeface="Calibri"/>
                <a:ea typeface="Calibri"/>
                <a:cs typeface="Calibri"/>
              </a:rPr>
              <a:t>The use of working together within a team in the charity shop volunteering within a policing standpoint will be just as important.</a:t>
            </a:r>
            <a:endParaRPr lang="en-GB" dirty="0">
              <a:latin typeface="Calibri"/>
              <a:ea typeface="Calibri"/>
              <a:cs typeface="Calibri"/>
            </a:endParaRPr>
          </a:p>
          <a:p>
            <a:pPr marL="285750" indent="-285750" algn="just">
              <a:buFont typeface="Arial"/>
              <a:buChar char="•"/>
            </a:pPr>
            <a:endParaRPr lang="en-GB" sz="1700" dirty="0">
              <a:latin typeface="Calibri"/>
              <a:ea typeface="Calibri"/>
              <a:cs typeface="Calibri"/>
            </a:endParaRPr>
          </a:p>
          <a:p>
            <a:pPr marL="285750" indent="-285750" algn="just">
              <a:buFont typeface="Arial"/>
              <a:buChar char="•"/>
            </a:pPr>
            <a:r>
              <a:rPr lang="en-GB" sz="1700" dirty="0">
                <a:latin typeface="Calibri"/>
                <a:ea typeface="Calibri"/>
                <a:cs typeface="Calibri"/>
              </a:rPr>
              <a:t>The use of teamwork will allow  myself there to be a collaboration within individuals that I may have never met before and are from different backgrounds.</a:t>
            </a:r>
            <a:endParaRPr lang="en-GB" dirty="0">
              <a:latin typeface="Calibri"/>
              <a:ea typeface="Calibri"/>
              <a:cs typeface="Calibri"/>
            </a:endParaRPr>
          </a:p>
          <a:p>
            <a:pPr marL="285750" indent="-285750" algn="just">
              <a:buFont typeface="Arial"/>
              <a:buChar char="•"/>
            </a:pPr>
            <a:endParaRPr lang="en-GB" sz="1700" dirty="0">
              <a:latin typeface="Calibri"/>
              <a:ea typeface="Calibri"/>
              <a:cs typeface="Calibri"/>
            </a:endParaRPr>
          </a:p>
          <a:p>
            <a:pPr marL="285750" indent="-285750" algn="just">
              <a:buFont typeface="Arial"/>
              <a:buChar char="•"/>
            </a:pPr>
            <a:r>
              <a:rPr lang="en-GB" sz="1700" dirty="0">
                <a:latin typeface="Calibri"/>
                <a:ea typeface="Calibri"/>
                <a:cs typeface="Calibri"/>
              </a:rPr>
              <a:t>The allowance of there for myself to </a:t>
            </a:r>
            <a:r>
              <a:rPr lang="en-GB" sz="1700" err="1">
                <a:latin typeface="Calibri"/>
                <a:ea typeface="Calibri"/>
                <a:cs typeface="Calibri"/>
              </a:rPr>
              <a:t>to</a:t>
            </a:r>
            <a:r>
              <a:rPr lang="en-GB" sz="1700" dirty="0">
                <a:latin typeface="Calibri"/>
                <a:ea typeface="Calibri"/>
                <a:cs typeface="Calibri"/>
              </a:rPr>
              <a:t> be able to use connection building within these individuals (Strong, W.A. and Hemphill, L, </a:t>
            </a:r>
            <a:r>
              <a:rPr lang="en-GB" sz="1700" err="1">
                <a:latin typeface="Calibri"/>
                <a:ea typeface="Calibri"/>
                <a:cs typeface="Calibri"/>
              </a:rPr>
              <a:t>pg</a:t>
            </a:r>
            <a:r>
              <a:rPr lang="en-GB" sz="1700" dirty="0">
                <a:latin typeface="Calibri"/>
                <a:ea typeface="Calibri"/>
                <a:cs typeface="Calibri"/>
              </a:rPr>
              <a:t> 111, 2006).</a:t>
            </a:r>
            <a:endParaRPr lang="en-GB" dirty="0">
              <a:latin typeface="Calibri"/>
              <a:ea typeface="Calibri"/>
              <a:cs typeface="Calibri"/>
            </a:endParaRPr>
          </a:p>
        </p:txBody>
      </p:sp>
    </p:spTree>
    <p:extLst>
      <p:ext uri="{BB962C8B-B14F-4D97-AF65-F5344CB8AC3E}">
        <p14:creationId xmlns:p14="http://schemas.microsoft.com/office/powerpoint/2010/main" val="3717916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CD628-5560-FE1F-453C-8685C6D9BB67}"/>
              </a:ext>
            </a:extLst>
          </p:cNvPr>
          <p:cNvSpPr>
            <a:spLocks noGrp="1"/>
          </p:cNvSpPr>
          <p:nvPr>
            <p:ph type="title"/>
          </p:nvPr>
        </p:nvSpPr>
        <p:spPr>
          <a:xfrm>
            <a:off x="2376485" y="571157"/>
            <a:ext cx="7450933" cy="1371600"/>
          </a:xfrm>
        </p:spPr>
        <p:txBody>
          <a:bodyPr>
            <a:normAutofit/>
          </a:bodyPr>
          <a:lstStyle/>
          <a:p>
            <a:pPr algn="ctr"/>
            <a:r>
              <a:rPr lang="en-GB" sz="3600" b="1" i="0" dirty="0">
                <a:latin typeface="Calibri"/>
                <a:ea typeface="Calibri"/>
                <a:cs typeface="Calibri"/>
              </a:rPr>
              <a:t>How I intend to develop my existing skills and abilities</a:t>
            </a:r>
            <a:r>
              <a:rPr lang="en-GB" b="1" i="0" dirty="0">
                <a:latin typeface="Calibri"/>
                <a:ea typeface="Calibri"/>
                <a:cs typeface="Calibri"/>
              </a:rPr>
              <a:t> </a:t>
            </a:r>
            <a:endParaRPr lang="en-US"/>
          </a:p>
        </p:txBody>
      </p:sp>
      <p:sp>
        <p:nvSpPr>
          <p:cNvPr id="3" name="Content Placeholder 2">
            <a:extLst>
              <a:ext uri="{FF2B5EF4-FFF2-40B4-BE49-F238E27FC236}">
                <a16:creationId xmlns:a16="http://schemas.microsoft.com/office/drawing/2014/main" id="{63CDB58C-D655-D273-04D7-8A8CD118E5D2}"/>
              </a:ext>
            </a:extLst>
          </p:cNvPr>
          <p:cNvSpPr>
            <a:spLocks noGrp="1"/>
          </p:cNvSpPr>
          <p:nvPr>
            <p:ph idx="1"/>
          </p:nvPr>
        </p:nvSpPr>
        <p:spPr>
          <a:xfrm>
            <a:off x="923926" y="2281714"/>
            <a:ext cx="4986336" cy="3932967"/>
          </a:xfrm>
        </p:spPr>
        <p:txBody>
          <a:bodyPr vert="horz" lIns="91440" tIns="45720" rIns="91440" bIns="45720" rtlCol="0" anchor="t">
            <a:normAutofit/>
          </a:bodyPr>
          <a:lstStyle/>
          <a:p>
            <a:pPr marL="0" indent="0" algn="ctr">
              <a:buNone/>
            </a:pPr>
            <a:r>
              <a:rPr lang="en-GB" sz="1800" b="1" u="sng" dirty="0">
                <a:latin typeface="Calibri"/>
                <a:ea typeface="Calibri"/>
                <a:cs typeface="Calibri"/>
              </a:rPr>
              <a:t>Practise </a:t>
            </a:r>
            <a:endParaRPr lang="en-US" sz="1800" b="1" u="sng">
              <a:latin typeface="Calibri"/>
              <a:ea typeface="Calibri"/>
              <a:cs typeface="Calibri"/>
            </a:endParaRPr>
          </a:p>
          <a:p>
            <a:pPr marL="0" indent="0" algn="just">
              <a:buClr>
                <a:srgbClr val="262626"/>
              </a:buClr>
              <a:buNone/>
            </a:pPr>
            <a:r>
              <a:rPr lang="en-GB" sz="1600" dirty="0">
                <a:latin typeface="Calibri"/>
                <a:ea typeface="Calibri"/>
                <a:cs typeface="Calibri"/>
              </a:rPr>
              <a:t>The use of myself practising towards developing my existing skills and abilities will allow: </a:t>
            </a:r>
            <a:endParaRPr lang="en-US" sz="1600">
              <a:latin typeface="Calibri"/>
              <a:ea typeface="Calibri"/>
              <a:cs typeface="Calibri"/>
            </a:endParaRPr>
          </a:p>
          <a:p>
            <a:pPr marL="0" indent="0" algn="just">
              <a:buNone/>
            </a:pPr>
            <a:endParaRPr lang="en-GB" sz="1600" dirty="0">
              <a:latin typeface="Calibri"/>
              <a:ea typeface="Calibri"/>
              <a:cs typeface="Calibri"/>
            </a:endParaRPr>
          </a:p>
          <a:p>
            <a:pPr algn="just">
              <a:buClr>
                <a:srgbClr val="262626"/>
              </a:buClr>
              <a:buFont typeface="Arial" pitchFamily="18" charset="0"/>
              <a:buChar char="•"/>
            </a:pPr>
            <a:r>
              <a:rPr lang="en-GB" sz="1600" dirty="0">
                <a:latin typeface="Calibri"/>
                <a:ea typeface="Calibri"/>
                <a:cs typeface="Calibri"/>
              </a:rPr>
              <a:t>The resolution of myself not being able to just skip over my skills that I have acquired and developing but to make sure I have fully apprehended and learned the new skills.</a:t>
            </a:r>
            <a:endParaRPr lang="en-US" sz="1600">
              <a:latin typeface="Calibri"/>
              <a:ea typeface="Calibri"/>
              <a:cs typeface="Calibri"/>
            </a:endParaRPr>
          </a:p>
          <a:p>
            <a:pPr algn="just">
              <a:buFont typeface="Arial" pitchFamily="18" charset="0"/>
              <a:buChar char="•"/>
            </a:pPr>
            <a:endParaRPr lang="en-GB" sz="1600" dirty="0">
              <a:latin typeface="Calibri"/>
              <a:ea typeface="Calibri"/>
              <a:cs typeface="Calibri"/>
            </a:endParaRPr>
          </a:p>
          <a:p>
            <a:pPr algn="just">
              <a:buFont typeface="Arial" pitchFamily="18" charset="0"/>
              <a:buChar char="•"/>
            </a:pPr>
            <a:r>
              <a:rPr lang="en-GB" sz="1600" dirty="0">
                <a:latin typeface="Calibri"/>
                <a:ea typeface="Calibri"/>
                <a:cs typeface="Calibri"/>
              </a:rPr>
              <a:t>Reflecting on myself using the skills and objectives I had set out on and see where I can improve, (Support for Early Career Teachers2025).</a:t>
            </a:r>
            <a:endParaRPr lang="en-US" sz="1600" dirty="0">
              <a:latin typeface="Calibri"/>
              <a:ea typeface="Calibri"/>
              <a:cs typeface="Calibri"/>
            </a:endParaRPr>
          </a:p>
        </p:txBody>
      </p:sp>
      <p:sp>
        <p:nvSpPr>
          <p:cNvPr id="4" name="TextBox 3">
            <a:extLst>
              <a:ext uri="{FF2B5EF4-FFF2-40B4-BE49-F238E27FC236}">
                <a16:creationId xmlns:a16="http://schemas.microsoft.com/office/drawing/2014/main" id="{682E5CE2-20C3-5570-9E0E-1D8A1F2A9D1F}"/>
              </a:ext>
            </a:extLst>
          </p:cNvPr>
          <p:cNvSpPr txBox="1"/>
          <p:nvPr/>
        </p:nvSpPr>
        <p:spPr>
          <a:xfrm>
            <a:off x="6539257" y="2279498"/>
            <a:ext cx="5122990"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u="sng" dirty="0">
                <a:latin typeface="Calibri"/>
                <a:ea typeface="Calibri"/>
                <a:cs typeface="Calibri"/>
              </a:rPr>
              <a:t>Seeking advice </a:t>
            </a:r>
            <a:endParaRPr lang="en-US" sz="1600" b="1" u="sng">
              <a:latin typeface="Calibri"/>
              <a:ea typeface="Calibri"/>
              <a:cs typeface="Calibri"/>
            </a:endParaRPr>
          </a:p>
          <a:p>
            <a:pPr algn="just"/>
            <a:endParaRPr lang="en-GB" sz="1600" dirty="0">
              <a:latin typeface="Calibri"/>
              <a:ea typeface="Calibri"/>
              <a:cs typeface="Calibri"/>
            </a:endParaRPr>
          </a:p>
          <a:p>
            <a:pPr algn="just"/>
            <a:r>
              <a:rPr lang="en-GB" sz="1600" dirty="0">
                <a:latin typeface="Calibri"/>
                <a:ea typeface="Calibri"/>
                <a:cs typeface="Calibri"/>
              </a:rPr>
              <a:t>The use of myself seeking advice towards my existing skills and abilities will allow:</a:t>
            </a:r>
          </a:p>
          <a:p>
            <a:pPr algn="just"/>
            <a:endParaRPr lang="en-GB" sz="1600" dirty="0">
              <a:latin typeface="Calibri"/>
              <a:ea typeface="Calibri"/>
              <a:cs typeface="Calibri"/>
            </a:endParaRPr>
          </a:p>
          <a:p>
            <a:pPr marL="285750" indent="-285750" algn="just">
              <a:buFont typeface="Arial"/>
              <a:buChar char="•"/>
            </a:pPr>
            <a:r>
              <a:rPr lang="en-GB" sz="1600" dirty="0">
                <a:latin typeface="Calibri"/>
                <a:ea typeface="Calibri"/>
                <a:cs typeface="Calibri"/>
              </a:rPr>
              <a:t>The acquiree of myself to be able to gain vital information and intelligence that I will need to acquire from a manager of higher position. </a:t>
            </a:r>
          </a:p>
          <a:p>
            <a:pPr marL="285750" indent="-285750" algn="just">
              <a:buFont typeface="Arial"/>
              <a:buChar char="•"/>
            </a:pPr>
            <a:endParaRPr lang="en-GB" sz="1600" dirty="0">
              <a:latin typeface="Calibri"/>
              <a:ea typeface="Calibri"/>
              <a:cs typeface="Calibri"/>
            </a:endParaRPr>
          </a:p>
          <a:p>
            <a:pPr marL="285750" indent="-285750" algn="just">
              <a:buFont typeface="Arial"/>
              <a:buChar char="•"/>
            </a:pPr>
            <a:r>
              <a:rPr lang="en-GB" sz="1600" dirty="0">
                <a:latin typeface="Calibri"/>
                <a:ea typeface="Calibri"/>
                <a:cs typeface="Calibri"/>
              </a:rPr>
              <a:t>This can lead to myself gaining tips if I do not have the knowledge or resources on how to proceed with a situation I may have, (Spooner, E, Hughes, C, Jones, P.M, 2022).</a:t>
            </a:r>
          </a:p>
        </p:txBody>
      </p:sp>
    </p:spTree>
    <p:extLst>
      <p:ext uri="{BB962C8B-B14F-4D97-AF65-F5344CB8AC3E}">
        <p14:creationId xmlns:p14="http://schemas.microsoft.com/office/powerpoint/2010/main" val="3798590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18919-D53D-572C-59CC-B67935C11314}"/>
              </a:ext>
            </a:extLst>
          </p:cNvPr>
          <p:cNvSpPr>
            <a:spLocks noGrp="1"/>
          </p:cNvSpPr>
          <p:nvPr>
            <p:ph type="title"/>
          </p:nvPr>
        </p:nvSpPr>
        <p:spPr/>
        <p:txBody>
          <a:bodyPr>
            <a:noAutofit/>
          </a:bodyPr>
          <a:lstStyle/>
          <a:p>
            <a:pPr algn="ctr"/>
            <a:r>
              <a:rPr lang="en-GB" sz="3600" b="1" i="0" dirty="0">
                <a:latin typeface="Calibri"/>
                <a:ea typeface="Calibri"/>
                <a:cs typeface="Calibri"/>
              </a:rPr>
              <a:t>What experiences am I seeking to further develop myself as an individual and candidate</a:t>
            </a:r>
            <a:endParaRPr lang="en-US" sz="3600"/>
          </a:p>
        </p:txBody>
      </p:sp>
      <p:sp>
        <p:nvSpPr>
          <p:cNvPr id="3" name="Content Placeholder 2">
            <a:extLst>
              <a:ext uri="{FF2B5EF4-FFF2-40B4-BE49-F238E27FC236}">
                <a16:creationId xmlns:a16="http://schemas.microsoft.com/office/drawing/2014/main" id="{F5F2889B-4389-28CA-91B7-1D674CAC8B92}"/>
              </a:ext>
            </a:extLst>
          </p:cNvPr>
          <p:cNvSpPr>
            <a:spLocks noGrp="1"/>
          </p:cNvSpPr>
          <p:nvPr>
            <p:ph idx="1"/>
          </p:nvPr>
        </p:nvSpPr>
        <p:spPr>
          <a:xfrm>
            <a:off x="1066800" y="2293621"/>
            <a:ext cx="4533901" cy="3932967"/>
          </a:xfrm>
        </p:spPr>
        <p:txBody>
          <a:bodyPr vert="horz" lIns="91440" tIns="45720" rIns="91440" bIns="45720" rtlCol="0" anchor="t">
            <a:normAutofit/>
          </a:bodyPr>
          <a:lstStyle/>
          <a:p>
            <a:pPr marL="0" indent="0" algn="ctr">
              <a:buNone/>
            </a:pPr>
            <a:r>
              <a:rPr lang="en-GB" sz="1600" b="1" u="sng" dirty="0">
                <a:latin typeface="Calibri"/>
                <a:ea typeface="Calibri"/>
                <a:cs typeface="Calibri"/>
              </a:rPr>
              <a:t>Use of National decision model (NDM)</a:t>
            </a:r>
            <a:endParaRPr lang="en-US" b="1" u="sng">
              <a:latin typeface="Calibri"/>
              <a:ea typeface="Calibri"/>
              <a:cs typeface="Calibri"/>
            </a:endParaRPr>
          </a:p>
          <a:p>
            <a:pPr marL="0" indent="0" algn="ctr">
              <a:buNone/>
            </a:pPr>
            <a:endParaRPr lang="en-GB" sz="1600" b="1" u="sng" dirty="0">
              <a:latin typeface="Calibri"/>
              <a:ea typeface="Calibri"/>
              <a:cs typeface="Calibri"/>
            </a:endParaRPr>
          </a:p>
          <a:p>
            <a:pPr algn="just">
              <a:buClr>
                <a:srgbClr val="262626"/>
              </a:buClr>
              <a:buFont typeface="Arial" pitchFamily="18" charset="0"/>
              <a:buChar char="•"/>
            </a:pPr>
            <a:r>
              <a:rPr lang="en-GB" sz="1600" dirty="0">
                <a:latin typeface="Calibri"/>
                <a:ea typeface="Calibri"/>
                <a:cs typeface="Calibri"/>
              </a:rPr>
              <a:t>In the line of volunteering within charity shop retail there will be  customers becoming agitated or potentially violent vulnerable persons go into charity shops frequently.</a:t>
            </a:r>
          </a:p>
          <a:p>
            <a:pPr algn="just">
              <a:buFont typeface="Arial" pitchFamily="18" charset="0"/>
              <a:buChar char="•"/>
            </a:pPr>
            <a:endParaRPr lang="en-GB" sz="1600" dirty="0">
              <a:latin typeface="Calibri"/>
              <a:ea typeface="Calibri"/>
              <a:cs typeface="Calibri"/>
            </a:endParaRPr>
          </a:p>
          <a:p>
            <a:pPr algn="just">
              <a:buClr>
                <a:srgbClr val="262626"/>
              </a:buClr>
              <a:buFont typeface="Arial" pitchFamily="18" charset="0"/>
              <a:buChar char="•"/>
            </a:pPr>
            <a:r>
              <a:rPr lang="en-GB" sz="1600" dirty="0">
                <a:latin typeface="Calibri"/>
                <a:ea typeface="Calibri"/>
                <a:cs typeface="Calibri"/>
              </a:rPr>
              <a:t>The use of myself developing the use of the National Decision model (NDM) will allow being able to handle and resolve a situation in the correct manner, (Dorset Police (2024).</a:t>
            </a:r>
            <a:endParaRPr lang="en-GB" dirty="0">
              <a:latin typeface="Calibri"/>
              <a:ea typeface="Calibri"/>
              <a:cs typeface="Calibri"/>
            </a:endParaRPr>
          </a:p>
        </p:txBody>
      </p:sp>
      <p:sp>
        <p:nvSpPr>
          <p:cNvPr id="4" name="TextBox 3">
            <a:extLst>
              <a:ext uri="{FF2B5EF4-FFF2-40B4-BE49-F238E27FC236}">
                <a16:creationId xmlns:a16="http://schemas.microsoft.com/office/drawing/2014/main" id="{FEE4F49F-0BB1-2EF3-5D6F-4BDF47AAFBC6}"/>
              </a:ext>
            </a:extLst>
          </p:cNvPr>
          <p:cNvSpPr txBox="1"/>
          <p:nvPr/>
        </p:nvSpPr>
        <p:spPr>
          <a:xfrm>
            <a:off x="6828646" y="2297860"/>
            <a:ext cx="3806087"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u="sng" dirty="0">
                <a:latin typeface="Calibri"/>
                <a:ea typeface="Calibri"/>
                <a:cs typeface="Calibri"/>
              </a:rPr>
              <a:t>Taking on new challenges</a:t>
            </a:r>
            <a:endParaRPr lang="en-US" b="1" u="sng">
              <a:latin typeface="Calibri"/>
              <a:ea typeface="Calibri"/>
              <a:cs typeface="Calibri"/>
            </a:endParaRPr>
          </a:p>
          <a:p>
            <a:pPr algn="ctr"/>
            <a:endParaRPr lang="en-GB" b="1" u="sng" dirty="0">
              <a:latin typeface="Calibri"/>
              <a:ea typeface="Calibri"/>
              <a:cs typeface="Calibri"/>
            </a:endParaRPr>
          </a:p>
          <a:p>
            <a:pPr algn="just"/>
            <a:endParaRPr lang="en-GB" dirty="0">
              <a:latin typeface="Calibri"/>
              <a:ea typeface="Calibri"/>
              <a:cs typeface="Calibri"/>
            </a:endParaRPr>
          </a:p>
          <a:p>
            <a:pPr marL="285750" indent="-285750" algn="just">
              <a:buFont typeface="Arial"/>
              <a:buChar char="•"/>
            </a:pPr>
            <a:r>
              <a:rPr lang="en-GB" sz="1700" dirty="0">
                <a:latin typeface="Calibri"/>
                <a:ea typeface="Calibri"/>
                <a:cs typeface="Calibri"/>
              </a:rPr>
              <a:t>In my time working for the volunteering charity shop I would like to see to further develop myself within taking on new challenges.</a:t>
            </a:r>
          </a:p>
          <a:p>
            <a:pPr marL="285750" indent="-285750" algn="just">
              <a:buFont typeface="Arial"/>
              <a:buChar char="•"/>
            </a:pPr>
            <a:endParaRPr lang="en-GB" sz="1700" dirty="0">
              <a:latin typeface="Calibri"/>
              <a:ea typeface="Calibri"/>
              <a:cs typeface="Calibri"/>
            </a:endParaRPr>
          </a:p>
          <a:p>
            <a:pPr marL="285750" indent="-285750" algn="just">
              <a:buFont typeface="Arial"/>
              <a:buChar char="•"/>
            </a:pPr>
            <a:endParaRPr lang="en-GB" sz="1700" dirty="0">
              <a:latin typeface="Calibri"/>
              <a:ea typeface="Calibri"/>
              <a:cs typeface="Calibri"/>
            </a:endParaRPr>
          </a:p>
          <a:p>
            <a:pPr marL="285750" indent="-285750" algn="just">
              <a:buFont typeface="Arial"/>
              <a:buChar char="•"/>
            </a:pPr>
            <a:r>
              <a:rPr lang="en-GB" sz="1700" dirty="0">
                <a:latin typeface="Calibri"/>
                <a:ea typeface="Calibri"/>
                <a:cs typeface="Calibri"/>
              </a:rPr>
              <a:t>Taking on new challenges will allow me to be able to find individual things that I can work on and improve(Taylor, P, 2021).</a:t>
            </a:r>
            <a:endParaRPr lang="en-GB" dirty="0">
              <a:latin typeface="Calibri"/>
              <a:ea typeface="Calibri"/>
              <a:cs typeface="Calibri"/>
            </a:endParaRPr>
          </a:p>
        </p:txBody>
      </p:sp>
    </p:spTree>
    <p:extLst>
      <p:ext uri="{BB962C8B-B14F-4D97-AF65-F5344CB8AC3E}">
        <p14:creationId xmlns:p14="http://schemas.microsoft.com/office/powerpoint/2010/main" val="1017671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9A147-145F-4985-482B-8A81F6AA0C11}"/>
              </a:ext>
            </a:extLst>
          </p:cNvPr>
          <p:cNvSpPr>
            <a:spLocks noGrp="1"/>
          </p:cNvSpPr>
          <p:nvPr>
            <p:ph type="title"/>
          </p:nvPr>
        </p:nvSpPr>
        <p:spPr/>
        <p:txBody>
          <a:bodyPr>
            <a:noAutofit/>
          </a:bodyPr>
          <a:lstStyle/>
          <a:p>
            <a:pPr algn="ctr"/>
            <a:r>
              <a:rPr lang="en-GB" sz="3600" b="1" i="0" dirty="0">
                <a:latin typeface="Calibri"/>
                <a:ea typeface="Calibri"/>
                <a:cs typeface="Calibri"/>
              </a:rPr>
              <a:t>Contributing towards my aims and objectives of working in Bernando's charity shop</a:t>
            </a:r>
            <a:endParaRPr lang="en-US" sz="3600" i="0"/>
          </a:p>
        </p:txBody>
      </p:sp>
      <p:sp>
        <p:nvSpPr>
          <p:cNvPr id="3" name="Content Placeholder 2">
            <a:extLst>
              <a:ext uri="{FF2B5EF4-FFF2-40B4-BE49-F238E27FC236}">
                <a16:creationId xmlns:a16="http://schemas.microsoft.com/office/drawing/2014/main" id="{D9877A70-7E18-7BCD-EEE5-A1AA803AF35D}"/>
              </a:ext>
            </a:extLst>
          </p:cNvPr>
          <p:cNvSpPr>
            <a:spLocks noGrp="1"/>
          </p:cNvSpPr>
          <p:nvPr>
            <p:ph idx="1"/>
          </p:nvPr>
        </p:nvSpPr>
        <p:spPr>
          <a:xfrm>
            <a:off x="1066800" y="2019777"/>
            <a:ext cx="4724400" cy="3932967"/>
          </a:xfrm>
        </p:spPr>
        <p:txBody>
          <a:bodyPr vert="horz" lIns="91440" tIns="45720" rIns="91440" bIns="45720" rtlCol="0" anchor="t">
            <a:normAutofit/>
          </a:bodyPr>
          <a:lstStyle/>
          <a:p>
            <a:pPr marL="0" indent="0" algn="ctr">
              <a:buNone/>
            </a:pPr>
            <a:endParaRPr lang="en-GB" sz="2000"/>
          </a:p>
          <a:p>
            <a:pPr marL="0" indent="0">
              <a:buNone/>
            </a:pPr>
            <a:endParaRPr lang="en-GB" sz="2000"/>
          </a:p>
        </p:txBody>
      </p:sp>
      <p:sp>
        <p:nvSpPr>
          <p:cNvPr id="4" name="TextBox 3">
            <a:extLst>
              <a:ext uri="{FF2B5EF4-FFF2-40B4-BE49-F238E27FC236}">
                <a16:creationId xmlns:a16="http://schemas.microsoft.com/office/drawing/2014/main" id="{E570E6CC-2C07-0615-7137-A206571236F1}"/>
              </a:ext>
            </a:extLst>
          </p:cNvPr>
          <p:cNvSpPr txBox="1"/>
          <p:nvPr/>
        </p:nvSpPr>
        <p:spPr>
          <a:xfrm>
            <a:off x="816904" y="3578924"/>
            <a:ext cx="4472363"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u="sng" dirty="0">
                <a:latin typeface="Calibri"/>
                <a:ea typeface="Calibri"/>
                <a:cs typeface="Calibri"/>
              </a:rPr>
              <a:t>Structure and planning</a:t>
            </a:r>
            <a:endParaRPr lang="en-US" b="1" u="sng"/>
          </a:p>
          <a:p>
            <a:pPr algn="just"/>
            <a:endParaRPr lang="en-GB" sz="1600" dirty="0">
              <a:latin typeface="Calibri"/>
              <a:ea typeface="Calibri"/>
              <a:cs typeface="Calibri"/>
            </a:endParaRPr>
          </a:p>
          <a:p>
            <a:pPr algn="just"/>
            <a:r>
              <a:rPr lang="en-GB" sz="1600" dirty="0">
                <a:latin typeface="Calibri"/>
                <a:ea typeface="Calibri"/>
                <a:cs typeface="Calibri"/>
              </a:rPr>
              <a:t>The use and understanding of structuring and planning by using the SWOT analysis model. </a:t>
            </a:r>
          </a:p>
          <a:p>
            <a:pPr marL="285750" indent="-285750" algn="just">
              <a:buFont typeface="Arial"/>
              <a:buChar char="•"/>
            </a:pPr>
            <a:endParaRPr lang="en-GB" sz="1600" dirty="0">
              <a:latin typeface="Calibri"/>
              <a:ea typeface="Calibri"/>
              <a:cs typeface="Calibri"/>
            </a:endParaRPr>
          </a:p>
          <a:p>
            <a:pPr marL="285750" indent="-285750" algn="just">
              <a:buFont typeface="Arial"/>
              <a:buChar char="•"/>
            </a:pPr>
            <a:r>
              <a:rPr lang="en-GB" sz="1600" dirty="0">
                <a:latin typeface="Calibri"/>
                <a:ea typeface="Calibri"/>
                <a:cs typeface="Calibri"/>
              </a:rPr>
              <a:t>The SWOT analysis model will allow me to identify my strengths, weaknesses, opportunities and any potential threats, (Improvement Cymru Academy, 2024).</a:t>
            </a:r>
          </a:p>
        </p:txBody>
      </p:sp>
      <p:sp>
        <p:nvSpPr>
          <p:cNvPr id="5" name="TextBox 4">
            <a:extLst>
              <a:ext uri="{FF2B5EF4-FFF2-40B4-BE49-F238E27FC236}">
                <a16:creationId xmlns:a16="http://schemas.microsoft.com/office/drawing/2014/main" id="{34FAC4F0-CA57-2F8A-0EA6-0598CBAA4153}"/>
              </a:ext>
            </a:extLst>
          </p:cNvPr>
          <p:cNvSpPr txBox="1"/>
          <p:nvPr/>
        </p:nvSpPr>
        <p:spPr>
          <a:xfrm>
            <a:off x="6091570" y="2540675"/>
            <a:ext cx="4336008"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u="sng" dirty="0">
                <a:latin typeface="Calibri"/>
                <a:ea typeface="Calibri"/>
                <a:cs typeface="Calibri"/>
              </a:rPr>
              <a:t>Setting Goals </a:t>
            </a:r>
            <a:endParaRPr lang="en-US" b="1" u="sng" dirty="0">
              <a:latin typeface="Calibri"/>
              <a:ea typeface="Calibri"/>
              <a:cs typeface="Calibri"/>
            </a:endParaRPr>
          </a:p>
          <a:p>
            <a:pPr algn="just"/>
            <a:endParaRPr lang="en-GB" sz="1600" dirty="0">
              <a:latin typeface="Calibri"/>
              <a:ea typeface="Calibri"/>
              <a:cs typeface="Calibri"/>
            </a:endParaRPr>
          </a:p>
          <a:p>
            <a:pPr algn="just"/>
            <a:r>
              <a:rPr lang="en-GB" sz="1600" dirty="0">
                <a:latin typeface="Calibri"/>
                <a:ea typeface="Calibri"/>
                <a:cs typeface="Calibri"/>
              </a:rPr>
              <a:t>The other contribution that I will be using towards my aims and objectives whilst working in volunteering will be to set goals for myself.</a:t>
            </a:r>
          </a:p>
          <a:p>
            <a:pPr algn="just"/>
            <a:endParaRPr lang="en-GB" sz="1600" dirty="0">
              <a:latin typeface="Calibri"/>
              <a:ea typeface="Calibri"/>
              <a:cs typeface="Calibri"/>
            </a:endParaRPr>
          </a:p>
          <a:p>
            <a:pPr marL="285750" indent="-285750" algn="just">
              <a:buFont typeface="Arial"/>
              <a:buChar char="•"/>
            </a:pPr>
            <a:r>
              <a:rPr lang="en-GB" sz="1600" dirty="0">
                <a:latin typeface="Calibri"/>
                <a:ea typeface="Calibri"/>
                <a:cs typeface="Calibri"/>
              </a:rPr>
              <a:t>The setting of goals will allow myself to be motivated to accomplish struggles in the work place and motivate myself to strive for more, (Smith, P, Farmer, M, </a:t>
            </a:r>
            <a:r>
              <a:rPr lang="en-GB" sz="1600" dirty="0" err="1">
                <a:latin typeface="Calibri"/>
                <a:ea typeface="Calibri"/>
                <a:cs typeface="Calibri"/>
              </a:rPr>
              <a:t>Yellowley</a:t>
            </a:r>
            <a:r>
              <a:rPr lang="en-GB" sz="1600" dirty="0">
                <a:latin typeface="Calibri"/>
                <a:ea typeface="Calibri"/>
                <a:cs typeface="Calibri"/>
              </a:rPr>
              <a:t>, W, 2013).</a:t>
            </a:r>
          </a:p>
        </p:txBody>
      </p:sp>
      <p:sp>
        <p:nvSpPr>
          <p:cNvPr id="6" name="TextBox 5">
            <a:extLst>
              <a:ext uri="{FF2B5EF4-FFF2-40B4-BE49-F238E27FC236}">
                <a16:creationId xmlns:a16="http://schemas.microsoft.com/office/drawing/2014/main" id="{7AC29547-7507-116A-B768-945A0ECDAEF7}"/>
              </a:ext>
            </a:extLst>
          </p:cNvPr>
          <p:cNvSpPr txBox="1"/>
          <p:nvPr/>
        </p:nvSpPr>
        <p:spPr>
          <a:xfrm>
            <a:off x="1332510" y="2010405"/>
            <a:ext cx="343053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dirty="0">
                <a:latin typeface="Calibri"/>
                <a:ea typeface="Calibri"/>
                <a:cs typeface="Calibri"/>
              </a:rPr>
              <a:t>The method that I will use towards contributing to my aims and objectives whilst working in volunteering will be by:</a:t>
            </a:r>
            <a:endParaRPr lang="en-US" dirty="0">
              <a:latin typeface="Calibri"/>
              <a:ea typeface="Calibri"/>
              <a:cs typeface="Calibri"/>
            </a:endParaRPr>
          </a:p>
        </p:txBody>
      </p:sp>
    </p:spTree>
    <p:extLst>
      <p:ext uri="{BB962C8B-B14F-4D97-AF65-F5344CB8AC3E}">
        <p14:creationId xmlns:p14="http://schemas.microsoft.com/office/powerpoint/2010/main" val="997879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A0A9D-FBD4-3EC4-6F36-9F344AE62EEE}"/>
              </a:ext>
            </a:extLst>
          </p:cNvPr>
          <p:cNvSpPr>
            <a:spLocks noGrp="1"/>
          </p:cNvSpPr>
          <p:nvPr>
            <p:ph type="title"/>
          </p:nvPr>
        </p:nvSpPr>
        <p:spPr>
          <a:xfrm>
            <a:off x="685801" y="642594"/>
            <a:ext cx="10439399" cy="1371600"/>
          </a:xfrm>
        </p:spPr>
        <p:txBody>
          <a:bodyPr>
            <a:noAutofit/>
          </a:bodyPr>
          <a:lstStyle/>
          <a:p>
            <a:pPr algn="ctr"/>
            <a:r>
              <a:rPr lang="en-GB" sz="3200" b="1" i="0" dirty="0">
                <a:latin typeface="Calibri"/>
                <a:ea typeface="Calibri"/>
                <a:cs typeface="Calibri"/>
              </a:rPr>
              <a:t>How volunteering opportunities enables a candidate to become more knowledgeable and grow in aptitude and suitability for placements </a:t>
            </a:r>
            <a:endParaRPr lang="en-US" sz="3200" i="0"/>
          </a:p>
        </p:txBody>
      </p:sp>
      <p:sp>
        <p:nvSpPr>
          <p:cNvPr id="3" name="Content Placeholder 2">
            <a:extLst>
              <a:ext uri="{FF2B5EF4-FFF2-40B4-BE49-F238E27FC236}">
                <a16:creationId xmlns:a16="http://schemas.microsoft.com/office/drawing/2014/main" id="{3B45896A-804B-D023-A384-E98641621702}"/>
              </a:ext>
            </a:extLst>
          </p:cNvPr>
          <p:cNvSpPr>
            <a:spLocks noGrp="1"/>
          </p:cNvSpPr>
          <p:nvPr>
            <p:ph idx="1"/>
          </p:nvPr>
        </p:nvSpPr>
        <p:spPr>
          <a:xfrm>
            <a:off x="5924551" y="2388869"/>
            <a:ext cx="5819774" cy="4099655"/>
          </a:xfrm>
        </p:spPr>
        <p:txBody>
          <a:bodyPr vert="horz" lIns="91440" tIns="45720" rIns="91440" bIns="45720" rtlCol="0" anchor="t">
            <a:normAutofit fontScale="85000" lnSpcReduction="20000"/>
          </a:bodyPr>
          <a:lstStyle/>
          <a:p>
            <a:pPr marL="0" indent="0">
              <a:buNone/>
            </a:pPr>
            <a:r>
              <a:rPr lang="en-GB" sz="2100" dirty="0">
                <a:latin typeface="Calibri"/>
                <a:ea typeface="Calibri"/>
                <a:cs typeface="Calibri"/>
              </a:rPr>
              <a:t>In the statistics here show the impact that volunteers have within gaining knowledge for growing within themselves:</a:t>
            </a:r>
            <a:endParaRPr lang="en-US" sz="2100">
              <a:latin typeface="Calibri"/>
              <a:ea typeface="Calibri"/>
              <a:cs typeface="Calibri"/>
            </a:endParaRPr>
          </a:p>
          <a:p>
            <a:pPr>
              <a:buFont typeface="Arial" pitchFamily="18" charset="0"/>
              <a:buChar char="•"/>
            </a:pPr>
            <a:endParaRPr lang="en-GB" sz="2100" dirty="0">
              <a:latin typeface="Calibri"/>
              <a:ea typeface="Calibri"/>
              <a:cs typeface="Calibri"/>
            </a:endParaRPr>
          </a:p>
          <a:p>
            <a:pPr>
              <a:buFont typeface="Arial" pitchFamily="18" charset="0"/>
              <a:buChar char="•"/>
            </a:pPr>
            <a:r>
              <a:rPr lang="en-GB" sz="2100" dirty="0">
                <a:latin typeface="Calibri"/>
                <a:ea typeface="Calibri"/>
                <a:cs typeface="Calibri"/>
              </a:rPr>
              <a:t>The enjoyability that people acquire when volunteering-90%.</a:t>
            </a:r>
          </a:p>
          <a:p>
            <a:pPr>
              <a:buClr>
                <a:srgbClr val="262626"/>
              </a:buClr>
              <a:buFont typeface="Arial" pitchFamily="18" charset="0"/>
              <a:buChar char="•"/>
            </a:pPr>
            <a:endParaRPr lang="en-GB" sz="2100" dirty="0">
              <a:latin typeface="Calibri"/>
              <a:ea typeface="Calibri"/>
              <a:cs typeface="Calibri"/>
            </a:endParaRPr>
          </a:p>
          <a:p>
            <a:pPr>
              <a:buFont typeface="Arial" pitchFamily="18" charset="0"/>
              <a:buChar char="•"/>
            </a:pPr>
            <a:r>
              <a:rPr lang="en-GB" sz="2100" dirty="0">
                <a:latin typeface="Calibri"/>
                <a:ea typeface="Calibri"/>
                <a:cs typeface="Calibri"/>
              </a:rPr>
              <a:t>The allowance of feeling like they have made a difference towards themselves- 90%- and 47% believe that they have made a difference in someone else life. </a:t>
            </a:r>
            <a:endParaRPr lang="en-US" sz="2100">
              <a:latin typeface="Calibri"/>
              <a:ea typeface="Calibri"/>
              <a:cs typeface="Calibri"/>
            </a:endParaRPr>
          </a:p>
          <a:p>
            <a:pPr>
              <a:buClr>
                <a:srgbClr val="262626"/>
              </a:buClr>
              <a:buFont typeface="Arial" pitchFamily="18" charset="0"/>
              <a:buChar char="•"/>
            </a:pPr>
            <a:endParaRPr lang="en-GB" sz="2100" dirty="0">
              <a:latin typeface="Calibri"/>
              <a:ea typeface="Calibri"/>
              <a:cs typeface="Calibri"/>
            </a:endParaRPr>
          </a:p>
          <a:p>
            <a:pPr>
              <a:buFont typeface="Arial" pitchFamily="18" charset="0"/>
              <a:buChar char="•"/>
            </a:pPr>
            <a:r>
              <a:rPr lang="en-GB" sz="2100" dirty="0">
                <a:latin typeface="Calibri"/>
                <a:ea typeface="Calibri"/>
                <a:cs typeface="Calibri"/>
              </a:rPr>
              <a:t>The </a:t>
            </a:r>
            <a:r>
              <a:rPr lang="en-GB" sz="2100" dirty="0" err="1">
                <a:latin typeface="Calibri"/>
                <a:ea typeface="Calibri"/>
                <a:cs typeface="Calibri"/>
              </a:rPr>
              <a:t>improvance</a:t>
            </a:r>
            <a:r>
              <a:rPr lang="en-GB" sz="2100" dirty="0">
                <a:latin typeface="Calibri"/>
                <a:ea typeface="Calibri"/>
                <a:cs typeface="Calibri"/>
              </a:rPr>
              <a:t> in mental health factors towards individuals when participating in volunteering- 77%.</a:t>
            </a:r>
          </a:p>
          <a:p>
            <a:pPr>
              <a:buFont typeface="Arial" pitchFamily="18" charset="0"/>
              <a:buChar char="•"/>
            </a:pPr>
            <a:r>
              <a:rPr lang="en-GB" dirty="0">
                <a:latin typeface="Calibri"/>
                <a:ea typeface="Calibri"/>
                <a:cs typeface="Calibri"/>
              </a:rPr>
              <a:t>(-NCVO, 2019)</a:t>
            </a:r>
            <a:endParaRPr lang="en-US" dirty="0">
              <a:latin typeface="Calibri"/>
              <a:ea typeface="Calibri"/>
              <a:cs typeface="Calibri"/>
            </a:endParaRPr>
          </a:p>
        </p:txBody>
      </p:sp>
      <p:sp>
        <p:nvSpPr>
          <p:cNvPr id="4" name="TextBox 3">
            <a:extLst>
              <a:ext uri="{FF2B5EF4-FFF2-40B4-BE49-F238E27FC236}">
                <a16:creationId xmlns:a16="http://schemas.microsoft.com/office/drawing/2014/main" id="{CADF55EA-13C3-19EF-15C5-8FEBD20EA285}"/>
              </a:ext>
            </a:extLst>
          </p:cNvPr>
          <p:cNvSpPr txBox="1"/>
          <p:nvPr/>
        </p:nvSpPr>
        <p:spPr>
          <a:xfrm>
            <a:off x="820803" y="2711351"/>
            <a:ext cx="4457352"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700" dirty="0">
                <a:latin typeface="Calibri"/>
                <a:ea typeface="Calibri"/>
                <a:cs typeface="Calibri"/>
              </a:rPr>
              <a:t>Volunteering enables opportunities for participates to be able to </a:t>
            </a:r>
            <a:r>
              <a:rPr lang="en-GB" sz="1700" dirty="0" err="1">
                <a:latin typeface="Calibri"/>
                <a:ea typeface="Calibri"/>
                <a:cs typeface="Calibri"/>
              </a:rPr>
              <a:t>aquire</a:t>
            </a:r>
            <a:r>
              <a:rPr lang="en-GB" sz="1700" dirty="0">
                <a:latin typeface="Calibri"/>
                <a:ea typeface="Calibri"/>
                <a:cs typeface="Calibri"/>
              </a:rPr>
              <a:t> factors that can aid with future placement and growth by the development of gaining:</a:t>
            </a:r>
            <a:endParaRPr lang="en-US"/>
          </a:p>
          <a:p>
            <a:pPr algn="just"/>
            <a:endParaRPr lang="en-GB" sz="1700" dirty="0">
              <a:latin typeface="Calibri"/>
              <a:ea typeface="Calibri"/>
              <a:cs typeface="Calibri"/>
            </a:endParaRPr>
          </a:p>
          <a:p>
            <a:pPr marL="285750" indent="-285750" algn="just">
              <a:buFont typeface="Arial"/>
              <a:buChar char="•"/>
            </a:pPr>
            <a:r>
              <a:rPr lang="en-GB" sz="1700" dirty="0">
                <a:latin typeface="Calibri"/>
                <a:ea typeface="Calibri"/>
                <a:cs typeface="Calibri"/>
              </a:rPr>
              <a:t>Exploring different paths of careers</a:t>
            </a:r>
          </a:p>
          <a:p>
            <a:pPr algn="just"/>
            <a:endParaRPr lang="en-GB" sz="1700" dirty="0">
              <a:latin typeface="Calibri"/>
              <a:ea typeface="Calibri"/>
              <a:cs typeface="Calibri"/>
            </a:endParaRPr>
          </a:p>
          <a:p>
            <a:pPr marL="285750" indent="-285750" algn="just">
              <a:buFont typeface="Arial"/>
              <a:buChar char="•"/>
            </a:pPr>
            <a:r>
              <a:rPr lang="en-GB" sz="1700" dirty="0">
                <a:latin typeface="Calibri"/>
                <a:ea typeface="Calibri"/>
                <a:cs typeface="Calibri"/>
              </a:rPr>
              <a:t>Development of skillsets </a:t>
            </a:r>
          </a:p>
          <a:p>
            <a:pPr algn="just"/>
            <a:endParaRPr lang="en-GB" sz="1700" dirty="0">
              <a:latin typeface="Calibri"/>
              <a:ea typeface="Calibri"/>
              <a:cs typeface="Calibri"/>
            </a:endParaRPr>
          </a:p>
          <a:p>
            <a:pPr marL="285750" indent="-285750" algn="just">
              <a:buFont typeface="Arial"/>
              <a:buChar char="•"/>
            </a:pPr>
            <a:r>
              <a:rPr lang="en-GB" sz="1700" dirty="0">
                <a:latin typeface="Calibri"/>
                <a:ea typeface="Calibri"/>
                <a:cs typeface="Calibri"/>
              </a:rPr>
              <a:t>Experience </a:t>
            </a:r>
          </a:p>
          <a:p>
            <a:pPr marL="285750" indent="-285750" algn="just">
              <a:buFont typeface="Arial"/>
              <a:buChar char="•"/>
            </a:pPr>
            <a:endParaRPr lang="en-GB" sz="1700" dirty="0">
              <a:latin typeface="Calibri"/>
              <a:ea typeface="Calibri"/>
              <a:cs typeface="Calibri"/>
            </a:endParaRPr>
          </a:p>
          <a:p>
            <a:pPr marL="285750" indent="-285750" algn="just">
              <a:buFont typeface="Arial"/>
              <a:buChar char="•"/>
            </a:pPr>
            <a:r>
              <a:rPr lang="en-GB" sz="1700" dirty="0">
                <a:latin typeface="Calibri"/>
                <a:ea typeface="Calibri"/>
                <a:cs typeface="Calibri"/>
              </a:rPr>
              <a:t>Community Networking</a:t>
            </a:r>
          </a:p>
          <a:p>
            <a:pPr marL="285750" indent="-285750" algn="just">
              <a:buFont typeface="Arial"/>
              <a:buChar char="•"/>
            </a:pPr>
            <a:endParaRPr lang="en-GB" sz="1700" dirty="0">
              <a:latin typeface="Calibri"/>
              <a:ea typeface="Calibri"/>
              <a:cs typeface="Calibri"/>
            </a:endParaRPr>
          </a:p>
          <a:p>
            <a:pPr algn="just"/>
            <a:r>
              <a:rPr lang="en-GB" sz="1700" dirty="0">
                <a:latin typeface="Calibri"/>
                <a:ea typeface="Calibri"/>
                <a:cs typeface="Calibri"/>
              </a:rPr>
              <a:t>(</a:t>
            </a:r>
            <a:r>
              <a:rPr lang="en-GB" sz="1700" err="1">
                <a:latin typeface="Calibri"/>
                <a:ea typeface="Calibri"/>
                <a:cs typeface="Calibri"/>
              </a:rPr>
              <a:t>GoVolHerts</a:t>
            </a:r>
            <a:r>
              <a:rPr lang="en-GB" sz="1700" dirty="0">
                <a:latin typeface="Calibri"/>
                <a:ea typeface="Calibri"/>
                <a:cs typeface="Calibri"/>
              </a:rPr>
              <a:t>, 2025)</a:t>
            </a:r>
            <a:endParaRPr lang="en-US" dirty="0">
              <a:latin typeface="Calibri"/>
              <a:ea typeface="Calibri"/>
              <a:cs typeface="Calibri"/>
            </a:endParaRPr>
          </a:p>
        </p:txBody>
      </p:sp>
    </p:spTree>
    <p:extLst>
      <p:ext uri="{BB962C8B-B14F-4D97-AF65-F5344CB8AC3E}">
        <p14:creationId xmlns:p14="http://schemas.microsoft.com/office/powerpoint/2010/main" val="1658032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01E55-2EF6-2F4A-B9A7-3DCF24FD6E1C}"/>
              </a:ext>
            </a:extLst>
          </p:cNvPr>
          <p:cNvSpPr>
            <a:spLocks noGrp="1"/>
          </p:cNvSpPr>
          <p:nvPr>
            <p:ph type="title"/>
          </p:nvPr>
        </p:nvSpPr>
        <p:spPr>
          <a:xfrm>
            <a:off x="4543425" y="344938"/>
            <a:ext cx="10058400" cy="1371600"/>
          </a:xfrm>
        </p:spPr>
        <p:txBody>
          <a:bodyPr/>
          <a:lstStyle/>
          <a:p>
            <a:r>
              <a:rPr lang="en-GB" b="1" i="0" u="sng" dirty="0">
                <a:latin typeface="Calibri"/>
                <a:ea typeface="Calibri"/>
                <a:cs typeface="Calibri"/>
              </a:rPr>
              <a:t>Conclusion </a:t>
            </a:r>
          </a:p>
        </p:txBody>
      </p:sp>
      <p:sp>
        <p:nvSpPr>
          <p:cNvPr id="3" name="Content Placeholder 2">
            <a:extLst>
              <a:ext uri="{FF2B5EF4-FFF2-40B4-BE49-F238E27FC236}">
                <a16:creationId xmlns:a16="http://schemas.microsoft.com/office/drawing/2014/main" id="{473E4491-9301-5502-85B2-C82EBA7452D1}"/>
              </a:ext>
            </a:extLst>
          </p:cNvPr>
          <p:cNvSpPr>
            <a:spLocks noGrp="1"/>
          </p:cNvSpPr>
          <p:nvPr>
            <p:ph idx="1"/>
          </p:nvPr>
        </p:nvSpPr>
        <p:spPr>
          <a:xfrm>
            <a:off x="2578893" y="1710215"/>
            <a:ext cx="5938840" cy="4313966"/>
          </a:xfrm>
        </p:spPr>
        <p:txBody>
          <a:bodyPr vert="horz" lIns="91440" tIns="45720" rIns="91440" bIns="45720" rtlCol="0" anchor="t">
            <a:normAutofit/>
          </a:bodyPr>
          <a:lstStyle/>
          <a:p>
            <a:pPr algn="just">
              <a:buFont typeface="Arial" pitchFamily="18" charset="0"/>
              <a:buChar char="•"/>
            </a:pPr>
            <a:r>
              <a:rPr lang="en-GB" dirty="0">
                <a:latin typeface="Calibri"/>
                <a:ea typeface="Calibri"/>
                <a:cs typeface="Calibri"/>
              </a:rPr>
              <a:t>To conclude this presentation it is seen that whilst experiencing in participating in volunteering the results can be used and apprehended is the use of earning and demonstrating skills and portraying these newly acquired skill sets to myself.</a:t>
            </a:r>
            <a:endParaRPr lang="en-US"/>
          </a:p>
          <a:p>
            <a:pPr algn="just">
              <a:buClr>
                <a:srgbClr val="262626"/>
              </a:buClr>
              <a:buFont typeface="Arial" pitchFamily="18" charset="0"/>
              <a:buChar char="•"/>
            </a:pPr>
            <a:endParaRPr lang="en-GB" dirty="0">
              <a:latin typeface="Calibri"/>
              <a:ea typeface="Calibri"/>
              <a:cs typeface="Calibri"/>
            </a:endParaRPr>
          </a:p>
          <a:p>
            <a:pPr algn="just">
              <a:buClr>
                <a:srgbClr val="262626"/>
              </a:buClr>
              <a:buFont typeface="Arial" pitchFamily="18" charset="0"/>
              <a:buChar char="•"/>
            </a:pPr>
            <a:r>
              <a:rPr lang="en-GB" dirty="0">
                <a:latin typeface="Calibri"/>
                <a:ea typeface="Calibri"/>
                <a:cs typeface="Calibri"/>
              </a:rPr>
              <a:t>These skills are set  from a range of different skill used and can be improved by the setting of aims and objectives to help achieve these goals I have made to develop myself.</a:t>
            </a:r>
          </a:p>
          <a:p>
            <a:pPr algn="just">
              <a:buClr>
                <a:srgbClr val="262626"/>
              </a:buClr>
              <a:buFont typeface="Arial" pitchFamily="18" charset="0"/>
              <a:buChar char="•"/>
            </a:pPr>
            <a:endParaRPr lang="en-GB" dirty="0">
              <a:latin typeface="Calibri"/>
              <a:ea typeface="Calibri"/>
              <a:cs typeface="Calibri"/>
            </a:endParaRPr>
          </a:p>
          <a:p>
            <a:pPr algn="just">
              <a:buClr>
                <a:srgbClr val="262626"/>
              </a:buClr>
              <a:buFont typeface="Arial" pitchFamily="18" charset="0"/>
              <a:buChar char="•"/>
            </a:pPr>
            <a:r>
              <a:rPr lang="en-GB" dirty="0">
                <a:latin typeface="Calibri"/>
                <a:ea typeface="Calibri"/>
                <a:cs typeface="Calibri"/>
              </a:rPr>
              <a:t>In the use of research and statistics has allowed for there to be a </a:t>
            </a:r>
            <a:r>
              <a:rPr lang="en-GB" err="1">
                <a:latin typeface="Calibri"/>
                <a:ea typeface="Calibri"/>
                <a:cs typeface="Calibri"/>
              </a:rPr>
              <a:t>showance</a:t>
            </a:r>
            <a:r>
              <a:rPr lang="en-GB" dirty="0">
                <a:latin typeface="Calibri"/>
                <a:ea typeface="Calibri"/>
                <a:cs typeface="Calibri"/>
              </a:rPr>
              <a:t> of being able to </a:t>
            </a:r>
            <a:r>
              <a:rPr lang="en-GB" err="1">
                <a:latin typeface="Calibri"/>
                <a:ea typeface="Calibri"/>
                <a:cs typeface="Calibri"/>
              </a:rPr>
              <a:t>aquire</a:t>
            </a:r>
            <a:r>
              <a:rPr lang="en-GB" dirty="0">
                <a:latin typeface="Calibri"/>
                <a:ea typeface="Calibri"/>
                <a:cs typeface="Calibri"/>
              </a:rPr>
              <a:t> attributes whilst volunteering in being able to help myself or others and improve factors within myself. </a:t>
            </a:r>
          </a:p>
        </p:txBody>
      </p:sp>
    </p:spTree>
    <p:extLst>
      <p:ext uri="{BB962C8B-B14F-4D97-AF65-F5344CB8AC3E}">
        <p14:creationId xmlns:p14="http://schemas.microsoft.com/office/powerpoint/2010/main" val="1377676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C48E9-C4FF-BE9F-2D30-CC64B2A63834}"/>
              </a:ext>
            </a:extLst>
          </p:cNvPr>
          <p:cNvSpPr>
            <a:spLocks noGrp="1"/>
          </p:cNvSpPr>
          <p:nvPr>
            <p:ph type="title"/>
          </p:nvPr>
        </p:nvSpPr>
        <p:spPr>
          <a:xfrm>
            <a:off x="4277193" y="305315"/>
            <a:ext cx="10058400" cy="931069"/>
          </a:xfrm>
        </p:spPr>
        <p:txBody>
          <a:bodyPr/>
          <a:lstStyle/>
          <a:p>
            <a:r>
              <a:rPr lang="en-GB" b="1" i="0" dirty="0">
                <a:latin typeface="Calibri"/>
                <a:ea typeface="Calibri"/>
                <a:cs typeface="Calibri"/>
              </a:rPr>
              <a:t>References </a:t>
            </a:r>
          </a:p>
        </p:txBody>
      </p:sp>
      <p:sp>
        <p:nvSpPr>
          <p:cNvPr id="3" name="Content Placeholder 2">
            <a:extLst>
              <a:ext uri="{FF2B5EF4-FFF2-40B4-BE49-F238E27FC236}">
                <a16:creationId xmlns:a16="http://schemas.microsoft.com/office/drawing/2014/main" id="{9508332D-E4D2-DF30-4E18-6D007B6A1222}"/>
              </a:ext>
            </a:extLst>
          </p:cNvPr>
          <p:cNvSpPr>
            <a:spLocks noGrp="1"/>
          </p:cNvSpPr>
          <p:nvPr>
            <p:ph idx="1"/>
          </p:nvPr>
        </p:nvSpPr>
        <p:spPr>
          <a:xfrm>
            <a:off x="554637" y="1030779"/>
            <a:ext cx="11182661" cy="5546554"/>
          </a:xfrm>
        </p:spPr>
        <p:txBody>
          <a:bodyPr vert="horz" lIns="91440" tIns="45720" rIns="91440" bIns="45720" rtlCol="0" anchor="t">
            <a:normAutofit lnSpcReduction="10000"/>
          </a:bodyPr>
          <a:lstStyle/>
          <a:p>
            <a:pPr marL="0" indent="0">
              <a:buNone/>
            </a:pPr>
            <a:r>
              <a:rPr lang="en-GB" sz="1200" dirty="0">
                <a:latin typeface="Calibri"/>
                <a:ea typeface="+mn-lt"/>
                <a:cs typeface="+mn-lt"/>
              </a:rPr>
              <a:t>Barnardo’s (2024), </a:t>
            </a:r>
            <a:r>
              <a:rPr lang="en-GB" sz="1200" i="1" dirty="0">
                <a:latin typeface="Calibri"/>
                <a:ea typeface="+mn-lt"/>
                <a:cs typeface="+mn-lt"/>
              </a:rPr>
              <a:t>Five reasons to volunteer in your local charity shop.</a:t>
            </a:r>
            <a:r>
              <a:rPr lang="en-GB" sz="1200" dirty="0">
                <a:latin typeface="Calibri"/>
                <a:ea typeface="+mn-lt"/>
                <a:cs typeface="+mn-lt"/>
              </a:rPr>
              <a:t> Available at: </a:t>
            </a:r>
            <a:r>
              <a:rPr lang="en-GB" sz="1200" dirty="0">
                <a:latin typeface="Calibri"/>
                <a:ea typeface="+mn-lt"/>
                <a:cs typeface="+mn-lt"/>
                <a:hlinkClick r:id="rId2"/>
              </a:rPr>
              <a:t>https://www.barnardos.org.uk/blog/five-reasons-volunteer-local-charity-shop</a:t>
            </a:r>
            <a:r>
              <a:rPr lang="en-GB" sz="1200" dirty="0">
                <a:latin typeface="Calibri"/>
                <a:ea typeface="+mn-lt"/>
                <a:cs typeface="+mn-lt"/>
              </a:rPr>
              <a:t> ,(Accessed on: 17 January 2026).</a:t>
            </a:r>
            <a:endParaRPr lang="en-US" sz="1200">
              <a:latin typeface="Calibri"/>
              <a:ea typeface="Calibri"/>
              <a:cs typeface="Calibri"/>
            </a:endParaRPr>
          </a:p>
          <a:p>
            <a:pPr marL="0" indent="0">
              <a:buClr>
                <a:srgbClr val="262626"/>
              </a:buClr>
              <a:buNone/>
            </a:pPr>
            <a:r>
              <a:rPr lang="en-GB" sz="1200" dirty="0">
                <a:latin typeface="Calibri"/>
                <a:ea typeface="+mn-lt"/>
                <a:cs typeface="+mn-lt"/>
              </a:rPr>
              <a:t>College of Policing (2025). </a:t>
            </a:r>
            <a:r>
              <a:rPr lang="en-GB" sz="1200" i="1" dirty="0">
                <a:latin typeface="Calibri"/>
                <a:ea typeface="+mn-lt"/>
                <a:cs typeface="+mn-lt"/>
              </a:rPr>
              <a:t>Core skills</a:t>
            </a:r>
            <a:r>
              <a:rPr lang="en-GB" sz="1200" dirty="0">
                <a:latin typeface="Calibri"/>
                <a:ea typeface="+mn-lt"/>
                <a:cs typeface="+mn-lt"/>
              </a:rPr>
              <a:t>. Available at: </a:t>
            </a:r>
            <a:r>
              <a:rPr lang="en-GB" sz="1200" dirty="0">
                <a:latin typeface="Calibri"/>
                <a:ea typeface="+mn-lt"/>
                <a:cs typeface="+mn-lt"/>
                <a:hlinkClick r:id="rId3"/>
              </a:rPr>
              <a:t>https://www.college.police.uk/career-learning/support-for-career-development/core-skills</a:t>
            </a:r>
            <a:r>
              <a:rPr lang="en-GB" sz="1200" dirty="0">
                <a:latin typeface="Calibri"/>
                <a:ea typeface="+mn-lt"/>
                <a:cs typeface="+mn-lt"/>
              </a:rPr>
              <a:t> ,(Accessed on: 17 January 2026). </a:t>
            </a:r>
          </a:p>
          <a:p>
            <a:pPr marL="0" indent="0">
              <a:buNone/>
            </a:pPr>
            <a:r>
              <a:rPr lang="en-GB" sz="1200" dirty="0">
                <a:latin typeface="Calibri"/>
                <a:ea typeface="Calibri"/>
                <a:cs typeface="Calibri"/>
              </a:rPr>
              <a:t>College of Policing (2024). </a:t>
            </a:r>
            <a:r>
              <a:rPr lang="en-GB" sz="1200" i="1" dirty="0">
                <a:latin typeface="Calibri"/>
                <a:ea typeface="Calibri"/>
                <a:cs typeface="Calibri"/>
              </a:rPr>
              <a:t>Guidance for ethical and professional behaviour in policing</a:t>
            </a:r>
            <a:r>
              <a:rPr lang="en-GB" sz="1200" dirty="0">
                <a:latin typeface="Calibri"/>
                <a:ea typeface="Calibri"/>
                <a:cs typeface="Calibri"/>
              </a:rPr>
              <a:t>. Available at: </a:t>
            </a:r>
            <a:r>
              <a:rPr lang="en-GB" sz="1200" dirty="0">
                <a:latin typeface="Calibri"/>
                <a:ea typeface="Calibri"/>
                <a:cs typeface="Calibri"/>
                <a:hlinkClick r:id="rId4"/>
              </a:rPr>
              <a:t>https://www.college.police.uk/ethics/code-of-ethics/guidance</a:t>
            </a:r>
            <a:r>
              <a:rPr lang="en-GB" sz="1200" dirty="0">
                <a:latin typeface="Calibri"/>
                <a:ea typeface="Calibri"/>
                <a:cs typeface="Calibri"/>
              </a:rPr>
              <a:t>, (Accessed on: 17 January 2026). </a:t>
            </a:r>
          </a:p>
          <a:p>
            <a:pPr marL="0" indent="0">
              <a:buNone/>
            </a:pPr>
            <a:r>
              <a:rPr lang="en-GB" sz="1200" dirty="0">
                <a:latin typeface="Calibri"/>
                <a:ea typeface="Calibri"/>
                <a:cs typeface="Calibri"/>
              </a:rPr>
              <a:t>Dorset Police (2024). </a:t>
            </a:r>
            <a:r>
              <a:rPr lang="en-GB" sz="1200" i="1" dirty="0">
                <a:latin typeface="Calibri"/>
                <a:ea typeface="Calibri"/>
                <a:cs typeface="Calibri"/>
              </a:rPr>
              <a:t>National Decision Model</a:t>
            </a:r>
            <a:r>
              <a:rPr lang="en-GB" sz="1200" dirty="0">
                <a:latin typeface="Calibri"/>
                <a:ea typeface="Calibri"/>
                <a:cs typeface="Calibri"/>
              </a:rPr>
              <a:t>. Available at: </a:t>
            </a:r>
            <a:r>
              <a:rPr lang="en-GB" sz="1200" dirty="0">
                <a:latin typeface="Calibri"/>
                <a:ea typeface="Calibri"/>
                <a:cs typeface="Calibri"/>
                <a:hlinkClick r:id="rId5"/>
              </a:rPr>
              <a:t>https://www.dorset.police.uk/police-forces/dorset-police/areas/about-us/about-us/dorset-police-2024/national-decision-model/</a:t>
            </a:r>
            <a:r>
              <a:rPr lang="en-GB" sz="1200" dirty="0">
                <a:latin typeface="Calibri"/>
                <a:ea typeface="Calibri"/>
                <a:cs typeface="Calibri"/>
              </a:rPr>
              <a:t>, (Accessed on: 17 January 2026).</a:t>
            </a:r>
          </a:p>
          <a:p>
            <a:pPr marL="0" indent="0">
              <a:buNone/>
            </a:pPr>
            <a:r>
              <a:rPr lang="en-GB" sz="1200" err="1">
                <a:latin typeface="Calibri"/>
                <a:ea typeface="Calibri"/>
                <a:cs typeface="Calibri"/>
              </a:rPr>
              <a:t>GoVolHerts</a:t>
            </a:r>
            <a:r>
              <a:rPr lang="en-GB" sz="1200" dirty="0">
                <a:latin typeface="Calibri"/>
                <a:ea typeface="Calibri"/>
                <a:cs typeface="Calibri"/>
              </a:rPr>
              <a:t> (2025). </a:t>
            </a:r>
            <a:r>
              <a:rPr lang="en-GB" sz="1200" i="1" dirty="0">
                <a:latin typeface="Calibri"/>
                <a:ea typeface="Calibri"/>
                <a:cs typeface="Calibri"/>
              </a:rPr>
              <a:t>Volunteering Can Lead to a Job You Love</a:t>
            </a:r>
            <a:r>
              <a:rPr lang="en-GB" sz="1200" dirty="0">
                <a:latin typeface="Calibri"/>
                <a:ea typeface="Calibri"/>
                <a:cs typeface="Calibri"/>
              </a:rPr>
              <a:t>. Available at: </a:t>
            </a:r>
            <a:r>
              <a:rPr lang="en-GB" sz="1200" dirty="0">
                <a:latin typeface="Calibri"/>
                <a:ea typeface="Calibri"/>
                <a:cs typeface="Calibri"/>
                <a:hlinkClick r:id="rId6"/>
              </a:rPr>
              <a:t>https://www.govolherts.org.uk/blog/volunteering-can-lead-to-a-job-you-love</a:t>
            </a:r>
            <a:r>
              <a:rPr lang="en-GB" sz="1200" dirty="0">
                <a:latin typeface="Calibri"/>
                <a:ea typeface="Calibri"/>
                <a:cs typeface="Calibri"/>
              </a:rPr>
              <a:t>, (Accessed on: 18 January 2026).</a:t>
            </a:r>
          </a:p>
          <a:p>
            <a:pPr marL="0" indent="0">
              <a:buNone/>
            </a:pPr>
            <a:r>
              <a:rPr lang="en-GB" sz="1200" dirty="0">
                <a:latin typeface="Calibri"/>
                <a:ea typeface="Calibri"/>
                <a:cs typeface="Calibri"/>
              </a:rPr>
              <a:t>Improvement Cymru Academy, (2024), </a:t>
            </a:r>
            <a:r>
              <a:rPr lang="en-GB" sz="1200" i="1" dirty="0">
                <a:latin typeface="Calibri"/>
                <a:ea typeface="Calibri"/>
                <a:cs typeface="Calibri"/>
              </a:rPr>
              <a:t>SWOT Analysis</a:t>
            </a:r>
            <a:r>
              <a:rPr lang="en-GB" sz="1200" dirty="0">
                <a:latin typeface="Calibri"/>
                <a:ea typeface="Calibri"/>
                <a:cs typeface="Calibri"/>
              </a:rPr>
              <a:t>. Available at: </a:t>
            </a:r>
            <a:r>
              <a:rPr lang="en-GB" sz="1200" dirty="0">
                <a:latin typeface="Calibri"/>
                <a:ea typeface="Calibri"/>
                <a:cs typeface="Calibri"/>
                <a:hlinkClick r:id="rId7"/>
              </a:rPr>
              <a:t>performanceandimprovement.nhs.wales/functions/quality-safety-and-improvement/improvement/improvement-cymru-academy/resource-library/academy-toolkit-guides/swot-analysis</a:t>
            </a:r>
            <a:endParaRPr lang="en-GB" sz="1200">
              <a:latin typeface="Calibri"/>
              <a:ea typeface="Calibri"/>
              <a:cs typeface="Calibri"/>
            </a:endParaRPr>
          </a:p>
          <a:p>
            <a:pPr marL="0" indent="0">
              <a:buNone/>
            </a:pPr>
            <a:r>
              <a:rPr lang="en-GB" sz="1200" dirty="0">
                <a:latin typeface="Calibri"/>
                <a:ea typeface="Calibri"/>
                <a:cs typeface="Calibri"/>
              </a:rPr>
              <a:t>NCVO ,(2019). </a:t>
            </a:r>
            <a:r>
              <a:rPr lang="en-GB" sz="1200" i="1" dirty="0">
                <a:latin typeface="Calibri"/>
                <a:ea typeface="Calibri"/>
                <a:cs typeface="Calibri"/>
              </a:rPr>
              <a:t>Volunteer impacts, Time Well Spent: A national survey on the volunteer experience</a:t>
            </a:r>
            <a:r>
              <a:rPr lang="en-GB" sz="1200" dirty="0">
                <a:latin typeface="Calibri"/>
                <a:ea typeface="Calibri"/>
                <a:cs typeface="Calibri"/>
              </a:rPr>
              <a:t>. Available at: </a:t>
            </a:r>
            <a:r>
              <a:rPr lang="en-GB" sz="1200" dirty="0">
                <a:latin typeface="Calibri"/>
                <a:ea typeface="Calibri"/>
                <a:cs typeface="Calibri"/>
                <a:hlinkClick r:id="rId8"/>
              </a:rPr>
              <a:t>https://www.ncvo.org.uk/news-and-insights/news-index/time-well-spent-national-survey-volunteer-experience/volunteer-impacts/</a:t>
            </a:r>
            <a:r>
              <a:rPr lang="en-GB" sz="1200" dirty="0">
                <a:latin typeface="Calibri"/>
                <a:ea typeface="Calibri"/>
                <a:cs typeface="Calibri"/>
              </a:rPr>
              <a:t> (Accessed on: 18 January 2026).</a:t>
            </a:r>
          </a:p>
          <a:p>
            <a:pPr marL="0" indent="0">
              <a:buClr>
                <a:srgbClr val="262626"/>
              </a:buClr>
              <a:buNone/>
            </a:pPr>
            <a:r>
              <a:rPr lang="en-GB" sz="1200" dirty="0">
                <a:latin typeface="Calibri"/>
                <a:ea typeface="+mn-lt"/>
                <a:cs typeface="+mn-lt"/>
              </a:rPr>
              <a:t>Support for Early Career Teachers, (2025). </a:t>
            </a:r>
            <a:r>
              <a:rPr lang="en-GB" sz="1200" i="1" dirty="0">
                <a:latin typeface="Calibri"/>
                <a:ea typeface="+mn-lt"/>
                <a:cs typeface="+mn-lt"/>
              </a:rPr>
              <a:t>Theory, Why is practise important</a:t>
            </a:r>
            <a:r>
              <a:rPr lang="en-GB" sz="1200" dirty="0">
                <a:latin typeface="Calibri"/>
                <a:ea typeface="+mn-lt"/>
                <a:cs typeface="+mn-lt"/>
              </a:rPr>
              <a:t>, Available at: </a:t>
            </a:r>
            <a:r>
              <a:rPr lang="en-GB" sz="1200" dirty="0">
                <a:latin typeface="Calibri"/>
                <a:ea typeface="+mn-lt"/>
                <a:cs typeface="+mn-lt"/>
                <a:hlinkClick r:id="rId9"/>
              </a:rPr>
              <a:t>https://support-for-early-career-teachers.education.gov.uk/teach-first/year-1-what-makes-classroom-practice-effective/spring-week-3-ect-theory/</a:t>
            </a:r>
            <a:r>
              <a:rPr lang="en-GB" sz="1200" dirty="0">
                <a:latin typeface="Calibri"/>
                <a:ea typeface="+mn-lt"/>
                <a:cs typeface="+mn-lt"/>
              </a:rPr>
              <a:t> ,(Accessed on: 17 January 2026). </a:t>
            </a:r>
          </a:p>
          <a:p>
            <a:pPr marL="0" indent="0">
              <a:buClr>
                <a:srgbClr val="262626"/>
              </a:buClr>
              <a:buNone/>
            </a:pPr>
            <a:r>
              <a:rPr lang="en-GB" sz="1200" dirty="0">
                <a:latin typeface="Calibri"/>
                <a:ea typeface="+mn-lt"/>
                <a:cs typeface="+mn-lt"/>
              </a:rPr>
              <a:t>Strong, W.A. and Hemphill, L, </a:t>
            </a:r>
            <a:r>
              <a:rPr lang="en-GB" sz="1200" err="1">
                <a:latin typeface="Calibri"/>
                <a:ea typeface="+mn-lt"/>
                <a:cs typeface="+mn-lt"/>
              </a:rPr>
              <a:t>pg</a:t>
            </a:r>
            <a:r>
              <a:rPr lang="en-GB" sz="1200" dirty="0">
                <a:latin typeface="Calibri"/>
                <a:ea typeface="+mn-lt"/>
                <a:cs typeface="+mn-lt"/>
              </a:rPr>
              <a:t> 111(2006). </a:t>
            </a:r>
            <a:r>
              <a:rPr lang="en-GB" sz="1200" i="1" dirty="0">
                <a:latin typeface="Calibri"/>
                <a:ea typeface="+mn-lt"/>
                <a:cs typeface="+mn-lt"/>
              </a:rPr>
              <a:t>Sustainable Development,</a:t>
            </a:r>
            <a:r>
              <a:rPr lang="en-GB" sz="1200" dirty="0">
                <a:latin typeface="Calibri"/>
                <a:ea typeface="+mn-lt"/>
                <a:cs typeface="+mn-lt"/>
              </a:rPr>
              <a:t> </a:t>
            </a:r>
            <a:r>
              <a:rPr lang="en-GB" sz="1200" dirty="0">
                <a:latin typeface="Calibri"/>
                <a:ea typeface="+mn-lt"/>
                <a:cs typeface="+mn-lt"/>
                <a:hlinkClick r:id="rId10"/>
              </a:rPr>
              <a:t>Sustainable Development Policy Directory - Google Books</a:t>
            </a:r>
            <a:r>
              <a:rPr lang="en-GB" sz="1200" dirty="0">
                <a:latin typeface="Calibri"/>
                <a:ea typeface="+mn-lt"/>
                <a:cs typeface="+mn-lt"/>
              </a:rPr>
              <a:t>, (Accessed on: 17 January 2026).</a:t>
            </a:r>
          </a:p>
          <a:p>
            <a:pPr marL="0" indent="0">
              <a:buNone/>
            </a:pPr>
            <a:r>
              <a:rPr lang="en-GB" sz="1200" dirty="0">
                <a:latin typeface="Calibri"/>
                <a:ea typeface="+mn-lt"/>
                <a:cs typeface="+mn-lt"/>
              </a:rPr>
              <a:t>Smith, P., Farmer, M. and </a:t>
            </a:r>
            <a:r>
              <a:rPr lang="en-GB" sz="1200" err="1">
                <a:latin typeface="Calibri"/>
                <a:ea typeface="+mn-lt"/>
                <a:cs typeface="+mn-lt"/>
              </a:rPr>
              <a:t>Yellowley</a:t>
            </a:r>
            <a:r>
              <a:rPr lang="en-GB" sz="1200" dirty="0">
                <a:latin typeface="Calibri"/>
                <a:ea typeface="+mn-lt"/>
                <a:cs typeface="+mn-lt"/>
              </a:rPr>
              <a:t>, W. (2013). </a:t>
            </a:r>
            <a:r>
              <a:rPr lang="en-GB" sz="1200" i="1" dirty="0">
                <a:latin typeface="Calibri"/>
                <a:ea typeface="+mn-lt"/>
                <a:cs typeface="+mn-lt"/>
              </a:rPr>
              <a:t>Organizational Behaviour</a:t>
            </a:r>
            <a:r>
              <a:rPr lang="en-GB" sz="1200" dirty="0">
                <a:latin typeface="Calibri"/>
                <a:ea typeface="+mn-lt"/>
                <a:cs typeface="+mn-lt"/>
              </a:rPr>
              <a:t>. Available at: </a:t>
            </a:r>
            <a:r>
              <a:rPr lang="en-GB" sz="1200" dirty="0">
                <a:latin typeface="Calibri"/>
                <a:ea typeface="+mn-lt"/>
                <a:cs typeface="+mn-lt"/>
                <a:hlinkClick r:id="rId11"/>
              </a:rPr>
              <a:t>Organizational Behaviour - Google Books</a:t>
            </a:r>
            <a:r>
              <a:rPr lang="en-GB" sz="1200" dirty="0">
                <a:latin typeface="Calibri"/>
                <a:ea typeface="+mn-lt"/>
                <a:cs typeface="+mn-lt"/>
              </a:rPr>
              <a:t> (Accessed on: 18 January 2026).</a:t>
            </a:r>
            <a:endParaRPr lang="en-GB" sz="1200">
              <a:latin typeface="Calibri"/>
              <a:ea typeface="Calibri"/>
              <a:cs typeface="Calibri"/>
            </a:endParaRPr>
          </a:p>
          <a:p>
            <a:pPr marL="0" indent="0">
              <a:buClr>
                <a:srgbClr val="262626"/>
              </a:buClr>
              <a:buNone/>
            </a:pPr>
            <a:r>
              <a:rPr lang="en-GB" sz="1200" dirty="0">
                <a:latin typeface="Calibri"/>
                <a:ea typeface="+mn-lt"/>
                <a:cs typeface="+mn-lt"/>
              </a:rPr>
              <a:t>Spooner, E., Hughes, C. and Jones, P.M. (2022). </a:t>
            </a:r>
            <a:r>
              <a:rPr lang="en-GB" sz="1200" i="1" dirty="0">
                <a:latin typeface="Calibri"/>
                <a:ea typeface="+mn-lt"/>
                <a:cs typeface="+mn-lt"/>
              </a:rPr>
              <a:t>Police Research and Evidence-based Policing, Available at: </a:t>
            </a:r>
            <a:r>
              <a:rPr lang="en-GB" sz="1200" dirty="0">
                <a:latin typeface="Calibri"/>
                <a:ea typeface="+mn-lt"/>
                <a:cs typeface="+mn-lt"/>
                <a:hlinkClick r:id="rId12"/>
              </a:rPr>
              <a:t>Police Research and Evidence-based Policing - Google Books</a:t>
            </a:r>
            <a:r>
              <a:rPr lang="en-GB" sz="1200" dirty="0">
                <a:latin typeface="Calibri"/>
                <a:ea typeface="+mn-lt"/>
                <a:cs typeface="+mn-lt"/>
              </a:rPr>
              <a:t>, (Accessed on: 17 January 2026).</a:t>
            </a:r>
          </a:p>
          <a:p>
            <a:pPr marL="0" indent="0">
              <a:buNone/>
            </a:pPr>
            <a:r>
              <a:rPr lang="en-GB" sz="1200" dirty="0">
                <a:latin typeface="Calibri"/>
                <a:ea typeface="Calibri"/>
                <a:cs typeface="Calibri"/>
              </a:rPr>
              <a:t>Taylor, P., (2021). </a:t>
            </a:r>
            <a:r>
              <a:rPr lang="en-GB" sz="1200" i="1" dirty="0">
                <a:latin typeface="Calibri"/>
                <a:ea typeface="Calibri"/>
                <a:cs typeface="Calibri"/>
              </a:rPr>
              <a:t>The Importance of Actively Pursuing New Challenges.</a:t>
            </a:r>
            <a:r>
              <a:rPr lang="en-GB" sz="1200" dirty="0">
                <a:latin typeface="Calibri"/>
                <a:ea typeface="Calibri"/>
                <a:cs typeface="Calibri"/>
              </a:rPr>
              <a:t> Available at: </a:t>
            </a:r>
            <a:r>
              <a:rPr lang="en-GB" sz="1200" dirty="0">
                <a:latin typeface="Calibri"/>
                <a:ea typeface="Calibri"/>
                <a:cs typeface="Calibri"/>
                <a:hlinkClick r:id="rId13"/>
              </a:rPr>
              <a:t>https://www.peakgrantmaking.org/insights/pursuing-new-challenges/</a:t>
            </a:r>
            <a:r>
              <a:rPr lang="en-GB" sz="1200" dirty="0">
                <a:latin typeface="Calibri"/>
                <a:ea typeface="Calibri"/>
                <a:cs typeface="Calibri"/>
              </a:rPr>
              <a:t>, (Accessed on: 17 January 2026).</a:t>
            </a:r>
            <a:endParaRPr lang="en-GB" sz="1200" dirty="0"/>
          </a:p>
        </p:txBody>
      </p:sp>
    </p:spTree>
    <p:extLst>
      <p:ext uri="{BB962C8B-B14F-4D97-AF65-F5344CB8AC3E}">
        <p14:creationId xmlns:p14="http://schemas.microsoft.com/office/powerpoint/2010/main" val="6357311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SavonVTI</vt:lpstr>
      <vt:lpstr>Barnardo's charity shop </vt:lpstr>
      <vt:lpstr>Introduction </vt:lpstr>
      <vt:lpstr>The skills and abilities that I will use in the charity shop volunteering within policing </vt:lpstr>
      <vt:lpstr>How I intend to develop my existing skills and abilities </vt:lpstr>
      <vt:lpstr>What experiences am I seeking to further develop myself as an individual and candidate</vt:lpstr>
      <vt:lpstr>Contributing towards my aims and objectives of working in Bernando's charity shop</vt:lpstr>
      <vt:lpstr>How volunteering opportunities enables a candidate to become more knowledgeable and grow in aptitude and suitability for placements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275</cp:revision>
  <dcterms:created xsi:type="dcterms:W3CDTF">2026-01-17T18:10:54Z</dcterms:created>
  <dcterms:modified xsi:type="dcterms:W3CDTF">2026-01-18T22:06:58Z</dcterms:modified>
</cp:coreProperties>
</file>