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403" r:id="rId4"/>
    <p:sldId id="404" r:id="rId5"/>
    <p:sldId id="465" r:id="rId6"/>
    <p:sldId id="466" r:id="rId7"/>
    <p:sldId id="467" r:id="rId8"/>
    <p:sldId id="468" r:id="rId9"/>
    <p:sldId id="469" r:id="rId10"/>
    <p:sldId id="470" r:id="rId11"/>
    <p:sldId id="471" r:id="rId12"/>
    <p:sldId id="472" r:id="rId13"/>
    <p:sldId id="4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C7D63357-77D1-4926-B6B7-5A45EAEBF16A}"/>
    <pc:docChg chg="addSld delSld modSld">
      <pc:chgData name="Odette Jack" userId="577a32b12b2d5358" providerId="LiveId" clId="{C7D63357-77D1-4926-B6B7-5A45EAEBF16A}" dt="2026-02-04T13:29:10.368" v="4" actId="113"/>
      <pc:docMkLst>
        <pc:docMk/>
      </pc:docMkLst>
      <pc:sldChg chg="modSp">
        <pc:chgData name="Odette Jack" userId="577a32b12b2d5358" providerId="LiveId" clId="{C7D63357-77D1-4926-B6B7-5A45EAEBF16A}" dt="2026-02-04T13:28:36.495" v="2" actId="1076"/>
        <pc:sldMkLst>
          <pc:docMk/>
          <pc:sldMk cId="0" sldId="395"/>
        </pc:sldMkLst>
        <pc:spChg chg="mod">
          <ac:chgData name="Odette Jack" userId="577a32b12b2d5358" providerId="LiveId" clId="{C7D63357-77D1-4926-B6B7-5A45EAEBF16A}" dt="2026-02-04T13:28:36.495" v="2" actId="1076"/>
          <ac:spMkLst>
            <pc:docMk/>
            <pc:sldMk cId="0" sldId="395"/>
            <ac:spMk id="2" creationId="{1FE8F138-5F23-B989-7BFD-71F5C33065F6}"/>
          </ac:spMkLst>
        </pc:spChg>
      </pc:sldChg>
      <pc:sldChg chg="modSp">
        <pc:chgData name="Odette Jack" userId="577a32b12b2d5358" providerId="LiveId" clId="{C7D63357-77D1-4926-B6B7-5A45EAEBF16A}" dt="2026-02-04T13:29:10.368" v="4" actId="113"/>
        <pc:sldMkLst>
          <pc:docMk/>
          <pc:sldMk cId="1663974967" sldId="396"/>
        </pc:sldMkLst>
        <pc:spChg chg="mod">
          <ac:chgData name="Odette Jack" userId="577a32b12b2d5358" providerId="LiveId" clId="{C7D63357-77D1-4926-B6B7-5A45EAEBF16A}" dt="2026-02-04T13:29:10.368" v="4" actId="113"/>
          <ac:spMkLst>
            <pc:docMk/>
            <pc:sldMk cId="1663974967" sldId="396"/>
            <ac:spMk id="2" creationId="{F7A33847-0493-6DAA-A30C-328C54DCD8B6}"/>
          </ac:spMkLst>
        </pc:spChg>
      </pc:sldChg>
      <pc:sldChg chg="del">
        <pc:chgData name="Odette Jack" userId="577a32b12b2d5358" providerId="LiveId" clId="{C7D63357-77D1-4926-B6B7-5A45EAEBF16A}" dt="2026-02-04T13:27:01.881" v="1" actId="47"/>
        <pc:sldMkLst>
          <pc:docMk/>
          <pc:sldMk cId="4238236441" sldId="397"/>
        </pc:sldMkLst>
      </pc:sldChg>
      <pc:sldChg chg="add">
        <pc:chgData name="Odette Jack" userId="577a32b12b2d5358" providerId="LiveId" clId="{C7D63357-77D1-4926-B6B7-5A45EAEBF16A}" dt="2026-02-04T13:26:58.869" v="0"/>
        <pc:sldMkLst>
          <pc:docMk/>
          <pc:sldMk cId="1557286457" sldId="40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29/09/2026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</a:p>
          <a:p>
            <a:r>
              <a:rPr lang="en-GB" altLang="en-US" u="sng"/>
              <a:t>Student ID: 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On this page state whether you have or have not used AI. Include the AI source if you have!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 algn="ctr"/>
            <a:r>
              <a:rPr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sz="2000" dirty="0"/>
              <a:t>Your introduction should briefly:</a:t>
            </a:r>
          </a:p>
          <a:p>
            <a:pPr algn="l"/>
            <a:endParaRPr sz="2000" dirty="0"/>
          </a:p>
          <a:p>
            <a:pPr algn="l"/>
            <a:r>
              <a:rPr sz="2000" dirty="0"/>
              <a:t>Introduce your chosen career/job role</a:t>
            </a:r>
          </a:p>
          <a:p>
            <a:pPr algn="l"/>
            <a:r>
              <a:rPr sz="2000" dirty="0"/>
              <a:t>Explain why you are interested in this career</a:t>
            </a:r>
          </a:p>
          <a:p>
            <a:pPr algn="l"/>
            <a:r>
              <a:rPr sz="2000" dirty="0"/>
              <a:t>Identify the </a:t>
            </a:r>
            <a:r>
              <a:rPr sz="2000" dirty="0" err="1"/>
              <a:t>organisation</a:t>
            </a:r>
            <a:r>
              <a:rPr sz="2000" dirty="0"/>
              <a:t> and live vacancy you selected</a:t>
            </a:r>
          </a:p>
          <a:p>
            <a:pPr algn="l"/>
            <a:r>
              <a:rPr sz="2000" dirty="0"/>
              <a:t>Outline what the presentation will cover</a:t>
            </a:r>
          </a:p>
          <a:p>
            <a:pPr algn="l"/>
            <a:endParaRPr sz="2000" dirty="0"/>
          </a:p>
          <a:p>
            <a:pPr marL="0" indent="0">
              <a:buNone/>
            </a:pPr>
            <a:r>
              <a:rPr lang="en-GB" sz="2000" b="1" dirty="0"/>
              <a:t>Note</a:t>
            </a:r>
            <a:r>
              <a:rPr lang="en-GB" sz="2000" dirty="0"/>
              <a:t>: </a:t>
            </a:r>
            <a:r>
              <a:rPr sz="2000" dirty="0"/>
              <a:t>Keep this brief so that most of your time is spent on the SWOT analysis and application to the role.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pPr algn="ctr"/>
            <a:r>
              <a:rPr sz="2800" b="1" dirty="0"/>
              <a:t>Chosen Career and Live Job Advert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11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2136893" y="1340768"/>
            <a:ext cx="80692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dirty="0"/>
              <a:t>Include a current live job advert related to the career you want to pursue.</a:t>
            </a:r>
          </a:p>
          <a:p>
            <a:pPr algn="l"/>
            <a:endParaRPr dirty="0"/>
          </a:p>
          <a:p>
            <a:pPr algn="l"/>
            <a:r>
              <a:rPr dirty="0"/>
              <a:t>Briefly identify:</a:t>
            </a:r>
          </a:p>
          <a:p>
            <a:pPr algn="l"/>
            <a:r>
              <a:rPr dirty="0"/>
              <a:t>• Job title and </a:t>
            </a:r>
            <a:r>
              <a:rPr dirty="0" err="1"/>
              <a:t>organisation</a:t>
            </a:r>
            <a:endParaRPr dirty="0"/>
          </a:p>
          <a:p>
            <a:pPr algn="l"/>
            <a:r>
              <a:rPr dirty="0"/>
              <a:t>• Main duties/responsibilities</a:t>
            </a:r>
          </a:p>
          <a:p>
            <a:pPr algn="l"/>
            <a:r>
              <a:rPr dirty="0"/>
              <a:t>• Essential skills, experience and/or qualifications</a:t>
            </a:r>
          </a:p>
          <a:p>
            <a:pPr algn="l"/>
            <a:r>
              <a:rPr dirty="0"/>
              <a:t>• Any desirable criteria</a:t>
            </a:r>
          </a:p>
          <a:p>
            <a:pPr algn="l"/>
            <a:endParaRPr dirty="0"/>
          </a:p>
          <a:p>
            <a:pPr algn="l"/>
            <a:r>
              <a:rPr lang="en-GB" b="1" dirty="0"/>
              <a:t>Important</a:t>
            </a:r>
            <a:r>
              <a:rPr lang="en-GB" dirty="0"/>
              <a:t>: </a:t>
            </a:r>
            <a:r>
              <a:rPr dirty="0"/>
              <a:t>Use the advert throughout your presentation as the basis for your personal SWOT analysis.</a:t>
            </a:r>
          </a:p>
          <a:p>
            <a:pPr algn="l"/>
            <a:endParaRPr dirty="0"/>
          </a:p>
          <a:p>
            <a:pPr algn="l"/>
            <a:r>
              <a:rPr b="1" dirty="0"/>
              <a:t>Remember</a:t>
            </a:r>
            <a:r>
              <a:rPr dirty="0"/>
              <a:t>: cite the source of the job advert.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r>
              <a:rPr lang="en-GB" sz="2800" b="1" dirty="0"/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0D3CE1-A8A1-B015-DAE3-71A4853DE18D}"/>
              </a:ext>
            </a:extLst>
          </p:cNvPr>
          <p:cNvGraphicFramePr>
            <a:graphicFrameLocks noGrp="1"/>
          </p:cNvGraphicFramePr>
          <p:nvPr/>
        </p:nvGraphicFramePr>
        <p:xfrm>
          <a:off x="1861886" y="1655035"/>
          <a:ext cx="8468228" cy="3164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787125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Strengths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do you already have that supports your application?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Weaknesses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skills, knowledge or experience do you still need to develop?</a:t>
                      </a:r>
                      <a:endParaRPr lang="en-GB" sz="1800" b="1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Opportunities</a:t>
                      </a:r>
                      <a:r>
                        <a:rPr lang="en-GB" dirty="0"/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opportunities can help you progress?</a:t>
                      </a: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Threats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barriers or challenges could affect your progress?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7D9F4BC-30DD-75B0-E0D2-6E6BDA324CA7}"/>
              </a:ext>
            </a:extLst>
          </p:cNvPr>
          <p:cNvSpPr txBox="1"/>
          <p:nvPr/>
        </p:nvSpPr>
        <p:spPr>
          <a:xfrm>
            <a:off x="1592573" y="771804"/>
            <a:ext cx="87562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600" dirty="0"/>
              <a:t>Describe what a SWOT analysis and its importance in personal and professional Development.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Present a SWOT analysis table of your (see below):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A6F4AC-4425-540F-A7A5-0BECFCE84D53}"/>
              </a:ext>
            </a:extLst>
          </p:cNvPr>
          <p:cNvSpPr txBox="1"/>
          <p:nvPr/>
        </p:nvSpPr>
        <p:spPr>
          <a:xfrm>
            <a:off x="1717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dirty="0"/>
              <a:t>Note</a:t>
            </a:r>
            <a:r>
              <a:rPr lang="en-GB" sz="1400" dirty="0"/>
              <a:t>: Apply SWOT to yourself and the live vacancy. This slide is brief – in the next slides you will expand more on the parts of your SWOT</a:t>
            </a:r>
          </a:p>
        </p:txBody>
      </p:sp>
    </p:spTree>
    <p:extLst>
      <p:ext uri="{BB962C8B-B14F-4D97-AF65-F5344CB8AC3E}">
        <p14:creationId xmlns:p14="http://schemas.microsoft.com/office/powerpoint/2010/main" val="150952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algn="ctr"/>
            <a:r>
              <a:rPr sz="28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1196753"/>
            <a:ext cx="8435975" cy="3888432"/>
          </a:xfrm>
        </p:spPr>
        <p:txBody>
          <a:bodyPr/>
          <a:lstStyle/>
          <a:p>
            <a:pPr marL="0" indent="0">
              <a:buNone/>
            </a:pPr>
            <a:r>
              <a:rPr sz="1800" dirty="0"/>
              <a:t>Identify strengths that are relevant to the job advert,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Communication and interpersonal skills</a:t>
            </a:r>
          </a:p>
          <a:p>
            <a:pPr algn="l"/>
            <a:r>
              <a:rPr sz="1800" dirty="0"/>
              <a:t>Teamwork</a:t>
            </a:r>
          </a:p>
          <a:p>
            <a:pPr algn="l"/>
            <a:r>
              <a:rPr sz="1800" dirty="0"/>
              <a:t>Empathy and compassion</a:t>
            </a:r>
          </a:p>
          <a:p>
            <a:pPr algn="l"/>
            <a:r>
              <a:rPr sz="1800" dirty="0"/>
              <a:t>Reliability and professionalism</a:t>
            </a:r>
          </a:p>
          <a:p>
            <a:pPr algn="l"/>
            <a:r>
              <a:rPr sz="1800" dirty="0"/>
              <a:t>Experience in care, volunteering or customer-facing work</a:t>
            </a:r>
          </a:p>
          <a:p>
            <a:pPr algn="l"/>
            <a:r>
              <a:rPr sz="1800" dirty="0"/>
              <a:t>Relevant study or training</a:t>
            </a:r>
          </a:p>
          <a:p>
            <a:pPr algn="l"/>
            <a:endParaRPr sz="1800" dirty="0"/>
          </a:p>
          <a:p>
            <a:pPr marL="0" indent="0">
              <a:buNone/>
            </a:pPr>
            <a:r>
              <a:rPr sz="1800" dirty="0"/>
              <a:t>Explain how each strength helps you meet the requirements of the chosen role. Give practical examples where possible.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13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74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pPr algn="ctr"/>
            <a:r>
              <a:rPr sz="2800" b="1" dirty="0"/>
              <a:t>Weaknesses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622" y="1104429"/>
            <a:ext cx="8600757" cy="4032448"/>
          </a:xfrm>
        </p:spPr>
        <p:txBody>
          <a:bodyPr/>
          <a:lstStyle/>
          <a:p>
            <a:pPr marL="0" indent="0">
              <a:buNone/>
            </a:pPr>
            <a:r>
              <a:rPr sz="1800" dirty="0"/>
              <a:t>Identify genuine areas for development in relation to the job requirements.</a:t>
            </a:r>
          </a:p>
          <a:p>
            <a:pPr algn="l"/>
            <a:endParaRPr sz="1800" dirty="0"/>
          </a:p>
          <a:p>
            <a:pPr marL="0" indent="0">
              <a:buNone/>
            </a:pPr>
            <a:r>
              <a:rPr sz="1800" dirty="0"/>
              <a:t>Examples might include:</a:t>
            </a:r>
          </a:p>
          <a:p>
            <a:pPr algn="l"/>
            <a:r>
              <a:rPr sz="1800" dirty="0"/>
              <a:t>Limited experience in a particular setting</a:t>
            </a:r>
          </a:p>
          <a:p>
            <a:pPr algn="l"/>
            <a:r>
              <a:rPr sz="1800" dirty="0"/>
              <a:t>Need for further qualifications or training</a:t>
            </a:r>
          </a:p>
          <a:p>
            <a:pPr algn="l"/>
            <a:r>
              <a:rPr sz="1800" dirty="0"/>
              <a:t>Lack of confidence in interviews or presentations</a:t>
            </a:r>
            <a:endParaRPr lang="en-GB" sz="1800" dirty="0"/>
          </a:p>
          <a:p>
            <a:pPr algn="l"/>
            <a:r>
              <a:rPr sz="1800" dirty="0"/>
              <a:t>Limited knowledge of particular systems or procedures</a:t>
            </a:r>
          </a:p>
          <a:p>
            <a:pPr algn="l"/>
            <a:r>
              <a:rPr sz="1800" dirty="0"/>
              <a:t>Time management or </a:t>
            </a:r>
            <a:r>
              <a:rPr sz="1800" dirty="0" err="1"/>
              <a:t>organisational</a:t>
            </a:r>
            <a:r>
              <a:rPr sz="1800" dirty="0"/>
              <a:t> skills</a:t>
            </a:r>
          </a:p>
          <a:p>
            <a:pPr algn="l"/>
            <a:endParaRPr sz="1800" dirty="0"/>
          </a:p>
          <a:p>
            <a:pPr marL="0" indent="0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why each weakness matters for your chosen role and what you can do about it.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14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39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pPr algn="ctr"/>
            <a:r>
              <a:rPr sz="2800" b="1" dirty="0"/>
              <a:t>Opportunities</a:t>
            </a: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1484784"/>
            <a:ext cx="8713663" cy="3960440"/>
          </a:xfrm>
        </p:spPr>
        <p:txBody>
          <a:bodyPr/>
          <a:lstStyle/>
          <a:p>
            <a:pPr marL="0" indent="0">
              <a:buNone/>
            </a:pPr>
            <a:r>
              <a:rPr sz="1800" dirty="0"/>
              <a:t>Identify external opportunities that could support your career development,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Your Level 4 qualification</a:t>
            </a:r>
          </a:p>
          <a:p>
            <a:pPr algn="l"/>
            <a:r>
              <a:rPr sz="1800" dirty="0"/>
              <a:t>Further study or professional training</a:t>
            </a:r>
          </a:p>
          <a:p>
            <a:pPr algn="l"/>
            <a:r>
              <a:rPr sz="1800" dirty="0"/>
              <a:t>Volunteering or work-shadowing</a:t>
            </a:r>
          </a:p>
          <a:p>
            <a:pPr algn="l"/>
            <a:r>
              <a:rPr sz="1800" dirty="0"/>
              <a:t>Employer training program</a:t>
            </a:r>
            <a:r>
              <a:rPr lang="en-GB" sz="1800" dirty="0"/>
              <a:t>s</a:t>
            </a:r>
            <a:endParaRPr sz="1800" dirty="0"/>
          </a:p>
          <a:p>
            <a:pPr algn="l"/>
            <a:r>
              <a:rPr sz="1800" dirty="0"/>
              <a:t>Networking and professional contacts</a:t>
            </a:r>
          </a:p>
          <a:p>
            <a:pPr algn="l"/>
            <a:r>
              <a:rPr sz="1800" dirty="0"/>
              <a:t>Current workforce demand or vacancies</a:t>
            </a:r>
          </a:p>
          <a:p>
            <a:pPr algn="l"/>
            <a:endParaRPr sz="1800" dirty="0"/>
          </a:p>
          <a:p>
            <a:pPr marL="0" indent="0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how you can use your existing strengths to take advantage of these opportunities.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15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7892" y="332656"/>
            <a:ext cx="6172200" cy="857250"/>
          </a:xfrm>
        </p:spPr>
        <p:txBody>
          <a:bodyPr/>
          <a:lstStyle/>
          <a:p>
            <a:pPr algn="ctr"/>
            <a:r>
              <a:rPr b="1" dirty="0"/>
              <a:t>Threats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76" y="1412776"/>
            <a:ext cx="7632848" cy="3816424"/>
          </a:xfrm>
        </p:spPr>
        <p:txBody>
          <a:bodyPr/>
          <a:lstStyle/>
          <a:p>
            <a:pPr marL="0" indent="0">
              <a:buNone/>
            </a:pPr>
            <a:r>
              <a:rPr sz="1800" dirty="0"/>
              <a:t>Identify realistic external challenges that could affect your progress,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Competition for jobs</a:t>
            </a:r>
          </a:p>
          <a:p>
            <a:pPr algn="l"/>
            <a:r>
              <a:rPr sz="1800" dirty="0"/>
              <a:t>Qualification or experience requirements</a:t>
            </a:r>
          </a:p>
          <a:p>
            <a:pPr algn="l"/>
            <a:r>
              <a:rPr sz="1800" dirty="0"/>
              <a:t>Changes within the health and social care workforce</a:t>
            </a:r>
          </a:p>
          <a:p>
            <a:pPr algn="l"/>
            <a:r>
              <a:rPr sz="1800" dirty="0"/>
              <a:t>Personal responsibilities affecting availability</a:t>
            </a:r>
          </a:p>
          <a:p>
            <a:pPr algn="l"/>
            <a:r>
              <a:rPr sz="1800" dirty="0"/>
              <a:t>Financial or travel barriers to further training/work</a:t>
            </a:r>
          </a:p>
          <a:p>
            <a:pPr algn="l"/>
            <a:endParaRPr sz="1800" dirty="0"/>
          </a:p>
          <a:p>
            <a:pPr marL="0" indent="0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how you could </a:t>
            </a:r>
            <a:r>
              <a:rPr sz="1800" dirty="0" err="1"/>
              <a:t>minimise</a:t>
            </a:r>
            <a:r>
              <a:rPr sz="1800" dirty="0"/>
              <a:t> these threats and remain realistic and solution-focused.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16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100" b="1" dirty="0"/>
              <a:t>Slide 9: </a:t>
            </a:r>
            <a:r>
              <a:rPr sz="2100" b="1" dirty="0"/>
              <a:t>Using Your SWOT to Move Forward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576" y="1417638"/>
            <a:ext cx="7931224" cy="3811562"/>
          </a:xfrm>
        </p:spPr>
        <p:txBody>
          <a:bodyPr/>
          <a:lstStyle/>
          <a:p>
            <a:pPr marL="0" indent="0">
              <a:buNone/>
            </a:pPr>
            <a:r>
              <a:rPr sz="2400" dirty="0"/>
              <a:t>This is where you show application, not just description.</a:t>
            </a:r>
          </a:p>
          <a:p>
            <a:endParaRPr sz="2400" dirty="0"/>
          </a:p>
          <a:p>
            <a:pPr marL="0" indent="0">
              <a:buNone/>
            </a:pPr>
            <a:r>
              <a:rPr sz="2400" dirty="0"/>
              <a:t>Explain with practical examples:</a:t>
            </a:r>
          </a:p>
          <a:p>
            <a:r>
              <a:rPr sz="2400" dirty="0"/>
              <a:t>How can your strengths help you overcome your weaknesses?</a:t>
            </a:r>
          </a:p>
          <a:p>
            <a:r>
              <a:rPr sz="2400" dirty="0"/>
              <a:t>How can your strengths help </a:t>
            </a:r>
            <a:r>
              <a:rPr sz="2400" dirty="0" err="1"/>
              <a:t>minimise</a:t>
            </a:r>
            <a:r>
              <a:rPr sz="2400" dirty="0"/>
              <a:t> threats?</a:t>
            </a:r>
          </a:p>
          <a:p>
            <a:r>
              <a:rPr sz="2400" dirty="0"/>
              <a:t>Which opportunities can help you address skill gaps?</a:t>
            </a:r>
          </a:p>
          <a:p>
            <a:r>
              <a:rPr sz="2400" dirty="0"/>
              <a:t>How will you use your opportunities and strengths to progress towards the chosen career?</a:t>
            </a:r>
          </a:p>
          <a:p>
            <a:endParaRPr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17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9CF6-11BE-1327-7FC4-38BA9CEE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7608" y="274638"/>
            <a:ext cx="7643192" cy="1143000"/>
          </a:xfrm>
        </p:spPr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34EB-B55B-61B4-94FD-9BAA2A85E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972815"/>
          </a:xfrm>
        </p:spPr>
        <p:txBody>
          <a:bodyPr/>
          <a:lstStyle/>
          <a:p>
            <a:r>
              <a:rPr lang="en-GB" dirty="0"/>
              <a:t>Finish with a brief 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0E-D4D0-8755-A3C4-14E7B32A7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D12D6-9859-5531-0CC0-EA6EC0F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5663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DA3E-15F0-6A8E-0B75-01CF96165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B132-78D2-5E9E-364E-91FA1DD0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828799"/>
          </a:xfrm>
        </p:spPr>
        <p:txBody>
          <a:bodyPr/>
          <a:lstStyle/>
          <a:p>
            <a:r>
              <a:rPr lang="en-GB" dirty="0"/>
              <a:t>Must contain at least 2 credible sources cited in your slides.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49ABC-035D-4B50-47BB-B29699BAF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FC249-45A7-7943-7BBB-47BA57115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5218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576064"/>
          </a:xfrm>
        </p:spPr>
        <p:txBody>
          <a:bodyPr/>
          <a:lstStyle/>
          <a:p>
            <a:pPr algn="ctr"/>
            <a:r>
              <a:rPr sz="2800" b="1" dirty="0"/>
              <a:t>Component 1 – MARKING</a:t>
            </a:r>
            <a:r>
              <a:rPr lang="en-GB" sz="2800" b="1" dirty="0"/>
              <a:t> Criteria</a:t>
            </a:r>
            <a:endParaRPr sz="2800" b="1" dirty="0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623739"/>
            <a:ext cx="9144000" cy="4968552"/>
          </a:xfrm>
        </p:spPr>
        <p:txBody>
          <a:bodyPr/>
          <a:lstStyle/>
          <a:p>
            <a:pPr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1. Engagement with Literature – 10 marks</a:t>
            </a:r>
          </a:p>
          <a:p>
            <a:r>
              <a:rPr lang="en-GB" sz="1400" dirty="0"/>
              <a:t>A minimum of two sources of published information must be included and be correctly referenced using UWTSD Harvard referencing style.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2. Knowledge and Understanding – 20 marks</a:t>
            </a:r>
            <a:endParaRPr lang="en-GB" sz="1400" b="1" dirty="0">
              <a:solidFill>
                <a:srgbClr val="FF0000"/>
              </a:solidFill>
              <a:latin typeface="+mj-lt"/>
            </a:endParaRPr>
          </a:p>
          <a:p>
            <a:pPr algn="l"/>
            <a:r>
              <a:rPr lang="en-GB" sz="1400" dirty="0">
                <a:latin typeface="+mj-lt"/>
              </a:rPr>
              <a:t>Demonstrate knowledge and understanding of </a:t>
            </a:r>
            <a:r>
              <a:rPr sz="1400" dirty="0">
                <a:latin typeface="+mj-lt"/>
              </a:rPr>
              <a:t> SWOT</a:t>
            </a:r>
            <a:r>
              <a:rPr lang="en-GB" sz="1400" dirty="0">
                <a:latin typeface="+mj-lt"/>
              </a:rPr>
              <a:t> analysis by applying it to your chosen career and live advert job.</a:t>
            </a:r>
          </a:p>
          <a:p>
            <a:pPr algn="l"/>
            <a:r>
              <a:rPr lang="en-GB" sz="1400" dirty="0">
                <a:latin typeface="+mj-lt"/>
              </a:rPr>
              <a:t>Support your analysis with relevant evidence and career information </a:t>
            </a:r>
          </a:p>
          <a:p>
            <a:pPr algn="l"/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3. Cognitive and Intellectual Skills – 20 marks</a:t>
            </a:r>
          </a:p>
          <a:p>
            <a:r>
              <a:rPr lang="en-GB" sz="1400" dirty="0"/>
              <a:t>Students must coherently structure their presentation and expand on the points made in their slides.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4. Practical Application – 30 marks</a:t>
            </a:r>
          </a:p>
          <a:p>
            <a:r>
              <a:rPr lang="en-GB" sz="1400" dirty="0"/>
              <a:t>Students must demonstrate with practical examples how they will utilise their strengths to overcome weaknesses and minimise threats. </a:t>
            </a:r>
          </a:p>
          <a:p>
            <a:r>
              <a:rPr lang="en-GB" sz="1400" dirty="0"/>
              <a:t>They should also demonstrate how they will utilise their existing opportunities along with their strengths to achieve professional growth.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5. Transferable Skills – 20 marks</a:t>
            </a:r>
            <a:endParaRPr lang="en-GB" sz="1400" b="1" dirty="0">
              <a:solidFill>
                <a:srgbClr val="FF0000"/>
              </a:solidFill>
              <a:latin typeface="+mj-lt"/>
            </a:endParaRPr>
          </a:p>
          <a:p>
            <a:r>
              <a:rPr lang="en-GB" sz="1400" dirty="0"/>
              <a:t>Presentations should be engaging in their design, organisation and style. </a:t>
            </a:r>
          </a:p>
          <a:p>
            <a:r>
              <a:rPr lang="en-GB" sz="1400" dirty="0"/>
              <a:t>Students should speak clearly and audibly with an appropriate pace, manage the assigned time limit effectively, engage with the audience, and answer any questions from their assessor. </a:t>
            </a:r>
            <a:endParaRPr sz="14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18</a:t>
            </a:r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837</Words>
  <Application>Microsoft Office PowerPoint</Application>
  <PresentationFormat>Widescreen</PresentationFormat>
  <Paragraphs>139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Chosen Career and Live Job Advert</vt:lpstr>
      <vt:lpstr>Personal SWOT Analysis</vt:lpstr>
      <vt:lpstr>Strengths</vt:lpstr>
      <vt:lpstr>Weaknesses</vt:lpstr>
      <vt:lpstr>Opportunities</vt:lpstr>
      <vt:lpstr>Threats</vt:lpstr>
      <vt:lpstr>Slide 9: Using Your SWOT to Move Forward</vt:lpstr>
      <vt:lpstr>Conclusion</vt:lpstr>
      <vt:lpstr>References</vt:lpstr>
      <vt:lpstr>Component 1 – MARKING Criteria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Odette Jack</cp:lastModifiedBy>
  <cp:revision>26</cp:revision>
  <dcterms:created xsi:type="dcterms:W3CDTF">2025-02-21T18:28:54Z</dcterms:created>
  <dcterms:modified xsi:type="dcterms:W3CDTF">2026-09-29T13:21:47Z</dcterms:modified>
</cp:coreProperties>
</file>