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9144000" cy="5143500" type="screen16x9"/>
  <p:notesSz cx="6858000" cy="9144000"/>
  <p:embeddedFontLst>
    <p:embeddedFont>
      <p:font typeface="Calibri" panose="020F0502020204030204" pitchFamily="34" charset="0"/>
      <p:regular r:id="rId27"/>
      <p:bold r:id="rId28"/>
      <p:italic r:id="rId29"/>
      <p:boldItalic r:id="rId30"/>
    </p:embeddedFont>
    <p:embeddedFont>
      <p:font typeface="Lobster" panose="020B0604020202020204" pitchFamily="2" charset="0"/>
      <p:regular r:id="rId31"/>
    </p:embeddedFont>
    <p:embeddedFont>
      <p:font typeface="Montserrat" panose="00000500000000000000" pitchFamily="2" charset="0"/>
      <p:regular r:id="rId32"/>
      <p:bold r:id="rId33"/>
      <p:italic r:id="rId34"/>
      <p:boldItalic r:id="rId35"/>
    </p:embeddedFont>
    <p:embeddedFont>
      <p:font typeface="Oswald" panose="020B0604020202020204" pitchFamily="2" charset="0"/>
      <p:regular r:id="rId36"/>
      <p:bold r:id="rId37"/>
    </p:embeddedFont>
    <p:embeddedFont>
      <p:font typeface="Playfair Display" panose="00000500000000000000" pitchFamily="2" charset="0"/>
      <p:regular r:id="rId38"/>
      <p:bold r:id="rId39"/>
      <p:italic r:id="rId40"/>
      <p:boldItalic r:id="rId41"/>
    </p:embeddedFont>
    <p:embeddedFont>
      <p:font typeface="Roboto" panose="02000000000000000000" pitchFamily="2" charset="0"/>
      <p:regular r:id="rId42"/>
      <p:bold r:id="rId43"/>
      <p:italic r:id="rId44"/>
      <p:boldItalic r:id="rId4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5" d="100"/>
          <a:sy n="95" d="100"/>
        </p:scale>
        <p:origin x="96" y="81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9" Type="http://schemas.openxmlformats.org/officeDocument/2006/relationships/font" Target="fonts/font13.fntdata"/><Relationship Id="rId21" Type="http://schemas.openxmlformats.org/officeDocument/2006/relationships/slide" Target="slides/slide20.xml"/><Relationship Id="rId34" Type="http://schemas.openxmlformats.org/officeDocument/2006/relationships/font" Target="fonts/font8.fntdata"/><Relationship Id="rId42" Type="http://schemas.openxmlformats.org/officeDocument/2006/relationships/font" Target="fonts/font16.fntdata"/><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3.fntdata"/><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6.fntdata"/><Relationship Id="rId37" Type="http://schemas.openxmlformats.org/officeDocument/2006/relationships/font" Target="fonts/font11.fntdata"/><Relationship Id="rId40" Type="http://schemas.openxmlformats.org/officeDocument/2006/relationships/font" Target="fonts/font14.fntdata"/><Relationship Id="rId45" Type="http://schemas.openxmlformats.org/officeDocument/2006/relationships/font" Target="fonts/font19.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2.fntdata"/><Relationship Id="rId36" Type="http://schemas.openxmlformats.org/officeDocument/2006/relationships/font" Target="fonts/font10.fntdata"/><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5.fntdata"/><Relationship Id="rId44" Type="http://schemas.openxmlformats.org/officeDocument/2006/relationships/font" Target="fonts/font1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1.fntdata"/><Relationship Id="rId30" Type="http://schemas.openxmlformats.org/officeDocument/2006/relationships/font" Target="fonts/font4.fntdata"/><Relationship Id="rId35" Type="http://schemas.openxmlformats.org/officeDocument/2006/relationships/font" Target="fonts/font9.fntdata"/><Relationship Id="rId43" Type="http://schemas.openxmlformats.org/officeDocument/2006/relationships/font" Target="fonts/font17.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7.fntdata"/><Relationship Id="rId38" Type="http://schemas.openxmlformats.org/officeDocument/2006/relationships/font" Target="fonts/font12.fntdata"/><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e-ir.info/2013/12/01/can-and-should-human-rights-be-universal/"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en.wikipedia.org/wiki/Prime_Minister_of_the_United_Kingdom" TargetMode="External"/><Relationship Id="rId7" Type="http://schemas.openxmlformats.org/officeDocument/2006/relationships/hyperlink" Target="https://en.wikipedia.org/wiki/2003_invasion_of_Iraq#cite_note-beginning1-29"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en.wikipedia.org/wiki/Saddam_Hussein_and_al-Qaeda_link_allegations" TargetMode="External"/><Relationship Id="rId5" Type="http://schemas.openxmlformats.org/officeDocument/2006/relationships/hyperlink" Target="https://en.wikipedia.org/wiki/Iraq_and_weapons_of_mass_destruction" TargetMode="External"/><Relationship Id="rId4" Type="http://schemas.openxmlformats.org/officeDocument/2006/relationships/hyperlink" Target="https://en.wikipedia.org/wiki/Tony_Blair"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1f7230f1fb9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1f7230f1fb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1e73055592d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1e73055592d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1f7230f1fb9_0_3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1f7230f1fb9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1f8875fe382_3_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1f8875fe382_3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1f7230f1fb9_0_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1f7230f1fb9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1f7230f1fb9_0_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1f7230f1fb9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1f7230f1fb9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1f7230f1fb9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1f88e699c6d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1f88e699c6d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1f88e699c6d_1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1f88e699c6d_1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1f88e699c6d_1_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1f88e699c6d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1f88e699c6d_1_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1f88e699c6d_1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1f88e699c6d_1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1f88e699c6d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f7230f1fb9_3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f7230f1fb9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u="sng">
                <a:solidFill>
                  <a:schemeClr val="hlink"/>
                </a:solidFill>
                <a:hlinkClick r:id="rId3"/>
              </a:rPr>
              <a:t>https://www.e-ir.info/2013/12/01/can-and-should-human-rights-be-universal/</a:t>
            </a:r>
            <a:r>
              <a:rPr lang="en"/>
              <a:t> </a:t>
            </a:r>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f87b62b4fa_2_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f87b62b4fa_2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1f87b62b4fa_2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1f87b62b4fa_2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1200"/>
              </a:spcAft>
              <a:buClr>
                <a:schemeClr val="dk1"/>
              </a:buClr>
              <a:buSzPts val="1100"/>
              <a:buFont typeface="Arial"/>
              <a:buNone/>
            </a:pPr>
            <a:r>
              <a:rPr lang="en" sz="1050">
                <a:solidFill>
                  <a:srgbClr val="202122"/>
                </a:solidFill>
                <a:highlight>
                  <a:srgbClr val="FFFFFF"/>
                </a:highlight>
              </a:rPr>
              <a:t>According to U.S. President George W. Bush and </a:t>
            </a:r>
            <a:r>
              <a:rPr lang="en" sz="1050">
                <a:solidFill>
                  <a:srgbClr val="795CB2"/>
                </a:solidFill>
                <a:uFill>
                  <a:noFill/>
                </a:uFill>
                <a:hlinkClick r:id="rId3">
                  <a:extLst>
                    <a:ext uri="{A12FA001-AC4F-418D-AE19-62706E023703}">
                      <ahyp:hlinkClr xmlns:ahyp="http://schemas.microsoft.com/office/drawing/2018/hyperlinkcolor" val="tx"/>
                    </a:ext>
                  </a:extLst>
                </a:hlinkClick>
              </a:rPr>
              <a:t>UK Prime Minister</a:t>
            </a:r>
            <a:r>
              <a:rPr lang="en" sz="1050">
                <a:solidFill>
                  <a:srgbClr val="202122"/>
                </a:solidFill>
                <a:highlight>
                  <a:srgbClr val="FFFFFF"/>
                </a:highlight>
              </a:rPr>
              <a:t> </a:t>
            </a:r>
            <a:r>
              <a:rPr lang="en" sz="1050">
                <a:solidFill>
                  <a:srgbClr val="795CB2"/>
                </a:solidFill>
                <a:uFill>
                  <a:noFill/>
                </a:uFill>
                <a:hlinkClick r:id="rId4">
                  <a:extLst>
                    <a:ext uri="{A12FA001-AC4F-418D-AE19-62706E023703}">
                      <ahyp:hlinkClr xmlns:ahyp="http://schemas.microsoft.com/office/drawing/2018/hyperlinkcolor" val="tx"/>
                    </a:ext>
                  </a:extLst>
                </a:hlinkClick>
              </a:rPr>
              <a:t>Tony Blair</a:t>
            </a:r>
            <a:r>
              <a:rPr lang="en" sz="1050">
                <a:solidFill>
                  <a:srgbClr val="202122"/>
                </a:solidFill>
                <a:highlight>
                  <a:srgbClr val="FFFFFF"/>
                </a:highlight>
              </a:rPr>
              <a:t>, the coalition aimed "to disarm Iraq of </a:t>
            </a:r>
            <a:r>
              <a:rPr lang="en" sz="1050">
                <a:solidFill>
                  <a:srgbClr val="795CB2"/>
                </a:solidFill>
                <a:uFill>
                  <a:noFill/>
                </a:uFill>
                <a:hlinkClick r:id="rId5">
                  <a:extLst>
                    <a:ext uri="{A12FA001-AC4F-418D-AE19-62706E023703}">
                      <ahyp:hlinkClr xmlns:ahyp="http://schemas.microsoft.com/office/drawing/2018/hyperlinkcolor" val="tx"/>
                    </a:ext>
                  </a:extLst>
                </a:hlinkClick>
              </a:rPr>
              <a:t>weapons of mass destruction</a:t>
            </a:r>
            <a:r>
              <a:rPr lang="en" sz="1050">
                <a:solidFill>
                  <a:srgbClr val="202122"/>
                </a:solidFill>
                <a:highlight>
                  <a:srgbClr val="FFFFFF"/>
                </a:highlight>
              </a:rPr>
              <a:t> [WMD], to end </a:t>
            </a:r>
            <a:r>
              <a:rPr lang="en" sz="1050">
                <a:solidFill>
                  <a:srgbClr val="795CB2"/>
                </a:solidFill>
                <a:uFill>
                  <a:noFill/>
                </a:uFill>
                <a:hlinkClick r:id="rId6">
                  <a:extLst>
                    <a:ext uri="{A12FA001-AC4F-418D-AE19-62706E023703}">
                      <ahyp:hlinkClr xmlns:ahyp="http://schemas.microsoft.com/office/drawing/2018/hyperlinkcolor" val="tx"/>
                    </a:ext>
                  </a:extLst>
                </a:hlinkClick>
              </a:rPr>
              <a:t>Saddam Hussein's support for terrorism</a:t>
            </a:r>
            <a:r>
              <a:rPr lang="en" sz="1050">
                <a:solidFill>
                  <a:srgbClr val="202122"/>
                </a:solidFill>
                <a:highlight>
                  <a:srgbClr val="FFFFFF"/>
                </a:highlight>
              </a:rPr>
              <a:t>, and to free the Iraqi people", even though a UN inspection team had declared it had found absolutely no evidence of the existence of WMDs just before the start of the invasion.</a:t>
            </a:r>
            <a:r>
              <a:rPr lang="en" sz="1400" baseline="30000">
                <a:solidFill>
                  <a:srgbClr val="795CB2"/>
                </a:solidFill>
                <a:uFill>
                  <a:noFill/>
                </a:uFill>
                <a:hlinkClick r:id="rId7">
                  <a:extLst>
                    <a:ext uri="{A12FA001-AC4F-418D-AE19-62706E023703}">
                      <ahyp:hlinkClr xmlns:ahyp="http://schemas.microsoft.com/office/drawing/2018/hyperlinkcolor" val="tx"/>
                    </a:ext>
                  </a:extLst>
                </a:hlinkClick>
              </a:rPr>
              <a:t>[</a:t>
            </a:r>
            <a:endParaRPr sz="1800">
              <a:solidFill>
                <a:schemeClr val="dk1"/>
              </a:solidFill>
              <a:highlight>
                <a:schemeClr val="lt1"/>
              </a:highlight>
              <a:latin typeface="Playfair Display"/>
              <a:ea typeface="Playfair Display"/>
              <a:cs typeface="Playfair Display"/>
              <a:sym typeface="Playfair Display"/>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1f87b62b4fa_2_3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1f87b62b4fa_2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1f87b62b4fa_3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1f87b62b4fa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1f87b62b4fa_3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1f87b62b4fa_3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1f87b62b4fa_3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1f87b62b4fa_3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1f87b62b4fa_2_2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1f87b62b4fa_2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1f87b62b4fa_3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1f87b62b4fa_3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1f87b62b4fa_2_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1f87b62b4fa_2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1f7230f1fb9_3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1f7230f1fb9_3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4358475" y="0"/>
            <a:ext cx="38532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6800"/>
              <a:buFont typeface="Playfair Display"/>
              <a:buNone/>
              <a:defRPr sz="6800" b="1">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sz="6800" b="1">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sz="6800" b="1">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sz="6800" b="1">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sz="6800" b="1">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sz="6800" b="1">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sz="6800" b="1">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sz="6800" b="1">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sz="6800" b="1">
                <a:latin typeface="Playfair Display"/>
                <a:ea typeface="Playfair Display"/>
                <a:cs typeface="Playfair Display"/>
                <a:sym typeface="Playfair Display"/>
              </a:defRPr>
            </a:lvl9pPr>
          </a:lstStyle>
          <a:p>
            <a:endParaRPr/>
          </a:p>
        </p:txBody>
      </p:sp>
      <p:sp>
        <p:nvSpPr>
          <p:cNvPr id="13" name="Google Shape;13;p2"/>
          <p:cNvSpPr txBox="1">
            <a:spLocks noGrp="1"/>
          </p:cNvSpPr>
          <p:nvPr>
            <p:ph type="subTitle" idx="1"/>
          </p:nvPr>
        </p:nvSpPr>
        <p:spPr>
          <a:xfrm>
            <a:off x="344250" y="3550650"/>
            <a:ext cx="4910100" cy="577800"/>
          </a:xfrm>
          <a:prstGeom prst="rect">
            <a:avLst/>
          </a:prstGeom>
          <a:solidFill>
            <a:schemeClr val="dk2"/>
          </a:solidFill>
        </p:spPr>
        <p:txBody>
          <a:bodyPr spcFirstLastPara="1" wrap="square" lIns="91425" tIns="91425" rIns="91425" bIns="91425" anchor="ctr" anchorCtr="0">
            <a:normAutofit/>
          </a:bodyPr>
          <a:lstStyle>
            <a:lvl1pPr lvl="0">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9pPr>
          </a:lstStyle>
          <a:p>
            <a:endParaRPr/>
          </a:p>
        </p:txBody>
      </p:sp>
      <p:sp>
        <p:nvSpPr>
          <p:cNvPr id="14" name="Google Shape;14;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4"/>
        </a:solidFill>
        <a:effectLst/>
      </p:bgPr>
    </p:bg>
    <p:spTree>
      <p:nvGrpSpPr>
        <p:cNvPr id="1"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Font typeface="Playfair Display"/>
              <a:buNone/>
              <a:defRPr sz="4800" b="1">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sz="4800" b="1">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sz="4800" b="1">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sz="4800" b="1">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sz="4800" b="1">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sz="4800" b="1">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sz="4800" b="1">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sz="4800" b="1">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sz="4800" b="1">
                <a:latin typeface="Playfair Display"/>
                <a:ea typeface="Playfair Display"/>
                <a:cs typeface="Playfair Display"/>
                <a:sym typeface="Playfair Display"/>
              </a:defRPr>
            </a:lvl9pPr>
          </a:lstStyle>
          <a:p>
            <a:endParaRPr/>
          </a:p>
        </p:txBody>
      </p:sp>
      <p:sp>
        <p:nvSpPr>
          <p:cNvPr id="18" name="Google Shape;18;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5"/>
          <p:cNvSpPr txBox="1">
            <a:spLocks noGrp="1"/>
          </p:cNvSpPr>
          <p:nvPr>
            <p:ph type="body" idx="1"/>
          </p:nvPr>
        </p:nvSpPr>
        <p:spPr>
          <a:xfrm>
            <a:off x="3117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0" name="Google Shape;30;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a:endParaRPr/>
          </a:p>
        </p:txBody>
      </p:sp>
      <p:sp>
        <p:nvSpPr>
          <p:cNvPr id="37" name="Google Shape;3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9"/>
          <p:cNvSpPr txBox="1">
            <a:spLocks noGrp="1"/>
          </p:cNvSpPr>
          <p:nvPr>
            <p:ph type="title"/>
          </p:nvPr>
        </p:nvSpPr>
        <p:spPr>
          <a:xfrm>
            <a:off x="265500" y="1081675"/>
            <a:ext cx="4045200" cy="178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highlight>
                  <a:schemeClr val="lt1"/>
                </a:highlight>
              </a:defRPr>
            </a:lvl1pPr>
            <a:lvl2pPr marL="914400" lvl="1" indent="-317500">
              <a:spcBef>
                <a:spcPts val="0"/>
              </a:spcBef>
              <a:spcAft>
                <a:spcPts val="0"/>
              </a:spcAft>
              <a:buSzPts val="1400"/>
              <a:buChar char="○"/>
              <a:defRPr>
                <a:highlight>
                  <a:schemeClr val="lt1"/>
                </a:highlight>
              </a:defRPr>
            </a:lvl2pPr>
            <a:lvl3pPr marL="1371600" lvl="2" indent="-317500">
              <a:spcBef>
                <a:spcPts val="0"/>
              </a:spcBef>
              <a:spcAft>
                <a:spcPts val="0"/>
              </a:spcAft>
              <a:buSzPts val="1400"/>
              <a:buChar char="■"/>
              <a:defRPr>
                <a:highlight>
                  <a:schemeClr val="lt1"/>
                </a:highlight>
              </a:defRPr>
            </a:lvl3pPr>
            <a:lvl4pPr marL="1828800" lvl="3" indent="-317500">
              <a:spcBef>
                <a:spcPts val="0"/>
              </a:spcBef>
              <a:spcAft>
                <a:spcPts val="0"/>
              </a:spcAft>
              <a:buSzPts val="1400"/>
              <a:buChar char="●"/>
              <a:defRPr>
                <a:highlight>
                  <a:schemeClr val="lt1"/>
                </a:highlight>
              </a:defRPr>
            </a:lvl4pPr>
            <a:lvl5pPr marL="2286000" lvl="4" indent="-317500">
              <a:spcBef>
                <a:spcPts val="0"/>
              </a:spcBef>
              <a:spcAft>
                <a:spcPts val="0"/>
              </a:spcAft>
              <a:buSzPts val="1400"/>
              <a:buChar char="○"/>
              <a:defRPr>
                <a:highlight>
                  <a:schemeClr val="lt1"/>
                </a:highlight>
              </a:defRPr>
            </a:lvl5pPr>
            <a:lvl6pPr marL="2743200" lvl="5" indent="-317500">
              <a:spcBef>
                <a:spcPts val="0"/>
              </a:spcBef>
              <a:spcAft>
                <a:spcPts val="0"/>
              </a:spcAft>
              <a:buSzPts val="1400"/>
              <a:buChar char="■"/>
              <a:defRPr>
                <a:highlight>
                  <a:schemeClr val="lt1"/>
                </a:highlight>
              </a:defRPr>
            </a:lvl6pPr>
            <a:lvl7pPr marL="3200400" lvl="6" indent="-317500">
              <a:spcBef>
                <a:spcPts val="0"/>
              </a:spcBef>
              <a:spcAft>
                <a:spcPts val="0"/>
              </a:spcAft>
              <a:buSzPts val="1400"/>
              <a:buChar char="●"/>
              <a:defRPr>
                <a:highlight>
                  <a:schemeClr val="lt1"/>
                </a:highlight>
              </a:defRPr>
            </a:lvl7pPr>
            <a:lvl8pPr marL="3657600" lvl="7" indent="-317500">
              <a:spcBef>
                <a:spcPts val="0"/>
              </a:spcBef>
              <a:spcAft>
                <a:spcPts val="0"/>
              </a:spcAft>
              <a:buSzPts val="1400"/>
              <a:buChar char="○"/>
              <a:defRPr>
                <a:highlight>
                  <a:schemeClr val="lt1"/>
                </a:highlight>
              </a:defRPr>
            </a:lvl8pPr>
            <a:lvl9pPr marL="4114800" lvl="8" indent="-317500">
              <a:spcBef>
                <a:spcPts val="0"/>
              </a:spcBef>
              <a:spcAft>
                <a:spcPts val="0"/>
              </a:spcAft>
              <a:buSzPts val="1400"/>
              <a:buChar char="■"/>
              <a:defRPr>
                <a:highlight>
                  <a:schemeClr val="lt1"/>
                </a:highlight>
              </a:defRPr>
            </a:lvl9pPr>
          </a:lstStyle>
          <a:p>
            <a:endParaRPr/>
          </a:p>
        </p:txBody>
      </p:sp>
      <p:sp>
        <p:nvSpPr>
          <p:cNvPr id="44" name="Google Shape;4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highlight>
                  <a:schemeClr val="dk1"/>
                </a:highlight>
              </a:defRPr>
            </a:lvl1pPr>
          </a:lstStyle>
          <a:p>
            <a:endParaRPr/>
          </a:p>
        </p:txBody>
      </p:sp>
      <p:sp>
        <p:nvSpPr>
          <p:cNvPr id="47" name="Google Shape;47;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txBox="1">
            <a:spLocks noGrp="1"/>
          </p:cNvSpPr>
          <p:nvPr>
            <p:ph type="title" hasCustomPrompt="1"/>
          </p:nvPr>
        </p:nvSpPr>
        <p:spPr>
          <a:xfrm>
            <a:off x="311700" y="999925"/>
            <a:ext cx="8520600" cy="214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highlight>
                  <a:schemeClr val="dk1"/>
                </a:highlight>
              </a:defRPr>
            </a:lvl1pPr>
            <a:lvl2pPr marL="914400" lvl="1" indent="-317500" algn="ctr">
              <a:spcBef>
                <a:spcPts val="0"/>
              </a:spcBef>
              <a:spcAft>
                <a:spcPts val="0"/>
              </a:spcAft>
              <a:buSzPts val="1400"/>
              <a:buChar char="○"/>
              <a:defRPr>
                <a:highlight>
                  <a:schemeClr val="dk1"/>
                </a:highlight>
              </a:defRPr>
            </a:lvl2pPr>
            <a:lvl3pPr marL="1371600" lvl="2" indent="-317500" algn="ctr">
              <a:spcBef>
                <a:spcPts val="0"/>
              </a:spcBef>
              <a:spcAft>
                <a:spcPts val="0"/>
              </a:spcAft>
              <a:buSzPts val="1400"/>
              <a:buChar char="■"/>
              <a:defRPr>
                <a:highlight>
                  <a:schemeClr val="dk1"/>
                </a:highlight>
              </a:defRPr>
            </a:lvl3pPr>
            <a:lvl4pPr marL="1828800" lvl="3" indent="-317500" algn="ctr">
              <a:spcBef>
                <a:spcPts val="0"/>
              </a:spcBef>
              <a:spcAft>
                <a:spcPts val="0"/>
              </a:spcAft>
              <a:buSzPts val="1400"/>
              <a:buChar char="●"/>
              <a:defRPr>
                <a:highlight>
                  <a:schemeClr val="dk1"/>
                </a:highlight>
              </a:defRPr>
            </a:lvl4pPr>
            <a:lvl5pPr marL="2286000" lvl="4" indent="-317500" algn="ctr">
              <a:spcBef>
                <a:spcPts val="0"/>
              </a:spcBef>
              <a:spcAft>
                <a:spcPts val="0"/>
              </a:spcAft>
              <a:buSzPts val="1400"/>
              <a:buChar char="○"/>
              <a:defRPr>
                <a:highlight>
                  <a:schemeClr val="dk1"/>
                </a:highlight>
              </a:defRPr>
            </a:lvl5pPr>
            <a:lvl6pPr marL="2743200" lvl="5" indent="-317500" algn="ctr">
              <a:spcBef>
                <a:spcPts val="0"/>
              </a:spcBef>
              <a:spcAft>
                <a:spcPts val="0"/>
              </a:spcAft>
              <a:buSzPts val="1400"/>
              <a:buChar char="■"/>
              <a:defRPr>
                <a:highlight>
                  <a:schemeClr val="dk1"/>
                </a:highlight>
              </a:defRPr>
            </a:lvl6pPr>
            <a:lvl7pPr marL="3200400" lvl="6" indent="-317500" algn="ctr">
              <a:spcBef>
                <a:spcPts val="0"/>
              </a:spcBef>
              <a:spcAft>
                <a:spcPts val="0"/>
              </a:spcAft>
              <a:buSzPts val="1400"/>
              <a:buChar char="●"/>
              <a:defRPr>
                <a:highlight>
                  <a:schemeClr val="dk1"/>
                </a:highlight>
              </a:defRPr>
            </a:lvl7pPr>
            <a:lvl8pPr marL="3657600" lvl="7" indent="-317500" algn="ctr">
              <a:spcBef>
                <a:spcPts val="0"/>
              </a:spcBef>
              <a:spcAft>
                <a:spcPts val="0"/>
              </a:spcAft>
              <a:buSzPts val="1400"/>
              <a:buChar char="○"/>
              <a:defRPr>
                <a:highlight>
                  <a:schemeClr val="dk1"/>
                </a:highlight>
              </a:defRPr>
            </a:lvl8pPr>
            <a:lvl9pPr marL="4114800" lvl="8" indent="-317500" algn="ctr">
              <a:spcBef>
                <a:spcPts val="0"/>
              </a:spcBef>
              <a:spcAft>
                <a:spcPts val="0"/>
              </a:spcAft>
              <a:buSzPts val="1400"/>
              <a:buChar char="■"/>
              <a:defRPr>
                <a:highlight>
                  <a:schemeClr val="dk1"/>
                </a:highlight>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op">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234075"/>
            <a:ext cx="8520600" cy="3334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marL="914400" lvl="1"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marL="1371600" lvl="2"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marL="1828800" lvl="3"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marL="2286000" lvl="4"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marL="2743200" lvl="5"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marL="3200400" lvl="6"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marL="3657600" lvl="7"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marL="4114800" lvl="8"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www.ohchr.org/en/universal-declaration-of-human-rights"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6.xml"/><Relationship Id="rId1" Type="http://schemas.openxmlformats.org/officeDocument/2006/relationships/slideLayout" Target="../slideLayouts/slideLayout8.xml"/><Relationship Id="rId4" Type="http://schemas.openxmlformats.org/officeDocument/2006/relationships/image" Target="../media/image10.jp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hyperlink" Target="https://www.ohchr.org/en/universal-declaration-of-human-rights" TargetMode="External"/><Relationship Id="rId2" Type="http://schemas.openxmlformats.org/officeDocument/2006/relationships/notesSlide" Target="../notesSlides/notesSlide24.xml"/><Relationship Id="rId1" Type="http://schemas.openxmlformats.org/officeDocument/2006/relationships/slideLayout" Target="../slideLayouts/slideLayout3.xml"/><Relationship Id="rId4" Type="http://schemas.openxmlformats.org/officeDocument/2006/relationships/hyperlink" Target="https://www.e-ir.info/2013/12/01/can-and-should-human-rights-be-univers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ctrTitle"/>
          </p:nvPr>
        </p:nvSpPr>
        <p:spPr>
          <a:xfrm>
            <a:off x="344250" y="1403850"/>
            <a:ext cx="8455500" cy="2146800"/>
          </a:xfrm>
          <a:prstGeom prst="rect">
            <a:avLst/>
          </a:prstGeom>
        </p:spPr>
        <p:txBody>
          <a:bodyPr spcFirstLastPara="1" wrap="square" lIns="91425" tIns="91425" rIns="91425" bIns="91425" anchor="ctr" anchorCtr="0">
            <a:normAutofit fontScale="90000"/>
          </a:bodyPr>
          <a:lstStyle/>
          <a:p>
            <a:pPr marL="0" lvl="0" indent="0" algn="ctr" rtl="0">
              <a:spcBef>
                <a:spcPts val="0"/>
              </a:spcBef>
              <a:spcAft>
                <a:spcPts val="0"/>
              </a:spcAft>
              <a:buNone/>
            </a:pPr>
            <a:r>
              <a:rPr lang="en"/>
              <a:t>UNIVERSAL DECLARATION OF HUMAN RIGHTS</a:t>
            </a:r>
            <a:endParaRPr/>
          </a:p>
          <a:p>
            <a:pPr marL="0" lvl="0" indent="0" algn="ctr" rtl="0">
              <a:spcBef>
                <a:spcPts val="0"/>
              </a:spcBef>
              <a:spcAft>
                <a:spcPts val="0"/>
              </a:spcAft>
              <a:buNone/>
            </a:pPr>
            <a:endParaRPr/>
          </a:p>
        </p:txBody>
      </p:sp>
      <p:sp>
        <p:nvSpPr>
          <p:cNvPr id="59" name="Google Shape;59;p13"/>
          <p:cNvSpPr txBox="1">
            <a:spLocks noGrp="1"/>
          </p:cNvSpPr>
          <p:nvPr>
            <p:ph type="subTitle" idx="1"/>
          </p:nvPr>
        </p:nvSpPr>
        <p:spPr>
          <a:xfrm>
            <a:off x="344250" y="3550650"/>
            <a:ext cx="4910100" cy="5778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a:t>“PROGRESS”?</a:t>
            </a:r>
            <a:endParaRPr/>
          </a:p>
        </p:txBody>
      </p:sp>
      <p:pic>
        <p:nvPicPr>
          <p:cNvPr id="60" name="Google Shape;60;p13"/>
          <p:cNvPicPr preferRelativeResize="0"/>
          <p:nvPr/>
        </p:nvPicPr>
        <p:blipFill>
          <a:blip r:embed="rId3">
            <a:alphaModFix/>
          </a:blip>
          <a:stretch>
            <a:fillRect/>
          </a:stretch>
        </p:blipFill>
        <p:spPr>
          <a:xfrm>
            <a:off x="1005750" y="0"/>
            <a:ext cx="1336099" cy="171449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9DAF8"/>
        </a:solidFill>
        <a:effectLst/>
      </p:bgPr>
    </p:bg>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Structure</a:t>
            </a:r>
            <a:endParaRPr/>
          </a:p>
        </p:txBody>
      </p:sp>
      <p:sp>
        <p:nvSpPr>
          <p:cNvPr id="66" name="Google Shape;66;p14"/>
          <p:cNvSpPr txBox="1">
            <a:spLocks noGrp="1"/>
          </p:cNvSpPr>
          <p:nvPr>
            <p:ph type="body" idx="1"/>
          </p:nvPr>
        </p:nvSpPr>
        <p:spPr>
          <a:xfrm>
            <a:off x="311700" y="1193250"/>
            <a:ext cx="8520600" cy="3334800"/>
          </a:xfrm>
          <a:prstGeom prst="rect">
            <a:avLst/>
          </a:prstGeom>
          <a:ln w="9525" cap="flat" cmpd="sng">
            <a:solidFill>
              <a:srgbClr val="980000"/>
            </a:solidFill>
            <a:prstDash val="solid"/>
            <a:round/>
            <a:headEnd type="none" w="sm" len="sm"/>
            <a:tailEnd type="none" w="sm" len="sm"/>
          </a:ln>
        </p:spPr>
        <p:txBody>
          <a:bodyPr spcFirstLastPara="1" wrap="square" lIns="91425" tIns="91425" rIns="91425" bIns="91425" anchor="t" anchorCtr="0">
            <a:normAutofit lnSpcReduction="10000"/>
          </a:bodyPr>
          <a:lstStyle/>
          <a:p>
            <a:pPr marL="0" lvl="0" indent="0" algn="l" rtl="0">
              <a:spcBef>
                <a:spcPts val="0"/>
              </a:spcBef>
              <a:spcAft>
                <a:spcPts val="0"/>
              </a:spcAft>
              <a:buClr>
                <a:schemeClr val="dk1"/>
              </a:buClr>
              <a:buSzPts val="1100"/>
              <a:buFont typeface="Arial"/>
              <a:buNone/>
            </a:pPr>
            <a:r>
              <a:rPr lang="en" sz="1900">
                <a:solidFill>
                  <a:srgbClr val="FF0000"/>
                </a:solidFill>
                <a:highlight>
                  <a:srgbClr val="FFFFFF"/>
                </a:highlight>
              </a:rPr>
              <a:t>Overview – what it is, how it came to being and why? Definition of “Human Rights” </a:t>
            </a:r>
            <a:r>
              <a:rPr lang="en" sz="1900">
                <a:solidFill>
                  <a:srgbClr val="FF0000"/>
                </a:solidFill>
                <a:highlight>
                  <a:srgbClr val="FFFF00"/>
                </a:highlight>
              </a:rPr>
              <a:t>XAVERNA</a:t>
            </a:r>
            <a:r>
              <a:rPr lang="en" sz="1900">
                <a:solidFill>
                  <a:srgbClr val="FF0000"/>
                </a:solidFill>
                <a:highlight>
                  <a:srgbClr val="FFFFFF"/>
                </a:highlight>
              </a:rPr>
              <a:t> </a:t>
            </a:r>
            <a:endParaRPr sz="1900">
              <a:solidFill>
                <a:srgbClr val="FF0000"/>
              </a:solidFill>
              <a:highlight>
                <a:srgbClr val="FFFFFF"/>
              </a:highlight>
            </a:endParaRPr>
          </a:p>
          <a:p>
            <a:pPr marL="0" lvl="0" indent="0" algn="l" rtl="0">
              <a:spcBef>
                <a:spcPts val="0"/>
              </a:spcBef>
              <a:spcAft>
                <a:spcPts val="0"/>
              </a:spcAft>
              <a:buClr>
                <a:schemeClr val="dk1"/>
              </a:buClr>
              <a:buSzPts val="1100"/>
              <a:buFont typeface="Arial"/>
              <a:buNone/>
            </a:pPr>
            <a:r>
              <a:rPr lang="en" sz="1900">
                <a:solidFill>
                  <a:srgbClr val="FF0000"/>
                </a:solidFill>
                <a:highlight>
                  <a:srgbClr val="FFFFFF"/>
                </a:highlight>
              </a:rPr>
              <a:t>Progress? – intended purpose + what it states ( state of the world before it came into being) </a:t>
            </a:r>
            <a:r>
              <a:rPr lang="en" sz="1900">
                <a:solidFill>
                  <a:srgbClr val="FF0000"/>
                </a:solidFill>
                <a:highlight>
                  <a:srgbClr val="FFFF00"/>
                </a:highlight>
              </a:rPr>
              <a:t>XION</a:t>
            </a:r>
            <a:r>
              <a:rPr lang="en" sz="1900">
                <a:solidFill>
                  <a:srgbClr val="FF0000"/>
                </a:solidFill>
                <a:highlight>
                  <a:srgbClr val="FFFFFF"/>
                </a:highlight>
              </a:rPr>
              <a:t> </a:t>
            </a:r>
            <a:endParaRPr sz="1900">
              <a:solidFill>
                <a:srgbClr val="FF0000"/>
              </a:solidFill>
              <a:highlight>
                <a:srgbClr val="FFFFFF"/>
              </a:highlight>
            </a:endParaRPr>
          </a:p>
          <a:p>
            <a:pPr marL="0" lvl="0" indent="0" algn="l" rtl="0">
              <a:spcBef>
                <a:spcPts val="0"/>
              </a:spcBef>
              <a:spcAft>
                <a:spcPts val="0"/>
              </a:spcAft>
              <a:buClr>
                <a:schemeClr val="dk1"/>
              </a:buClr>
              <a:buSzPts val="1100"/>
              <a:buFont typeface="Arial"/>
              <a:buNone/>
            </a:pPr>
            <a:r>
              <a:rPr lang="en" sz="1900">
                <a:solidFill>
                  <a:srgbClr val="FF0000"/>
                </a:solidFill>
                <a:highlight>
                  <a:srgbClr val="FFFFFF"/>
                </a:highlight>
              </a:rPr>
              <a:t>Another view- global controversy surrounding it? Alternative views? different views on what progress means? Does it conflict with the rights of indigenous people? </a:t>
            </a:r>
            <a:r>
              <a:rPr lang="en" sz="1900">
                <a:solidFill>
                  <a:srgbClr val="FF0000"/>
                </a:solidFill>
                <a:highlight>
                  <a:srgbClr val="FFFF00"/>
                </a:highlight>
              </a:rPr>
              <a:t>SHYANN</a:t>
            </a:r>
            <a:r>
              <a:rPr lang="en" sz="1900">
                <a:solidFill>
                  <a:srgbClr val="FF0000"/>
                </a:solidFill>
                <a:highlight>
                  <a:srgbClr val="FFFFFF"/>
                </a:highlight>
              </a:rPr>
              <a:t> </a:t>
            </a:r>
            <a:endParaRPr sz="1900">
              <a:solidFill>
                <a:srgbClr val="FF0000"/>
              </a:solidFill>
              <a:highlight>
                <a:srgbClr val="FFFFFF"/>
              </a:highlight>
            </a:endParaRPr>
          </a:p>
          <a:p>
            <a:pPr marL="0" lvl="0" indent="0" algn="l" rtl="0">
              <a:spcBef>
                <a:spcPts val="0"/>
              </a:spcBef>
              <a:spcAft>
                <a:spcPts val="0"/>
              </a:spcAft>
              <a:buClr>
                <a:schemeClr val="dk1"/>
              </a:buClr>
              <a:buSzPts val="1100"/>
              <a:buFont typeface="Arial"/>
              <a:buNone/>
            </a:pPr>
            <a:r>
              <a:rPr lang="en" sz="1900">
                <a:solidFill>
                  <a:srgbClr val="FF0000"/>
                </a:solidFill>
                <a:highlight>
                  <a:srgbClr val="FFFFFF"/>
                </a:highlight>
              </a:rPr>
              <a:t>Today- How successful it has been, is it still applicable?</a:t>
            </a:r>
            <a:r>
              <a:rPr lang="en" sz="1900">
                <a:solidFill>
                  <a:srgbClr val="FF0000"/>
                </a:solidFill>
                <a:highlight>
                  <a:schemeClr val="lt1"/>
                </a:highlight>
              </a:rPr>
              <a:t>Are Human rights universal?</a:t>
            </a:r>
            <a:r>
              <a:rPr lang="en" sz="1900">
                <a:solidFill>
                  <a:srgbClr val="FF0000"/>
                </a:solidFill>
                <a:highlight>
                  <a:srgbClr val="FFFFFF"/>
                </a:highlight>
              </a:rPr>
              <a:t> </a:t>
            </a:r>
            <a:r>
              <a:rPr lang="en" sz="1900">
                <a:solidFill>
                  <a:srgbClr val="FF0000"/>
                </a:solidFill>
                <a:highlight>
                  <a:srgbClr val="FFFF00"/>
                </a:highlight>
              </a:rPr>
              <a:t>RHOBYN</a:t>
            </a:r>
            <a:r>
              <a:rPr lang="en" sz="1900">
                <a:solidFill>
                  <a:srgbClr val="FF0000"/>
                </a:solidFill>
                <a:highlight>
                  <a:srgbClr val="FFFFFF"/>
                </a:highlight>
              </a:rPr>
              <a:t> </a:t>
            </a:r>
            <a:endParaRPr sz="1900">
              <a:solidFill>
                <a:srgbClr val="FF0000"/>
              </a:solidFill>
              <a:highlight>
                <a:srgbClr val="FFFFFF"/>
              </a:highlight>
            </a:endParaRPr>
          </a:p>
          <a:p>
            <a:pPr marL="0" lvl="0" indent="0" algn="l" rtl="0">
              <a:spcBef>
                <a:spcPts val="0"/>
              </a:spcBef>
              <a:spcAft>
                <a:spcPts val="1200"/>
              </a:spcAft>
              <a:buNone/>
            </a:pPr>
            <a:endParaRPr>
              <a:solidFill>
                <a:srgbClr val="FF000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70"/>
        <p:cNvGrpSpPr/>
        <p:nvPr/>
      </p:nvGrpSpPr>
      <p:grpSpPr>
        <a:xfrm>
          <a:off x="0" y="0"/>
          <a:ext cx="0" cy="0"/>
          <a:chOff x="0" y="0"/>
          <a:chExt cx="0" cy="0"/>
        </a:xfrm>
      </p:grpSpPr>
      <p:sp>
        <p:nvSpPr>
          <p:cNvPr id="71" name="Google Shape;71;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Overview</a:t>
            </a:r>
            <a:endParaRPr/>
          </a:p>
        </p:txBody>
      </p:sp>
      <p:sp>
        <p:nvSpPr>
          <p:cNvPr id="72" name="Google Shape;72;p15"/>
          <p:cNvSpPr txBox="1">
            <a:spLocks noGrp="1"/>
          </p:cNvSpPr>
          <p:nvPr>
            <p:ph type="body" idx="1"/>
          </p:nvPr>
        </p:nvSpPr>
        <p:spPr>
          <a:xfrm>
            <a:off x="219850" y="1152450"/>
            <a:ext cx="8520600" cy="3991200"/>
          </a:xfrm>
          <a:prstGeom prst="rect">
            <a:avLst/>
          </a:prstGeom>
        </p:spPr>
        <p:txBody>
          <a:bodyPr spcFirstLastPara="1" wrap="square" lIns="91425" tIns="91425" rIns="91425" bIns="91425" anchor="t" anchorCtr="0">
            <a:normAutofit fontScale="62500" lnSpcReduction="10000"/>
          </a:bodyPr>
          <a:lstStyle/>
          <a:p>
            <a:pPr marL="457200" lvl="0" indent="-322299" algn="l" rtl="0">
              <a:spcBef>
                <a:spcPts val="1200"/>
              </a:spcBef>
              <a:spcAft>
                <a:spcPts val="0"/>
              </a:spcAft>
              <a:buSzPct val="100000"/>
              <a:buFont typeface="Times New Roman"/>
              <a:buChar char="❖"/>
            </a:pPr>
            <a:r>
              <a:rPr lang="en" sz="2360" b="1">
                <a:latin typeface="Times New Roman"/>
                <a:ea typeface="Times New Roman"/>
                <a:cs typeface="Times New Roman"/>
                <a:sym typeface="Times New Roman"/>
              </a:rPr>
              <a:t>The Universal Declaration of Human Rights (UDHR) is a document that outlines fundamental rights and freedoms to which all human beings are entitled. These rights include the right to life, liberty, and security of person; freedom from discrimination; freedom of thought, expression, and religion; the right to work and education; and the right to participate in government. </a:t>
            </a:r>
            <a:endParaRPr sz="2360" b="1">
              <a:latin typeface="Times New Roman"/>
              <a:ea typeface="Times New Roman"/>
              <a:cs typeface="Times New Roman"/>
              <a:sym typeface="Times New Roman"/>
            </a:endParaRPr>
          </a:p>
          <a:p>
            <a:pPr marL="457200" lvl="0" indent="-322299" algn="l" rtl="0">
              <a:spcBef>
                <a:spcPts val="0"/>
              </a:spcBef>
              <a:spcAft>
                <a:spcPts val="0"/>
              </a:spcAft>
              <a:buSzPct val="100000"/>
              <a:buFont typeface="Times New Roman"/>
              <a:buChar char="❖"/>
            </a:pPr>
            <a:r>
              <a:rPr lang="en" sz="2360" b="1">
                <a:latin typeface="Times New Roman"/>
                <a:ea typeface="Times New Roman"/>
                <a:cs typeface="Times New Roman"/>
                <a:sym typeface="Times New Roman"/>
              </a:rPr>
              <a:t>The UDHR is considered to be a milestone in the history of human rights and has been adopted as a legal framework by many countries. It is widely recognized as an international standard for human rights and continues to be widely cited in legal and political discussions.</a:t>
            </a:r>
            <a:endParaRPr sz="2360" b="1">
              <a:latin typeface="Times New Roman"/>
              <a:ea typeface="Times New Roman"/>
              <a:cs typeface="Times New Roman"/>
              <a:sym typeface="Times New Roman"/>
            </a:endParaRPr>
          </a:p>
          <a:p>
            <a:pPr marL="457200" lvl="0" indent="-322299" algn="l" rtl="0">
              <a:spcBef>
                <a:spcPts val="0"/>
              </a:spcBef>
              <a:spcAft>
                <a:spcPts val="0"/>
              </a:spcAft>
              <a:buSzPct val="100000"/>
              <a:buFont typeface="Times New Roman"/>
              <a:buChar char="❖"/>
            </a:pPr>
            <a:r>
              <a:rPr lang="en" sz="2360" b="1">
                <a:latin typeface="Times New Roman"/>
                <a:ea typeface="Times New Roman"/>
                <a:cs typeface="Times New Roman"/>
                <a:sym typeface="Times New Roman"/>
              </a:rPr>
              <a:t>The Universal Declaration of Human Rights (UDHR) was created in the aftermath of World War II, as the world was grappling with the atrocities committed during the war. The United Nations General Assembly established the Commission on Human Rights in 1946, with the goal of drafting an international document that would protect the rights and freedoms of all people. Eleanor Roosevelt, the widow of President Franklin D. Roosevelt, was appointed as the chair of the commission.</a:t>
            </a:r>
            <a:endParaRPr sz="2360" b="1">
              <a:latin typeface="Times New Roman"/>
              <a:ea typeface="Times New Roman"/>
              <a:cs typeface="Times New Roman"/>
              <a:sym typeface="Times New Roman"/>
            </a:endParaRPr>
          </a:p>
          <a:p>
            <a:pPr marL="0" lvl="0" indent="0" algn="l" rtl="0">
              <a:spcBef>
                <a:spcPts val="1200"/>
              </a:spcBef>
              <a:spcAft>
                <a:spcPts val="0"/>
              </a:spcAft>
              <a:buClr>
                <a:schemeClr val="dk2"/>
              </a:buClr>
              <a:buSzPct val="61111"/>
              <a:buFont typeface="Arial"/>
              <a:buNone/>
            </a:pPr>
            <a:endParaRPr/>
          </a:p>
          <a:p>
            <a:pPr marL="0" lvl="0" indent="0" algn="l" rtl="0">
              <a:spcBef>
                <a:spcPts val="1200"/>
              </a:spcBef>
              <a:spcAft>
                <a:spcPts val="120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76"/>
        <p:cNvGrpSpPr/>
        <p:nvPr/>
      </p:nvGrpSpPr>
      <p:grpSpPr>
        <a:xfrm>
          <a:off x="0" y="0"/>
          <a:ext cx="0" cy="0"/>
          <a:chOff x="0" y="0"/>
          <a:chExt cx="0" cy="0"/>
        </a:xfrm>
      </p:grpSpPr>
      <p:pic>
        <p:nvPicPr>
          <p:cNvPr id="77" name="Google Shape;77;p16"/>
          <p:cNvPicPr preferRelativeResize="0"/>
          <p:nvPr/>
        </p:nvPicPr>
        <p:blipFill>
          <a:blip r:embed="rId3">
            <a:alphaModFix/>
          </a:blip>
          <a:stretch>
            <a:fillRect/>
          </a:stretch>
        </p:blipFill>
        <p:spPr>
          <a:xfrm>
            <a:off x="2733601" y="0"/>
            <a:ext cx="3676799" cy="51435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81"/>
        <p:cNvGrpSpPr/>
        <p:nvPr/>
      </p:nvGrpSpPr>
      <p:grpSpPr>
        <a:xfrm>
          <a:off x="0" y="0"/>
          <a:ext cx="0" cy="0"/>
          <a:chOff x="0" y="0"/>
          <a:chExt cx="0" cy="0"/>
        </a:xfrm>
      </p:grpSpPr>
      <p:sp>
        <p:nvSpPr>
          <p:cNvPr id="82" name="Google Shape;82;p17"/>
          <p:cNvSpPr txBox="1">
            <a:spLocks noGrp="1"/>
          </p:cNvSpPr>
          <p:nvPr>
            <p:ph type="body" idx="1"/>
          </p:nvPr>
        </p:nvSpPr>
        <p:spPr>
          <a:xfrm>
            <a:off x="148425" y="152300"/>
            <a:ext cx="8520600" cy="4742100"/>
          </a:xfrm>
          <a:prstGeom prst="rect">
            <a:avLst/>
          </a:prstGeom>
        </p:spPr>
        <p:txBody>
          <a:bodyPr spcFirstLastPara="1" wrap="square" lIns="91425" tIns="91425" rIns="91425" bIns="91425" anchor="t" anchorCtr="0">
            <a:normAutofit lnSpcReduction="20000"/>
          </a:bodyPr>
          <a:lstStyle/>
          <a:p>
            <a:pPr marL="457200" lvl="0" indent="-342900" algn="l" rtl="0">
              <a:spcBef>
                <a:spcPts val="1200"/>
              </a:spcBef>
              <a:spcAft>
                <a:spcPts val="0"/>
              </a:spcAft>
              <a:buSzPts val="1800"/>
              <a:buFont typeface="Times New Roman"/>
              <a:buChar char="❖"/>
            </a:pPr>
            <a:r>
              <a:rPr lang="en" b="1">
                <a:latin typeface="Times New Roman"/>
                <a:ea typeface="Times New Roman"/>
                <a:cs typeface="Times New Roman"/>
                <a:sym typeface="Times New Roman"/>
              </a:rPr>
              <a:t>Other key members who served as the chair of the UDHR drafting committee; René Cassin, a French judge and jurist; and P. C. Chang, a Chinese legal scholar.</a:t>
            </a:r>
            <a:endParaRPr b="1">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b="1">
                <a:latin typeface="Times New Roman"/>
                <a:ea typeface="Times New Roman"/>
                <a:cs typeface="Times New Roman"/>
                <a:sym typeface="Times New Roman"/>
              </a:rPr>
              <a:t>The commission was made up of representatives from 18 countries, including China, France, the Soviet Union, the United Kingdom, and the United States. The drafting process was led by a Canadian lawyer and diplomat named John Peters Humphrey. The drafting process took two years, from 1946 to 1948, and was completed on December 10, 1948, when the General Assembly adopted the UDHR without a dissenting vote.</a:t>
            </a:r>
            <a:endParaRPr b="1">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b="1">
                <a:latin typeface="Times New Roman"/>
                <a:ea typeface="Times New Roman"/>
                <a:cs typeface="Times New Roman"/>
                <a:sym typeface="Times New Roman"/>
              </a:rPr>
              <a:t>The UDHR is considered a living document, which means that it is not legally binding but has moral and political force and it is the foundation of the International Bill of Human Rights which includes the International Covenant on Civil and Political Rights, and the International Covenant on Economic, Social and Cultural Rights. These legal instruments are legally binding and provide further details on rights and obligations.</a:t>
            </a:r>
            <a:endParaRPr b="1">
              <a:latin typeface="Times New Roman"/>
              <a:ea typeface="Times New Roman"/>
              <a:cs typeface="Times New Roman"/>
              <a:sym typeface="Times New Roman"/>
            </a:endParaRPr>
          </a:p>
          <a:p>
            <a:pPr marL="457200" lvl="0" indent="0" algn="l" rtl="0">
              <a:spcBef>
                <a:spcPts val="1200"/>
              </a:spcBef>
              <a:spcAft>
                <a:spcPts val="120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INTENDED PURPOSES  </a:t>
            </a:r>
            <a:endParaRPr/>
          </a:p>
        </p:txBody>
      </p:sp>
      <p:sp>
        <p:nvSpPr>
          <p:cNvPr id="88" name="Google Shape;88;p18"/>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 sz="2250" i="1">
                <a:highlight>
                  <a:srgbClr val="FFFFFF"/>
                </a:highlight>
                <a:latin typeface="Roboto"/>
                <a:ea typeface="Roboto"/>
                <a:cs typeface="Roboto"/>
                <a:sym typeface="Roboto"/>
              </a:rPr>
              <a:t>“The power of the Universal Declaration is the power of ideas to change the world. It inspires us to continue working to ensure all people can gain freedom, equality and dignity."(</a:t>
            </a:r>
            <a:r>
              <a:rPr lang="en" sz="2250" i="1" u="sng">
                <a:solidFill>
                  <a:schemeClr val="hlink"/>
                </a:solidFill>
                <a:highlight>
                  <a:srgbClr val="FFFFFF"/>
                </a:highlight>
                <a:latin typeface="Roboto"/>
                <a:ea typeface="Roboto"/>
                <a:cs typeface="Roboto"/>
                <a:sym typeface="Roboto"/>
                <a:hlinkClick r:id="rId3"/>
              </a:rPr>
              <a:t>https://www.ohchr.org/en/universal-declaration-of-human-rights</a:t>
            </a:r>
            <a:r>
              <a:rPr lang="en" sz="2250" i="1">
                <a:highlight>
                  <a:srgbClr val="FFFFFF"/>
                </a:highlight>
                <a:latin typeface="Roboto"/>
                <a:ea typeface="Roboto"/>
                <a:cs typeface="Roboto"/>
                <a:sym typeface="Roboto"/>
              </a:rPr>
              <a:t>) </a:t>
            </a:r>
            <a:endParaRPr>
              <a:highlight>
                <a:srgbClr val="FFFFFF"/>
              </a:highlight>
            </a:endParaRPr>
          </a:p>
        </p:txBody>
      </p:sp>
      <p:pic>
        <p:nvPicPr>
          <p:cNvPr id="89" name="Google Shape;89;p18"/>
          <p:cNvPicPr preferRelativeResize="0"/>
          <p:nvPr/>
        </p:nvPicPr>
        <p:blipFill>
          <a:blip r:embed="rId4">
            <a:alphaModFix/>
          </a:blip>
          <a:stretch>
            <a:fillRect/>
          </a:stretch>
        </p:blipFill>
        <p:spPr>
          <a:xfrm>
            <a:off x="6677013" y="3295650"/>
            <a:ext cx="2466975" cy="18478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1600">
                <a:latin typeface="Times New Roman"/>
                <a:ea typeface="Times New Roman"/>
                <a:cs typeface="Times New Roman"/>
                <a:sym typeface="Times New Roman"/>
              </a:rPr>
              <a:t>The Declaration was adopted by the UN General Assembly in Paris on 10 December 1948 during its 183rd plenary meeting.</a:t>
            </a:r>
            <a:endParaRPr sz="1600">
              <a:latin typeface="Times New Roman"/>
              <a:ea typeface="Times New Roman"/>
              <a:cs typeface="Times New Roman"/>
              <a:sym typeface="Times New Roman"/>
            </a:endParaRPr>
          </a:p>
          <a:p>
            <a:pPr marL="0" lvl="0" indent="0" algn="l" rtl="0">
              <a:spcBef>
                <a:spcPts val="1200"/>
              </a:spcBef>
              <a:spcAft>
                <a:spcPts val="0"/>
              </a:spcAft>
              <a:buClr>
                <a:schemeClr val="dk2"/>
              </a:buClr>
              <a:buSzPts val="1100"/>
              <a:buFont typeface="Arial"/>
              <a:buNone/>
            </a:pPr>
            <a:r>
              <a:rPr lang="en" sz="1600">
                <a:latin typeface="Times New Roman"/>
                <a:ea typeface="Times New Roman"/>
                <a:cs typeface="Times New Roman"/>
                <a:sym typeface="Times New Roman"/>
              </a:rPr>
              <a:t>After ww2, the extent of Nazi Germany’s inhumanity towards those who defied the regime became apparent. The Allies, who were known as the United Nations at this time, felt it necessary to unify their freedom charters of “Speech, Religion, Fear and Want” into an universal declaration that made sure there was no question over who the rights referred to.</a:t>
            </a:r>
            <a:endParaRPr sz="1600">
              <a:latin typeface="Times New Roman"/>
              <a:ea typeface="Times New Roman"/>
              <a:cs typeface="Times New Roman"/>
              <a:sym typeface="Times New Roman"/>
            </a:endParaRPr>
          </a:p>
          <a:p>
            <a:pPr marL="0" lvl="0" indent="0" algn="l" rtl="0">
              <a:spcBef>
                <a:spcPts val="0"/>
              </a:spcBef>
              <a:spcAft>
                <a:spcPts val="0"/>
              </a:spcAft>
              <a:buNone/>
            </a:pPr>
            <a:endParaRPr sz="1600">
              <a:latin typeface="Times New Roman"/>
              <a:ea typeface="Times New Roman"/>
              <a:cs typeface="Times New Roman"/>
              <a:sym typeface="Times New Roman"/>
            </a:endParaRPr>
          </a:p>
          <a:p>
            <a:pPr marL="0" lvl="0" indent="0" algn="l" rtl="0">
              <a:spcBef>
                <a:spcPts val="1200"/>
              </a:spcBef>
              <a:spcAft>
                <a:spcPts val="0"/>
              </a:spcAft>
              <a:buNone/>
            </a:pPr>
            <a:endParaRPr sz="1600">
              <a:latin typeface="Times New Roman"/>
              <a:ea typeface="Times New Roman"/>
              <a:cs typeface="Times New Roman"/>
              <a:sym typeface="Times New Roman"/>
            </a:endParaRPr>
          </a:p>
          <a:p>
            <a:pPr marL="0" lvl="0" indent="0" algn="l" rtl="0">
              <a:spcBef>
                <a:spcPts val="1200"/>
              </a:spcBef>
              <a:spcAft>
                <a:spcPts val="1200"/>
              </a:spcAft>
              <a:buNone/>
            </a:pPr>
            <a:endParaRPr sz="1600">
              <a:latin typeface="Times New Roman"/>
              <a:ea typeface="Times New Roman"/>
              <a:cs typeface="Times New Roman"/>
              <a:sym typeface="Times New Roman"/>
            </a:endParaRPr>
          </a:p>
        </p:txBody>
      </p:sp>
      <p:pic>
        <p:nvPicPr>
          <p:cNvPr id="95" name="Google Shape;95;p19"/>
          <p:cNvPicPr preferRelativeResize="0"/>
          <p:nvPr/>
        </p:nvPicPr>
        <p:blipFill>
          <a:blip r:embed="rId3">
            <a:alphaModFix/>
          </a:blip>
          <a:stretch>
            <a:fillRect/>
          </a:stretch>
        </p:blipFill>
        <p:spPr>
          <a:xfrm>
            <a:off x="7104525" y="3104025"/>
            <a:ext cx="2039475" cy="2039475"/>
          </a:xfrm>
          <a:prstGeom prst="rect">
            <a:avLst/>
          </a:prstGeom>
          <a:noFill/>
          <a:ln>
            <a:noFill/>
          </a:ln>
        </p:spPr>
      </p:pic>
      <p:pic>
        <p:nvPicPr>
          <p:cNvPr id="96" name="Google Shape;96;p19"/>
          <p:cNvPicPr preferRelativeResize="0"/>
          <p:nvPr/>
        </p:nvPicPr>
        <p:blipFill>
          <a:blip r:embed="rId4">
            <a:alphaModFix/>
          </a:blip>
          <a:stretch>
            <a:fillRect/>
          </a:stretch>
        </p:blipFill>
        <p:spPr>
          <a:xfrm>
            <a:off x="0" y="3372975"/>
            <a:ext cx="2554950" cy="15329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pic>
        <p:nvPicPr>
          <p:cNvPr id="101" name="Google Shape;101;p20"/>
          <p:cNvPicPr preferRelativeResize="0"/>
          <p:nvPr/>
        </p:nvPicPr>
        <p:blipFill>
          <a:blip r:embed="rId3">
            <a:alphaModFix/>
          </a:blip>
          <a:stretch>
            <a:fillRect/>
          </a:stretch>
        </p:blipFill>
        <p:spPr>
          <a:xfrm>
            <a:off x="932094" y="0"/>
            <a:ext cx="7279811" cy="514349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4C2F4"/>
        </a:solidFill>
        <a:effectLst/>
      </p:bgPr>
    </p:bg>
    <p:spTree>
      <p:nvGrpSpPr>
        <p:cNvPr id="1" name="Shape 105"/>
        <p:cNvGrpSpPr/>
        <p:nvPr/>
      </p:nvGrpSpPr>
      <p:grpSpPr>
        <a:xfrm>
          <a:off x="0" y="0"/>
          <a:ext cx="0" cy="0"/>
          <a:chOff x="0" y="0"/>
          <a:chExt cx="0" cy="0"/>
        </a:xfrm>
      </p:grpSpPr>
      <p:sp>
        <p:nvSpPr>
          <p:cNvPr id="106" name="Google Shape;106;p21"/>
          <p:cNvSpPr txBox="1">
            <a:spLocks noGrp="1"/>
          </p:cNvSpPr>
          <p:nvPr>
            <p:ph type="title"/>
          </p:nvPr>
        </p:nvSpPr>
        <p:spPr>
          <a:xfrm>
            <a:off x="311700" y="475650"/>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Global Controversies / Alternative Views</a:t>
            </a:r>
            <a:endParaRPr/>
          </a:p>
        </p:txBody>
      </p:sp>
      <p:sp>
        <p:nvSpPr>
          <p:cNvPr id="107" name="Google Shape;107;p21"/>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 sz="2400">
                <a:highlight>
                  <a:srgbClr val="FFFFFF"/>
                </a:highlight>
                <a:latin typeface="Calibri"/>
                <a:ea typeface="Calibri"/>
                <a:cs typeface="Calibri"/>
                <a:sym typeface="Calibri"/>
              </a:rPr>
              <a:t>When it regards to the Universal Declaration of Human Rights (UDHR), the term “progress” has proven to be quite subjective, as what one deems as “progress” varies across the board for everyone, and for differing reasons. Because of this, there are a number of global controversies and/or alternative views surrounding the topic.</a:t>
            </a:r>
            <a:endParaRPr sz="2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FC5E8"/>
        </a:solidFill>
        <a:effectLst/>
      </p:bgPr>
    </p:bg>
    <p:spTree>
      <p:nvGrpSpPr>
        <p:cNvPr id="1" name="Shape 111"/>
        <p:cNvGrpSpPr/>
        <p:nvPr/>
      </p:nvGrpSpPr>
      <p:grpSpPr>
        <a:xfrm>
          <a:off x="0" y="0"/>
          <a:ext cx="0" cy="0"/>
          <a:chOff x="0" y="0"/>
          <a:chExt cx="0" cy="0"/>
        </a:xfrm>
      </p:grpSpPr>
      <p:sp>
        <p:nvSpPr>
          <p:cNvPr id="112" name="Google Shape;112;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15000"/>
              </a:lnSpc>
              <a:spcBef>
                <a:spcPts val="1200"/>
              </a:spcBef>
              <a:spcAft>
                <a:spcPts val="0"/>
              </a:spcAft>
              <a:buClr>
                <a:schemeClr val="dk2"/>
              </a:buClr>
              <a:buSzPct val="48058"/>
              <a:buFont typeface="Arial"/>
              <a:buNone/>
            </a:pPr>
            <a:r>
              <a:rPr lang="en" sz="2288">
                <a:highlight>
                  <a:srgbClr val="FFFFFF"/>
                </a:highlight>
                <a:latin typeface="Arial"/>
                <a:ea typeface="Arial"/>
                <a:cs typeface="Arial"/>
                <a:sym typeface="Arial"/>
              </a:rPr>
              <a:t>Some of these disputes with the UDHR include:</a:t>
            </a:r>
            <a:endParaRPr sz="2288">
              <a:highlight>
                <a:srgbClr val="FFFFFF"/>
              </a:highlight>
              <a:latin typeface="Arial"/>
              <a:ea typeface="Arial"/>
              <a:cs typeface="Arial"/>
              <a:sym typeface="Arial"/>
            </a:endParaRPr>
          </a:p>
          <a:p>
            <a:pPr marL="0" lvl="0" indent="0" algn="l" rtl="0">
              <a:spcBef>
                <a:spcPts val="1200"/>
              </a:spcBef>
              <a:spcAft>
                <a:spcPts val="0"/>
              </a:spcAft>
              <a:buNone/>
            </a:pPr>
            <a:endParaRPr/>
          </a:p>
        </p:txBody>
      </p:sp>
      <p:sp>
        <p:nvSpPr>
          <p:cNvPr id="113" name="Google Shape;113;p22"/>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0" lvl="0" indent="0" algn="l" rtl="0">
              <a:spcBef>
                <a:spcPts val="1200"/>
              </a:spcBef>
              <a:spcAft>
                <a:spcPts val="0"/>
              </a:spcAft>
              <a:buClr>
                <a:schemeClr val="dk2"/>
              </a:buClr>
              <a:buSzPts val="1100"/>
              <a:buFont typeface="Arial"/>
              <a:buNone/>
            </a:pPr>
            <a:r>
              <a:rPr lang="en" sz="2100" b="1">
                <a:highlight>
                  <a:srgbClr val="FFFFFF"/>
                </a:highlight>
                <a:latin typeface="Arial"/>
                <a:ea typeface="Arial"/>
                <a:cs typeface="Arial"/>
                <a:sym typeface="Arial"/>
              </a:rPr>
              <a:t>Universal human rights is a new form of imperialism</a:t>
            </a:r>
            <a:r>
              <a:rPr lang="en" sz="2100">
                <a:highlight>
                  <a:srgbClr val="FFFFFF"/>
                </a:highlight>
                <a:latin typeface="Arial"/>
                <a:ea typeface="Arial"/>
                <a:cs typeface="Arial"/>
                <a:sym typeface="Arial"/>
              </a:rPr>
              <a:t> - Universal human rights is “a mask for Western interests” (Rengger 2011, 1173). Western double standards and western policies have been a key reason for cultural relativist and imperialist arguments persisting. (Donnelly, 2003, 99).</a:t>
            </a:r>
            <a:endParaRPr sz="2100">
              <a:highlight>
                <a:srgbClr val="FFFFFF"/>
              </a:highlight>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FC5E8"/>
        </a:solidFill>
        <a:effectLst/>
      </p:bgPr>
    </p:bg>
    <p:spTree>
      <p:nvGrpSpPr>
        <p:cNvPr id="1" name="Shape 117"/>
        <p:cNvGrpSpPr/>
        <p:nvPr/>
      </p:nvGrpSpPr>
      <p:grpSpPr>
        <a:xfrm>
          <a:off x="0" y="0"/>
          <a:ext cx="0" cy="0"/>
          <a:chOff x="0" y="0"/>
          <a:chExt cx="0" cy="0"/>
        </a:xfrm>
      </p:grpSpPr>
      <p:sp>
        <p:nvSpPr>
          <p:cNvPr id="118" name="Google Shape;118;p23"/>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0" lvl="0" indent="0" algn="l" rtl="0">
              <a:spcBef>
                <a:spcPts val="1200"/>
              </a:spcBef>
              <a:spcAft>
                <a:spcPts val="0"/>
              </a:spcAft>
              <a:buClr>
                <a:schemeClr val="dk2"/>
              </a:buClr>
              <a:buSzPts val="1100"/>
              <a:buFont typeface="Arial"/>
              <a:buNone/>
            </a:pPr>
            <a:r>
              <a:rPr lang="en" sz="2100" b="1">
                <a:latin typeface="Arial"/>
                <a:ea typeface="Arial"/>
                <a:cs typeface="Arial"/>
                <a:sym typeface="Arial"/>
              </a:rPr>
              <a:t>Cultural Relativism vs Universalism</a:t>
            </a:r>
            <a:r>
              <a:rPr lang="en" sz="2100">
                <a:latin typeface="Arial"/>
                <a:ea typeface="Arial"/>
                <a:cs typeface="Arial"/>
                <a:sym typeface="Arial"/>
              </a:rPr>
              <a:t> – Each nation regards its own customs as superior (Herodotus, 1974).</a:t>
            </a:r>
            <a:r>
              <a:rPr lang="en" sz="2100">
                <a:highlight>
                  <a:srgbClr val="FFFFFF"/>
                </a:highlight>
                <a:latin typeface="Arial"/>
                <a:ea typeface="Arial"/>
                <a:cs typeface="Arial"/>
                <a:sym typeface="Arial"/>
              </a:rPr>
              <a:t> What the West may consider universal norms in human rights are not applicable in other cultures. Human rights are argued to have developed from Western culture and thus they are inappropriate in application to other cultures (Langlois, 2009, 19).</a:t>
            </a:r>
            <a:endParaRPr sz="2100">
              <a:highlight>
                <a:srgbClr val="FFFFFF"/>
              </a:highlight>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FC5E8"/>
        </a:solidFill>
        <a:effectLst/>
      </p:bgPr>
    </p:bg>
    <p:spTree>
      <p:nvGrpSpPr>
        <p:cNvPr id="1" name="Shape 122"/>
        <p:cNvGrpSpPr/>
        <p:nvPr/>
      </p:nvGrpSpPr>
      <p:grpSpPr>
        <a:xfrm>
          <a:off x="0" y="0"/>
          <a:ext cx="0" cy="0"/>
          <a:chOff x="0" y="0"/>
          <a:chExt cx="0" cy="0"/>
        </a:xfrm>
      </p:grpSpPr>
      <p:sp>
        <p:nvSpPr>
          <p:cNvPr id="123" name="Google Shape;123;p2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 sz="2200" b="1">
                <a:highlight>
                  <a:srgbClr val="FFFFFF"/>
                </a:highlight>
                <a:latin typeface="Arial"/>
                <a:ea typeface="Arial"/>
                <a:cs typeface="Arial"/>
                <a:sym typeface="Arial"/>
              </a:rPr>
              <a:t>Universalism</a:t>
            </a:r>
            <a:r>
              <a:rPr lang="en" sz="2200">
                <a:highlight>
                  <a:srgbClr val="FFFFFF"/>
                </a:highlight>
                <a:latin typeface="Arial"/>
                <a:ea typeface="Arial"/>
                <a:cs typeface="Arial"/>
                <a:sym typeface="Arial"/>
              </a:rPr>
              <a:t> is also a means for discussion as many believe it is weak concept, said to be “dismissing culture entirely” (Donnelly, 1984, 403). Cultural differences and the right to self-determination must be taken into account for human rights to be applicable (Mutua, 2008, 34).</a:t>
            </a:r>
            <a:endParaRPr sz="27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FC5E8"/>
        </a:solidFill>
        <a:effectLst/>
      </p:bgPr>
    </p:bg>
    <p:spTree>
      <p:nvGrpSpPr>
        <p:cNvPr id="1" name="Shape 127"/>
        <p:cNvGrpSpPr/>
        <p:nvPr/>
      </p:nvGrpSpPr>
      <p:grpSpPr>
        <a:xfrm>
          <a:off x="0" y="0"/>
          <a:ext cx="0" cy="0"/>
          <a:chOff x="0" y="0"/>
          <a:chExt cx="0" cy="0"/>
        </a:xfrm>
      </p:grpSpPr>
      <p:sp>
        <p:nvSpPr>
          <p:cNvPr id="128" name="Google Shape;128;p25"/>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0" lvl="0" indent="0" algn="l" rtl="0">
              <a:spcBef>
                <a:spcPts val="1200"/>
              </a:spcBef>
              <a:spcAft>
                <a:spcPts val="0"/>
              </a:spcAft>
              <a:buClr>
                <a:schemeClr val="dk2"/>
              </a:buClr>
              <a:buSzPts val="1100"/>
              <a:buFont typeface="Arial"/>
              <a:buNone/>
            </a:pPr>
            <a:r>
              <a:rPr lang="en" sz="1900" b="1">
                <a:highlight>
                  <a:srgbClr val="FFFFFF"/>
                </a:highlight>
                <a:latin typeface="Arial"/>
                <a:ea typeface="Arial"/>
                <a:cs typeface="Arial"/>
                <a:sym typeface="Arial"/>
              </a:rPr>
              <a:t>E</a:t>
            </a:r>
            <a:r>
              <a:rPr lang="en" sz="2500" b="1">
                <a:highlight>
                  <a:srgbClr val="FFFFFF"/>
                </a:highlight>
                <a:latin typeface="Arial"/>
                <a:ea typeface="Arial"/>
                <a:cs typeface="Arial"/>
                <a:sym typeface="Arial"/>
              </a:rPr>
              <a:t>conomic development must precede human rights </a:t>
            </a:r>
            <a:r>
              <a:rPr lang="en" sz="2500">
                <a:highlight>
                  <a:srgbClr val="FFFFFF"/>
                </a:highlight>
                <a:latin typeface="Arial"/>
                <a:ea typeface="Arial"/>
                <a:cs typeface="Arial"/>
                <a:sym typeface="Arial"/>
              </a:rPr>
              <a:t>-  In poor states – particularly with ethnic divisions – human rights can “subvert social order and thus hinder development” (Ibid).</a:t>
            </a:r>
            <a:endParaRPr sz="2500">
              <a:highlight>
                <a:srgbClr val="FFFFFF"/>
              </a:highlight>
              <a:latin typeface="Arial"/>
              <a:ea typeface="Arial"/>
              <a:cs typeface="Arial"/>
              <a:sym typeface="Arial"/>
            </a:endParaRPr>
          </a:p>
          <a:p>
            <a:pPr marL="0" lvl="0" indent="0" algn="l" rtl="0">
              <a:spcBef>
                <a:spcPts val="1200"/>
              </a:spcBef>
              <a:spcAft>
                <a:spcPts val="0"/>
              </a:spcAft>
              <a:buClr>
                <a:schemeClr val="dk2"/>
              </a:buClr>
              <a:buSzPts val="1100"/>
              <a:buFont typeface="Arial"/>
              <a:buNone/>
            </a:pPr>
            <a:r>
              <a:rPr lang="en" sz="2500">
                <a:highlight>
                  <a:srgbClr val="FFFFFF"/>
                </a:highlight>
                <a:latin typeface="Arial"/>
                <a:ea typeface="Arial"/>
                <a:cs typeface="Arial"/>
                <a:sym typeface="Arial"/>
              </a:rPr>
              <a:t> </a:t>
            </a:r>
            <a:endParaRPr sz="2500">
              <a:highlight>
                <a:srgbClr val="FFFFFF"/>
              </a:highlight>
              <a:latin typeface="Arial"/>
              <a:ea typeface="Arial"/>
              <a:cs typeface="Arial"/>
              <a:sym typeface="Arial"/>
            </a:endParaRPr>
          </a:p>
          <a:p>
            <a:pPr marL="0" lvl="0" indent="0" algn="l" rtl="0">
              <a:spcBef>
                <a:spcPts val="1200"/>
              </a:spcBef>
              <a:spcAft>
                <a:spcPts val="1200"/>
              </a:spcAft>
              <a:buNone/>
            </a:pPr>
            <a:endParaRPr sz="2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 sz="4600" b="1">
                <a:latin typeface="Lobster"/>
                <a:ea typeface="Lobster"/>
                <a:cs typeface="Lobster"/>
                <a:sym typeface="Lobster"/>
              </a:rPr>
              <a:t>TODAY?</a:t>
            </a:r>
            <a:endParaRPr sz="4600" b="1">
              <a:latin typeface="Lobster"/>
              <a:ea typeface="Lobster"/>
              <a:cs typeface="Lobster"/>
              <a:sym typeface="Lobster"/>
            </a:endParaRPr>
          </a:p>
        </p:txBody>
      </p:sp>
      <p:sp>
        <p:nvSpPr>
          <p:cNvPr id="134" name="Google Shape;134;p26"/>
          <p:cNvSpPr txBox="1">
            <a:spLocks noGrp="1"/>
          </p:cNvSpPr>
          <p:nvPr>
            <p:ph type="body" idx="1"/>
          </p:nvPr>
        </p:nvSpPr>
        <p:spPr>
          <a:xfrm>
            <a:off x="311700" y="1017725"/>
            <a:ext cx="5570400" cy="3551100"/>
          </a:xfrm>
          <a:prstGeom prst="rect">
            <a:avLst/>
          </a:prstGeom>
        </p:spPr>
        <p:txBody>
          <a:bodyPr spcFirstLastPara="1" wrap="square" lIns="91425" tIns="91425" rIns="91425" bIns="91425" anchor="t" anchorCtr="0">
            <a:normAutofit fontScale="92500" lnSpcReduction="10000"/>
          </a:bodyPr>
          <a:lstStyle/>
          <a:p>
            <a:pPr marL="0" lvl="0" indent="0" algn="l" rtl="0">
              <a:spcBef>
                <a:spcPts val="0"/>
              </a:spcBef>
              <a:spcAft>
                <a:spcPts val="0"/>
              </a:spcAft>
              <a:buNone/>
            </a:pPr>
            <a:endParaRPr sz="1100">
              <a:solidFill>
                <a:srgbClr val="202124"/>
              </a:solidFill>
              <a:highlight>
                <a:srgbClr val="FFFFFF"/>
              </a:highlight>
            </a:endParaRPr>
          </a:p>
          <a:p>
            <a:pPr marL="0" lvl="0" indent="0" algn="l" rtl="0">
              <a:spcBef>
                <a:spcPts val="0"/>
              </a:spcBef>
              <a:spcAft>
                <a:spcPts val="0"/>
              </a:spcAft>
              <a:buNone/>
            </a:pPr>
            <a:endParaRPr sz="1100">
              <a:solidFill>
                <a:srgbClr val="FF0000"/>
              </a:solidFill>
              <a:highlight>
                <a:schemeClr val="lt1"/>
              </a:highlight>
            </a:endParaRPr>
          </a:p>
          <a:p>
            <a:pPr marL="457200" lvl="0" indent="-367106" algn="l" rtl="0">
              <a:spcBef>
                <a:spcPts val="0"/>
              </a:spcBef>
              <a:spcAft>
                <a:spcPts val="0"/>
              </a:spcAft>
              <a:buClr>
                <a:srgbClr val="FF0000"/>
              </a:buClr>
              <a:buSzPct val="100000"/>
              <a:buChar char="-"/>
            </a:pPr>
            <a:r>
              <a:rPr lang="en" sz="2358" b="1">
                <a:solidFill>
                  <a:srgbClr val="FF0000"/>
                </a:solidFill>
                <a:highlight>
                  <a:schemeClr val="lt1"/>
                </a:highlight>
              </a:rPr>
              <a:t>The question of whether or not human rights are universal has become heavily debated in recent decades. With persecution, torture, and other horrors occurring around the world, it is clear that ‘rights’ are not universally recognised. .</a:t>
            </a:r>
            <a:endParaRPr sz="2358" b="1">
              <a:solidFill>
                <a:srgbClr val="FF0000"/>
              </a:solidFill>
              <a:highlight>
                <a:schemeClr val="lt1"/>
              </a:highlight>
            </a:endParaRPr>
          </a:p>
          <a:p>
            <a:pPr marL="0" lvl="0" indent="0" algn="l" rtl="0">
              <a:spcBef>
                <a:spcPts val="0"/>
              </a:spcBef>
              <a:spcAft>
                <a:spcPts val="0"/>
              </a:spcAft>
              <a:buNone/>
            </a:pPr>
            <a:endParaRPr sz="1100">
              <a:solidFill>
                <a:srgbClr val="202124"/>
              </a:solidFill>
              <a:highlight>
                <a:srgbClr val="FFFFFF"/>
              </a:highlight>
            </a:endParaRPr>
          </a:p>
          <a:p>
            <a:pPr marL="0" lvl="0" indent="0" algn="l" rtl="0">
              <a:spcBef>
                <a:spcPts val="0"/>
              </a:spcBef>
              <a:spcAft>
                <a:spcPts val="1200"/>
              </a:spcAft>
              <a:buNone/>
            </a:pPr>
            <a:endParaRPr/>
          </a:p>
        </p:txBody>
      </p:sp>
      <p:pic>
        <p:nvPicPr>
          <p:cNvPr id="135" name="Google Shape;135;p26"/>
          <p:cNvPicPr preferRelativeResize="0"/>
          <p:nvPr/>
        </p:nvPicPr>
        <p:blipFill>
          <a:blip r:embed="rId3">
            <a:alphaModFix amt="40000"/>
          </a:blip>
          <a:stretch>
            <a:fillRect/>
          </a:stretch>
        </p:blipFill>
        <p:spPr>
          <a:xfrm>
            <a:off x="5428250" y="0"/>
            <a:ext cx="3715750" cy="51435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7"/>
          <p:cNvSpPr txBox="1">
            <a:spLocks noGrp="1"/>
          </p:cNvSpPr>
          <p:nvPr>
            <p:ph type="title"/>
          </p:nvPr>
        </p:nvSpPr>
        <p:spPr>
          <a:xfrm>
            <a:off x="4453775" y="348375"/>
            <a:ext cx="4431600" cy="4090800"/>
          </a:xfrm>
          <a:prstGeom prst="rect">
            <a:avLst/>
          </a:prstGeom>
        </p:spPr>
        <p:txBody>
          <a:bodyPr spcFirstLastPara="1" wrap="square" lIns="91425" tIns="91425" rIns="91425" bIns="91425" anchor="ctr" anchorCtr="0">
            <a:normAutofit/>
          </a:bodyPr>
          <a:lstStyle/>
          <a:p>
            <a:pPr marL="0" lvl="0" indent="0" algn="l" rtl="0">
              <a:lnSpc>
                <a:spcPct val="115000"/>
              </a:lnSpc>
              <a:spcBef>
                <a:spcPts val="0"/>
              </a:spcBef>
              <a:spcAft>
                <a:spcPts val="0"/>
              </a:spcAft>
              <a:buNone/>
            </a:pPr>
            <a:endParaRPr sz="1400">
              <a:solidFill>
                <a:schemeClr val="dk2"/>
              </a:solidFill>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 sz="1700">
                <a:solidFill>
                  <a:schemeClr val="dk2"/>
                </a:solidFill>
                <a:highlight>
                  <a:srgbClr val="FFFFFF"/>
                </a:highlight>
                <a:latin typeface="Arial"/>
                <a:ea typeface="Arial"/>
                <a:cs typeface="Arial"/>
                <a:sym typeface="Arial"/>
              </a:rPr>
              <a:t>A serious obstacle for universal human rights is the claim that it is a new form of imperialism.</a:t>
            </a:r>
            <a:endParaRPr sz="1700">
              <a:solidFill>
                <a:schemeClr val="dk2"/>
              </a:solidFill>
              <a:highlight>
                <a:srgbClr val="FFFFFF"/>
              </a:highlight>
              <a:latin typeface="Arial"/>
              <a:ea typeface="Arial"/>
              <a:cs typeface="Arial"/>
              <a:sym typeface="Arial"/>
            </a:endParaRPr>
          </a:p>
          <a:p>
            <a:pPr marL="0" lvl="0" indent="0" algn="l" rtl="0">
              <a:lnSpc>
                <a:spcPct val="115000"/>
              </a:lnSpc>
              <a:spcBef>
                <a:spcPts val="0"/>
              </a:spcBef>
              <a:spcAft>
                <a:spcPts val="0"/>
              </a:spcAft>
              <a:buNone/>
            </a:pPr>
            <a:endParaRPr sz="1300">
              <a:solidFill>
                <a:schemeClr val="dk2"/>
              </a:solidFill>
              <a:highlight>
                <a:srgbClr val="FFFFFF"/>
              </a:highlight>
              <a:latin typeface="Arial"/>
              <a:ea typeface="Arial"/>
              <a:cs typeface="Arial"/>
              <a:sym typeface="Arial"/>
            </a:endParaRPr>
          </a:p>
          <a:p>
            <a:pPr marL="0" lvl="0" indent="0" algn="l" rtl="0">
              <a:lnSpc>
                <a:spcPct val="115000"/>
              </a:lnSpc>
              <a:spcBef>
                <a:spcPts val="0"/>
              </a:spcBef>
              <a:spcAft>
                <a:spcPts val="0"/>
              </a:spcAft>
              <a:buNone/>
            </a:pPr>
            <a:endParaRPr sz="1300">
              <a:solidFill>
                <a:schemeClr val="dk2"/>
              </a:solidFill>
              <a:highlight>
                <a:srgbClr val="FFFFFF"/>
              </a:highlight>
              <a:latin typeface="Arial"/>
              <a:ea typeface="Arial"/>
              <a:cs typeface="Arial"/>
              <a:sym typeface="Arial"/>
            </a:endParaRPr>
          </a:p>
          <a:p>
            <a:pPr marL="0" lvl="0" indent="0" algn="l" rtl="0">
              <a:lnSpc>
                <a:spcPct val="115000"/>
              </a:lnSpc>
              <a:spcBef>
                <a:spcPts val="0"/>
              </a:spcBef>
              <a:spcAft>
                <a:spcPts val="0"/>
              </a:spcAft>
              <a:buNone/>
            </a:pPr>
            <a:r>
              <a:rPr lang="en" sz="1700">
                <a:solidFill>
                  <a:schemeClr val="dk2"/>
                </a:solidFill>
                <a:latin typeface="Times New Roman"/>
                <a:ea typeface="Times New Roman"/>
                <a:cs typeface="Times New Roman"/>
                <a:sym typeface="Times New Roman"/>
              </a:rPr>
              <a:t>In a 2011 article entitled, ‘</a:t>
            </a:r>
            <a:r>
              <a:rPr lang="en" sz="1700" i="1">
                <a:solidFill>
                  <a:schemeClr val="dk2"/>
                </a:solidFill>
                <a:latin typeface="Times New Roman"/>
                <a:ea typeface="Times New Roman"/>
                <a:cs typeface="Times New Roman"/>
                <a:sym typeface="Times New Roman"/>
              </a:rPr>
              <a:t>The world turned upside down? Human rights and International Relations after 25 years’</a:t>
            </a:r>
            <a:r>
              <a:rPr lang="en" sz="1700">
                <a:solidFill>
                  <a:schemeClr val="dk2"/>
                </a:solidFill>
                <a:latin typeface="Times New Roman"/>
                <a:ea typeface="Times New Roman"/>
                <a:cs typeface="Times New Roman"/>
                <a:sym typeface="Times New Roman"/>
              </a:rPr>
              <a:t>, Nicholas Rengger describes </a:t>
            </a:r>
            <a:r>
              <a:rPr lang="en" sz="1600">
                <a:solidFill>
                  <a:schemeClr val="dk2"/>
                </a:solidFill>
                <a:latin typeface="Arial"/>
                <a:ea typeface="Arial"/>
                <a:cs typeface="Arial"/>
                <a:sym typeface="Arial"/>
              </a:rPr>
              <a:t>human rights as </a:t>
            </a:r>
            <a:r>
              <a:rPr lang="en" sz="1600">
                <a:solidFill>
                  <a:schemeClr val="dk2"/>
                </a:solidFill>
                <a:highlight>
                  <a:srgbClr val="FFFFFF"/>
                </a:highlight>
                <a:latin typeface="Arial"/>
                <a:ea typeface="Arial"/>
                <a:cs typeface="Arial"/>
                <a:sym typeface="Arial"/>
              </a:rPr>
              <a:t> “a mask for Western interests”.</a:t>
            </a:r>
            <a:endParaRPr sz="1600">
              <a:solidFill>
                <a:schemeClr val="dk2"/>
              </a:solidFill>
              <a:highlight>
                <a:srgbClr val="FFFFFF"/>
              </a:highlight>
              <a:latin typeface="Arial"/>
              <a:ea typeface="Arial"/>
              <a:cs typeface="Arial"/>
              <a:sym typeface="Arial"/>
            </a:endParaRPr>
          </a:p>
          <a:p>
            <a:pPr marL="0" lvl="0" indent="0" algn="l" rtl="0">
              <a:lnSpc>
                <a:spcPct val="115000"/>
              </a:lnSpc>
              <a:spcBef>
                <a:spcPts val="0"/>
              </a:spcBef>
              <a:spcAft>
                <a:spcPts val="0"/>
              </a:spcAft>
              <a:buNone/>
            </a:pPr>
            <a:endParaRPr sz="1300">
              <a:solidFill>
                <a:schemeClr val="dk2"/>
              </a:solidFill>
              <a:highlight>
                <a:srgbClr val="FFFFFF"/>
              </a:highlight>
              <a:latin typeface="Arial"/>
              <a:ea typeface="Arial"/>
              <a:cs typeface="Arial"/>
              <a:sym typeface="Arial"/>
            </a:endParaRPr>
          </a:p>
          <a:p>
            <a:pPr marL="0" lvl="0" indent="0" algn="l" rtl="0">
              <a:lnSpc>
                <a:spcPct val="115000"/>
              </a:lnSpc>
              <a:spcBef>
                <a:spcPts val="0"/>
              </a:spcBef>
              <a:spcAft>
                <a:spcPts val="0"/>
              </a:spcAft>
              <a:buNone/>
            </a:pPr>
            <a:endParaRPr sz="1300">
              <a:solidFill>
                <a:schemeClr val="dk2"/>
              </a:solidFill>
              <a:highlight>
                <a:srgbClr val="FFFFFF"/>
              </a:highlight>
              <a:latin typeface="Arial"/>
              <a:ea typeface="Arial"/>
              <a:cs typeface="Arial"/>
              <a:sym typeface="Arial"/>
            </a:endParaRPr>
          </a:p>
        </p:txBody>
      </p:sp>
      <p:pic>
        <p:nvPicPr>
          <p:cNvPr id="141" name="Google Shape;141;p27"/>
          <p:cNvPicPr preferRelativeResize="0"/>
          <p:nvPr/>
        </p:nvPicPr>
        <p:blipFill>
          <a:blip r:embed="rId3">
            <a:alphaModFix/>
          </a:blip>
          <a:stretch>
            <a:fillRect/>
          </a:stretch>
        </p:blipFill>
        <p:spPr>
          <a:xfrm>
            <a:off x="480525" y="698750"/>
            <a:ext cx="3354850" cy="35403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28"/>
          <p:cNvSpPr txBox="1">
            <a:spLocks noGrp="1"/>
          </p:cNvSpPr>
          <p:nvPr>
            <p:ph type="title"/>
          </p:nvPr>
        </p:nvSpPr>
        <p:spPr>
          <a:xfrm>
            <a:off x="328425" y="253275"/>
            <a:ext cx="4045200" cy="16236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a:t>Example </a:t>
            </a:r>
            <a:endParaRPr/>
          </a:p>
          <a:p>
            <a:pPr marL="0" lvl="0" indent="0" algn="ctr" rtl="0">
              <a:spcBef>
                <a:spcPts val="0"/>
              </a:spcBef>
              <a:spcAft>
                <a:spcPts val="0"/>
              </a:spcAft>
              <a:buNone/>
            </a:pPr>
            <a:r>
              <a:rPr lang="en"/>
              <a:t>2003 U.S invasion of Iraq</a:t>
            </a:r>
            <a:endParaRPr/>
          </a:p>
        </p:txBody>
      </p:sp>
      <p:sp>
        <p:nvSpPr>
          <p:cNvPr id="147" name="Google Shape;147;p28"/>
          <p:cNvSpPr txBox="1">
            <a:spLocks noGrp="1"/>
          </p:cNvSpPr>
          <p:nvPr>
            <p:ph type="body" idx="2"/>
          </p:nvPr>
        </p:nvSpPr>
        <p:spPr>
          <a:xfrm>
            <a:off x="4908025" y="335550"/>
            <a:ext cx="3837000" cy="40839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a:t>The fear that human rights are a tool of neo-imperialism has been validated by the human rights discussion surrounding the 2003 invasion of Iraq, especially as the US has not pushed for human rights in Kuwait despite having been present there for years. </a:t>
            </a:r>
            <a:endParaRPr/>
          </a:p>
          <a:p>
            <a:pPr marL="0" lvl="0" indent="0" algn="l" rtl="0">
              <a:spcBef>
                <a:spcPts val="1200"/>
              </a:spcBef>
              <a:spcAft>
                <a:spcPts val="0"/>
              </a:spcAft>
              <a:buNone/>
            </a:pPr>
            <a:endParaRPr/>
          </a:p>
          <a:p>
            <a:pPr marL="0" lvl="0" indent="0" algn="l" rtl="0">
              <a:spcBef>
                <a:spcPts val="1200"/>
              </a:spcBef>
              <a:spcAft>
                <a:spcPts val="1200"/>
              </a:spcAft>
              <a:buClr>
                <a:schemeClr val="dk2"/>
              </a:buClr>
              <a:buSzPts val="1100"/>
              <a:buFont typeface="Arial"/>
              <a:buNone/>
            </a:pPr>
            <a:endParaRPr/>
          </a:p>
        </p:txBody>
      </p:sp>
      <p:sp>
        <p:nvSpPr>
          <p:cNvPr id="148" name="Google Shape;148;p28"/>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endParaRPr/>
          </a:p>
        </p:txBody>
      </p:sp>
      <p:pic>
        <p:nvPicPr>
          <p:cNvPr id="149" name="Google Shape;149;p28"/>
          <p:cNvPicPr preferRelativeResize="0"/>
          <p:nvPr/>
        </p:nvPicPr>
        <p:blipFill>
          <a:blip r:embed="rId3">
            <a:alphaModFix/>
          </a:blip>
          <a:stretch>
            <a:fillRect/>
          </a:stretch>
        </p:blipFill>
        <p:spPr>
          <a:xfrm>
            <a:off x="211450" y="1963550"/>
            <a:ext cx="2452054" cy="2571748"/>
          </a:xfrm>
          <a:prstGeom prst="rect">
            <a:avLst/>
          </a:prstGeom>
          <a:noFill/>
          <a:ln>
            <a:noFill/>
          </a:ln>
        </p:spPr>
      </p:pic>
      <p:pic>
        <p:nvPicPr>
          <p:cNvPr id="150" name="Google Shape;150;p28"/>
          <p:cNvPicPr preferRelativeResize="0"/>
          <p:nvPr/>
        </p:nvPicPr>
        <p:blipFill>
          <a:blip r:embed="rId4">
            <a:alphaModFix/>
          </a:blip>
          <a:stretch>
            <a:fillRect/>
          </a:stretch>
        </p:blipFill>
        <p:spPr>
          <a:xfrm>
            <a:off x="2224800" y="2222100"/>
            <a:ext cx="2452046" cy="2921402"/>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29"/>
          <p:cNvSpPr txBox="1">
            <a:spLocks noGrp="1"/>
          </p:cNvSpPr>
          <p:nvPr>
            <p:ph type="title"/>
          </p:nvPr>
        </p:nvSpPr>
        <p:spPr>
          <a:xfrm>
            <a:off x="344250" y="1403850"/>
            <a:ext cx="8455500" cy="21468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sz="2700" b="0">
                <a:highlight>
                  <a:srgbClr val="FFFFFF"/>
                </a:highlight>
                <a:latin typeface="Oswald"/>
                <a:ea typeface="Oswald"/>
                <a:cs typeface="Oswald"/>
                <a:sym typeface="Oswald"/>
              </a:rPr>
              <a:t>As a result of Western double standards and “narrow-minded and ham-handed” (Donnelly, 2003, 99) policies, cultural relativist and imperialist arguments persist today.</a:t>
            </a:r>
            <a:r>
              <a:rPr lang="en" sz="1300" b="0">
                <a:highlight>
                  <a:srgbClr val="FFFFFF"/>
                </a:highlight>
                <a:latin typeface="Arial"/>
                <a:ea typeface="Arial"/>
                <a:cs typeface="Arial"/>
                <a:sym typeface="Arial"/>
              </a:rPr>
              <a:t>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30"/>
          <p:cNvSpPr txBox="1">
            <a:spLocks noGrp="1"/>
          </p:cNvSpPr>
          <p:nvPr>
            <p:ph type="title"/>
          </p:nvPr>
        </p:nvSpPr>
        <p:spPr>
          <a:xfrm>
            <a:off x="498325" y="1165750"/>
            <a:ext cx="7848900" cy="3906600"/>
          </a:xfrm>
          <a:prstGeom prst="rect">
            <a:avLst/>
          </a:prstGeom>
        </p:spPr>
        <p:txBody>
          <a:bodyPr spcFirstLastPara="1" wrap="square" lIns="91425" tIns="91425" rIns="91425" bIns="91425" anchor="ctr" anchorCtr="0">
            <a:normAutofit fontScale="90000"/>
          </a:bodyPr>
          <a:lstStyle/>
          <a:p>
            <a:pPr marL="0" lvl="0" indent="0" algn="l" rtl="0">
              <a:spcBef>
                <a:spcPts val="0"/>
              </a:spcBef>
              <a:spcAft>
                <a:spcPts val="0"/>
              </a:spcAft>
              <a:buNone/>
            </a:pPr>
            <a:r>
              <a:rPr lang="en" sz="2333">
                <a:solidFill>
                  <a:schemeClr val="dk2"/>
                </a:solidFill>
                <a:highlight>
                  <a:srgbClr val="FFFFFF"/>
                </a:highlight>
                <a:latin typeface="Arial"/>
                <a:ea typeface="Arial"/>
                <a:cs typeface="Arial"/>
                <a:sym typeface="Arial"/>
              </a:rPr>
              <a:t>T</a:t>
            </a:r>
            <a:r>
              <a:rPr lang="en" sz="2433">
                <a:solidFill>
                  <a:schemeClr val="dk2"/>
                </a:solidFill>
                <a:highlight>
                  <a:srgbClr val="FFFFFF"/>
                </a:highlight>
                <a:latin typeface="Arial"/>
                <a:ea typeface="Arial"/>
                <a:cs typeface="Arial"/>
                <a:sym typeface="Arial"/>
              </a:rPr>
              <a:t>hese arguments are often made by minority/elite groups, unrepresentative of the populations they supposedly represent.</a:t>
            </a:r>
            <a:endParaRPr sz="2433">
              <a:solidFill>
                <a:schemeClr val="dk2"/>
              </a:solidFill>
              <a:highlight>
                <a:srgbClr val="FFFFFF"/>
              </a:highlight>
              <a:latin typeface="Arial"/>
              <a:ea typeface="Arial"/>
              <a:cs typeface="Arial"/>
              <a:sym typeface="Arial"/>
            </a:endParaRPr>
          </a:p>
          <a:p>
            <a:pPr marL="0" lvl="0" indent="0" algn="l" rtl="0">
              <a:spcBef>
                <a:spcPts val="0"/>
              </a:spcBef>
              <a:spcAft>
                <a:spcPts val="0"/>
              </a:spcAft>
              <a:buNone/>
            </a:pPr>
            <a:endParaRPr sz="2433">
              <a:solidFill>
                <a:schemeClr val="dk2"/>
              </a:solidFill>
              <a:highlight>
                <a:srgbClr val="FFFFFF"/>
              </a:highlight>
              <a:latin typeface="Arial"/>
              <a:ea typeface="Arial"/>
              <a:cs typeface="Arial"/>
              <a:sym typeface="Arial"/>
            </a:endParaRPr>
          </a:p>
          <a:p>
            <a:pPr marL="0" lvl="0" indent="0" algn="l" rtl="0">
              <a:spcBef>
                <a:spcPts val="0"/>
              </a:spcBef>
              <a:spcAft>
                <a:spcPts val="0"/>
              </a:spcAft>
              <a:buNone/>
            </a:pPr>
            <a:r>
              <a:rPr lang="en" sz="2433">
                <a:solidFill>
                  <a:schemeClr val="dk2"/>
                </a:solidFill>
                <a:latin typeface="Arial"/>
                <a:ea typeface="Arial"/>
                <a:cs typeface="Arial"/>
                <a:sym typeface="Arial"/>
              </a:rPr>
              <a:t>Nevertheless, Anne Phillips, explains in her book ‘</a:t>
            </a:r>
            <a:r>
              <a:rPr lang="en" sz="2433" i="1">
                <a:solidFill>
                  <a:schemeClr val="dk2"/>
                </a:solidFill>
                <a:latin typeface="Arial"/>
                <a:ea typeface="Arial"/>
                <a:cs typeface="Arial"/>
                <a:sym typeface="Arial"/>
              </a:rPr>
              <a:t>Multiculturalism, Universalism and the Claims of Democracy’ </a:t>
            </a:r>
            <a:r>
              <a:rPr lang="en" sz="2433">
                <a:solidFill>
                  <a:schemeClr val="dk2"/>
                </a:solidFill>
                <a:latin typeface="Arial"/>
                <a:ea typeface="Arial"/>
                <a:cs typeface="Arial"/>
                <a:sym typeface="Arial"/>
              </a:rPr>
              <a:t>that Cultural relativist arguments consistently under-represent women, supposed spokespersons of ‘culture’ ensure that women are persistently under-represented (Phillips, 2001, 13), falsely presenting a culture of “male dominance” (2001, 14). </a:t>
            </a:r>
            <a:endParaRPr sz="2433">
              <a:solidFill>
                <a:schemeClr val="dk2"/>
              </a:solidFill>
              <a:latin typeface="Arial"/>
              <a:ea typeface="Arial"/>
              <a:cs typeface="Arial"/>
              <a:sym typeface="Arial"/>
            </a:endParaRPr>
          </a:p>
          <a:p>
            <a:pPr marL="0" lvl="0" indent="0" algn="l" rtl="0">
              <a:spcBef>
                <a:spcPts val="0"/>
              </a:spcBef>
              <a:spcAft>
                <a:spcPts val="0"/>
              </a:spcAft>
              <a:buNone/>
            </a:pPr>
            <a:endParaRPr sz="2433">
              <a:solidFill>
                <a:schemeClr val="dk2"/>
              </a:solidFill>
              <a:highlight>
                <a:srgbClr val="FFFFFF"/>
              </a:highlight>
              <a:latin typeface="Arial"/>
              <a:ea typeface="Arial"/>
              <a:cs typeface="Arial"/>
              <a:sym typeface="Arial"/>
            </a:endParaRPr>
          </a:p>
          <a:p>
            <a:pPr marL="0" lvl="0" indent="0" algn="l" rtl="0">
              <a:spcBef>
                <a:spcPts val="0"/>
              </a:spcBef>
              <a:spcAft>
                <a:spcPts val="0"/>
              </a:spcAft>
              <a:buNone/>
            </a:pPr>
            <a:r>
              <a:rPr lang="en" sz="2433">
                <a:solidFill>
                  <a:schemeClr val="dk2"/>
                </a:solidFill>
                <a:highlight>
                  <a:srgbClr val="FFFFFF"/>
                </a:highlight>
                <a:latin typeface="Arial"/>
                <a:ea typeface="Arial"/>
                <a:cs typeface="Arial"/>
                <a:sym typeface="Arial"/>
              </a:rPr>
              <a:t>This shows us that cultural relativist arguments are often a shallow tool used to impede the application of human rights.</a:t>
            </a:r>
            <a:endParaRPr sz="2433">
              <a:solidFill>
                <a:schemeClr val="dk2"/>
              </a:solidFill>
              <a:highlight>
                <a:srgbClr val="FFFFFF"/>
              </a:highlight>
              <a:latin typeface="Arial"/>
              <a:ea typeface="Arial"/>
              <a:cs typeface="Arial"/>
              <a:sym typeface="Arial"/>
            </a:endParaRPr>
          </a:p>
          <a:p>
            <a:pPr marL="0" lvl="0" indent="0" algn="l" rtl="0">
              <a:spcBef>
                <a:spcPts val="0"/>
              </a:spcBef>
              <a:spcAft>
                <a:spcPts val="0"/>
              </a:spcAft>
              <a:buNone/>
            </a:pPr>
            <a:endParaRPr sz="1400">
              <a:solidFill>
                <a:schemeClr val="dk2"/>
              </a:solidFill>
              <a:highlight>
                <a:srgbClr val="FFFFFF"/>
              </a:highlight>
              <a:latin typeface="Arial"/>
              <a:ea typeface="Arial"/>
              <a:cs typeface="Arial"/>
              <a:sym typeface="Arial"/>
            </a:endParaRPr>
          </a:p>
          <a:p>
            <a:pPr marL="0" lvl="0" indent="0" algn="l" rtl="0">
              <a:spcBef>
                <a:spcPts val="0"/>
              </a:spcBef>
              <a:spcAft>
                <a:spcPts val="0"/>
              </a:spcAft>
              <a:buNone/>
            </a:pPr>
            <a:endParaRPr sz="1300">
              <a:solidFill>
                <a:schemeClr val="dk2"/>
              </a:solidFill>
              <a:highlight>
                <a:srgbClr val="FFFFFF"/>
              </a:highlight>
              <a:latin typeface="Arial"/>
              <a:ea typeface="Arial"/>
              <a:cs typeface="Arial"/>
              <a:sym typeface="Arial"/>
            </a:endParaRPr>
          </a:p>
          <a:p>
            <a:pPr marL="0" lvl="0" indent="0" algn="l" rtl="0">
              <a:spcBef>
                <a:spcPts val="0"/>
              </a:spcBef>
              <a:spcAft>
                <a:spcPts val="0"/>
              </a:spcAft>
              <a:buNone/>
            </a:pPr>
            <a:endParaRPr sz="1300">
              <a:solidFill>
                <a:schemeClr val="dk2"/>
              </a:solidFill>
              <a:highlight>
                <a:srgbClr val="FFFFFF"/>
              </a:highlight>
              <a:latin typeface="Arial"/>
              <a:ea typeface="Arial"/>
              <a:cs typeface="Arial"/>
              <a:sym typeface="Arial"/>
            </a:endParaRPr>
          </a:p>
          <a:p>
            <a:pPr marL="0" lvl="0" indent="0" algn="l" rtl="0">
              <a:spcBef>
                <a:spcPts val="0"/>
              </a:spcBef>
              <a:spcAft>
                <a:spcPts val="0"/>
              </a:spcAft>
              <a:buNone/>
            </a:pPr>
            <a:endParaRPr sz="1300">
              <a:solidFill>
                <a:schemeClr val="dk2"/>
              </a:solidFill>
              <a:highlight>
                <a:srgbClr val="FFFFFF"/>
              </a:highlight>
              <a:latin typeface="Arial"/>
              <a:ea typeface="Arial"/>
              <a:cs typeface="Arial"/>
              <a:sym typeface="Arial"/>
            </a:endParaRPr>
          </a:p>
          <a:p>
            <a:pPr marL="0" lvl="0" indent="0" algn="l" rtl="0">
              <a:spcBef>
                <a:spcPts val="0"/>
              </a:spcBef>
              <a:spcAft>
                <a:spcPts val="0"/>
              </a:spcAft>
              <a:buNone/>
            </a:pPr>
            <a:endParaRPr sz="1300">
              <a:solidFill>
                <a:schemeClr val="dk2"/>
              </a:solidFill>
              <a:highlight>
                <a:srgbClr val="FFFFFF"/>
              </a:highlight>
              <a:latin typeface="Arial"/>
              <a:ea typeface="Arial"/>
              <a:cs typeface="Arial"/>
              <a:sym typeface="Arial"/>
            </a:endParaRPr>
          </a:p>
          <a:p>
            <a:pPr marL="0" lvl="0" indent="0" algn="l" rtl="0">
              <a:spcBef>
                <a:spcPts val="0"/>
              </a:spcBef>
              <a:spcAft>
                <a:spcPts val="0"/>
              </a:spcAft>
              <a:buNone/>
            </a:pPr>
            <a:endParaRPr sz="1300">
              <a:solidFill>
                <a:schemeClr val="dk2"/>
              </a:solidFill>
              <a:highlight>
                <a:srgbClr val="FFFFFF"/>
              </a:highlight>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31"/>
          <p:cNvSpPr txBox="1">
            <a:spLocks noGrp="1"/>
          </p:cNvSpPr>
          <p:nvPr>
            <p:ph type="title"/>
          </p:nvPr>
        </p:nvSpPr>
        <p:spPr>
          <a:xfrm>
            <a:off x="265500" y="142375"/>
            <a:ext cx="4045200" cy="21447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sz="2100" b="1">
                <a:latin typeface="Arial"/>
                <a:ea typeface="Arial"/>
                <a:cs typeface="Arial"/>
                <a:sym typeface="Arial"/>
              </a:rPr>
              <a:t>“Unrepresentative manipulation of human rights arguments can be clearly seen in anti-imperialist rhetoric.”</a:t>
            </a:r>
            <a:endParaRPr sz="5000" b="1"/>
          </a:p>
        </p:txBody>
      </p:sp>
      <p:sp>
        <p:nvSpPr>
          <p:cNvPr id="166" name="Google Shape;166;p31"/>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sz="2700" b="1">
                <a:solidFill>
                  <a:schemeClr val="dk1"/>
                </a:solidFill>
                <a:highlight>
                  <a:srgbClr val="FFFFFF"/>
                </a:highlight>
                <a:latin typeface="Arial"/>
                <a:ea typeface="Arial"/>
                <a:cs typeface="Arial"/>
                <a:sym typeface="Arial"/>
              </a:rPr>
              <a:t>       EXAMPLE  </a:t>
            </a:r>
            <a:endParaRPr sz="3500" b="1">
              <a:solidFill>
                <a:schemeClr val="dk1"/>
              </a:solidFill>
            </a:endParaRPr>
          </a:p>
        </p:txBody>
      </p:sp>
      <p:sp>
        <p:nvSpPr>
          <p:cNvPr id="167" name="Google Shape;167;p31"/>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sz="1300">
                <a:highlight>
                  <a:srgbClr val="FFFFFF"/>
                </a:highlight>
                <a:latin typeface="Arial"/>
                <a:ea typeface="Arial"/>
                <a:cs typeface="Arial"/>
                <a:sym typeface="Arial"/>
              </a:rPr>
              <a:t>In Zimbabwe, this argument is made constantly to deflect criticism from repressive domestic policies, hiding brutal oppression “behind the language of anti-imperialism” under (Phimister &amp; Raftopolous, 2004, 387). </a:t>
            </a:r>
            <a:endParaRPr sz="1300">
              <a:highlight>
                <a:srgbClr val="FFFFFF"/>
              </a:highlight>
              <a:latin typeface="Arial"/>
              <a:ea typeface="Arial"/>
              <a:cs typeface="Arial"/>
              <a:sym typeface="Arial"/>
            </a:endParaRPr>
          </a:p>
          <a:p>
            <a:pPr marL="0" lvl="0" indent="0" algn="l" rtl="0">
              <a:spcBef>
                <a:spcPts val="1200"/>
              </a:spcBef>
              <a:spcAft>
                <a:spcPts val="1200"/>
              </a:spcAft>
              <a:buNone/>
            </a:pPr>
            <a:r>
              <a:rPr lang="en" sz="1300">
                <a:highlight>
                  <a:srgbClr val="FFFFFF"/>
                </a:highlight>
                <a:latin typeface="Arial"/>
                <a:ea typeface="Arial"/>
                <a:cs typeface="Arial"/>
                <a:sym typeface="Arial"/>
              </a:rPr>
              <a:t> The brutality, corruption and “utter ruination” (Pham, 2008, 132) under Mugabe’s regime makes it difficult to respect the legitimacy of his anti-imperialist argument. </a:t>
            </a:r>
            <a:endParaRPr sz="1300">
              <a:highlight>
                <a:srgbClr val="FFFFFF"/>
              </a:highlight>
              <a:latin typeface="Arial"/>
              <a:ea typeface="Arial"/>
              <a:cs typeface="Arial"/>
              <a:sym typeface="Arial"/>
            </a:endParaRPr>
          </a:p>
        </p:txBody>
      </p:sp>
      <p:cxnSp>
        <p:nvCxnSpPr>
          <p:cNvPr id="168" name="Google Shape;168;p31"/>
          <p:cNvCxnSpPr/>
          <p:nvPr/>
        </p:nvCxnSpPr>
        <p:spPr>
          <a:xfrm>
            <a:off x="2820925" y="3132375"/>
            <a:ext cx="1317000" cy="26700"/>
          </a:xfrm>
          <a:prstGeom prst="straightConnector1">
            <a:avLst/>
          </a:prstGeom>
          <a:noFill/>
          <a:ln w="9525" cap="flat" cmpd="sng">
            <a:solidFill>
              <a:schemeClr val="dk2"/>
            </a:solidFill>
            <a:prstDash val="solid"/>
            <a:round/>
            <a:headEnd type="none" w="med" len="med"/>
            <a:tailEnd type="triangle" w="med" len="med"/>
          </a:ln>
        </p:spPr>
      </p:cxn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32"/>
          <p:cNvSpPr txBox="1">
            <a:spLocks noGrp="1"/>
          </p:cNvSpPr>
          <p:nvPr>
            <p:ph type="title"/>
          </p:nvPr>
        </p:nvSpPr>
        <p:spPr>
          <a:xfrm>
            <a:off x="344250" y="169075"/>
            <a:ext cx="8455500" cy="32925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 sz="1300" b="0">
                <a:highlight>
                  <a:srgbClr val="FFFFFF"/>
                </a:highlight>
              </a:rPr>
              <a:t>It is clear shallow arguments appealing to culture and sovereignty, as well as Western clumsiness and hypocrisy, have shielded human rights abuses from scrutiny. </a:t>
            </a:r>
            <a:endParaRPr sz="1300" b="0">
              <a:highlight>
                <a:srgbClr val="FFFFFF"/>
              </a:highlight>
            </a:endParaRPr>
          </a:p>
          <a:p>
            <a:pPr marL="0" lvl="0" indent="0" algn="ctr" rtl="0">
              <a:spcBef>
                <a:spcPts val="0"/>
              </a:spcBef>
              <a:spcAft>
                <a:spcPts val="0"/>
              </a:spcAft>
              <a:buNone/>
            </a:pPr>
            <a:endParaRPr sz="1300" b="0">
              <a:highlight>
                <a:srgbClr val="FFFFFF"/>
              </a:highlight>
            </a:endParaRPr>
          </a:p>
          <a:p>
            <a:pPr marL="0" lvl="0" indent="0" algn="l" rtl="0">
              <a:spcBef>
                <a:spcPts val="0"/>
              </a:spcBef>
              <a:spcAft>
                <a:spcPts val="0"/>
              </a:spcAft>
              <a:buNone/>
            </a:pPr>
            <a:endParaRPr sz="1300" b="0">
              <a:highlight>
                <a:srgbClr val="FFFFFF"/>
              </a:highlight>
            </a:endParaRPr>
          </a:p>
          <a:p>
            <a:pPr marL="0" lvl="0" indent="0" algn="l" rtl="0">
              <a:spcBef>
                <a:spcPts val="0"/>
              </a:spcBef>
              <a:spcAft>
                <a:spcPts val="0"/>
              </a:spcAft>
              <a:buNone/>
            </a:pPr>
            <a:r>
              <a:rPr lang="en" sz="1300" b="0">
                <a:highlight>
                  <a:srgbClr val="FFFFFF"/>
                </a:highlight>
              </a:rPr>
              <a:t>                   Donnelly argues both ‘radical’ cultural relativism and ‘radical’ universalism are misguided. </a:t>
            </a:r>
            <a:endParaRPr sz="1300" b="0">
              <a:highlight>
                <a:srgbClr val="FFFFFF"/>
              </a:highlight>
            </a:endParaRPr>
          </a:p>
          <a:p>
            <a:pPr marL="0" lvl="0" indent="0" algn="l" rtl="0">
              <a:spcBef>
                <a:spcPts val="0"/>
              </a:spcBef>
              <a:spcAft>
                <a:spcPts val="0"/>
              </a:spcAft>
              <a:buNone/>
            </a:pPr>
            <a:endParaRPr sz="1300" b="0">
              <a:highlight>
                <a:srgbClr val="FFFFFF"/>
              </a:highlight>
            </a:endParaRPr>
          </a:p>
          <a:p>
            <a:pPr marL="457200" lvl="0" indent="-311150" algn="ctr" rtl="0">
              <a:spcBef>
                <a:spcPts val="0"/>
              </a:spcBef>
              <a:spcAft>
                <a:spcPts val="0"/>
              </a:spcAft>
              <a:buSzPts val="1300"/>
              <a:buChar char="-"/>
            </a:pPr>
            <a:endParaRPr sz="1300" b="0">
              <a:highlight>
                <a:srgbClr val="FFFFFF"/>
              </a:highlight>
            </a:endParaRPr>
          </a:p>
          <a:p>
            <a:pPr marL="457200" lvl="0" indent="-349250" algn="ctr" rtl="0">
              <a:spcBef>
                <a:spcPts val="0"/>
              </a:spcBef>
              <a:spcAft>
                <a:spcPts val="0"/>
              </a:spcAft>
              <a:buSzPts val="1900"/>
              <a:buFont typeface="Oswald"/>
              <a:buChar char="-"/>
            </a:pPr>
            <a:r>
              <a:rPr lang="en" sz="1900" b="0">
                <a:highlight>
                  <a:srgbClr val="FFFFFF"/>
                </a:highlight>
                <a:latin typeface="Oswald"/>
                <a:ea typeface="Oswald"/>
                <a:cs typeface="Oswald"/>
                <a:sym typeface="Oswald"/>
              </a:rPr>
              <a:t>Radical cultural relativism gives too much potential for abuse, with those in power able to dictate what determines ‘culture’ to hide abuses of power </a:t>
            </a:r>
            <a:endParaRPr sz="1900" b="0">
              <a:highlight>
                <a:srgbClr val="FFFFFF"/>
              </a:highlight>
              <a:latin typeface="Oswald"/>
              <a:ea typeface="Oswald"/>
              <a:cs typeface="Oswald"/>
              <a:sym typeface="Oswald"/>
            </a:endParaRPr>
          </a:p>
          <a:p>
            <a:pPr marL="457200" lvl="0" indent="0" algn="ctr" rtl="0">
              <a:spcBef>
                <a:spcPts val="0"/>
              </a:spcBef>
              <a:spcAft>
                <a:spcPts val="0"/>
              </a:spcAft>
              <a:buNone/>
            </a:pPr>
            <a:endParaRPr sz="1900" b="0">
              <a:highlight>
                <a:srgbClr val="FFFFFF"/>
              </a:highlight>
              <a:latin typeface="Oswald"/>
              <a:ea typeface="Oswald"/>
              <a:cs typeface="Oswald"/>
              <a:sym typeface="Oswald"/>
            </a:endParaRPr>
          </a:p>
          <a:p>
            <a:pPr marL="457200" lvl="0" indent="-349250" algn="ctr" rtl="0">
              <a:spcBef>
                <a:spcPts val="0"/>
              </a:spcBef>
              <a:spcAft>
                <a:spcPts val="0"/>
              </a:spcAft>
              <a:buSzPts val="1900"/>
              <a:buFont typeface="Oswald"/>
              <a:buChar char="-"/>
            </a:pPr>
            <a:r>
              <a:rPr lang="en" sz="1900" b="0">
                <a:highlight>
                  <a:srgbClr val="FFFFFF"/>
                </a:highlight>
                <a:latin typeface="Oswald"/>
                <a:ea typeface="Oswald"/>
                <a:cs typeface="Oswald"/>
                <a:sym typeface="Oswald"/>
              </a:rPr>
              <a:t>Radical universalism is also a weak notion, dismissing culture entirely (Donnelly, 1984, 403)</a:t>
            </a:r>
            <a:endParaRPr sz="5400">
              <a:latin typeface="Oswald"/>
              <a:ea typeface="Oswald"/>
              <a:cs typeface="Oswald"/>
              <a:sym typeface="Oswald"/>
            </a:endParaRPr>
          </a:p>
        </p:txBody>
      </p:sp>
      <p:pic>
        <p:nvPicPr>
          <p:cNvPr id="174" name="Google Shape;174;p32"/>
          <p:cNvPicPr preferRelativeResize="0"/>
          <p:nvPr/>
        </p:nvPicPr>
        <p:blipFill>
          <a:blip r:embed="rId3">
            <a:alphaModFix/>
          </a:blip>
          <a:stretch>
            <a:fillRect/>
          </a:stretch>
        </p:blipFill>
        <p:spPr>
          <a:xfrm>
            <a:off x="192975" y="3243600"/>
            <a:ext cx="4227750" cy="1681876"/>
          </a:xfrm>
          <a:prstGeom prst="rect">
            <a:avLst/>
          </a:prstGeom>
          <a:noFill/>
          <a:ln>
            <a:noFill/>
          </a:ln>
        </p:spPr>
      </p:pic>
      <p:pic>
        <p:nvPicPr>
          <p:cNvPr id="175" name="Google Shape;175;p32"/>
          <p:cNvPicPr preferRelativeResize="0"/>
          <p:nvPr/>
        </p:nvPicPr>
        <p:blipFill>
          <a:blip r:embed="rId4">
            <a:alphaModFix/>
          </a:blip>
          <a:stretch>
            <a:fillRect/>
          </a:stretch>
        </p:blipFill>
        <p:spPr>
          <a:xfrm>
            <a:off x="5374875" y="3119050"/>
            <a:ext cx="2349274" cy="185092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33"/>
          <p:cNvSpPr txBox="1">
            <a:spLocks noGrp="1"/>
          </p:cNvSpPr>
          <p:nvPr>
            <p:ph type="title"/>
          </p:nvPr>
        </p:nvSpPr>
        <p:spPr>
          <a:xfrm>
            <a:off x="265500" y="1081675"/>
            <a:ext cx="4045200" cy="17862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a:t>So then……</a:t>
            </a:r>
            <a:endParaRPr/>
          </a:p>
        </p:txBody>
      </p:sp>
      <p:sp>
        <p:nvSpPr>
          <p:cNvPr id="181" name="Google Shape;181;p33"/>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a:t>How can Human rights become universal?</a:t>
            </a:r>
            <a:endParaRPr/>
          </a:p>
        </p:txBody>
      </p:sp>
      <p:sp>
        <p:nvSpPr>
          <p:cNvPr id="182" name="Google Shape;182;p33"/>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 sz="1300">
                <a:highlight>
                  <a:srgbClr val="FFFFFF"/>
                </a:highlight>
                <a:latin typeface="Arial"/>
                <a:ea typeface="Arial"/>
                <a:cs typeface="Arial"/>
                <a:sym typeface="Arial"/>
              </a:rPr>
              <a:t>For human rights to be universal, it is crucial for them to be compatible with cultural differences. Universal human rights should not constitute a ‘fixed’ approach.</a:t>
            </a:r>
            <a:endParaRPr sz="1300">
              <a:latin typeface="Arial"/>
              <a:ea typeface="Arial"/>
              <a:cs typeface="Arial"/>
              <a:sym typeface="Arial"/>
            </a:endParaRPr>
          </a:p>
          <a:p>
            <a:pPr marL="0" lvl="0" indent="0" algn="l" rtl="0">
              <a:spcBef>
                <a:spcPts val="1200"/>
              </a:spcBef>
              <a:spcAft>
                <a:spcPts val="0"/>
              </a:spcAft>
              <a:buNone/>
            </a:pPr>
            <a:r>
              <a:rPr lang="en" sz="1300">
                <a:highlight>
                  <a:srgbClr val="FFFFFF"/>
                </a:highlight>
                <a:latin typeface="Arial"/>
                <a:ea typeface="Arial"/>
                <a:cs typeface="Arial"/>
                <a:sym typeface="Arial"/>
              </a:rPr>
              <a:t>Rights and community (culture) can and should “mutually constitute one another”. (Ibid)</a:t>
            </a:r>
            <a:endParaRPr sz="1300">
              <a:highlight>
                <a:srgbClr val="FFFFFF"/>
              </a:highlight>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34"/>
          <p:cNvSpPr txBox="1">
            <a:spLocks noGrp="1"/>
          </p:cNvSpPr>
          <p:nvPr>
            <p:ph type="title"/>
          </p:nvPr>
        </p:nvSpPr>
        <p:spPr>
          <a:xfrm>
            <a:off x="658500" y="1803625"/>
            <a:ext cx="5712900" cy="3339600"/>
          </a:xfrm>
          <a:prstGeom prst="rect">
            <a:avLst/>
          </a:prstGeom>
        </p:spPr>
        <p:txBody>
          <a:bodyPr spcFirstLastPara="1" wrap="square" lIns="91425" tIns="91425" rIns="91425" bIns="91425" anchor="ctr" anchorCtr="0">
            <a:noAutofit/>
          </a:bodyPr>
          <a:lstStyle/>
          <a:p>
            <a:pPr marL="0" lvl="0" indent="0" algn="l" rtl="0">
              <a:lnSpc>
                <a:spcPct val="115000"/>
              </a:lnSpc>
              <a:spcBef>
                <a:spcPts val="0"/>
              </a:spcBef>
              <a:spcAft>
                <a:spcPts val="0"/>
              </a:spcAft>
              <a:buSzPts val="990"/>
              <a:buNone/>
            </a:pPr>
            <a:r>
              <a:rPr lang="en" sz="1170" b="1">
                <a:solidFill>
                  <a:schemeClr val="dk2"/>
                </a:solidFill>
                <a:highlight>
                  <a:srgbClr val="FFFFFF"/>
                </a:highlight>
                <a:latin typeface="Arial"/>
                <a:ea typeface="Arial"/>
                <a:cs typeface="Arial"/>
                <a:sym typeface="Arial"/>
              </a:rPr>
              <a:t>Civil society has played a crucial role in pushing for human rights worldwide. </a:t>
            </a:r>
            <a:endParaRPr sz="1170" b="1">
              <a:solidFill>
                <a:schemeClr val="dk2"/>
              </a:solidFill>
              <a:highlight>
                <a:srgbClr val="FFFFFF"/>
              </a:highlight>
              <a:latin typeface="Arial"/>
              <a:ea typeface="Arial"/>
              <a:cs typeface="Arial"/>
              <a:sym typeface="Arial"/>
            </a:endParaRPr>
          </a:p>
          <a:p>
            <a:pPr marL="0" lvl="0" indent="0" algn="l" rtl="0">
              <a:lnSpc>
                <a:spcPct val="115000"/>
              </a:lnSpc>
              <a:spcBef>
                <a:spcPts val="0"/>
              </a:spcBef>
              <a:spcAft>
                <a:spcPts val="0"/>
              </a:spcAft>
              <a:buSzPts val="990"/>
              <a:buNone/>
            </a:pPr>
            <a:endParaRPr sz="1170" b="1">
              <a:solidFill>
                <a:schemeClr val="dk2"/>
              </a:solidFill>
              <a:highlight>
                <a:srgbClr val="FFFFFF"/>
              </a:highlight>
              <a:latin typeface="Arial"/>
              <a:ea typeface="Arial"/>
              <a:cs typeface="Arial"/>
              <a:sym typeface="Arial"/>
            </a:endParaRPr>
          </a:p>
          <a:p>
            <a:pPr marL="0" lvl="0" indent="0" algn="l" rtl="0">
              <a:lnSpc>
                <a:spcPct val="115000"/>
              </a:lnSpc>
              <a:spcBef>
                <a:spcPts val="0"/>
              </a:spcBef>
              <a:spcAft>
                <a:spcPts val="0"/>
              </a:spcAft>
              <a:buSzPts val="990"/>
              <a:buNone/>
            </a:pPr>
            <a:r>
              <a:rPr lang="en" sz="1170" b="1">
                <a:solidFill>
                  <a:schemeClr val="dk2"/>
                </a:solidFill>
                <a:highlight>
                  <a:srgbClr val="FFFFFF"/>
                </a:highlight>
                <a:latin typeface="Arial"/>
                <a:ea typeface="Arial"/>
                <a:cs typeface="Arial"/>
                <a:sym typeface="Arial"/>
              </a:rPr>
              <a:t>Civil society represents a legitimate conduit for human rights. Mahmud argues rights are better respected if they came from populations, not isolated leaders or foreign imposition (1993, 497).</a:t>
            </a:r>
            <a:endParaRPr sz="1170" b="1">
              <a:solidFill>
                <a:schemeClr val="dk2"/>
              </a:solidFill>
              <a:highlight>
                <a:srgbClr val="FFFFFF"/>
              </a:highlight>
              <a:latin typeface="Arial"/>
              <a:ea typeface="Arial"/>
              <a:cs typeface="Arial"/>
              <a:sym typeface="Arial"/>
            </a:endParaRPr>
          </a:p>
          <a:p>
            <a:pPr marL="0" lvl="0" indent="0" algn="l" rtl="0">
              <a:lnSpc>
                <a:spcPct val="115000"/>
              </a:lnSpc>
              <a:spcBef>
                <a:spcPts val="0"/>
              </a:spcBef>
              <a:spcAft>
                <a:spcPts val="0"/>
              </a:spcAft>
              <a:buSzPts val="990"/>
              <a:buNone/>
            </a:pPr>
            <a:endParaRPr sz="1170" b="1">
              <a:solidFill>
                <a:schemeClr val="dk2"/>
              </a:solidFill>
              <a:highlight>
                <a:srgbClr val="FFFFFF"/>
              </a:highlight>
              <a:latin typeface="Arial"/>
              <a:ea typeface="Arial"/>
              <a:cs typeface="Arial"/>
              <a:sym typeface="Arial"/>
            </a:endParaRPr>
          </a:p>
          <a:p>
            <a:pPr marL="0" lvl="0" indent="0" algn="l" rtl="0">
              <a:lnSpc>
                <a:spcPct val="115000"/>
              </a:lnSpc>
              <a:spcBef>
                <a:spcPts val="0"/>
              </a:spcBef>
              <a:spcAft>
                <a:spcPts val="0"/>
              </a:spcAft>
              <a:buSzPts val="990"/>
              <a:buNone/>
            </a:pPr>
            <a:r>
              <a:rPr lang="en" sz="1170" b="1">
                <a:solidFill>
                  <a:schemeClr val="dk2"/>
                </a:solidFill>
                <a:highlight>
                  <a:srgbClr val="FFFFFF"/>
                </a:highlight>
                <a:latin typeface="Arial"/>
                <a:ea typeface="Arial"/>
                <a:cs typeface="Arial"/>
                <a:sym typeface="Arial"/>
              </a:rPr>
              <a:t>C</a:t>
            </a:r>
            <a:r>
              <a:rPr lang="en" sz="1170" b="1">
                <a:solidFill>
                  <a:schemeClr val="dk2"/>
                </a:solidFill>
                <a:highlight>
                  <a:schemeClr val="lt1"/>
                </a:highlight>
                <a:latin typeface="Arial"/>
                <a:ea typeface="Arial"/>
                <a:cs typeface="Arial"/>
                <a:sym typeface="Arial"/>
              </a:rPr>
              <a:t>onceptions of human rights based on collective histories of humanities’ injustices make a strong case for the value of universal human rights, particularly in light of damaging manipulation to mainstream human rights theory. </a:t>
            </a:r>
            <a:endParaRPr sz="1170" b="1">
              <a:solidFill>
                <a:schemeClr val="dk2"/>
              </a:solidFill>
              <a:highlight>
                <a:schemeClr val="lt1"/>
              </a:highlight>
              <a:latin typeface="Arial"/>
              <a:ea typeface="Arial"/>
              <a:cs typeface="Arial"/>
              <a:sym typeface="Arial"/>
            </a:endParaRPr>
          </a:p>
          <a:p>
            <a:pPr marL="0" lvl="0" indent="0" algn="l" rtl="0">
              <a:lnSpc>
                <a:spcPct val="115000"/>
              </a:lnSpc>
              <a:spcBef>
                <a:spcPts val="3600"/>
              </a:spcBef>
              <a:spcAft>
                <a:spcPts val="0"/>
              </a:spcAft>
              <a:buSzPts val="990"/>
              <a:buNone/>
            </a:pPr>
            <a:r>
              <a:rPr lang="en" sz="1170" b="1">
                <a:solidFill>
                  <a:schemeClr val="dk2"/>
                </a:solidFill>
                <a:highlight>
                  <a:schemeClr val="lt1"/>
                </a:highlight>
                <a:latin typeface="Arial"/>
                <a:ea typeface="Arial"/>
                <a:cs typeface="Arial"/>
                <a:sym typeface="Arial"/>
              </a:rPr>
              <a:t>It is clear civil society will continue to play a fundamental role in promoting and protecting human rights. </a:t>
            </a:r>
            <a:endParaRPr sz="1170" b="1">
              <a:solidFill>
                <a:schemeClr val="dk2"/>
              </a:solidFill>
              <a:highlight>
                <a:schemeClr val="lt1"/>
              </a:highlight>
              <a:latin typeface="Arial"/>
              <a:ea typeface="Arial"/>
              <a:cs typeface="Arial"/>
              <a:sym typeface="Arial"/>
            </a:endParaRPr>
          </a:p>
          <a:p>
            <a:pPr marL="0" lvl="0" indent="0" algn="l" rtl="0">
              <a:lnSpc>
                <a:spcPct val="115000"/>
              </a:lnSpc>
              <a:spcBef>
                <a:spcPts val="3600"/>
              </a:spcBef>
              <a:spcAft>
                <a:spcPts val="0"/>
              </a:spcAft>
              <a:buClr>
                <a:schemeClr val="dk2"/>
              </a:buClr>
              <a:buSzPts val="990"/>
              <a:buFont typeface="Arial"/>
              <a:buNone/>
            </a:pPr>
            <a:r>
              <a:rPr lang="en" sz="1170" b="1">
                <a:solidFill>
                  <a:schemeClr val="dk2"/>
                </a:solidFill>
                <a:highlight>
                  <a:schemeClr val="lt1"/>
                </a:highlight>
                <a:latin typeface="Arial"/>
                <a:ea typeface="Arial"/>
                <a:cs typeface="Arial"/>
                <a:sym typeface="Arial"/>
              </a:rPr>
              <a:t> If the international community maintains a positive, critical role and domestic pushes for human rights are legitimised by international law, human rights have the potential to be universal.</a:t>
            </a:r>
            <a:endParaRPr sz="1170" b="1">
              <a:solidFill>
                <a:schemeClr val="dk2"/>
              </a:solidFill>
              <a:highlight>
                <a:schemeClr val="lt1"/>
              </a:highlight>
              <a:latin typeface="Arial"/>
              <a:ea typeface="Arial"/>
              <a:cs typeface="Arial"/>
              <a:sym typeface="Arial"/>
            </a:endParaRPr>
          </a:p>
          <a:p>
            <a:pPr marL="0" lvl="0" indent="0" algn="l" rtl="0">
              <a:lnSpc>
                <a:spcPct val="115000"/>
              </a:lnSpc>
              <a:spcBef>
                <a:spcPts val="3600"/>
              </a:spcBef>
              <a:spcAft>
                <a:spcPts val="0"/>
              </a:spcAft>
              <a:buClr>
                <a:schemeClr val="dk2"/>
              </a:buClr>
              <a:buSzPts val="990"/>
              <a:buFont typeface="Arial"/>
              <a:buNone/>
            </a:pPr>
            <a:endParaRPr sz="1090">
              <a:solidFill>
                <a:schemeClr val="dk2"/>
              </a:solidFill>
              <a:latin typeface="Arial"/>
              <a:ea typeface="Arial"/>
              <a:cs typeface="Arial"/>
              <a:sym typeface="Arial"/>
            </a:endParaRPr>
          </a:p>
          <a:p>
            <a:pPr marL="0" lvl="0" indent="0" algn="l" rtl="0">
              <a:spcBef>
                <a:spcPts val="0"/>
              </a:spcBef>
              <a:spcAft>
                <a:spcPts val="0"/>
              </a:spcAft>
              <a:buSzPts val="990"/>
              <a:buNone/>
            </a:pPr>
            <a:endParaRPr sz="1270">
              <a:solidFill>
                <a:schemeClr val="dk2"/>
              </a:solidFill>
              <a:highlight>
                <a:srgbClr val="FFFFFF"/>
              </a:highlight>
              <a:latin typeface="Arial"/>
              <a:ea typeface="Arial"/>
              <a:cs typeface="Arial"/>
              <a:sym typeface="Arial"/>
            </a:endParaRPr>
          </a:p>
        </p:txBody>
      </p:sp>
      <p:sp>
        <p:nvSpPr>
          <p:cNvPr id="188" name="Google Shape;188;p34"/>
          <p:cNvSpPr txBox="1"/>
          <p:nvPr/>
        </p:nvSpPr>
        <p:spPr>
          <a:xfrm>
            <a:off x="987775" y="382650"/>
            <a:ext cx="7119000" cy="654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b="1">
                <a:latin typeface="Playfair Display"/>
                <a:ea typeface="Playfair Display"/>
                <a:cs typeface="Playfair Display"/>
                <a:sym typeface="Playfair Display"/>
              </a:rPr>
              <a:t>THE ROLE OF ‘CIVIL SOCIETY’</a:t>
            </a:r>
            <a:r>
              <a:rPr lang="en">
                <a:latin typeface="Playfair Display"/>
                <a:ea typeface="Playfair Display"/>
                <a:cs typeface="Playfair Display"/>
                <a:sym typeface="Playfair Display"/>
              </a:rPr>
              <a:t>  {noun} ;</a:t>
            </a:r>
            <a:r>
              <a:rPr lang="en" sz="1700">
                <a:latin typeface="Times New Roman"/>
                <a:ea typeface="Times New Roman"/>
                <a:cs typeface="Times New Roman"/>
                <a:sym typeface="Times New Roman"/>
              </a:rPr>
              <a:t> </a:t>
            </a:r>
            <a:r>
              <a:rPr lang="en" sz="1350">
                <a:solidFill>
                  <a:srgbClr val="202124"/>
                </a:solidFill>
                <a:latin typeface="Times New Roman"/>
                <a:ea typeface="Times New Roman"/>
                <a:cs typeface="Times New Roman"/>
                <a:sym typeface="Times New Roman"/>
              </a:rPr>
              <a:t>society considered as a community of citizens linked by common interests and collective activity.</a:t>
            </a:r>
            <a:endParaRPr sz="1700">
              <a:latin typeface="Times New Roman"/>
              <a:ea typeface="Times New Roman"/>
              <a:cs typeface="Times New Roman"/>
              <a:sym typeface="Times New Roman"/>
            </a:endParaRPr>
          </a:p>
        </p:txBody>
      </p:sp>
      <p:pic>
        <p:nvPicPr>
          <p:cNvPr id="189" name="Google Shape;189;p34"/>
          <p:cNvPicPr preferRelativeResize="0"/>
          <p:nvPr/>
        </p:nvPicPr>
        <p:blipFill>
          <a:blip r:embed="rId3">
            <a:alphaModFix amt="33000"/>
          </a:blip>
          <a:stretch>
            <a:fillRect/>
          </a:stretch>
        </p:blipFill>
        <p:spPr>
          <a:xfrm>
            <a:off x="6371525" y="744525"/>
            <a:ext cx="2772480" cy="4398973"/>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3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NEVERTHELESS… </a:t>
            </a:r>
            <a:endParaRPr/>
          </a:p>
        </p:txBody>
      </p:sp>
      <p:sp>
        <p:nvSpPr>
          <p:cNvPr id="195" name="Google Shape;195;p35"/>
          <p:cNvSpPr txBox="1">
            <a:spLocks noGrp="1"/>
          </p:cNvSpPr>
          <p:nvPr>
            <p:ph type="body" idx="1"/>
          </p:nvPr>
        </p:nvSpPr>
        <p:spPr>
          <a:xfrm>
            <a:off x="311700" y="952150"/>
            <a:ext cx="8520600" cy="4369200"/>
          </a:xfrm>
          <a:prstGeom prst="rect">
            <a:avLst/>
          </a:prstGeom>
        </p:spPr>
        <p:txBody>
          <a:bodyPr spcFirstLastPara="1" wrap="square" lIns="91425" tIns="91425" rIns="91425" bIns="91425" anchor="t" anchorCtr="0">
            <a:normAutofit fontScale="47500" lnSpcReduction="20000"/>
          </a:bodyPr>
          <a:lstStyle/>
          <a:p>
            <a:pPr marL="457200" lvl="0" indent="-282892" algn="l" rtl="0">
              <a:spcBef>
                <a:spcPts val="0"/>
              </a:spcBef>
              <a:spcAft>
                <a:spcPts val="0"/>
              </a:spcAft>
              <a:buSzPct val="77193"/>
              <a:buChar char="-"/>
            </a:pPr>
            <a:r>
              <a:rPr lang="en" sz="2331">
                <a:solidFill>
                  <a:srgbClr val="202124"/>
                </a:solidFill>
                <a:highlight>
                  <a:schemeClr val="lt1"/>
                </a:highlight>
              </a:rPr>
              <a:t>According to the United Nations foundation, The Universal Declaration of Human Rights </a:t>
            </a:r>
            <a:r>
              <a:rPr lang="en" sz="2431">
                <a:solidFill>
                  <a:srgbClr val="212529"/>
                </a:solidFill>
                <a:latin typeface="Arial"/>
                <a:ea typeface="Arial"/>
                <a:cs typeface="Arial"/>
                <a:sym typeface="Arial"/>
              </a:rPr>
              <a:t>guides much of the work of the United Nations as the rights contained in it relate to all three pillars of the United Nations: peace and security, development, and human rights. </a:t>
            </a:r>
            <a:endParaRPr sz="2431">
              <a:solidFill>
                <a:srgbClr val="212529"/>
              </a:solidFill>
              <a:latin typeface="Arial"/>
              <a:ea typeface="Arial"/>
              <a:cs typeface="Arial"/>
              <a:sym typeface="Arial"/>
            </a:endParaRPr>
          </a:p>
          <a:p>
            <a:pPr marL="0" lvl="0" indent="0" algn="l" rtl="0">
              <a:spcBef>
                <a:spcPts val="0"/>
              </a:spcBef>
              <a:spcAft>
                <a:spcPts val="0"/>
              </a:spcAft>
              <a:buNone/>
            </a:pPr>
            <a:endParaRPr sz="2431">
              <a:solidFill>
                <a:srgbClr val="212529"/>
              </a:solidFill>
              <a:latin typeface="Arial"/>
              <a:ea typeface="Arial"/>
              <a:cs typeface="Arial"/>
              <a:sym typeface="Arial"/>
            </a:endParaRPr>
          </a:p>
          <a:p>
            <a:pPr marL="457200" lvl="0" indent="-301949" algn="l" rtl="0">
              <a:spcBef>
                <a:spcPts val="0"/>
              </a:spcBef>
              <a:spcAft>
                <a:spcPts val="0"/>
              </a:spcAft>
              <a:buClr>
                <a:srgbClr val="212529"/>
              </a:buClr>
              <a:buSzPct val="100000"/>
              <a:buFont typeface="Arial"/>
              <a:buChar char="-"/>
            </a:pPr>
            <a:r>
              <a:rPr lang="en" sz="2431">
                <a:solidFill>
                  <a:srgbClr val="212529"/>
                </a:solidFill>
                <a:latin typeface="Arial"/>
                <a:ea typeface="Arial"/>
                <a:cs typeface="Arial"/>
                <a:sym typeface="Arial"/>
              </a:rPr>
              <a:t>It is a universal agenda encompassing all Member States of the United Nations and thus a foundation for fairness where there is injustice, for inclusion in defiance of exclusion.</a:t>
            </a:r>
            <a:endParaRPr sz="2431">
              <a:solidFill>
                <a:srgbClr val="212529"/>
              </a:solidFill>
              <a:latin typeface="Arial"/>
              <a:ea typeface="Arial"/>
              <a:cs typeface="Arial"/>
              <a:sym typeface="Arial"/>
            </a:endParaRPr>
          </a:p>
          <a:p>
            <a:pPr marL="0" lvl="0" indent="0" algn="l" rtl="0">
              <a:spcBef>
                <a:spcPts val="1200"/>
              </a:spcBef>
              <a:spcAft>
                <a:spcPts val="0"/>
              </a:spcAft>
              <a:buNone/>
            </a:pPr>
            <a:endParaRPr sz="2431">
              <a:solidFill>
                <a:srgbClr val="212529"/>
              </a:solidFill>
              <a:latin typeface="Arial"/>
              <a:ea typeface="Arial"/>
              <a:cs typeface="Arial"/>
              <a:sym typeface="Arial"/>
            </a:endParaRPr>
          </a:p>
          <a:p>
            <a:pPr marL="457200" lvl="0" indent="-301949" algn="l" rtl="0">
              <a:spcBef>
                <a:spcPts val="1200"/>
              </a:spcBef>
              <a:spcAft>
                <a:spcPts val="0"/>
              </a:spcAft>
              <a:buClr>
                <a:srgbClr val="212529"/>
              </a:buClr>
              <a:buSzPct val="100000"/>
              <a:buFont typeface="Arial"/>
              <a:buChar char="-"/>
            </a:pPr>
            <a:r>
              <a:rPr lang="en" sz="2431">
                <a:solidFill>
                  <a:srgbClr val="202124"/>
                </a:solidFill>
                <a:latin typeface="Arial"/>
                <a:ea typeface="Arial"/>
                <a:cs typeface="Arial"/>
                <a:sym typeface="Arial"/>
              </a:rPr>
              <a:t> </a:t>
            </a:r>
            <a:r>
              <a:rPr lang="en" sz="2431">
                <a:solidFill>
                  <a:srgbClr val="212529"/>
                </a:solidFill>
                <a:latin typeface="Arial"/>
                <a:ea typeface="Arial"/>
                <a:cs typeface="Arial"/>
                <a:sym typeface="Arial"/>
              </a:rPr>
              <a:t>Although the UDHR is not a legally binding document, it is not merely aspirational either. It has become somewhat of a yardstick to measure Member States’ commitments to human rights, including through the various human rights mechanisms that monitor the implementation of human rights by Member States, such as the Universal Periodic Review.</a:t>
            </a:r>
            <a:endParaRPr sz="2431">
              <a:solidFill>
                <a:srgbClr val="212529"/>
              </a:solidFill>
              <a:latin typeface="Arial"/>
              <a:ea typeface="Arial"/>
              <a:cs typeface="Arial"/>
              <a:sym typeface="Arial"/>
            </a:endParaRPr>
          </a:p>
          <a:p>
            <a:pPr marL="0" lvl="0" indent="0" algn="l" rtl="0">
              <a:spcBef>
                <a:spcPts val="1200"/>
              </a:spcBef>
              <a:spcAft>
                <a:spcPts val="0"/>
              </a:spcAft>
              <a:buNone/>
            </a:pPr>
            <a:endParaRPr sz="2331">
              <a:solidFill>
                <a:srgbClr val="202124"/>
              </a:solidFill>
              <a:highlight>
                <a:schemeClr val="lt1"/>
              </a:highlight>
            </a:endParaRPr>
          </a:p>
          <a:p>
            <a:pPr marL="457200" lvl="0" indent="-298933" algn="l" rtl="0">
              <a:spcBef>
                <a:spcPts val="0"/>
              </a:spcBef>
              <a:spcAft>
                <a:spcPts val="0"/>
              </a:spcAft>
              <a:buClr>
                <a:srgbClr val="202124"/>
              </a:buClr>
              <a:buSzPct val="100000"/>
              <a:buChar char="-"/>
            </a:pPr>
            <a:r>
              <a:rPr lang="en" sz="2331">
                <a:solidFill>
                  <a:srgbClr val="202124"/>
                </a:solidFill>
                <a:highlight>
                  <a:schemeClr val="lt1"/>
                </a:highlight>
              </a:rPr>
              <a:t>It is </a:t>
            </a:r>
            <a:r>
              <a:rPr lang="en" sz="2331" b="1">
                <a:solidFill>
                  <a:srgbClr val="202124"/>
                </a:solidFill>
              </a:rPr>
              <a:t>considered even more significant today than when it was adopted 70 years ago</a:t>
            </a:r>
            <a:r>
              <a:rPr lang="en" sz="2331">
                <a:solidFill>
                  <a:srgbClr val="202124"/>
                </a:solidFill>
                <a:highlight>
                  <a:schemeClr val="lt1"/>
                </a:highlight>
              </a:rPr>
              <a:t>. Translated into hundreds of languages, the Declaration is the world's best-known human rights document.</a:t>
            </a:r>
            <a:endParaRPr sz="2331">
              <a:solidFill>
                <a:srgbClr val="202124"/>
              </a:solidFill>
              <a:highlight>
                <a:schemeClr val="lt1"/>
              </a:highlight>
            </a:endParaRPr>
          </a:p>
          <a:p>
            <a:pPr marL="0" lvl="0" indent="0" algn="l" rtl="0">
              <a:spcBef>
                <a:spcPts val="0"/>
              </a:spcBef>
              <a:spcAft>
                <a:spcPts val="0"/>
              </a:spcAft>
              <a:buClr>
                <a:schemeClr val="dk1"/>
              </a:buClr>
              <a:buSzPct val="47173"/>
              <a:buFont typeface="Arial"/>
              <a:buNone/>
            </a:pPr>
            <a:r>
              <a:rPr lang="en" sz="2331">
                <a:solidFill>
                  <a:schemeClr val="dk1"/>
                </a:solidFill>
              </a:rPr>
              <a:t> </a:t>
            </a:r>
            <a:endParaRPr sz="2331">
              <a:solidFill>
                <a:schemeClr val="dk1"/>
              </a:solidFill>
            </a:endParaRPr>
          </a:p>
          <a:p>
            <a:pPr marL="457200" lvl="0" indent="-298933" algn="l" rtl="0">
              <a:spcBef>
                <a:spcPts val="0"/>
              </a:spcBef>
              <a:spcAft>
                <a:spcPts val="0"/>
              </a:spcAft>
              <a:buClr>
                <a:srgbClr val="202124"/>
              </a:buClr>
              <a:buSzPct val="100000"/>
              <a:buChar char="-"/>
            </a:pPr>
            <a:r>
              <a:rPr lang="en" sz="2331">
                <a:solidFill>
                  <a:srgbClr val="202124"/>
                </a:solidFill>
                <a:highlight>
                  <a:schemeClr val="lt1"/>
                </a:highlight>
              </a:rPr>
              <a:t>It is widely recognized as having inspired, and paved the way for, the adoption of more than seventy human rights treaties, applied today on a permanent basis at global and regional levels (all containing references to it in their preambles).</a:t>
            </a:r>
            <a:endParaRPr sz="2331">
              <a:solidFill>
                <a:srgbClr val="202124"/>
              </a:solidFill>
              <a:highlight>
                <a:schemeClr val="lt1"/>
              </a:highlight>
            </a:endParaRPr>
          </a:p>
          <a:p>
            <a:pPr marL="0" lvl="0" indent="0" algn="l" rtl="0">
              <a:spcBef>
                <a:spcPts val="0"/>
              </a:spcBef>
              <a:spcAft>
                <a:spcPts val="0"/>
              </a:spcAft>
              <a:buNone/>
            </a:pPr>
            <a:endParaRPr sz="2331">
              <a:solidFill>
                <a:srgbClr val="202124"/>
              </a:solidFill>
              <a:highlight>
                <a:schemeClr val="lt1"/>
              </a:highlight>
            </a:endParaRPr>
          </a:p>
          <a:p>
            <a:pPr marL="457200" lvl="0" indent="-261778" algn="l" rtl="0">
              <a:spcBef>
                <a:spcPts val="0"/>
              </a:spcBef>
              <a:spcAft>
                <a:spcPts val="0"/>
              </a:spcAft>
              <a:buClr>
                <a:srgbClr val="202124"/>
              </a:buClr>
              <a:buSzPct val="47173"/>
              <a:buChar char="-"/>
            </a:pPr>
            <a:r>
              <a:rPr lang="en" sz="2331">
                <a:solidFill>
                  <a:srgbClr val="202124"/>
                </a:solidFill>
                <a:highlight>
                  <a:schemeClr val="lt1"/>
                </a:highlight>
              </a:rPr>
              <a:t>Representing the world’s most progressive movement in human Rights recognition, The Universal Declaration of Human Rights </a:t>
            </a:r>
            <a:r>
              <a:rPr lang="en" sz="2431">
                <a:solidFill>
                  <a:srgbClr val="202124"/>
                </a:solidFill>
                <a:highlight>
                  <a:srgbClr val="FFFFFF"/>
                </a:highlight>
                <a:latin typeface="Arial"/>
                <a:ea typeface="Arial"/>
                <a:cs typeface="Arial"/>
                <a:sym typeface="Arial"/>
              </a:rPr>
              <a:t>continues to be an inspiration to us all whether in addressing injustices, in times of conflicts, in societies suffering repression, and in our efforts towards achieving universal enjoyment of human rights.</a:t>
            </a:r>
            <a:endParaRPr sz="2431">
              <a:solidFill>
                <a:srgbClr val="202124"/>
              </a:solidFill>
              <a:highlight>
                <a:srgbClr val="FFFFFF"/>
              </a:highlight>
              <a:latin typeface="Arial"/>
              <a:ea typeface="Arial"/>
              <a:cs typeface="Arial"/>
              <a:sym typeface="Arial"/>
            </a:endParaRPr>
          </a:p>
          <a:p>
            <a:pPr marL="0" lvl="0" indent="0" algn="l" rtl="0">
              <a:spcBef>
                <a:spcPts val="1200"/>
              </a:spcBef>
              <a:spcAft>
                <a:spcPts val="0"/>
              </a:spcAft>
              <a:buNone/>
            </a:pPr>
            <a:endParaRPr sz="1100">
              <a:solidFill>
                <a:srgbClr val="202124"/>
              </a:solidFill>
              <a:highlight>
                <a:schemeClr val="lt1"/>
              </a:highlight>
            </a:endParaRPr>
          </a:p>
          <a:p>
            <a:pPr marL="0" lvl="0" indent="0" algn="l" rtl="0">
              <a:spcBef>
                <a:spcPts val="0"/>
              </a:spcBef>
              <a:spcAft>
                <a:spcPts val="0"/>
              </a:spcAft>
              <a:buClr>
                <a:schemeClr val="dk2"/>
              </a:buClr>
              <a:buSzPct val="100000"/>
              <a:buFont typeface="Arial"/>
              <a:buNone/>
            </a:pPr>
            <a:r>
              <a:rPr lang="en" sz="1100">
                <a:solidFill>
                  <a:schemeClr val="dk1"/>
                </a:solidFill>
              </a:rPr>
              <a:t> </a:t>
            </a:r>
            <a:endParaRPr sz="1200">
              <a:solidFill>
                <a:srgbClr val="202124"/>
              </a:solidFill>
              <a:highlight>
                <a:srgbClr val="FFFFFF"/>
              </a:highlight>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3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References</a:t>
            </a:r>
            <a:endParaRPr/>
          </a:p>
          <a:p>
            <a:pPr marL="0" lvl="0" indent="0" algn="l" rtl="0">
              <a:spcBef>
                <a:spcPts val="0"/>
              </a:spcBef>
              <a:spcAft>
                <a:spcPts val="0"/>
              </a:spcAft>
              <a:buNone/>
            </a:pPr>
            <a:endParaRPr/>
          </a:p>
        </p:txBody>
      </p:sp>
      <p:sp>
        <p:nvSpPr>
          <p:cNvPr id="201" name="Google Shape;201;p36"/>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
              <a:t>United Nation Human rights website: </a:t>
            </a:r>
            <a:r>
              <a:rPr lang="en" u="sng">
                <a:solidFill>
                  <a:schemeClr val="hlink"/>
                </a:solidFill>
                <a:hlinkClick r:id="rId3"/>
              </a:rPr>
              <a:t>https://www.ohchr.org/en/universal-declaration-of-human-rights</a:t>
            </a:r>
            <a:r>
              <a:rPr lang="en"/>
              <a:t> Accessed: 19th January,2023</a:t>
            </a:r>
            <a:endParaRPr/>
          </a:p>
          <a:p>
            <a:pPr marL="0" lvl="0" indent="0" algn="l" rtl="0">
              <a:spcBef>
                <a:spcPts val="1200"/>
              </a:spcBef>
              <a:spcAft>
                <a:spcPts val="0"/>
              </a:spcAft>
              <a:buNone/>
            </a:pPr>
            <a:r>
              <a:rPr lang="en"/>
              <a:t>E-International Relations Website:</a:t>
            </a:r>
            <a:endParaRPr/>
          </a:p>
          <a:p>
            <a:pPr marL="0" lvl="0" indent="0" algn="l" rtl="0">
              <a:spcBef>
                <a:spcPts val="1200"/>
              </a:spcBef>
              <a:spcAft>
                <a:spcPts val="1200"/>
              </a:spcAft>
              <a:buNone/>
            </a:pPr>
            <a:r>
              <a:rPr lang="en" u="sng">
                <a:solidFill>
                  <a:schemeClr val="hlink"/>
                </a:solidFill>
                <a:hlinkClick r:id="rId4"/>
              </a:rPr>
              <a:t>https://www.e-ir.info/2013/12/01/can-and-should-human-rights-be-universal/</a:t>
            </a:r>
            <a:r>
              <a:rPr lang="en"/>
              <a:t> Accessed: 20th January, 2023</a:t>
            </a:r>
            <a:endParaRPr/>
          </a:p>
        </p:txBody>
      </p:sp>
    </p:spTree>
  </p:cSld>
  <p:clrMapOvr>
    <a:masterClrMapping/>
  </p:clrMapOvr>
</p:sld>
</file>

<file path=ppt/theme/theme1.xml><?xml version="1.0" encoding="utf-8"?>
<a:theme xmlns:a="http://schemas.openxmlformats.org/drawingml/2006/main"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1987</Words>
  <Application>Microsoft Office PowerPoint</Application>
  <PresentationFormat>On-screen Show (16:9)</PresentationFormat>
  <Paragraphs>94</Paragraphs>
  <Slides>24</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Oswald</vt:lpstr>
      <vt:lpstr>Arial</vt:lpstr>
      <vt:lpstr>Times New Roman</vt:lpstr>
      <vt:lpstr>Roboto</vt:lpstr>
      <vt:lpstr>Playfair Display</vt:lpstr>
      <vt:lpstr>Calibri</vt:lpstr>
      <vt:lpstr>Lobster</vt:lpstr>
      <vt:lpstr>Montserrat</vt:lpstr>
      <vt:lpstr>Pop</vt:lpstr>
      <vt:lpstr>UNIVERSAL DECLARATION OF HUMAN RIGHTS </vt:lpstr>
      <vt:lpstr>Structure</vt:lpstr>
      <vt:lpstr>Overview</vt:lpstr>
      <vt:lpstr>PowerPoint Presentation</vt:lpstr>
      <vt:lpstr>PowerPoint Presentation</vt:lpstr>
      <vt:lpstr>INTENDED PURPOSES  </vt:lpstr>
      <vt:lpstr>PowerPoint Presentation</vt:lpstr>
      <vt:lpstr>PowerPoint Presentation</vt:lpstr>
      <vt:lpstr>Global Controversies / Alternative Views</vt:lpstr>
      <vt:lpstr>Some of these disputes with the UDHR include: </vt:lpstr>
      <vt:lpstr>PowerPoint Presentation</vt:lpstr>
      <vt:lpstr>PowerPoint Presentation</vt:lpstr>
      <vt:lpstr>PowerPoint Presentation</vt:lpstr>
      <vt:lpstr>TODAY?</vt:lpstr>
      <vt:lpstr> A serious obstacle for universal human rights is the claim that it is a new form of imperialism.   In a 2011 article entitled, ‘The world turned upside down? Human rights and International Relations after 25 years’, Nicholas Rengger describes human rights as  “a mask for Western interests”.  </vt:lpstr>
      <vt:lpstr>Example  2003 U.S invasion of Iraq</vt:lpstr>
      <vt:lpstr>As a result of Western double standards and “narrow-minded and ham-handed” (Donnelly, 2003, 99) policies, cultural relativist and imperialist arguments persist today. </vt:lpstr>
      <vt:lpstr>These arguments are often made by minority/elite groups, unrepresentative of the populations they supposedly represent.  Nevertheless, Anne Phillips, explains in her book ‘Multiculturalism, Universalism and the Claims of Democracy’ that Cultural relativist arguments consistently under-represent women, supposed spokespersons of ‘culture’ ensure that women are persistently under-represented (Phillips, 2001, 13), falsely presenting a culture of “male dominance” (2001, 14).   This shows us that cultural relativist arguments are often a shallow tool used to impede the application of human rights.      </vt:lpstr>
      <vt:lpstr>“Unrepresentative manipulation of human rights arguments can be clearly seen in anti-imperialist rhetoric.”</vt:lpstr>
      <vt:lpstr>It is clear shallow arguments appealing to culture and sovereignty, as well as Western clumsiness and hypocrisy, have shielded human rights abuses from scrutiny.                       Donnelly argues both ‘radical’ cultural relativism and ‘radical’ universalism are misguided.    Radical cultural relativism gives too much potential for abuse, with those in power able to dictate what determines ‘culture’ to hide abuses of power   Radical universalism is also a weak notion, dismissing culture entirely (Donnelly, 1984, 403)</vt:lpstr>
      <vt:lpstr>So then……</vt:lpstr>
      <vt:lpstr>Civil society has played a crucial role in pushing for human rights worldwide.   Civil society represents a legitimate conduit for human rights. Mahmud argues rights are better respected if they came from populations, not isolated leaders or foreign imposition (1993, 497).  Conceptions of human rights based on collective histories of humanities’ injustices make a strong case for the value of universal human rights, particularly in light of damaging manipulation to mainstream human rights theory.  It is clear civil society will continue to play a fundamental role in promoting and protecting human rights.   If the international community maintains a positive, critical role and domestic pushes for human rights are legitimised by international law, human rights have the potential to be universal.  </vt:lpstr>
      <vt:lpstr>NEVERTHELESS…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UNIVERSAL DECLARATION OF HUMAN RIGHTS </dc:title>
  <cp:lastModifiedBy>Andy Bevan</cp:lastModifiedBy>
  <cp:revision>1</cp:revision>
  <dcterms:modified xsi:type="dcterms:W3CDTF">2023-01-21T11:36:25Z</dcterms:modified>
</cp:coreProperties>
</file>