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71508D-02B2-48D3-81AA-57C7C0F49312}" v="1562" dt="2026-03-11T16:09:48.831"/>
    <p1510:client id="{91B2016E-92A4-4389-9FAA-8C3F9D7EB1EE}" v="154" dt="2026-03-11T00:29:56.988"/>
    <p1510:client id="{B261FC9C-E91A-4F54-9C45-35377D2837D3}" v="93" dt="2026-03-12T18:11:19.795"/>
    <p1510:client id="{F91160B5-4F02-4BD9-A3C0-9E3383602C8C}" v="1050" dt="2026-03-11T11:33:41.9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B6D41BCC-AD73-4203-A5A6-E62EB28B0FE6}" type="datetimeFigureOut">
              <a:rPr lang="en-US" smtClean="0"/>
              <a:t>3/12/2026</a:t>
            </a:fld>
            <a:endParaRPr lang="en-US"/>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719137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B6D41BCC-AD73-4203-A5A6-E62EB28B0FE6}" type="datetimeFigureOut">
              <a:rPr lang="en-US" smtClean="0"/>
              <a:t>3/12/2026</a:t>
            </a:fld>
            <a:endParaRPr lang="en-US"/>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241035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CB1D-064E-46DE-B533-7CDA331EEB61}"/>
              </a:ext>
            </a:extLst>
          </p:cNvPr>
          <p:cNvSpPr>
            <a:spLocks noGrp="1"/>
          </p:cNvSpPr>
          <p:nvPr>
            <p:ph type="title"/>
          </p:nvPr>
        </p:nvSpPr>
        <p:spPr>
          <a:xfrm>
            <a:off x="1638300" y="2748406"/>
            <a:ext cx="8115300" cy="2737994"/>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5FD222C0-D002-4A94-BAFF-FD1A1CCA64CE}"/>
              </a:ext>
            </a:extLst>
          </p:cNvPr>
          <p:cNvSpPr>
            <a:spLocks noGrp="1"/>
          </p:cNvSpPr>
          <p:nvPr>
            <p:ph type="body" idx="1"/>
          </p:nvPr>
        </p:nvSpPr>
        <p:spPr>
          <a:xfrm>
            <a:off x="1638300" y="1371600"/>
            <a:ext cx="8115300" cy="1333272"/>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353E7D7E-EC9F-4AA5-A559-EF556C6AD5EE}"/>
              </a:ext>
            </a:extLst>
          </p:cNvPr>
          <p:cNvSpPr>
            <a:spLocks noGrp="1"/>
          </p:cNvSpPr>
          <p:nvPr>
            <p:ph type="dt" sz="half" idx="10"/>
          </p:nvPr>
        </p:nvSpPr>
        <p:spPr/>
        <p:txBody>
          <a:bodyPr/>
          <a:lstStyle/>
          <a:p>
            <a:fld id="{B6D41BCC-AD73-4203-A5A6-E62EB28B0FE6}" type="datetimeFigureOut">
              <a:rPr lang="en-US" smtClean="0"/>
              <a:t>3/12/2026</a:t>
            </a:fld>
            <a:endParaRPr lang="en-US"/>
          </a:p>
        </p:txBody>
      </p:sp>
      <p:sp>
        <p:nvSpPr>
          <p:cNvPr id="5" name="Footer Placeholder 4">
            <a:extLst>
              <a:ext uri="{FF2B5EF4-FFF2-40B4-BE49-F238E27FC236}">
                <a16:creationId xmlns:a16="http://schemas.microsoft.com/office/drawing/2014/main" id="{2677A8EE-88C1-400C-A23F-656DC76B95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C245A4-F9C6-44E9-929F-78C657C8B651}"/>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254744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F34F-B65E-4FA0-87E8-8890F482B383}"/>
              </a:ext>
            </a:extLst>
          </p:cNvPr>
          <p:cNvSpPr>
            <a:spLocks noGrp="1"/>
          </p:cNvSpPr>
          <p:nvPr>
            <p:ph type="title"/>
          </p:nvPr>
        </p:nvSpPr>
        <p:spPr>
          <a:xfrm>
            <a:off x="1638299" y="685800"/>
            <a:ext cx="9382348" cy="137160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D625A67-10CA-4531-93E1-39892C087E0B}"/>
              </a:ext>
            </a:extLst>
          </p:cNvPr>
          <p:cNvSpPr>
            <a:spLocks noGrp="1"/>
          </p:cNvSpPr>
          <p:nvPr>
            <p:ph sz="half" idx="1"/>
          </p:nvPr>
        </p:nvSpPr>
        <p:spPr>
          <a:xfrm>
            <a:off x="1638297" y="2057400"/>
            <a:ext cx="4553103" cy="41250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2BE36-0CAF-4D92-9AC2-9249276B96F2}"/>
              </a:ext>
            </a:extLst>
          </p:cNvPr>
          <p:cNvSpPr>
            <a:spLocks noGrp="1"/>
          </p:cNvSpPr>
          <p:nvPr>
            <p:ph sz="half" idx="2"/>
          </p:nvPr>
        </p:nvSpPr>
        <p:spPr>
          <a:xfrm>
            <a:off x="6477000" y="2057400"/>
            <a:ext cx="4543647" cy="4125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C36479-3B04-43BD-9B59-DBF6CA2BF814}"/>
              </a:ext>
            </a:extLst>
          </p:cNvPr>
          <p:cNvSpPr>
            <a:spLocks noGrp="1"/>
          </p:cNvSpPr>
          <p:nvPr>
            <p:ph type="dt" sz="half" idx="10"/>
          </p:nvPr>
        </p:nvSpPr>
        <p:spPr/>
        <p:txBody>
          <a:bodyPr/>
          <a:lstStyle/>
          <a:p>
            <a:fld id="{B6D41BCC-AD73-4203-A5A6-E62EB28B0FE6}" type="datetimeFigureOut">
              <a:rPr lang="en-US" smtClean="0"/>
              <a:t>3/12/2026</a:t>
            </a:fld>
            <a:endParaRPr lang="en-US"/>
          </a:p>
        </p:txBody>
      </p:sp>
      <p:sp>
        <p:nvSpPr>
          <p:cNvPr id="6" name="Footer Placeholder 5">
            <a:extLst>
              <a:ext uri="{FF2B5EF4-FFF2-40B4-BE49-F238E27FC236}">
                <a16:creationId xmlns:a16="http://schemas.microsoft.com/office/drawing/2014/main" id="{0CFD4449-57DB-41D2-B49E-694E7C13FA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60CC2C-E50B-47D2-B62F-D5C4C9CDA7E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95303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530B-D0F2-4FC4-A10F-1E54EF82C877}"/>
              </a:ext>
            </a:extLst>
          </p:cNvPr>
          <p:cNvSpPr>
            <a:spLocks noGrp="1"/>
          </p:cNvSpPr>
          <p:nvPr>
            <p:ph type="title"/>
          </p:nvPr>
        </p:nvSpPr>
        <p:spPr>
          <a:xfrm>
            <a:off x="1638300" y="755118"/>
            <a:ext cx="9378304" cy="122276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868865C-9D06-4FA3-BA3D-7187BB41B576}"/>
              </a:ext>
            </a:extLst>
          </p:cNvPr>
          <p:cNvSpPr>
            <a:spLocks noGrp="1"/>
          </p:cNvSpPr>
          <p:nvPr>
            <p:ph type="body" idx="1"/>
          </p:nvPr>
        </p:nvSpPr>
        <p:spPr>
          <a:xfrm>
            <a:off x="1638300"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F656570-8F97-4B7E-A805-96925AC4781F}"/>
              </a:ext>
            </a:extLst>
          </p:cNvPr>
          <p:cNvSpPr>
            <a:spLocks noGrp="1"/>
          </p:cNvSpPr>
          <p:nvPr>
            <p:ph sz="half" idx="2"/>
          </p:nvPr>
        </p:nvSpPr>
        <p:spPr>
          <a:xfrm>
            <a:off x="1638300"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4057EF54-F63F-4730-99EE-0E472578F512}"/>
              </a:ext>
            </a:extLst>
          </p:cNvPr>
          <p:cNvSpPr>
            <a:spLocks noGrp="1"/>
          </p:cNvSpPr>
          <p:nvPr>
            <p:ph type="body" sz="quarter" idx="3"/>
          </p:nvPr>
        </p:nvSpPr>
        <p:spPr>
          <a:xfrm>
            <a:off x="6487213"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908453E-B012-4889-9F49-E1351532ADF2}"/>
              </a:ext>
            </a:extLst>
          </p:cNvPr>
          <p:cNvSpPr>
            <a:spLocks noGrp="1"/>
          </p:cNvSpPr>
          <p:nvPr>
            <p:ph sz="quarter" idx="4"/>
          </p:nvPr>
        </p:nvSpPr>
        <p:spPr>
          <a:xfrm>
            <a:off x="6487213"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89FC47A-8514-4C98-B1BE-FF6CC666C580}"/>
              </a:ext>
            </a:extLst>
          </p:cNvPr>
          <p:cNvSpPr>
            <a:spLocks noGrp="1"/>
          </p:cNvSpPr>
          <p:nvPr>
            <p:ph type="dt" sz="half" idx="10"/>
          </p:nvPr>
        </p:nvSpPr>
        <p:spPr/>
        <p:txBody>
          <a:bodyPr/>
          <a:lstStyle/>
          <a:p>
            <a:fld id="{B6D41BCC-AD73-4203-A5A6-E62EB28B0FE6}" type="datetimeFigureOut">
              <a:rPr lang="en-US" smtClean="0"/>
              <a:t>3/12/2026</a:t>
            </a:fld>
            <a:endParaRPr lang="en-US"/>
          </a:p>
        </p:txBody>
      </p:sp>
      <p:sp>
        <p:nvSpPr>
          <p:cNvPr id="8" name="Footer Placeholder 7">
            <a:extLst>
              <a:ext uri="{FF2B5EF4-FFF2-40B4-BE49-F238E27FC236}">
                <a16:creationId xmlns:a16="http://schemas.microsoft.com/office/drawing/2014/main" id="{CED4301A-D375-4163-9488-27A9CDC6FD3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ED6105-4A37-4D4B-9BE8-715FB732C92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547651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07F-6649-4D23-8869-C1CC29D0096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8B85A1-41F9-4BC1-9C40-3E5D5C0425BF}"/>
              </a:ext>
            </a:extLst>
          </p:cNvPr>
          <p:cNvSpPr>
            <a:spLocks noGrp="1"/>
          </p:cNvSpPr>
          <p:nvPr>
            <p:ph type="dt" sz="half" idx="10"/>
          </p:nvPr>
        </p:nvSpPr>
        <p:spPr/>
        <p:txBody>
          <a:bodyPr/>
          <a:lstStyle/>
          <a:p>
            <a:fld id="{B6D41BCC-AD73-4203-A5A6-E62EB28B0FE6}" type="datetimeFigureOut">
              <a:rPr lang="en-US" smtClean="0"/>
              <a:t>3/12/2026</a:t>
            </a:fld>
            <a:endParaRPr lang="en-US"/>
          </a:p>
        </p:txBody>
      </p:sp>
      <p:sp>
        <p:nvSpPr>
          <p:cNvPr id="4" name="Footer Placeholder 3">
            <a:extLst>
              <a:ext uri="{FF2B5EF4-FFF2-40B4-BE49-F238E27FC236}">
                <a16:creationId xmlns:a16="http://schemas.microsoft.com/office/drawing/2014/main" id="{97B23774-EAA9-47ED-87EF-EE2B29A2580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526550-DD4D-45E2-8916-8314C5D0680D}"/>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786305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35FACD-1A4D-49F3-8EA8-21B5C1A6A258}"/>
              </a:ext>
            </a:extLst>
          </p:cNvPr>
          <p:cNvSpPr>
            <a:spLocks noGrp="1"/>
          </p:cNvSpPr>
          <p:nvPr>
            <p:ph type="dt" sz="half" idx="10"/>
          </p:nvPr>
        </p:nvSpPr>
        <p:spPr/>
        <p:txBody>
          <a:bodyPr/>
          <a:lstStyle/>
          <a:p>
            <a:fld id="{B6D41BCC-AD73-4203-A5A6-E62EB28B0FE6}" type="datetimeFigureOut">
              <a:rPr lang="en-US" smtClean="0"/>
              <a:t>3/12/2026</a:t>
            </a:fld>
            <a:endParaRPr lang="en-US"/>
          </a:p>
        </p:txBody>
      </p:sp>
      <p:sp>
        <p:nvSpPr>
          <p:cNvPr id="3" name="Footer Placeholder 2">
            <a:extLst>
              <a:ext uri="{FF2B5EF4-FFF2-40B4-BE49-F238E27FC236}">
                <a16:creationId xmlns:a16="http://schemas.microsoft.com/office/drawing/2014/main" id="{C4FFD9DD-0E4E-4C36-AF85-B3EAD7FE61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E6F4C8-14FA-4405-85EE-ABF53FB0377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709393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7C28-5DEE-493D-ABAD-38E4F2D75924}"/>
              </a:ext>
            </a:extLst>
          </p:cNvPr>
          <p:cNvSpPr>
            <a:spLocks noGrp="1"/>
          </p:cNvSpPr>
          <p:nvPr>
            <p:ph type="title"/>
          </p:nvPr>
        </p:nvSpPr>
        <p:spPr>
          <a:xfrm>
            <a:off x="1225621" y="1085481"/>
            <a:ext cx="3651180" cy="1657719"/>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5E79C5-E567-4F12-96B8-8BBEAE3D8B9F}"/>
              </a:ext>
            </a:extLst>
          </p:cNvPr>
          <p:cNvSpPr>
            <a:spLocks noGrp="1"/>
          </p:cNvSpPr>
          <p:nvPr>
            <p:ph idx="1"/>
          </p:nvPr>
        </p:nvSpPr>
        <p:spPr>
          <a:xfrm>
            <a:off x="5676900" y="1132676"/>
            <a:ext cx="5289480" cy="4728374"/>
          </a:xfrm>
        </p:spPr>
        <p:txBody>
          <a:bodyPr/>
          <a:lstStyle>
            <a:lvl1pPr>
              <a:lnSpc>
                <a:spcPct val="110000"/>
              </a:lnSpc>
              <a:defRPr sz="3200"/>
            </a:lvl1pPr>
            <a:lvl2pPr>
              <a:lnSpc>
                <a:spcPct val="110000"/>
              </a:lnSpc>
              <a:defRPr sz="2800"/>
            </a:lvl2pPr>
            <a:lvl3pPr>
              <a:lnSpc>
                <a:spcPct val="110000"/>
              </a:lnSpc>
              <a:defRPr sz="2400"/>
            </a:lvl3pPr>
            <a:lvl4pPr>
              <a:lnSpc>
                <a:spcPct val="110000"/>
              </a:lnSpc>
              <a:defRPr sz="2000"/>
            </a:lvl4pPr>
            <a:lvl5pPr>
              <a:lnSpc>
                <a:spcPct val="110000"/>
              </a:lnSpc>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733DF7F-0B5C-40CE-A65F-779FA7EFBF1C}"/>
              </a:ext>
            </a:extLst>
          </p:cNvPr>
          <p:cNvSpPr>
            <a:spLocks noGrp="1"/>
          </p:cNvSpPr>
          <p:nvPr>
            <p:ph type="body" sz="half" idx="2"/>
          </p:nvPr>
        </p:nvSpPr>
        <p:spPr>
          <a:xfrm>
            <a:off x="1225621" y="2748406"/>
            <a:ext cx="365118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4022248C-1826-4833-9592-383B5873AECA}"/>
              </a:ext>
            </a:extLst>
          </p:cNvPr>
          <p:cNvSpPr>
            <a:spLocks noGrp="1"/>
          </p:cNvSpPr>
          <p:nvPr>
            <p:ph type="dt" sz="half" idx="10"/>
          </p:nvPr>
        </p:nvSpPr>
        <p:spPr/>
        <p:txBody>
          <a:bodyPr/>
          <a:lstStyle/>
          <a:p>
            <a:fld id="{B6D41BCC-AD73-4203-A5A6-E62EB28B0FE6}" type="datetimeFigureOut">
              <a:rPr lang="en-US" smtClean="0"/>
              <a:t>3/12/2026</a:t>
            </a:fld>
            <a:endParaRPr lang="en-US"/>
          </a:p>
        </p:txBody>
      </p:sp>
      <p:sp>
        <p:nvSpPr>
          <p:cNvPr id="6" name="Footer Placeholder 5">
            <a:extLst>
              <a:ext uri="{FF2B5EF4-FFF2-40B4-BE49-F238E27FC236}">
                <a16:creationId xmlns:a16="http://schemas.microsoft.com/office/drawing/2014/main" id="{E80219DC-2646-42AD-897A-EB765DCBE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238D7-4EEA-475B-B1CA-C44B89BEA30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890691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65BE-C907-4660-A586-71C6A1D101EC}"/>
              </a:ext>
            </a:extLst>
          </p:cNvPr>
          <p:cNvSpPr>
            <a:spLocks noGrp="1"/>
          </p:cNvSpPr>
          <p:nvPr>
            <p:ph type="title"/>
          </p:nvPr>
        </p:nvSpPr>
        <p:spPr>
          <a:xfrm>
            <a:off x="1219200" y="1085481"/>
            <a:ext cx="3657600" cy="1657719"/>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044C8A9-67DF-419C-B2FC-3A879CCEF393}"/>
              </a:ext>
            </a:extLst>
          </p:cNvPr>
          <p:cNvSpPr>
            <a:spLocks noGrp="1"/>
          </p:cNvSpPr>
          <p:nvPr>
            <p:ph type="pic" idx="1"/>
          </p:nvPr>
        </p:nvSpPr>
        <p:spPr>
          <a:xfrm>
            <a:off x="5676900" y="1061885"/>
            <a:ext cx="5331069" cy="477556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EDA94A1-3058-402A-9C3F-2F210D91D990}"/>
              </a:ext>
            </a:extLst>
          </p:cNvPr>
          <p:cNvSpPr>
            <a:spLocks noGrp="1"/>
          </p:cNvSpPr>
          <p:nvPr>
            <p:ph type="body" sz="half" idx="2"/>
          </p:nvPr>
        </p:nvSpPr>
        <p:spPr>
          <a:xfrm>
            <a:off x="1219200" y="2748406"/>
            <a:ext cx="365760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BC3CA50-C8D8-4F83-B2F6-BCE825866405}"/>
              </a:ext>
            </a:extLst>
          </p:cNvPr>
          <p:cNvSpPr>
            <a:spLocks noGrp="1"/>
          </p:cNvSpPr>
          <p:nvPr>
            <p:ph type="dt" sz="half" idx="10"/>
          </p:nvPr>
        </p:nvSpPr>
        <p:spPr/>
        <p:txBody>
          <a:bodyPr/>
          <a:lstStyle/>
          <a:p>
            <a:fld id="{B6D41BCC-AD73-4203-A5A6-E62EB28B0FE6}" type="datetimeFigureOut">
              <a:rPr lang="en-US" smtClean="0"/>
              <a:t>3/12/2026</a:t>
            </a:fld>
            <a:endParaRPr lang="en-US"/>
          </a:p>
        </p:txBody>
      </p:sp>
      <p:sp>
        <p:nvSpPr>
          <p:cNvPr id="6" name="Footer Placeholder 5">
            <a:extLst>
              <a:ext uri="{FF2B5EF4-FFF2-40B4-BE49-F238E27FC236}">
                <a16:creationId xmlns:a16="http://schemas.microsoft.com/office/drawing/2014/main" id="{057E5BE3-7B02-4281-BD90-C1FAAF6368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E256D-ACD5-438F-BA6F-605E5260E2E6}"/>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768662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D0E6-AD36-493C-9DC3-5ACC2059EC93}"/>
              </a:ext>
            </a:extLst>
          </p:cNvPr>
          <p:cNvSpPr>
            <a:spLocks noGrp="1"/>
          </p:cNvSpPr>
          <p:nvPr>
            <p:ph type="title"/>
          </p:nvPr>
        </p:nvSpPr>
        <p:spPr>
          <a:xfrm>
            <a:off x="1638299" y="685800"/>
            <a:ext cx="8915402" cy="1371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10B8558-FA83-4F6C-A6D1-2DF9D3F74BD6}"/>
              </a:ext>
            </a:extLst>
          </p:cNvPr>
          <p:cNvSpPr>
            <a:spLocks noGrp="1"/>
          </p:cNvSpPr>
          <p:nvPr>
            <p:ph type="body" orient="vert" idx="1"/>
          </p:nvPr>
        </p:nvSpPr>
        <p:spPr>
          <a:xfrm>
            <a:off x="1638299" y="2057399"/>
            <a:ext cx="8915401" cy="41148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6DE619-0CC6-4480-ABDE-277D36BDFCBB}"/>
              </a:ext>
            </a:extLst>
          </p:cNvPr>
          <p:cNvSpPr>
            <a:spLocks noGrp="1"/>
          </p:cNvSpPr>
          <p:nvPr>
            <p:ph type="dt" sz="half" idx="10"/>
          </p:nvPr>
        </p:nvSpPr>
        <p:spPr/>
        <p:txBody>
          <a:bodyPr/>
          <a:lstStyle/>
          <a:p>
            <a:fld id="{B6D41BCC-AD73-4203-A5A6-E62EB28B0FE6}" type="datetimeFigureOut">
              <a:rPr lang="en-US" smtClean="0"/>
              <a:t>3/12/2026</a:t>
            </a:fld>
            <a:endParaRPr lang="en-US"/>
          </a:p>
        </p:txBody>
      </p:sp>
      <p:sp>
        <p:nvSpPr>
          <p:cNvPr id="5" name="Footer Placeholder 4">
            <a:extLst>
              <a:ext uri="{FF2B5EF4-FFF2-40B4-BE49-F238E27FC236}">
                <a16:creationId xmlns:a16="http://schemas.microsoft.com/office/drawing/2014/main" id="{140791E6-BE35-4ECA-8AD1-E8EC09B856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F94606-B928-42D6-85CC-9576F60E3B5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653934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18D8A-5002-491C-922A-E9624E2DBD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65882C6-2BE9-4E25-B8BB-A2346A2B0B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7BEFF9-B3BC-4C07-BF6C-2E3C91B54B78}"/>
              </a:ext>
            </a:extLst>
          </p:cNvPr>
          <p:cNvSpPr>
            <a:spLocks noGrp="1"/>
          </p:cNvSpPr>
          <p:nvPr>
            <p:ph type="dt" sz="half" idx="10"/>
          </p:nvPr>
        </p:nvSpPr>
        <p:spPr/>
        <p:txBody>
          <a:bodyPr/>
          <a:lstStyle/>
          <a:p>
            <a:fld id="{B6D41BCC-AD73-4203-A5A6-E62EB28B0FE6}" type="datetimeFigureOut">
              <a:rPr lang="en-US" smtClean="0"/>
              <a:t>3/12/2026</a:t>
            </a:fld>
            <a:endParaRPr lang="en-US"/>
          </a:p>
        </p:txBody>
      </p:sp>
      <p:sp>
        <p:nvSpPr>
          <p:cNvPr id="5" name="Footer Placeholder 4">
            <a:extLst>
              <a:ext uri="{FF2B5EF4-FFF2-40B4-BE49-F238E27FC236}">
                <a16:creationId xmlns:a16="http://schemas.microsoft.com/office/drawing/2014/main" id="{CE0F4CF6-CDF1-4AFD-8319-71FD4FED4F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1A026-57F4-47F7-B4F0-E0D48E0126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447958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B6D41BCC-AD73-4203-A5A6-E62EB28B0FE6}" type="datetimeFigureOut">
              <a:rPr lang="en-US" smtClean="0"/>
              <a:pPr/>
              <a:t>3/12/2026</a:t>
            </a:fld>
            <a:endParaRPr lang="en-US"/>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3454647480"/>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EF0F480-AC05-4FED-9090-797A1AA65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95D3A5B-8711-48A3-ABD6-39982B174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06"/>
            <a:ext cx="9753600" cy="47953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38300" y="685800"/>
            <a:ext cx="6888285" cy="3428999"/>
          </a:xfrm>
        </p:spPr>
        <p:txBody>
          <a:bodyPr anchor="b">
            <a:normAutofit/>
          </a:bodyPr>
          <a:lstStyle/>
          <a:p>
            <a:r>
              <a:rPr lang="en-GB" dirty="0"/>
              <a:t>7 MINUTE REFLECTIVE PRESENTATION </a:t>
            </a:r>
          </a:p>
        </p:txBody>
      </p:sp>
      <p:sp>
        <p:nvSpPr>
          <p:cNvPr id="3" name="Subtitle 2"/>
          <p:cNvSpPr>
            <a:spLocks noGrp="1"/>
          </p:cNvSpPr>
          <p:nvPr>
            <p:ph type="subTitle" idx="1"/>
          </p:nvPr>
        </p:nvSpPr>
        <p:spPr>
          <a:xfrm>
            <a:off x="1638300" y="5279263"/>
            <a:ext cx="8115300" cy="1094868"/>
          </a:xfrm>
        </p:spPr>
        <p:txBody>
          <a:bodyPr anchor="ctr">
            <a:normAutofit/>
          </a:bodyPr>
          <a:lstStyle/>
          <a:p>
            <a:r>
              <a:rPr lang="en-GB" dirty="0"/>
              <a:t>MARIO ADAMACHE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585FE-8616-5DB1-AC37-9296531790DE}"/>
              </a:ext>
            </a:extLst>
          </p:cNvPr>
          <p:cNvSpPr>
            <a:spLocks noGrp="1"/>
          </p:cNvSpPr>
          <p:nvPr>
            <p:ph type="title"/>
          </p:nvPr>
        </p:nvSpPr>
        <p:spPr>
          <a:xfrm>
            <a:off x="1638299" y="560540"/>
            <a:ext cx="8915402" cy="1371600"/>
          </a:xfrm>
        </p:spPr>
        <p:txBody>
          <a:bodyPr>
            <a:normAutofit/>
          </a:bodyPr>
          <a:lstStyle/>
          <a:p>
            <a:r>
              <a:rPr lang="en-GB" sz="4800" dirty="0"/>
              <a:t>Introduction (Week 1)</a:t>
            </a:r>
          </a:p>
        </p:txBody>
      </p:sp>
      <p:sp>
        <p:nvSpPr>
          <p:cNvPr id="3" name="Content Placeholder 2">
            <a:extLst>
              <a:ext uri="{FF2B5EF4-FFF2-40B4-BE49-F238E27FC236}">
                <a16:creationId xmlns:a16="http://schemas.microsoft.com/office/drawing/2014/main" id="{03C2D945-72C0-AAAB-901F-F89B12E3B62B}"/>
              </a:ext>
            </a:extLst>
          </p:cNvPr>
          <p:cNvSpPr>
            <a:spLocks noGrp="1"/>
          </p:cNvSpPr>
          <p:nvPr>
            <p:ph idx="1"/>
          </p:nvPr>
        </p:nvSpPr>
        <p:spPr>
          <a:xfrm>
            <a:off x="938930" y="1932140"/>
            <a:ext cx="8915402" cy="4137259"/>
          </a:xfrm>
        </p:spPr>
        <p:txBody>
          <a:bodyPr vert="horz" lIns="91440" tIns="45720" rIns="91440" bIns="45720" rtlCol="0" anchor="t">
            <a:noAutofit/>
          </a:bodyPr>
          <a:lstStyle/>
          <a:p>
            <a:pPr marL="457200" indent="-457200"/>
            <a:r>
              <a:rPr lang="en-GB" sz="2800" dirty="0"/>
              <a:t>In this week we were introduced with the modules, changed words with classmates and the teacher.</a:t>
            </a:r>
            <a:endParaRPr lang="en-US"/>
          </a:p>
          <a:p>
            <a:pPr marL="457200" indent="-457200"/>
            <a:r>
              <a:rPr lang="en-GB" sz="2800" dirty="0"/>
              <a:t>The teacher made sure to make us feel comfortable and explain the steps of the course descriptively and correctly.</a:t>
            </a:r>
          </a:p>
          <a:p>
            <a:pPr marL="457200" indent="-457200"/>
            <a:r>
              <a:rPr lang="en-GB" sz="2800" dirty="0"/>
              <a:t>The introduction lesson was simple, the teacher was hospitable and the lesson was enjoyable.</a:t>
            </a:r>
          </a:p>
        </p:txBody>
      </p:sp>
      <p:pic>
        <p:nvPicPr>
          <p:cNvPr id="5" name="Picture 4" descr="A green sign with white text&#10;&#10;AI-generated content may be incorrect.">
            <a:extLst>
              <a:ext uri="{FF2B5EF4-FFF2-40B4-BE49-F238E27FC236}">
                <a16:creationId xmlns:a16="http://schemas.microsoft.com/office/drawing/2014/main" id="{6FB8A1ED-C905-C2F0-1807-AE3C0BBF5AD0}"/>
              </a:ext>
            </a:extLst>
          </p:cNvPr>
          <p:cNvPicPr>
            <a:picLocks noChangeAspect="1"/>
          </p:cNvPicPr>
          <p:nvPr/>
        </p:nvPicPr>
        <p:blipFill>
          <a:blip r:embed="rId2"/>
          <a:stretch>
            <a:fillRect/>
          </a:stretch>
        </p:blipFill>
        <p:spPr>
          <a:xfrm>
            <a:off x="9490553" y="3725058"/>
            <a:ext cx="2584537" cy="3374460"/>
          </a:xfrm>
          <a:prstGeom prst="rect">
            <a:avLst/>
          </a:prstGeom>
        </p:spPr>
      </p:pic>
      <p:pic>
        <p:nvPicPr>
          <p:cNvPr id="6" name="Picture 5" descr="A green grass on a black background&#10;&#10;AI-generated content may be incorrect.">
            <a:extLst>
              <a:ext uri="{FF2B5EF4-FFF2-40B4-BE49-F238E27FC236}">
                <a16:creationId xmlns:a16="http://schemas.microsoft.com/office/drawing/2014/main" id="{DFC32834-8338-DAAE-A0C5-E3CF33C7F47A}"/>
              </a:ext>
            </a:extLst>
          </p:cNvPr>
          <p:cNvPicPr>
            <a:picLocks noChangeAspect="1"/>
          </p:cNvPicPr>
          <p:nvPr/>
        </p:nvPicPr>
        <p:blipFill>
          <a:blip r:embed="rId3"/>
          <a:stretch>
            <a:fillRect/>
          </a:stretch>
        </p:blipFill>
        <p:spPr>
          <a:xfrm>
            <a:off x="-5797" y="3878867"/>
            <a:ext cx="12357248" cy="5095875"/>
          </a:xfrm>
          <a:prstGeom prst="rect">
            <a:avLst/>
          </a:prstGeom>
        </p:spPr>
      </p:pic>
    </p:spTree>
    <p:extLst>
      <p:ext uri="{BB962C8B-B14F-4D97-AF65-F5344CB8AC3E}">
        <p14:creationId xmlns:p14="http://schemas.microsoft.com/office/powerpoint/2010/main" val="1574560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64AC2-D60A-7C03-84BC-33E9F051E781}"/>
              </a:ext>
            </a:extLst>
          </p:cNvPr>
          <p:cNvSpPr>
            <a:spLocks noGrp="1"/>
          </p:cNvSpPr>
          <p:nvPr>
            <p:ph type="title"/>
          </p:nvPr>
        </p:nvSpPr>
        <p:spPr>
          <a:xfrm>
            <a:off x="1220765" y="685800"/>
            <a:ext cx="8915402" cy="1371600"/>
          </a:xfrm>
        </p:spPr>
        <p:txBody>
          <a:bodyPr>
            <a:noAutofit/>
          </a:bodyPr>
          <a:lstStyle/>
          <a:p>
            <a:r>
              <a:rPr lang="en-GB" sz="4800" dirty="0"/>
              <a:t>Outlook &amp; Task Management (Week 2)</a:t>
            </a:r>
          </a:p>
        </p:txBody>
      </p:sp>
      <p:sp>
        <p:nvSpPr>
          <p:cNvPr id="3" name="Content Placeholder 2">
            <a:extLst>
              <a:ext uri="{FF2B5EF4-FFF2-40B4-BE49-F238E27FC236}">
                <a16:creationId xmlns:a16="http://schemas.microsoft.com/office/drawing/2014/main" id="{0B8224F1-8886-B1C8-BC1B-0833FD6F8C16}"/>
              </a:ext>
            </a:extLst>
          </p:cNvPr>
          <p:cNvSpPr>
            <a:spLocks noGrp="1"/>
          </p:cNvSpPr>
          <p:nvPr>
            <p:ph idx="1"/>
          </p:nvPr>
        </p:nvSpPr>
        <p:spPr>
          <a:xfrm>
            <a:off x="636218" y="2454057"/>
            <a:ext cx="8581374" cy="4095506"/>
          </a:xfrm>
        </p:spPr>
        <p:txBody>
          <a:bodyPr vert="horz" lIns="91440" tIns="45720" rIns="91440" bIns="45720" rtlCol="0" anchor="t">
            <a:noAutofit/>
          </a:bodyPr>
          <a:lstStyle/>
          <a:p>
            <a:r>
              <a:rPr lang="en-GB" sz="2000" dirty="0"/>
              <a:t>In this lesson, Manjit explained the application Microsoft Outlook, and showed us a video of how to use it.</a:t>
            </a:r>
          </a:p>
          <a:p>
            <a:r>
              <a:rPr lang="en-GB" sz="2000" dirty="0"/>
              <a:t>He also explained the importance of Outlook and how we can use it to manage tasks and send emails.</a:t>
            </a:r>
          </a:p>
          <a:p>
            <a:r>
              <a:rPr lang="en-GB" sz="2000" dirty="0"/>
              <a:t>He evidenced the professionalism we can output from Microsoft Outlook, and gave us the LinkedIn course to complete it.</a:t>
            </a:r>
          </a:p>
        </p:txBody>
      </p:sp>
      <p:grpSp>
        <p:nvGrpSpPr>
          <p:cNvPr id="9" name="Group 8">
            <a:extLst>
              <a:ext uri="{FF2B5EF4-FFF2-40B4-BE49-F238E27FC236}">
                <a16:creationId xmlns:a16="http://schemas.microsoft.com/office/drawing/2014/main" id="{F753BA68-13A8-59B7-41CE-B192F167B397}"/>
              </a:ext>
            </a:extLst>
          </p:cNvPr>
          <p:cNvGrpSpPr/>
          <p:nvPr/>
        </p:nvGrpSpPr>
        <p:grpSpPr>
          <a:xfrm>
            <a:off x="9423748" y="4169144"/>
            <a:ext cx="2925292" cy="2402780"/>
            <a:chOff x="9423748" y="4169144"/>
            <a:chExt cx="2925292" cy="2402780"/>
          </a:xfrm>
        </p:grpSpPr>
        <p:pic>
          <p:nvPicPr>
            <p:cNvPr id="7" name="Picture 6" descr="A wooden sign with a stick&#10;&#10;AI-generated content may be incorrect.">
              <a:extLst>
                <a:ext uri="{FF2B5EF4-FFF2-40B4-BE49-F238E27FC236}">
                  <a16:creationId xmlns:a16="http://schemas.microsoft.com/office/drawing/2014/main" id="{A62DFC84-1FA7-044A-2EE0-562905FC6BE2}"/>
                </a:ext>
              </a:extLst>
            </p:cNvPr>
            <p:cNvPicPr>
              <a:picLocks noChangeAspect="1"/>
            </p:cNvPicPr>
            <p:nvPr/>
          </p:nvPicPr>
          <p:blipFill>
            <a:blip r:embed="rId2"/>
            <a:stretch>
              <a:fillRect/>
            </a:stretch>
          </p:blipFill>
          <p:spPr>
            <a:xfrm>
              <a:off x="9423748" y="4169144"/>
              <a:ext cx="2446751" cy="2402780"/>
            </a:xfrm>
            <a:prstGeom prst="rect">
              <a:avLst/>
            </a:prstGeom>
          </p:spPr>
        </p:pic>
        <p:pic>
          <p:nvPicPr>
            <p:cNvPr id="4" name="Picture 3" descr="A blue square with white letters&#10;&#10;AI-generated content may be incorrect.">
              <a:extLst>
                <a:ext uri="{FF2B5EF4-FFF2-40B4-BE49-F238E27FC236}">
                  <a16:creationId xmlns:a16="http://schemas.microsoft.com/office/drawing/2014/main" id="{3B735561-DFDA-8A48-D51C-EBC81EE0FCD9}"/>
                </a:ext>
              </a:extLst>
            </p:cNvPr>
            <p:cNvPicPr>
              <a:picLocks noChangeAspect="1"/>
            </p:cNvPicPr>
            <p:nvPr/>
          </p:nvPicPr>
          <p:blipFill>
            <a:blip r:embed="rId3"/>
            <a:stretch>
              <a:fillRect/>
            </a:stretch>
          </p:blipFill>
          <p:spPr>
            <a:xfrm flipV="1">
              <a:off x="10647907" y="4382671"/>
              <a:ext cx="1094464" cy="706935"/>
            </a:xfrm>
            <a:prstGeom prst="rect">
              <a:avLst/>
            </a:prstGeom>
          </p:spPr>
        </p:pic>
        <p:sp>
          <p:nvSpPr>
            <p:cNvPr id="8" name="TextBox 7">
              <a:extLst>
                <a:ext uri="{FF2B5EF4-FFF2-40B4-BE49-F238E27FC236}">
                  <a16:creationId xmlns:a16="http://schemas.microsoft.com/office/drawing/2014/main" id="{9C3115A1-755E-305D-32A2-88F1BDEEC07C}"/>
                </a:ext>
              </a:extLst>
            </p:cNvPr>
            <p:cNvSpPr txBox="1"/>
            <p:nvPr/>
          </p:nvSpPr>
          <p:spPr>
            <a:xfrm>
              <a:off x="9605841" y="4503773"/>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rPr>
                <a:t>WEEK 2</a:t>
              </a:r>
            </a:p>
          </p:txBody>
        </p:sp>
      </p:grpSp>
      <p:pic>
        <p:nvPicPr>
          <p:cNvPr id="6" name="Picture 5" descr="A green grass on a black background&#10;&#10;AI-generated content may be incorrect.">
            <a:extLst>
              <a:ext uri="{FF2B5EF4-FFF2-40B4-BE49-F238E27FC236}">
                <a16:creationId xmlns:a16="http://schemas.microsoft.com/office/drawing/2014/main" id="{BA8C6327-363D-B214-6FAD-097BC1254639}"/>
              </a:ext>
            </a:extLst>
          </p:cNvPr>
          <p:cNvPicPr>
            <a:picLocks noChangeAspect="1"/>
          </p:cNvPicPr>
          <p:nvPr/>
        </p:nvPicPr>
        <p:blipFill>
          <a:blip r:embed="rId4"/>
          <a:stretch>
            <a:fillRect/>
          </a:stretch>
        </p:blipFill>
        <p:spPr>
          <a:xfrm>
            <a:off x="652" y="3824679"/>
            <a:ext cx="12211571" cy="5095875"/>
          </a:xfrm>
          <a:prstGeom prst="rect">
            <a:avLst/>
          </a:prstGeom>
        </p:spPr>
      </p:pic>
    </p:spTree>
    <p:extLst>
      <p:ext uri="{BB962C8B-B14F-4D97-AF65-F5344CB8AC3E}">
        <p14:creationId xmlns:p14="http://schemas.microsoft.com/office/powerpoint/2010/main" val="262102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1CA47-DBFE-BD65-8DB7-31ED3E69F444}"/>
              </a:ext>
            </a:extLst>
          </p:cNvPr>
          <p:cNvSpPr>
            <a:spLocks noGrp="1"/>
          </p:cNvSpPr>
          <p:nvPr>
            <p:ph type="title"/>
          </p:nvPr>
        </p:nvSpPr>
        <p:spPr>
          <a:xfrm>
            <a:off x="1053751" y="351773"/>
            <a:ext cx="8915402" cy="1371600"/>
          </a:xfrm>
        </p:spPr>
        <p:txBody>
          <a:bodyPr>
            <a:normAutofit/>
          </a:bodyPr>
          <a:lstStyle/>
          <a:p>
            <a:r>
              <a:rPr lang="en-GB" sz="3800" dirty="0"/>
              <a:t>LinkedIn &amp; LinkedIn Learning (Week 3)</a:t>
            </a:r>
          </a:p>
        </p:txBody>
      </p:sp>
      <p:sp>
        <p:nvSpPr>
          <p:cNvPr id="3" name="Content Placeholder 2">
            <a:extLst>
              <a:ext uri="{FF2B5EF4-FFF2-40B4-BE49-F238E27FC236}">
                <a16:creationId xmlns:a16="http://schemas.microsoft.com/office/drawing/2014/main" id="{FC610CBB-4AB6-0052-F99D-4A6E45476387}"/>
              </a:ext>
            </a:extLst>
          </p:cNvPr>
          <p:cNvSpPr>
            <a:spLocks noGrp="1"/>
          </p:cNvSpPr>
          <p:nvPr>
            <p:ph idx="1"/>
          </p:nvPr>
        </p:nvSpPr>
        <p:spPr>
          <a:xfrm>
            <a:off x="688410" y="2099153"/>
            <a:ext cx="8915402" cy="4137259"/>
          </a:xfrm>
        </p:spPr>
        <p:txBody>
          <a:bodyPr vert="horz" lIns="91440" tIns="45720" rIns="91440" bIns="45720" rtlCol="0" anchor="t">
            <a:noAutofit/>
          </a:bodyPr>
          <a:lstStyle/>
          <a:p>
            <a:r>
              <a:rPr lang="en-GB" dirty="0"/>
              <a:t>In this lesson, Manjit explained the LinkedIn application, and its importance in professionalism</a:t>
            </a:r>
            <a:endParaRPr lang="en-GB"/>
          </a:p>
          <a:p>
            <a:r>
              <a:rPr lang="en-GB" dirty="0"/>
              <a:t>He explained that LinkedIn is the best professional app to apply for jobs, contact employers and to input a professional tone and image in the workplace atmosphere.</a:t>
            </a:r>
            <a:endParaRPr lang="en-GB"/>
          </a:p>
          <a:p>
            <a:r>
              <a:rPr lang="en-GB" dirty="0"/>
              <a:t>He encouraged us to use LinkedIn Learning, a subdivision of LinkedIn that can be used to learn courses and achieve their certificates which can be uploaded on someone's CV. Manjit said that we might get extra "points" if we do more courses and upload them onto our assignment.</a:t>
            </a:r>
          </a:p>
        </p:txBody>
      </p:sp>
      <p:grpSp>
        <p:nvGrpSpPr>
          <p:cNvPr id="8" name="Group 7">
            <a:extLst>
              <a:ext uri="{FF2B5EF4-FFF2-40B4-BE49-F238E27FC236}">
                <a16:creationId xmlns:a16="http://schemas.microsoft.com/office/drawing/2014/main" id="{B732A8FF-368B-FD79-9034-508B67DECD26}"/>
              </a:ext>
            </a:extLst>
          </p:cNvPr>
          <p:cNvGrpSpPr/>
          <p:nvPr/>
        </p:nvGrpSpPr>
        <p:grpSpPr>
          <a:xfrm>
            <a:off x="9423748" y="4169144"/>
            <a:ext cx="2925292" cy="2402780"/>
            <a:chOff x="9423748" y="4169144"/>
            <a:chExt cx="2925292" cy="2402780"/>
          </a:xfrm>
        </p:grpSpPr>
        <p:pic>
          <p:nvPicPr>
            <p:cNvPr id="5" name="Picture 4" descr="A wooden sign with a stick&#10;&#10;AI-generated content may be incorrect.">
              <a:extLst>
                <a:ext uri="{FF2B5EF4-FFF2-40B4-BE49-F238E27FC236}">
                  <a16:creationId xmlns:a16="http://schemas.microsoft.com/office/drawing/2014/main" id="{C6909468-ABBD-165A-0370-B7E5850A2FB1}"/>
                </a:ext>
              </a:extLst>
            </p:cNvPr>
            <p:cNvPicPr>
              <a:picLocks noChangeAspect="1"/>
            </p:cNvPicPr>
            <p:nvPr/>
          </p:nvPicPr>
          <p:blipFill>
            <a:blip r:embed="rId2"/>
            <a:stretch>
              <a:fillRect/>
            </a:stretch>
          </p:blipFill>
          <p:spPr>
            <a:xfrm>
              <a:off x="9423748" y="4169144"/>
              <a:ext cx="2446751" cy="2402780"/>
            </a:xfrm>
            <a:prstGeom prst="rect">
              <a:avLst/>
            </a:prstGeom>
          </p:spPr>
        </p:pic>
        <p:sp>
          <p:nvSpPr>
            <p:cNvPr id="7" name="TextBox 6">
              <a:extLst>
                <a:ext uri="{FF2B5EF4-FFF2-40B4-BE49-F238E27FC236}">
                  <a16:creationId xmlns:a16="http://schemas.microsoft.com/office/drawing/2014/main" id="{67932392-952F-031C-4897-3963C578EB01}"/>
                </a:ext>
              </a:extLst>
            </p:cNvPr>
            <p:cNvSpPr txBox="1"/>
            <p:nvPr/>
          </p:nvSpPr>
          <p:spPr>
            <a:xfrm>
              <a:off x="9605841" y="4503773"/>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rPr>
                <a:t>WEEK 3</a:t>
              </a:r>
            </a:p>
          </p:txBody>
        </p:sp>
      </p:grpSp>
      <p:pic>
        <p:nvPicPr>
          <p:cNvPr id="10" name="Picture 9" descr="A green grass on a black background&#10;&#10;AI-generated content may be incorrect.">
            <a:extLst>
              <a:ext uri="{FF2B5EF4-FFF2-40B4-BE49-F238E27FC236}">
                <a16:creationId xmlns:a16="http://schemas.microsoft.com/office/drawing/2014/main" id="{59F016EC-9C25-197E-E8D2-DC681B80F960}"/>
              </a:ext>
            </a:extLst>
          </p:cNvPr>
          <p:cNvPicPr>
            <a:picLocks noChangeAspect="1"/>
          </p:cNvPicPr>
          <p:nvPr/>
        </p:nvPicPr>
        <p:blipFill>
          <a:blip r:embed="rId3"/>
          <a:stretch>
            <a:fillRect/>
          </a:stretch>
        </p:blipFill>
        <p:spPr>
          <a:xfrm>
            <a:off x="652" y="3824679"/>
            <a:ext cx="12336831" cy="5095875"/>
          </a:xfrm>
          <a:prstGeom prst="rect">
            <a:avLst/>
          </a:prstGeom>
        </p:spPr>
      </p:pic>
      <p:pic>
        <p:nvPicPr>
          <p:cNvPr id="13" name="Picture 12" descr="A blue and black logo&#10;&#10;AI-generated content may be incorrect.">
            <a:extLst>
              <a:ext uri="{FF2B5EF4-FFF2-40B4-BE49-F238E27FC236}">
                <a16:creationId xmlns:a16="http://schemas.microsoft.com/office/drawing/2014/main" id="{012FE5F3-D014-466F-20E6-B6395DE8A5F9}"/>
              </a:ext>
            </a:extLst>
          </p:cNvPr>
          <p:cNvPicPr>
            <a:picLocks noChangeAspect="1"/>
          </p:cNvPicPr>
          <p:nvPr/>
        </p:nvPicPr>
        <p:blipFill>
          <a:blip r:embed="rId4"/>
          <a:stretch>
            <a:fillRect/>
          </a:stretch>
        </p:blipFill>
        <p:spPr>
          <a:xfrm>
            <a:off x="10699512" y="4434866"/>
            <a:ext cx="1147830" cy="670926"/>
          </a:xfrm>
          <a:prstGeom prst="rect">
            <a:avLst/>
          </a:prstGeom>
        </p:spPr>
      </p:pic>
    </p:spTree>
    <p:extLst>
      <p:ext uri="{BB962C8B-B14F-4D97-AF65-F5344CB8AC3E}">
        <p14:creationId xmlns:p14="http://schemas.microsoft.com/office/powerpoint/2010/main" val="35115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9055D-7166-59DA-8E67-3D3330AEECD0}"/>
              </a:ext>
            </a:extLst>
          </p:cNvPr>
          <p:cNvSpPr>
            <a:spLocks noGrp="1"/>
          </p:cNvSpPr>
          <p:nvPr>
            <p:ph type="title"/>
          </p:nvPr>
        </p:nvSpPr>
        <p:spPr>
          <a:xfrm>
            <a:off x="792792" y="560540"/>
            <a:ext cx="9207675" cy="1371600"/>
          </a:xfrm>
        </p:spPr>
        <p:txBody>
          <a:bodyPr>
            <a:noAutofit/>
          </a:bodyPr>
          <a:lstStyle/>
          <a:p>
            <a:r>
              <a:rPr lang="en-GB" sz="3800" dirty="0"/>
              <a:t>Microsoft Office 365 &amp; Word (Week 4)</a:t>
            </a:r>
          </a:p>
        </p:txBody>
      </p:sp>
      <p:sp>
        <p:nvSpPr>
          <p:cNvPr id="3" name="Content Placeholder 2">
            <a:extLst>
              <a:ext uri="{FF2B5EF4-FFF2-40B4-BE49-F238E27FC236}">
                <a16:creationId xmlns:a16="http://schemas.microsoft.com/office/drawing/2014/main" id="{CF820BEA-D873-6CF2-CD9B-9374CA58D171}"/>
              </a:ext>
            </a:extLst>
          </p:cNvPr>
          <p:cNvSpPr>
            <a:spLocks noGrp="1"/>
          </p:cNvSpPr>
          <p:nvPr>
            <p:ph idx="1"/>
          </p:nvPr>
        </p:nvSpPr>
        <p:spPr>
          <a:xfrm>
            <a:off x="792793" y="2057400"/>
            <a:ext cx="8915402" cy="4137259"/>
          </a:xfrm>
        </p:spPr>
        <p:txBody>
          <a:bodyPr vert="horz" lIns="91440" tIns="45720" rIns="91440" bIns="45720" rtlCol="0" anchor="t">
            <a:normAutofit/>
          </a:bodyPr>
          <a:lstStyle/>
          <a:p>
            <a:r>
              <a:rPr lang="en-GB" dirty="0"/>
              <a:t>Because Microsoft Office is used by most businesses and professionals, Manjit made sure we integrate our learning in Microsoft Office, including Microsoft Word.</a:t>
            </a:r>
          </a:p>
          <a:p>
            <a:r>
              <a:rPr lang="en-GB" dirty="0"/>
              <a:t>Manjit showed us a video that evidenced the importance of Microsoft Excel and how to use it effectively.</a:t>
            </a:r>
          </a:p>
          <a:p>
            <a:r>
              <a:rPr lang="en-GB" dirty="0"/>
              <a:t>He presented to us an higher perspective of all Microsoft Office and its applications, after which (beginning from week 4 until week 7) explained them one-by-one.</a:t>
            </a:r>
          </a:p>
          <a:p>
            <a:endParaRPr lang="en-GB" dirty="0"/>
          </a:p>
        </p:txBody>
      </p:sp>
      <p:grpSp>
        <p:nvGrpSpPr>
          <p:cNvPr id="8" name="Group 7">
            <a:extLst>
              <a:ext uri="{FF2B5EF4-FFF2-40B4-BE49-F238E27FC236}">
                <a16:creationId xmlns:a16="http://schemas.microsoft.com/office/drawing/2014/main" id="{3FCEDCE5-5A7A-C1F1-A379-E99C09425026}"/>
              </a:ext>
            </a:extLst>
          </p:cNvPr>
          <p:cNvGrpSpPr/>
          <p:nvPr/>
        </p:nvGrpSpPr>
        <p:grpSpPr>
          <a:xfrm>
            <a:off x="9423748" y="4169144"/>
            <a:ext cx="3238443" cy="2402780"/>
            <a:chOff x="9423748" y="4169144"/>
            <a:chExt cx="3238443" cy="2402780"/>
          </a:xfrm>
        </p:grpSpPr>
        <p:pic>
          <p:nvPicPr>
            <p:cNvPr id="5" name="Picture 4" descr="A wooden sign with a stick&#10;&#10;AI-generated content may be incorrect.">
              <a:extLst>
                <a:ext uri="{FF2B5EF4-FFF2-40B4-BE49-F238E27FC236}">
                  <a16:creationId xmlns:a16="http://schemas.microsoft.com/office/drawing/2014/main" id="{AF2D9C12-5AB9-21CE-731F-47D1BD93D95E}"/>
                </a:ext>
              </a:extLst>
            </p:cNvPr>
            <p:cNvPicPr>
              <a:picLocks noChangeAspect="1"/>
            </p:cNvPicPr>
            <p:nvPr/>
          </p:nvPicPr>
          <p:blipFill>
            <a:blip r:embed="rId2"/>
            <a:stretch>
              <a:fillRect/>
            </a:stretch>
          </p:blipFill>
          <p:spPr>
            <a:xfrm>
              <a:off x="9423748" y="4169144"/>
              <a:ext cx="2446751" cy="2402780"/>
            </a:xfrm>
            <a:prstGeom prst="rect">
              <a:avLst/>
            </a:prstGeom>
          </p:spPr>
        </p:pic>
        <p:sp>
          <p:nvSpPr>
            <p:cNvPr id="7" name="TextBox 6">
              <a:extLst>
                <a:ext uri="{FF2B5EF4-FFF2-40B4-BE49-F238E27FC236}">
                  <a16:creationId xmlns:a16="http://schemas.microsoft.com/office/drawing/2014/main" id="{F0D7FB08-8BCE-BD1F-367F-A6B962AC7C6C}"/>
                </a:ext>
              </a:extLst>
            </p:cNvPr>
            <p:cNvSpPr txBox="1"/>
            <p:nvPr/>
          </p:nvSpPr>
          <p:spPr>
            <a:xfrm>
              <a:off x="9918992" y="4326321"/>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rPr>
                <a:t>WEEK 4</a:t>
              </a:r>
            </a:p>
          </p:txBody>
        </p:sp>
      </p:grpSp>
      <p:pic>
        <p:nvPicPr>
          <p:cNvPr id="10" name="Picture 9" descr="A green grass on a black background&#10;&#10;AI-generated content may be incorrect.">
            <a:extLst>
              <a:ext uri="{FF2B5EF4-FFF2-40B4-BE49-F238E27FC236}">
                <a16:creationId xmlns:a16="http://schemas.microsoft.com/office/drawing/2014/main" id="{AFB69D51-196E-7215-6D66-D9418659E29C}"/>
              </a:ext>
            </a:extLst>
          </p:cNvPr>
          <p:cNvPicPr>
            <a:picLocks noChangeAspect="1"/>
          </p:cNvPicPr>
          <p:nvPr/>
        </p:nvPicPr>
        <p:blipFill>
          <a:blip r:embed="rId3"/>
          <a:stretch>
            <a:fillRect/>
          </a:stretch>
        </p:blipFill>
        <p:spPr>
          <a:xfrm>
            <a:off x="652" y="3803802"/>
            <a:ext cx="12211571" cy="5095875"/>
          </a:xfrm>
          <a:prstGeom prst="rect">
            <a:avLst/>
          </a:prstGeom>
        </p:spPr>
      </p:pic>
      <p:pic>
        <p:nvPicPr>
          <p:cNvPr id="4" name="Picture 3" descr="A close-up of a logo&#10;&#10;AI-generated content may be incorrect.">
            <a:extLst>
              <a:ext uri="{FF2B5EF4-FFF2-40B4-BE49-F238E27FC236}">
                <a16:creationId xmlns:a16="http://schemas.microsoft.com/office/drawing/2014/main" id="{49B9EFC5-EA6E-BAA2-0080-6B7986117DE0}"/>
              </a:ext>
            </a:extLst>
          </p:cNvPr>
          <p:cNvPicPr>
            <a:picLocks noChangeAspect="1"/>
          </p:cNvPicPr>
          <p:nvPr/>
        </p:nvPicPr>
        <p:blipFill>
          <a:blip r:embed="rId4"/>
          <a:stretch>
            <a:fillRect/>
          </a:stretch>
        </p:blipFill>
        <p:spPr>
          <a:xfrm>
            <a:off x="9696662" y="4381139"/>
            <a:ext cx="1941144" cy="1119775"/>
          </a:xfrm>
          <a:prstGeom prst="rect">
            <a:avLst/>
          </a:prstGeom>
        </p:spPr>
      </p:pic>
    </p:spTree>
    <p:extLst>
      <p:ext uri="{BB962C8B-B14F-4D97-AF65-F5344CB8AC3E}">
        <p14:creationId xmlns:p14="http://schemas.microsoft.com/office/powerpoint/2010/main" val="2781591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86148-D7E5-1559-338F-5B817206592D}"/>
              </a:ext>
            </a:extLst>
          </p:cNvPr>
          <p:cNvSpPr>
            <a:spLocks noGrp="1"/>
          </p:cNvSpPr>
          <p:nvPr>
            <p:ph type="title"/>
          </p:nvPr>
        </p:nvSpPr>
        <p:spPr/>
        <p:txBody>
          <a:bodyPr>
            <a:noAutofit/>
          </a:bodyPr>
          <a:lstStyle/>
          <a:p>
            <a:r>
              <a:rPr lang="en-GB" sz="3800" dirty="0"/>
              <a:t>Microsoft PowerPoint (Week 5)</a:t>
            </a:r>
          </a:p>
        </p:txBody>
      </p:sp>
      <p:sp>
        <p:nvSpPr>
          <p:cNvPr id="3" name="Content Placeholder 2">
            <a:extLst>
              <a:ext uri="{FF2B5EF4-FFF2-40B4-BE49-F238E27FC236}">
                <a16:creationId xmlns:a16="http://schemas.microsoft.com/office/drawing/2014/main" id="{DDEA4BB8-DE71-1273-66BF-FAB1A2D3FB79}"/>
              </a:ext>
            </a:extLst>
          </p:cNvPr>
          <p:cNvSpPr>
            <a:spLocks noGrp="1"/>
          </p:cNvSpPr>
          <p:nvPr>
            <p:ph idx="1"/>
          </p:nvPr>
        </p:nvSpPr>
        <p:spPr>
          <a:xfrm>
            <a:off x="1283396" y="2057400"/>
            <a:ext cx="7182635" cy="4137259"/>
          </a:xfrm>
        </p:spPr>
        <p:txBody>
          <a:bodyPr vert="horz" lIns="91440" tIns="45720" rIns="91440" bIns="45720" rtlCol="0" anchor="t">
            <a:normAutofit/>
          </a:bodyPr>
          <a:lstStyle/>
          <a:p>
            <a:r>
              <a:rPr lang="en-GB" sz="2000" dirty="0"/>
              <a:t>If in the previous week Manjit explained how to output opinions, facts and information in a word-processing platform, he showed how we can do this on a visual-presenting platform, Microsoft PowerPoint.</a:t>
            </a:r>
          </a:p>
          <a:p>
            <a:r>
              <a:rPr lang="en-GB" sz="2000" dirty="0"/>
              <a:t>I have understood from this lesson that PowerPoint is very important for sharing opinions and thus enhancing creativity and innovation, which is vital in a workplace atmosphere.</a:t>
            </a:r>
          </a:p>
          <a:p>
            <a:endParaRPr lang="en-GB" sz="2000" dirty="0"/>
          </a:p>
          <a:p>
            <a:endParaRPr lang="en-GB" sz="2000" dirty="0"/>
          </a:p>
        </p:txBody>
      </p:sp>
      <p:grpSp>
        <p:nvGrpSpPr>
          <p:cNvPr id="8" name="Group 7">
            <a:extLst>
              <a:ext uri="{FF2B5EF4-FFF2-40B4-BE49-F238E27FC236}">
                <a16:creationId xmlns:a16="http://schemas.microsoft.com/office/drawing/2014/main" id="{04B123C1-61E1-CFDF-A847-D78D7D658811}"/>
              </a:ext>
            </a:extLst>
          </p:cNvPr>
          <p:cNvGrpSpPr/>
          <p:nvPr/>
        </p:nvGrpSpPr>
        <p:grpSpPr>
          <a:xfrm>
            <a:off x="9423748" y="4169144"/>
            <a:ext cx="2925292" cy="2402780"/>
            <a:chOff x="9423748" y="4169144"/>
            <a:chExt cx="2925292" cy="2402780"/>
          </a:xfrm>
        </p:grpSpPr>
        <p:pic>
          <p:nvPicPr>
            <p:cNvPr id="5" name="Picture 4" descr="A wooden sign with a stick&#10;&#10;AI-generated content may be incorrect.">
              <a:extLst>
                <a:ext uri="{FF2B5EF4-FFF2-40B4-BE49-F238E27FC236}">
                  <a16:creationId xmlns:a16="http://schemas.microsoft.com/office/drawing/2014/main" id="{715E92AB-84A4-B593-5D50-C65A13C6F94C}"/>
                </a:ext>
              </a:extLst>
            </p:cNvPr>
            <p:cNvPicPr>
              <a:picLocks noChangeAspect="1"/>
            </p:cNvPicPr>
            <p:nvPr/>
          </p:nvPicPr>
          <p:blipFill>
            <a:blip r:embed="rId2"/>
            <a:stretch>
              <a:fillRect/>
            </a:stretch>
          </p:blipFill>
          <p:spPr>
            <a:xfrm>
              <a:off x="9423748" y="4169144"/>
              <a:ext cx="2446751" cy="2402780"/>
            </a:xfrm>
            <a:prstGeom prst="rect">
              <a:avLst/>
            </a:prstGeom>
          </p:spPr>
        </p:pic>
        <p:sp>
          <p:nvSpPr>
            <p:cNvPr id="7" name="TextBox 6">
              <a:extLst>
                <a:ext uri="{FF2B5EF4-FFF2-40B4-BE49-F238E27FC236}">
                  <a16:creationId xmlns:a16="http://schemas.microsoft.com/office/drawing/2014/main" id="{5C29E015-7B6E-C9F4-DF14-BDAE005D0005}"/>
                </a:ext>
              </a:extLst>
            </p:cNvPr>
            <p:cNvSpPr txBox="1"/>
            <p:nvPr/>
          </p:nvSpPr>
          <p:spPr>
            <a:xfrm>
              <a:off x="9605841" y="4503773"/>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rPr>
                <a:t>WEEK 5</a:t>
              </a:r>
            </a:p>
          </p:txBody>
        </p:sp>
      </p:grpSp>
      <p:pic>
        <p:nvPicPr>
          <p:cNvPr id="10" name="Picture 9" descr="A green grass on a black background&#10;&#10;AI-generated content may be incorrect.">
            <a:extLst>
              <a:ext uri="{FF2B5EF4-FFF2-40B4-BE49-F238E27FC236}">
                <a16:creationId xmlns:a16="http://schemas.microsoft.com/office/drawing/2014/main" id="{5678826C-B5C8-2A20-12F7-9C11EE2BC4CE}"/>
              </a:ext>
            </a:extLst>
          </p:cNvPr>
          <p:cNvPicPr>
            <a:picLocks noChangeAspect="1"/>
          </p:cNvPicPr>
          <p:nvPr/>
        </p:nvPicPr>
        <p:blipFill>
          <a:blip r:embed="rId3"/>
          <a:stretch>
            <a:fillRect/>
          </a:stretch>
        </p:blipFill>
        <p:spPr>
          <a:xfrm>
            <a:off x="651" y="3799964"/>
            <a:ext cx="12346042" cy="5095875"/>
          </a:xfrm>
          <a:prstGeom prst="rect">
            <a:avLst/>
          </a:prstGeom>
        </p:spPr>
      </p:pic>
      <p:pic>
        <p:nvPicPr>
          <p:cNvPr id="4" name="Picture 3" descr="Microsoft Office - Powerpoint Logo PNG Vector (EPS) Free Download">
            <a:extLst>
              <a:ext uri="{FF2B5EF4-FFF2-40B4-BE49-F238E27FC236}">
                <a16:creationId xmlns:a16="http://schemas.microsoft.com/office/drawing/2014/main" id="{8366DC5C-3225-9AD2-4625-C0DCE6B7B969}"/>
              </a:ext>
            </a:extLst>
          </p:cNvPr>
          <p:cNvPicPr>
            <a:picLocks noChangeAspect="1"/>
          </p:cNvPicPr>
          <p:nvPr/>
        </p:nvPicPr>
        <p:blipFill>
          <a:blip r:embed="rId4"/>
          <a:stretch>
            <a:fillRect/>
          </a:stretch>
        </p:blipFill>
        <p:spPr>
          <a:xfrm>
            <a:off x="11039605" y="4458221"/>
            <a:ext cx="665968" cy="676406"/>
          </a:xfrm>
          <a:prstGeom prst="rect">
            <a:avLst/>
          </a:prstGeom>
        </p:spPr>
      </p:pic>
    </p:spTree>
    <p:extLst>
      <p:ext uri="{BB962C8B-B14F-4D97-AF65-F5344CB8AC3E}">
        <p14:creationId xmlns:p14="http://schemas.microsoft.com/office/powerpoint/2010/main" val="242805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196E1-2CAD-744D-DCF2-34AB9E1785A8}"/>
              </a:ext>
            </a:extLst>
          </p:cNvPr>
          <p:cNvSpPr>
            <a:spLocks noGrp="1"/>
          </p:cNvSpPr>
          <p:nvPr>
            <p:ph type="title"/>
          </p:nvPr>
        </p:nvSpPr>
        <p:spPr/>
        <p:txBody>
          <a:bodyPr>
            <a:normAutofit/>
          </a:bodyPr>
          <a:lstStyle/>
          <a:p>
            <a:r>
              <a:rPr lang="en-GB" sz="4800" dirty="0"/>
              <a:t>Reading Week (Week 6)</a:t>
            </a:r>
          </a:p>
        </p:txBody>
      </p:sp>
      <p:sp>
        <p:nvSpPr>
          <p:cNvPr id="3" name="Content Placeholder 2">
            <a:extLst>
              <a:ext uri="{FF2B5EF4-FFF2-40B4-BE49-F238E27FC236}">
                <a16:creationId xmlns:a16="http://schemas.microsoft.com/office/drawing/2014/main" id="{9AD6471C-E995-FCD3-9D99-0A10A76E7B18}"/>
              </a:ext>
            </a:extLst>
          </p:cNvPr>
          <p:cNvSpPr>
            <a:spLocks noGrp="1"/>
          </p:cNvSpPr>
          <p:nvPr>
            <p:ph idx="1"/>
          </p:nvPr>
        </p:nvSpPr>
        <p:spPr>
          <a:xfrm>
            <a:off x="1638300" y="2057400"/>
            <a:ext cx="6055293" cy="4137259"/>
          </a:xfrm>
        </p:spPr>
        <p:txBody>
          <a:bodyPr vert="horz" lIns="91440" tIns="45720" rIns="91440" bIns="45720" rtlCol="0" anchor="t">
            <a:normAutofit/>
          </a:bodyPr>
          <a:lstStyle/>
          <a:p>
            <a:r>
              <a:rPr lang="en-GB" sz="2400" dirty="0"/>
              <a:t>In this week (my favourite week) we were disciplined to read course materials, books, journals and articles that could help us with completing our assignment.</a:t>
            </a:r>
          </a:p>
          <a:p>
            <a:r>
              <a:rPr lang="en-GB" sz="2400" dirty="0"/>
              <a:t>This week was meant to discipline students and to teach them to engage self-learning.</a:t>
            </a:r>
          </a:p>
          <a:p>
            <a:r>
              <a:rPr lang="en-GB" sz="2400" dirty="0"/>
              <a:t>For me, it was helpful and relaxing.</a:t>
            </a:r>
          </a:p>
        </p:txBody>
      </p:sp>
      <p:grpSp>
        <p:nvGrpSpPr>
          <p:cNvPr id="8" name="Group 7">
            <a:extLst>
              <a:ext uri="{FF2B5EF4-FFF2-40B4-BE49-F238E27FC236}">
                <a16:creationId xmlns:a16="http://schemas.microsoft.com/office/drawing/2014/main" id="{F982D217-40B0-894E-FEA7-80369F64544E}"/>
              </a:ext>
            </a:extLst>
          </p:cNvPr>
          <p:cNvGrpSpPr/>
          <p:nvPr/>
        </p:nvGrpSpPr>
        <p:grpSpPr>
          <a:xfrm>
            <a:off x="9423748" y="4169144"/>
            <a:ext cx="2925292" cy="2402780"/>
            <a:chOff x="9423748" y="4169144"/>
            <a:chExt cx="2925292" cy="2402780"/>
          </a:xfrm>
        </p:grpSpPr>
        <p:pic>
          <p:nvPicPr>
            <p:cNvPr id="5" name="Picture 4" descr="A wooden sign with a stick&#10;&#10;AI-generated content may be incorrect.">
              <a:extLst>
                <a:ext uri="{FF2B5EF4-FFF2-40B4-BE49-F238E27FC236}">
                  <a16:creationId xmlns:a16="http://schemas.microsoft.com/office/drawing/2014/main" id="{060CC4E9-06FD-4097-AB07-079D24C1E443}"/>
                </a:ext>
              </a:extLst>
            </p:cNvPr>
            <p:cNvPicPr>
              <a:picLocks noChangeAspect="1"/>
            </p:cNvPicPr>
            <p:nvPr/>
          </p:nvPicPr>
          <p:blipFill>
            <a:blip r:embed="rId2"/>
            <a:stretch>
              <a:fillRect/>
            </a:stretch>
          </p:blipFill>
          <p:spPr>
            <a:xfrm>
              <a:off x="9423748" y="4169144"/>
              <a:ext cx="2446751" cy="2402780"/>
            </a:xfrm>
            <a:prstGeom prst="rect">
              <a:avLst/>
            </a:prstGeom>
          </p:spPr>
        </p:pic>
        <p:sp>
          <p:nvSpPr>
            <p:cNvPr id="7" name="TextBox 6">
              <a:extLst>
                <a:ext uri="{FF2B5EF4-FFF2-40B4-BE49-F238E27FC236}">
                  <a16:creationId xmlns:a16="http://schemas.microsoft.com/office/drawing/2014/main" id="{0E614502-2B33-54D7-A081-AFD098F8B049}"/>
                </a:ext>
              </a:extLst>
            </p:cNvPr>
            <p:cNvSpPr txBox="1"/>
            <p:nvPr/>
          </p:nvSpPr>
          <p:spPr>
            <a:xfrm>
              <a:off x="9605841" y="4503773"/>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rPr>
                <a:t>WEEK 6</a:t>
              </a:r>
            </a:p>
          </p:txBody>
        </p:sp>
      </p:grpSp>
      <p:pic>
        <p:nvPicPr>
          <p:cNvPr id="10" name="Picture 9" descr="A green grass on a black background&#10;&#10;AI-generated content may be incorrect.">
            <a:extLst>
              <a:ext uri="{FF2B5EF4-FFF2-40B4-BE49-F238E27FC236}">
                <a16:creationId xmlns:a16="http://schemas.microsoft.com/office/drawing/2014/main" id="{AD68FC17-6B38-AAB9-33F6-8B2FB7D24C22}"/>
              </a:ext>
            </a:extLst>
          </p:cNvPr>
          <p:cNvPicPr>
            <a:picLocks noChangeAspect="1"/>
          </p:cNvPicPr>
          <p:nvPr/>
        </p:nvPicPr>
        <p:blipFill>
          <a:blip r:embed="rId3"/>
          <a:stretch>
            <a:fillRect/>
          </a:stretch>
        </p:blipFill>
        <p:spPr>
          <a:xfrm>
            <a:off x="2186" y="3783540"/>
            <a:ext cx="12334836" cy="5095875"/>
          </a:xfrm>
          <a:prstGeom prst="rect">
            <a:avLst/>
          </a:prstGeom>
        </p:spPr>
      </p:pic>
    </p:spTree>
    <p:extLst>
      <p:ext uri="{BB962C8B-B14F-4D97-AF65-F5344CB8AC3E}">
        <p14:creationId xmlns:p14="http://schemas.microsoft.com/office/powerpoint/2010/main" val="2685094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FD1F-1389-0143-6B77-767DACFE766F}"/>
              </a:ext>
            </a:extLst>
          </p:cNvPr>
          <p:cNvSpPr>
            <a:spLocks noGrp="1"/>
          </p:cNvSpPr>
          <p:nvPr>
            <p:ph type="title"/>
          </p:nvPr>
        </p:nvSpPr>
        <p:spPr>
          <a:xfrm>
            <a:off x="1199888" y="685800"/>
            <a:ext cx="8915402" cy="1371600"/>
          </a:xfrm>
        </p:spPr>
        <p:txBody>
          <a:bodyPr>
            <a:normAutofit/>
          </a:bodyPr>
          <a:lstStyle/>
          <a:p>
            <a:r>
              <a:rPr lang="en-GB" sz="4400" dirty="0"/>
              <a:t>Microsoft Excel (Week 7)</a:t>
            </a:r>
          </a:p>
        </p:txBody>
      </p:sp>
      <p:sp>
        <p:nvSpPr>
          <p:cNvPr id="3" name="Content Placeholder 2">
            <a:extLst>
              <a:ext uri="{FF2B5EF4-FFF2-40B4-BE49-F238E27FC236}">
                <a16:creationId xmlns:a16="http://schemas.microsoft.com/office/drawing/2014/main" id="{4E2B7E44-9023-EA2B-ADCA-69AB9F10CD22}"/>
              </a:ext>
            </a:extLst>
          </p:cNvPr>
          <p:cNvSpPr>
            <a:spLocks noGrp="1"/>
          </p:cNvSpPr>
          <p:nvPr>
            <p:ph idx="1"/>
          </p:nvPr>
        </p:nvSpPr>
        <p:spPr>
          <a:xfrm>
            <a:off x="949368" y="2057400"/>
            <a:ext cx="8216033" cy="4137259"/>
          </a:xfrm>
        </p:spPr>
        <p:txBody>
          <a:bodyPr vert="horz" lIns="91440" tIns="45720" rIns="91440" bIns="45720" rtlCol="0" anchor="t">
            <a:normAutofit/>
          </a:bodyPr>
          <a:lstStyle/>
          <a:p>
            <a:r>
              <a:rPr lang="en-GB" sz="2000" dirty="0"/>
              <a:t>Microsoft Excel is not only important, but vital in many businesses, regardless of their size or number of employees, because it is a globally-used spreadsheet application.</a:t>
            </a:r>
          </a:p>
          <a:p>
            <a:r>
              <a:rPr lang="en-GB" sz="2000" dirty="0"/>
              <a:t>Manjit taught its importance and how to use it using a video and easy-to-understand explications.</a:t>
            </a:r>
          </a:p>
          <a:p>
            <a:r>
              <a:rPr lang="en-GB" sz="2000" dirty="0"/>
              <a:t>This week for me particularly was one of the most interesting since I didn't use Excel for a longer time, and challenged me to re-track my assignments.</a:t>
            </a:r>
          </a:p>
          <a:p>
            <a:endParaRPr lang="en-GB" sz="2000" dirty="0"/>
          </a:p>
        </p:txBody>
      </p:sp>
      <p:grpSp>
        <p:nvGrpSpPr>
          <p:cNvPr id="8" name="Group 7">
            <a:extLst>
              <a:ext uri="{FF2B5EF4-FFF2-40B4-BE49-F238E27FC236}">
                <a16:creationId xmlns:a16="http://schemas.microsoft.com/office/drawing/2014/main" id="{EDB36D3A-A31B-32E9-CAD7-E25401D6A5D3}"/>
              </a:ext>
            </a:extLst>
          </p:cNvPr>
          <p:cNvGrpSpPr/>
          <p:nvPr/>
        </p:nvGrpSpPr>
        <p:grpSpPr>
          <a:xfrm>
            <a:off x="9423748" y="4169144"/>
            <a:ext cx="2925292" cy="2402780"/>
            <a:chOff x="9423748" y="4169144"/>
            <a:chExt cx="2925292" cy="2402780"/>
          </a:xfrm>
        </p:grpSpPr>
        <p:pic>
          <p:nvPicPr>
            <p:cNvPr id="5" name="Picture 4" descr="A wooden sign with a stick&#10;&#10;AI-generated content may be incorrect.">
              <a:extLst>
                <a:ext uri="{FF2B5EF4-FFF2-40B4-BE49-F238E27FC236}">
                  <a16:creationId xmlns:a16="http://schemas.microsoft.com/office/drawing/2014/main" id="{DECD0AA9-07D9-6C5E-4954-5AB2A8C9E675}"/>
                </a:ext>
              </a:extLst>
            </p:cNvPr>
            <p:cNvPicPr>
              <a:picLocks noChangeAspect="1"/>
            </p:cNvPicPr>
            <p:nvPr/>
          </p:nvPicPr>
          <p:blipFill>
            <a:blip r:embed="rId2"/>
            <a:stretch>
              <a:fillRect/>
            </a:stretch>
          </p:blipFill>
          <p:spPr>
            <a:xfrm>
              <a:off x="9423748" y="4169144"/>
              <a:ext cx="2446751" cy="2402780"/>
            </a:xfrm>
            <a:prstGeom prst="rect">
              <a:avLst/>
            </a:prstGeom>
          </p:spPr>
        </p:pic>
        <p:sp>
          <p:nvSpPr>
            <p:cNvPr id="7" name="TextBox 6">
              <a:extLst>
                <a:ext uri="{FF2B5EF4-FFF2-40B4-BE49-F238E27FC236}">
                  <a16:creationId xmlns:a16="http://schemas.microsoft.com/office/drawing/2014/main" id="{5060EAC7-31C8-C36A-3671-F9A6A2FCE3CF}"/>
                </a:ext>
              </a:extLst>
            </p:cNvPr>
            <p:cNvSpPr txBox="1"/>
            <p:nvPr/>
          </p:nvSpPr>
          <p:spPr>
            <a:xfrm>
              <a:off x="9605841" y="4503773"/>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rPr>
                <a:t>WEEK 7</a:t>
              </a:r>
            </a:p>
          </p:txBody>
        </p:sp>
      </p:grpSp>
      <p:pic>
        <p:nvPicPr>
          <p:cNvPr id="10" name="Picture 9" descr="A green grass on a black background&#10;&#10;AI-generated content may be incorrect.">
            <a:extLst>
              <a:ext uri="{FF2B5EF4-FFF2-40B4-BE49-F238E27FC236}">
                <a16:creationId xmlns:a16="http://schemas.microsoft.com/office/drawing/2014/main" id="{66ECC900-3CB1-92ED-B1DB-9762C082F960}"/>
              </a:ext>
            </a:extLst>
          </p:cNvPr>
          <p:cNvPicPr>
            <a:picLocks noChangeAspect="1"/>
          </p:cNvPicPr>
          <p:nvPr/>
        </p:nvPicPr>
        <p:blipFill>
          <a:blip r:embed="rId3"/>
          <a:stretch>
            <a:fillRect/>
          </a:stretch>
        </p:blipFill>
        <p:spPr>
          <a:xfrm>
            <a:off x="-1344" y="3870370"/>
            <a:ext cx="12211571" cy="5095875"/>
          </a:xfrm>
          <a:prstGeom prst="rect">
            <a:avLst/>
          </a:prstGeom>
        </p:spPr>
      </p:pic>
      <p:pic>
        <p:nvPicPr>
          <p:cNvPr id="4" name="Picture 3" descr="ᐉ Excel Microsoft 365 | SOS Excel">
            <a:extLst>
              <a:ext uri="{FF2B5EF4-FFF2-40B4-BE49-F238E27FC236}">
                <a16:creationId xmlns:a16="http://schemas.microsoft.com/office/drawing/2014/main" id="{EF4DE06D-82BC-EC81-0486-939B2917E04A}"/>
              </a:ext>
            </a:extLst>
          </p:cNvPr>
          <p:cNvPicPr>
            <a:picLocks noChangeAspect="1"/>
          </p:cNvPicPr>
          <p:nvPr/>
        </p:nvPicPr>
        <p:blipFill>
          <a:blip r:embed="rId4"/>
          <a:stretch>
            <a:fillRect/>
          </a:stretch>
        </p:blipFill>
        <p:spPr>
          <a:xfrm>
            <a:off x="11018729" y="4439412"/>
            <a:ext cx="645091" cy="547012"/>
          </a:xfrm>
          <a:prstGeom prst="rect">
            <a:avLst/>
          </a:prstGeom>
        </p:spPr>
      </p:pic>
    </p:spTree>
    <p:extLst>
      <p:ext uri="{BB962C8B-B14F-4D97-AF65-F5344CB8AC3E}">
        <p14:creationId xmlns:p14="http://schemas.microsoft.com/office/powerpoint/2010/main" val="107587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DA882-EDCD-5B03-2AB9-3AA1B725344F}"/>
              </a:ext>
            </a:extLst>
          </p:cNvPr>
          <p:cNvSpPr>
            <a:spLocks noGrp="1"/>
          </p:cNvSpPr>
          <p:nvPr>
            <p:ph type="title"/>
          </p:nvPr>
        </p:nvSpPr>
        <p:spPr/>
        <p:txBody>
          <a:bodyPr>
            <a:normAutofit/>
          </a:bodyPr>
          <a:lstStyle/>
          <a:p>
            <a:r>
              <a:rPr lang="en-GB" sz="4800" dirty="0"/>
              <a:t>Microsoft Forms (Week 8)</a:t>
            </a:r>
          </a:p>
        </p:txBody>
      </p:sp>
      <p:sp>
        <p:nvSpPr>
          <p:cNvPr id="3" name="Content Placeholder 2">
            <a:extLst>
              <a:ext uri="{FF2B5EF4-FFF2-40B4-BE49-F238E27FC236}">
                <a16:creationId xmlns:a16="http://schemas.microsoft.com/office/drawing/2014/main" id="{947FAA64-13C5-B186-41E6-5CD50D1CCEE0}"/>
              </a:ext>
            </a:extLst>
          </p:cNvPr>
          <p:cNvSpPr>
            <a:spLocks noGrp="1"/>
          </p:cNvSpPr>
          <p:nvPr>
            <p:ph idx="1"/>
          </p:nvPr>
        </p:nvSpPr>
        <p:spPr>
          <a:xfrm>
            <a:off x="1638300" y="2057400"/>
            <a:ext cx="6864726" cy="4137259"/>
          </a:xfrm>
        </p:spPr>
        <p:txBody>
          <a:bodyPr vert="horz" lIns="91440" tIns="45720" rIns="91440" bIns="45720" rtlCol="0" anchor="t">
            <a:normAutofit fontScale="92500"/>
          </a:bodyPr>
          <a:lstStyle/>
          <a:p>
            <a:r>
              <a:rPr lang="en-GB" sz="2400" dirty="0"/>
              <a:t>Because I had experience in making forms before, this lesson in which Manjit taught us about Microsoft Forms, before highlighting its importance in taking user feedback, has been enjoyable for me, and I finished the form in class.</a:t>
            </a:r>
          </a:p>
          <a:p>
            <a:r>
              <a:rPr lang="en-GB" sz="2400" dirty="0"/>
              <a:t>Microsoft Forms is a very important tool for taking feedback from clients, and that’s probably why a whole week was taken into account to learn this.</a:t>
            </a:r>
          </a:p>
          <a:p>
            <a:endParaRPr lang="en-GB" sz="2400" dirty="0"/>
          </a:p>
        </p:txBody>
      </p:sp>
      <p:grpSp>
        <p:nvGrpSpPr>
          <p:cNvPr id="8" name="Group 7">
            <a:extLst>
              <a:ext uri="{FF2B5EF4-FFF2-40B4-BE49-F238E27FC236}">
                <a16:creationId xmlns:a16="http://schemas.microsoft.com/office/drawing/2014/main" id="{ADCD1194-6345-E579-C515-D8A1C5FAB9FD}"/>
              </a:ext>
            </a:extLst>
          </p:cNvPr>
          <p:cNvGrpSpPr/>
          <p:nvPr/>
        </p:nvGrpSpPr>
        <p:grpSpPr>
          <a:xfrm>
            <a:off x="9423748" y="4169144"/>
            <a:ext cx="2925292" cy="2402780"/>
            <a:chOff x="9423748" y="4169144"/>
            <a:chExt cx="2925292" cy="2402780"/>
          </a:xfrm>
        </p:grpSpPr>
        <p:pic>
          <p:nvPicPr>
            <p:cNvPr id="5" name="Picture 4" descr="A wooden sign with a stick&#10;&#10;AI-generated content may be incorrect.">
              <a:extLst>
                <a:ext uri="{FF2B5EF4-FFF2-40B4-BE49-F238E27FC236}">
                  <a16:creationId xmlns:a16="http://schemas.microsoft.com/office/drawing/2014/main" id="{0087B5C3-4609-C9BD-2E04-2E1A4FDC886B}"/>
                </a:ext>
              </a:extLst>
            </p:cNvPr>
            <p:cNvPicPr>
              <a:picLocks noChangeAspect="1"/>
            </p:cNvPicPr>
            <p:nvPr/>
          </p:nvPicPr>
          <p:blipFill>
            <a:blip r:embed="rId2"/>
            <a:stretch>
              <a:fillRect/>
            </a:stretch>
          </p:blipFill>
          <p:spPr>
            <a:xfrm>
              <a:off x="9423748" y="4169144"/>
              <a:ext cx="2446751" cy="2402780"/>
            </a:xfrm>
            <a:prstGeom prst="rect">
              <a:avLst/>
            </a:prstGeom>
          </p:spPr>
        </p:pic>
        <p:sp>
          <p:nvSpPr>
            <p:cNvPr id="7" name="TextBox 6">
              <a:extLst>
                <a:ext uri="{FF2B5EF4-FFF2-40B4-BE49-F238E27FC236}">
                  <a16:creationId xmlns:a16="http://schemas.microsoft.com/office/drawing/2014/main" id="{F3141362-7501-A6E5-C704-9FBB45742A70}"/>
                </a:ext>
              </a:extLst>
            </p:cNvPr>
            <p:cNvSpPr txBox="1"/>
            <p:nvPr/>
          </p:nvSpPr>
          <p:spPr>
            <a:xfrm>
              <a:off x="9605841" y="4503773"/>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rPr>
                <a:t>WEEK 8</a:t>
              </a:r>
            </a:p>
          </p:txBody>
        </p:sp>
      </p:grpSp>
      <p:pic>
        <p:nvPicPr>
          <p:cNvPr id="10" name="Picture 9" descr="A green grass on a black background&#10;&#10;AI-generated content may be incorrect.">
            <a:extLst>
              <a:ext uri="{FF2B5EF4-FFF2-40B4-BE49-F238E27FC236}">
                <a16:creationId xmlns:a16="http://schemas.microsoft.com/office/drawing/2014/main" id="{B96927BD-FE01-FC73-AB9E-03E6A8616CC6}"/>
              </a:ext>
            </a:extLst>
          </p:cNvPr>
          <p:cNvPicPr>
            <a:picLocks noChangeAspect="1"/>
          </p:cNvPicPr>
          <p:nvPr/>
        </p:nvPicPr>
        <p:blipFill>
          <a:blip r:embed="rId3"/>
          <a:stretch>
            <a:fillRect/>
          </a:stretch>
        </p:blipFill>
        <p:spPr>
          <a:xfrm>
            <a:off x="652" y="3858297"/>
            <a:ext cx="12211571" cy="5095875"/>
          </a:xfrm>
          <a:prstGeom prst="rect">
            <a:avLst/>
          </a:prstGeom>
        </p:spPr>
      </p:pic>
      <p:pic>
        <p:nvPicPr>
          <p:cNvPr id="4" name="Picture 3" descr="A logo of a computer software&#10;&#10;AI-generated content may be incorrect.">
            <a:extLst>
              <a:ext uri="{FF2B5EF4-FFF2-40B4-BE49-F238E27FC236}">
                <a16:creationId xmlns:a16="http://schemas.microsoft.com/office/drawing/2014/main" id="{FECF23FE-56FC-A8D3-7D9C-8E2864DF1B17}"/>
              </a:ext>
            </a:extLst>
          </p:cNvPr>
          <p:cNvPicPr>
            <a:picLocks noChangeAspect="1"/>
          </p:cNvPicPr>
          <p:nvPr/>
        </p:nvPicPr>
        <p:blipFill>
          <a:blip r:embed="rId4"/>
          <a:stretch>
            <a:fillRect/>
          </a:stretch>
        </p:blipFill>
        <p:spPr>
          <a:xfrm>
            <a:off x="10557622" y="4314824"/>
            <a:ext cx="1374962" cy="895352"/>
          </a:xfrm>
          <a:prstGeom prst="rect">
            <a:avLst/>
          </a:prstGeom>
        </p:spPr>
      </p:pic>
    </p:spTree>
    <p:extLst>
      <p:ext uri="{BB962C8B-B14F-4D97-AF65-F5344CB8AC3E}">
        <p14:creationId xmlns:p14="http://schemas.microsoft.com/office/powerpoint/2010/main" val="3407433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716AA-9629-BDE5-5F91-24AD29E9D133}"/>
              </a:ext>
            </a:extLst>
          </p:cNvPr>
          <p:cNvSpPr>
            <a:spLocks noGrp="1"/>
          </p:cNvSpPr>
          <p:nvPr>
            <p:ph type="title"/>
          </p:nvPr>
        </p:nvSpPr>
        <p:spPr>
          <a:xfrm>
            <a:off x="562535" y="685800"/>
            <a:ext cx="10638147" cy="1371600"/>
          </a:xfrm>
        </p:spPr>
        <p:txBody>
          <a:bodyPr>
            <a:noAutofit/>
          </a:bodyPr>
          <a:lstStyle/>
          <a:p>
            <a:r>
              <a:rPr lang="en-GB" sz="3800" dirty="0"/>
              <a:t>Mock Presentations and Workshop (Week 9)</a:t>
            </a:r>
          </a:p>
        </p:txBody>
      </p:sp>
      <p:sp>
        <p:nvSpPr>
          <p:cNvPr id="3" name="Content Placeholder 2">
            <a:extLst>
              <a:ext uri="{FF2B5EF4-FFF2-40B4-BE49-F238E27FC236}">
                <a16:creationId xmlns:a16="http://schemas.microsoft.com/office/drawing/2014/main" id="{6A308B3F-BDDF-D736-23C9-CF7F3ADA38E2}"/>
              </a:ext>
            </a:extLst>
          </p:cNvPr>
          <p:cNvSpPr>
            <a:spLocks noGrp="1"/>
          </p:cNvSpPr>
          <p:nvPr>
            <p:ph idx="1"/>
          </p:nvPr>
        </p:nvSpPr>
        <p:spPr>
          <a:xfrm>
            <a:off x="1515035" y="2427194"/>
            <a:ext cx="6438902" cy="4137259"/>
          </a:xfrm>
        </p:spPr>
        <p:txBody>
          <a:bodyPr vert="horz" lIns="91440" tIns="45720" rIns="91440" bIns="45720" rtlCol="0" anchor="t">
            <a:normAutofit/>
          </a:bodyPr>
          <a:lstStyle/>
          <a:p>
            <a:r>
              <a:rPr lang="en-GB" sz="2400" dirty="0"/>
              <a:t>In this week the class showcased their presentations and Manjit was pleased with most of them</a:t>
            </a:r>
          </a:p>
          <a:p>
            <a:r>
              <a:rPr lang="en-GB" sz="2400" dirty="0"/>
              <a:t>Manjit is a very good observer and teacher, and in this </a:t>
            </a:r>
            <a:r>
              <a:rPr lang="en-GB" sz="2400" dirty="0" err="1"/>
              <a:t>week</a:t>
            </a:r>
            <a:r>
              <a:rPr lang="en-GB" sz="2400" dirty="0"/>
              <a:t> he made sure to appreciate what was truly appropriate.</a:t>
            </a:r>
          </a:p>
        </p:txBody>
      </p:sp>
      <p:grpSp>
        <p:nvGrpSpPr>
          <p:cNvPr id="8" name="Group 7">
            <a:extLst>
              <a:ext uri="{FF2B5EF4-FFF2-40B4-BE49-F238E27FC236}">
                <a16:creationId xmlns:a16="http://schemas.microsoft.com/office/drawing/2014/main" id="{F9661482-7E0A-97E2-6D62-011DE58C25BC}"/>
              </a:ext>
            </a:extLst>
          </p:cNvPr>
          <p:cNvGrpSpPr/>
          <p:nvPr/>
        </p:nvGrpSpPr>
        <p:grpSpPr>
          <a:xfrm>
            <a:off x="9423748" y="4169144"/>
            <a:ext cx="2925292" cy="2402780"/>
            <a:chOff x="9423748" y="4169144"/>
            <a:chExt cx="2925292" cy="2402780"/>
          </a:xfrm>
        </p:grpSpPr>
        <p:pic>
          <p:nvPicPr>
            <p:cNvPr id="5" name="Picture 4" descr="A wooden sign with a stick&#10;&#10;AI-generated content may be incorrect.">
              <a:extLst>
                <a:ext uri="{FF2B5EF4-FFF2-40B4-BE49-F238E27FC236}">
                  <a16:creationId xmlns:a16="http://schemas.microsoft.com/office/drawing/2014/main" id="{FFE9E8EC-5D9C-2BEC-7172-986F6DF11539}"/>
                </a:ext>
              </a:extLst>
            </p:cNvPr>
            <p:cNvPicPr>
              <a:picLocks noChangeAspect="1"/>
            </p:cNvPicPr>
            <p:nvPr/>
          </p:nvPicPr>
          <p:blipFill>
            <a:blip r:embed="rId2"/>
            <a:stretch>
              <a:fillRect/>
            </a:stretch>
          </p:blipFill>
          <p:spPr>
            <a:xfrm>
              <a:off x="9423748" y="4169144"/>
              <a:ext cx="2446751" cy="2402780"/>
            </a:xfrm>
            <a:prstGeom prst="rect">
              <a:avLst/>
            </a:prstGeom>
          </p:spPr>
        </p:pic>
        <p:sp>
          <p:nvSpPr>
            <p:cNvPr id="7" name="TextBox 6">
              <a:extLst>
                <a:ext uri="{FF2B5EF4-FFF2-40B4-BE49-F238E27FC236}">
                  <a16:creationId xmlns:a16="http://schemas.microsoft.com/office/drawing/2014/main" id="{74391993-3AF3-04A2-FA4D-089BB5826813}"/>
                </a:ext>
              </a:extLst>
            </p:cNvPr>
            <p:cNvSpPr txBox="1"/>
            <p:nvPr/>
          </p:nvSpPr>
          <p:spPr>
            <a:xfrm>
              <a:off x="9605841" y="4503773"/>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rPr>
                <a:t>WEEK 9</a:t>
              </a:r>
            </a:p>
          </p:txBody>
        </p:sp>
      </p:grpSp>
      <p:pic>
        <p:nvPicPr>
          <p:cNvPr id="10" name="Picture 9" descr="A green grass on a black background&#10;&#10;AI-generated content may be incorrect.">
            <a:extLst>
              <a:ext uri="{FF2B5EF4-FFF2-40B4-BE49-F238E27FC236}">
                <a16:creationId xmlns:a16="http://schemas.microsoft.com/office/drawing/2014/main" id="{C4E8A646-8DD7-AC4F-C98F-346D066C1831}"/>
              </a:ext>
            </a:extLst>
          </p:cNvPr>
          <p:cNvPicPr>
            <a:picLocks noChangeAspect="1"/>
          </p:cNvPicPr>
          <p:nvPr/>
        </p:nvPicPr>
        <p:blipFill>
          <a:blip r:embed="rId3"/>
          <a:stretch>
            <a:fillRect/>
          </a:stretch>
        </p:blipFill>
        <p:spPr>
          <a:xfrm>
            <a:off x="652" y="3813473"/>
            <a:ext cx="12211571" cy="5095875"/>
          </a:xfrm>
          <a:prstGeom prst="rect">
            <a:avLst/>
          </a:prstGeom>
        </p:spPr>
      </p:pic>
    </p:spTree>
    <p:extLst>
      <p:ext uri="{BB962C8B-B14F-4D97-AF65-F5344CB8AC3E}">
        <p14:creationId xmlns:p14="http://schemas.microsoft.com/office/powerpoint/2010/main" val="3137703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AC824-0192-ABF0-9310-0E5AB339C8A2}"/>
              </a:ext>
            </a:extLst>
          </p:cNvPr>
          <p:cNvSpPr>
            <a:spLocks noGrp="1"/>
          </p:cNvSpPr>
          <p:nvPr>
            <p:ph type="title"/>
          </p:nvPr>
        </p:nvSpPr>
        <p:spPr/>
        <p:txBody>
          <a:bodyPr/>
          <a:lstStyle/>
          <a:p>
            <a:r>
              <a:rPr lang="en-GB"/>
              <a:t>And, at last...</a:t>
            </a:r>
            <a:endParaRPr lang="en-GB" dirty="0"/>
          </a:p>
        </p:txBody>
      </p:sp>
      <p:sp>
        <p:nvSpPr>
          <p:cNvPr id="3" name="Content Placeholder 2">
            <a:extLst>
              <a:ext uri="{FF2B5EF4-FFF2-40B4-BE49-F238E27FC236}">
                <a16:creationId xmlns:a16="http://schemas.microsoft.com/office/drawing/2014/main" id="{E2A54CED-AC7A-FDC4-55A9-AFC0D87204BA}"/>
              </a:ext>
            </a:extLst>
          </p:cNvPr>
          <p:cNvSpPr>
            <a:spLocks noGrp="1"/>
          </p:cNvSpPr>
          <p:nvPr>
            <p:ph idx="1"/>
          </p:nvPr>
        </p:nvSpPr>
        <p:spPr>
          <a:xfrm>
            <a:off x="1638301" y="1362636"/>
            <a:ext cx="8915402" cy="4137259"/>
          </a:xfrm>
        </p:spPr>
        <p:txBody>
          <a:bodyPr vert="horz" lIns="91440" tIns="45720" rIns="91440" bIns="45720" rtlCol="0" anchor="ctr">
            <a:normAutofit/>
          </a:bodyPr>
          <a:lstStyle/>
          <a:p>
            <a:pPr marL="0" indent="0" algn="ctr">
              <a:buNone/>
            </a:pPr>
            <a:r>
              <a:rPr lang="en-GB" sz="7200" b="1"/>
              <a:t>Thank you Manjit!</a:t>
            </a:r>
            <a:endParaRPr lang="en-US"/>
          </a:p>
        </p:txBody>
      </p:sp>
      <p:pic>
        <p:nvPicPr>
          <p:cNvPr id="6" name="Picture 5" descr="A colorful confetti on a black background&#10;&#10;AI-generated content may be incorrect.">
            <a:extLst>
              <a:ext uri="{FF2B5EF4-FFF2-40B4-BE49-F238E27FC236}">
                <a16:creationId xmlns:a16="http://schemas.microsoft.com/office/drawing/2014/main" id="{4039878B-C21C-1BB8-066D-5F406526077E}"/>
              </a:ext>
            </a:extLst>
          </p:cNvPr>
          <p:cNvPicPr>
            <a:picLocks noChangeAspect="1"/>
          </p:cNvPicPr>
          <p:nvPr/>
        </p:nvPicPr>
        <p:blipFill>
          <a:blip r:embed="rId2"/>
          <a:stretch>
            <a:fillRect/>
          </a:stretch>
        </p:blipFill>
        <p:spPr>
          <a:xfrm>
            <a:off x="489961" y="1158154"/>
            <a:ext cx="10877261" cy="5811693"/>
          </a:xfrm>
          <a:prstGeom prst="rect">
            <a:avLst/>
          </a:prstGeom>
        </p:spPr>
      </p:pic>
      <p:pic>
        <p:nvPicPr>
          <p:cNvPr id="7" name="Picture 6">
            <a:extLst>
              <a:ext uri="{FF2B5EF4-FFF2-40B4-BE49-F238E27FC236}">
                <a16:creationId xmlns:a16="http://schemas.microsoft.com/office/drawing/2014/main" id="{FD362B85-CC73-3F01-5675-06395DD14221}"/>
              </a:ext>
            </a:extLst>
          </p:cNvPr>
          <p:cNvPicPr>
            <a:picLocks noChangeAspect="1"/>
          </p:cNvPicPr>
          <p:nvPr/>
        </p:nvPicPr>
        <p:blipFill>
          <a:blip r:embed="rId2"/>
          <a:stretch>
            <a:fillRect/>
          </a:stretch>
        </p:blipFill>
        <p:spPr>
          <a:xfrm>
            <a:off x="1540597" y="1516063"/>
            <a:ext cx="9572625" cy="5095875"/>
          </a:xfrm>
          <a:prstGeom prst="rect">
            <a:avLst/>
          </a:prstGeom>
        </p:spPr>
      </p:pic>
      <p:pic>
        <p:nvPicPr>
          <p:cNvPr id="8" name="Picture 7" descr="A colorful confetti on a black background&#10;&#10;AI-generated content may be incorrect.">
            <a:extLst>
              <a:ext uri="{FF2B5EF4-FFF2-40B4-BE49-F238E27FC236}">
                <a16:creationId xmlns:a16="http://schemas.microsoft.com/office/drawing/2014/main" id="{D4F5A34B-4C37-B536-26E1-D1EBEFE8A637}"/>
              </a:ext>
            </a:extLst>
          </p:cNvPr>
          <p:cNvPicPr>
            <a:picLocks noChangeAspect="1"/>
          </p:cNvPicPr>
          <p:nvPr/>
        </p:nvPicPr>
        <p:blipFill>
          <a:blip r:embed="rId2"/>
          <a:stretch>
            <a:fillRect/>
          </a:stretch>
        </p:blipFill>
        <p:spPr>
          <a:xfrm>
            <a:off x="489961" y="2058699"/>
            <a:ext cx="9572625" cy="5095875"/>
          </a:xfrm>
          <a:prstGeom prst="rect">
            <a:avLst/>
          </a:prstGeom>
        </p:spPr>
      </p:pic>
    </p:spTree>
    <p:extLst>
      <p:ext uri="{BB962C8B-B14F-4D97-AF65-F5344CB8AC3E}">
        <p14:creationId xmlns:p14="http://schemas.microsoft.com/office/powerpoint/2010/main" val="2684209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par>
                          <p:cTn id="11" fill="hold">
                            <p:stCondLst>
                              <p:cond delay="0"/>
                            </p:stCondLst>
                            <p:childTnLst>
                              <p:par>
                                <p:cTn id="12" presetID="10"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par>
                          <p:cTn id="15" fill="hold">
                            <p:stCondLst>
                              <p:cond delay="500"/>
                            </p:stCondLst>
                            <p:childTnLst>
                              <p:par>
                                <p:cTn id="16" presetID="10" presetClass="entr" presetSubtype="0" fill="hold" nodeType="after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par>
                          <p:cTn id="19" fill="hold">
                            <p:stCondLst>
                              <p:cond delay="1000"/>
                            </p:stCondLst>
                            <p:childTnLst>
                              <p:par>
                                <p:cTn id="20" presetID="10" presetClass="entr" presetSubtype="0" fill="hold" nodeType="afterEffect">
                                  <p:stCondLst>
                                    <p:cond delay="70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EncaseVTI">
  <a:themeElements>
    <a:clrScheme name="Encase">
      <a:dk1>
        <a:sysClr val="windowText" lastClr="000000"/>
      </a:dk1>
      <a:lt1>
        <a:sysClr val="window" lastClr="FFFFFF"/>
      </a:lt1>
      <a:dk2>
        <a:srgbClr val="1E2121"/>
      </a:dk2>
      <a:lt2>
        <a:srgbClr val="EFECEB"/>
      </a:lt2>
      <a:accent1>
        <a:srgbClr val="717059"/>
      </a:accent1>
      <a:accent2>
        <a:srgbClr val="B9A17E"/>
      </a:accent2>
      <a:accent3>
        <a:srgbClr val="766752"/>
      </a:accent3>
      <a:accent4>
        <a:srgbClr val="A28578"/>
      </a:accent4>
      <a:accent5>
        <a:srgbClr val="6E736D"/>
      </a:accent5>
      <a:accent6>
        <a:srgbClr val="BE8366"/>
      </a:accent6>
      <a:hlink>
        <a:srgbClr val="B5714F"/>
      </a:hlink>
      <a:folHlink>
        <a:srgbClr val="7B6B4C"/>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ncaseVTI" id="{C293990F-FDB3-4ED3-8175-FB79CE5A2A12}" vid="{A5662C19-271F-459F-B4ED-861A9823764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EncaseVTI</vt:lpstr>
      <vt:lpstr>7 MINUTE REFLECTIVE PRESENTATION </vt:lpstr>
      <vt:lpstr>Introduction (Week 1)</vt:lpstr>
      <vt:lpstr>Outlook &amp; Task Management (Week 2)</vt:lpstr>
      <vt:lpstr>LinkedIn &amp; LinkedIn Learning (Week 3)</vt:lpstr>
      <vt:lpstr>Microsoft Office 365 &amp; Word (Week 4)</vt:lpstr>
      <vt:lpstr>Microsoft PowerPoint (Week 5)</vt:lpstr>
      <vt:lpstr>Reading Week (Week 6)</vt:lpstr>
      <vt:lpstr>Microsoft Excel (Week 7)</vt:lpstr>
      <vt:lpstr>Microsoft Forms (Week 8)</vt:lpstr>
      <vt:lpstr>Mock Presentations and Workshop (Week 9)</vt:lpstr>
      <vt:lpstr>And, at last...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450</cp:revision>
  <dcterms:created xsi:type="dcterms:W3CDTF">2026-03-11T00:23:18Z</dcterms:created>
  <dcterms:modified xsi:type="dcterms:W3CDTF">2026-03-12T18:12:07Z</dcterms:modified>
</cp:coreProperties>
</file>