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  <p:sldMasterId id="2147483708" r:id="rId3"/>
  </p:sldMasterIdLst>
  <p:notesMasterIdLst>
    <p:notesMasterId r:id="rId26"/>
  </p:notesMasterIdLst>
  <p:sldIdLst>
    <p:sldId id="256" r:id="rId4"/>
    <p:sldId id="257" r:id="rId5"/>
    <p:sldId id="258" r:id="rId6"/>
    <p:sldId id="280" r:id="rId7"/>
    <p:sldId id="281" r:id="rId8"/>
    <p:sldId id="286" r:id="rId9"/>
    <p:sldId id="282" r:id="rId10"/>
    <p:sldId id="283" r:id="rId11"/>
    <p:sldId id="287" r:id="rId12"/>
    <p:sldId id="288" r:id="rId13"/>
    <p:sldId id="284" r:id="rId14"/>
    <p:sldId id="285" r:id="rId15"/>
    <p:sldId id="260" r:id="rId16"/>
    <p:sldId id="261" r:id="rId17"/>
    <p:sldId id="262" r:id="rId18"/>
    <p:sldId id="264" r:id="rId19"/>
    <p:sldId id="267" r:id="rId20"/>
    <p:sldId id="279" r:id="rId21"/>
    <p:sldId id="270" r:id="rId22"/>
    <p:sldId id="272" r:id="rId23"/>
    <p:sldId id="274" r:id="rId24"/>
    <p:sldId id="276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91" autoAdjust="0"/>
    <p:restoredTop sz="94660"/>
  </p:normalViewPr>
  <p:slideViewPr>
    <p:cSldViewPr>
      <p:cViewPr varScale="1">
        <p:scale>
          <a:sx n="109" d="100"/>
          <a:sy n="109" d="100"/>
        </p:scale>
        <p:origin x="936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43D440-6D7C-4922-B36C-4C8884D889CC}" type="datetimeFigureOut">
              <a:rPr lang="en-IN" smtClean="0"/>
              <a:pPr/>
              <a:t>20-04-2018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7FDAE6-128C-465D-9AC0-B66F40970915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71275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48BB1-36CC-4FB0-9A9A-BE5ED65399CB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4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4/20/2018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8600"/>
            <a:ext cx="7772400" cy="2133599"/>
          </a:xfrm>
        </p:spPr>
        <p:txBody>
          <a:bodyPr>
            <a:normAutofit fontScale="90000"/>
          </a:bodyPr>
          <a:lstStyle/>
          <a:p>
            <a:pPr algn="ctr"/>
            <a:r>
              <a:rPr dirty="0" smtClean="0"/>
              <a:t>MODULE CODE/ COD Y MODIWL: SBMA7113</a:t>
            </a:r>
            <a:br>
              <a:rPr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1905000"/>
            <a:ext cx="6400800" cy="220980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US" dirty="0" smtClean="0"/>
              <a:t>BUSINESS DECISION MAKING</a:t>
            </a:r>
          </a:p>
          <a:p>
            <a:pPr algn="l"/>
            <a:r>
              <a:rPr lang="en-US" dirty="0" smtClean="0"/>
              <a:t>Presented by</a:t>
            </a:r>
          </a:p>
          <a:p>
            <a:pPr algn="l"/>
            <a:r>
              <a:rPr lang="en-US" sz="1400" dirty="0" smtClean="0"/>
              <a:t>Ronak Bhavsar  	(1705386)</a:t>
            </a:r>
          </a:p>
          <a:p>
            <a:pPr algn="l"/>
            <a:r>
              <a:rPr lang="en-US" sz="1400" dirty="0" smtClean="0"/>
              <a:t>Mitul Pathak	(1705904)</a:t>
            </a:r>
          </a:p>
          <a:p>
            <a:pPr algn="l"/>
            <a:r>
              <a:rPr lang="en-US" sz="1400" dirty="0" err="1" smtClean="0"/>
              <a:t>Shilpa</a:t>
            </a:r>
            <a:r>
              <a:rPr lang="en-US" sz="1400" dirty="0" smtClean="0"/>
              <a:t> Sharma	(1704927)</a:t>
            </a:r>
          </a:p>
          <a:p>
            <a:pPr algn="l"/>
            <a:r>
              <a:rPr lang="en-US" sz="1400" dirty="0" smtClean="0"/>
              <a:t>Jay Gandhi		(1705528)</a:t>
            </a:r>
          </a:p>
          <a:p>
            <a:pPr algn="l"/>
            <a:r>
              <a:rPr lang="en-US" sz="1400" smtClean="0"/>
              <a:t>Survin</a:t>
            </a:r>
            <a:r>
              <a:rPr lang="en-US" sz="1400" dirty="0" smtClean="0"/>
              <a:t> Patel	(1704873) </a:t>
            </a:r>
          </a:p>
          <a:p>
            <a:pPr algn="l"/>
            <a:r>
              <a:rPr lang="en-US" sz="1400" dirty="0" err="1" smtClean="0"/>
              <a:t>Dhruv</a:t>
            </a:r>
            <a:r>
              <a:rPr lang="en-US" sz="1400" dirty="0" smtClean="0"/>
              <a:t> Shah	(1704816)  </a:t>
            </a:r>
            <a:endParaRPr lang="en-US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495800"/>
            <a:ext cx="914400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Agenda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IN" sz="6400" dirty="0" smtClean="0">
                <a:latin typeface="Times New Roman" pitchFamily="18" charset="0"/>
                <a:cs typeface="Times New Roman" pitchFamily="18" charset="0"/>
              </a:rPr>
              <a:t>Introduction and company background</a:t>
            </a:r>
          </a:p>
          <a:p>
            <a:pPr algn="just">
              <a:lnSpc>
                <a:spcPct val="120000"/>
              </a:lnSpc>
            </a:pPr>
            <a:r>
              <a:rPr lang="en-IN" sz="6400" dirty="0" smtClean="0">
                <a:latin typeface="Times New Roman" pitchFamily="18" charset="0"/>
                <a:cs typeface="Times New Roman" pitchFamily="18" charset="0"/>
              </a:rPr>
              <a:t>Current system used by the </a:t>
            </a:r>
            <a:r>
              <a:rPr lang="en-IN" sz="6400" dirty="0" err="1" smtClean="0">
                <a:latin typeface="Times New Roman" pitchFamily="18" charset="0"/>
                <a:cs typeface="Times New Roman" pitchFamily="18" charset="0"/>
              </a:rPr>
              <a:t>Ravensbury</a:t>
            </a:r>
            <a:endParaRPr lang="en-IN" sz="6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20000"/>
              </a:lnSpc>
            </a:pPr>
            <a:r>
              <a:rPr lang="en-IN" sz="6400" dirty="0" smtClean="0">
                <a:latin typeface="Times New Roman" pitchFamily="18" charset="0"/>
                <a:cs typeface="Times New Roman" pitchFamily="18" charset="0"/>
              </a:rPr>
              <a:t>Problems faced by </a:t>
            </a:r>
            <a:r>
              <a:rPr lang="en-IN" sz="6400" dirty="0" err="1" smtClean="0">
                <a:latin typeface="Times New Roman" pitchFamily="18" charset="0"/>
                <a:cs typeface="Times New Roman" pitchFamily="18" charset="0"/>
              </a:rPr>
              <a:t>Ravensbury</a:t>
            </a:r>
            <a:endParaRPr lang="en-IN" sz="6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20000"/>
              </a:lnSpc>
            </a:pPr>
            <a:r>
              <a:rPr lang="en-IN" sz="6400" dirty="0" smtClean="0">
                <a:latin typeface="Times New Roman" pitchFamily="18" charset="0"/>
                <a:cs typeface="Times New Roman" pitchFamily="18" charset="0"/>
              </a:rPr>
              <a:t>Information System in SME</a:t>
            </a:r>
          </a:p>
          <a:p>
            <a:pPr algn="just">
              <a:lnSpc>
                <a:spcPct val="120000"/>
              </a:lnSpc>
            </a:pPr>
            <a:r>
              <a:rPr lang="en-IN" sz="6400" dirty="0" smtClean="0">
                <a:latin typeface="Times New Roman" pitchFamily="18" charset="0"/>
                <a:cs typeface="Times New Roman" pitchFamily="18" charset="0"/>
              </a:rPr>
              <a:t>Objective of solution for these problems</a:t>
            </a:r>
          </a:p>
          <a:p>
            <a:pPr algn="just">
              <a:lnSpc>
                <a:spcPct val="120000"/>
              </a:lnSpc>
            </a:pPr>
            <a:r>
              <a:rPr lang="en-IN" sz="6400" dirty="0" smtClean="0">
                <a:latin typeface="Times New Roman" pitchFamily="18" charset="0"/>
                <a:cs typeface="Times New Roman" pitchFamily="18" charset="0"/>
              </a:rPr>
              <a:t>Proposed System </a:t>
            </a:r>
          </a:p>
          <a:p>
            <a:pPr algn="just">
              <a:lnSpc>
                <a:spcPct val="120000"/>
              </a:lnSpc>
            </a:pPr>
            <a:r>
              <a:rPr lang="en-IN" sz="6400" dirty="0" smtClean="0">
                <a:latin typeface="Times New Roman" pitchFamily="18" charset="0"/>
                <a:cs typeface="Times New Roman" pitchFamily="18" charset="0"/>
              </a:rPr>
              <a:t>Problem Solving Process</a:t>
            </a:r>
          </a:p>
          <a:p>
            <a:pPr algn="just">
              <a:lnSpc>
                <a:spcPct val="120000"/>
              </a:lnSpc>
            </a:pPr>
            <a:r>
              <a:rPr lang="en-IN" sz="6400" dirty="0" smtClean="0">
                <a:latin typeface="Times New Roman" pitchFamily="18" charset="0"/>
                <a:cs typeface="Times New Roman" pitchFamily="18" charset="0"/>
              </a:rPr>
              <a:t>Recommendations</a:t>
            </a:r>
          </a:p>
          <a:p>
            <a:pPr algn="just">
              <a:lnSpc>
                <a:spcPct val="120000"/>
              </a:lnSpc>
            </a:pPr>
            <a:r>
              <a:rPr lang="en-IN" sz="6400" dirty="0" smtClean="0">
                <a:latin typeface="Times New Roman" pitchFamily="18" charset="0"/>
                <a:cs typeface="Times New Roman" pitchFamily="18" charset="0"/>
              </a:rPr>
              <a:t>Conclusion </a:t>
            </a:r>
          </a:p>
          <a:p>
            <a:pPr algn="just"/>
            <a:r>
              <a:rPr lang="en-IN" sz="6400" dirty="0" smtClean="0">
                <a:latin typeface="Times New Roman" pitchFamily="18" charset="0"/>
                <a:cs typeface="Times New Roman" pitchFamily="18" charset="0"/>
              </a:rPr>
              <a:t>Bibliography</a:t>
            </a:r>
          </a:p>
          <a:p>
            <a:endParaRPr lang="en-IN" dirty="0" smtClean="0"/>
          </a:p>
          <a:p>
            <a:endParaRPr lang="en-IN" dirty="0" smtClean="0"/>
          </a:p>
          <a:p>
            <a:endParaRPr lang="en-US" dirty="0" smtClean="0"/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Introduction and company background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029200"/>
          </a:xfrm>
        </p:spPr>
        <p:txBody>
          <a:bodyPr>
            <a:normAutofit/>
          </a:bodyPr>
          <a:lstStyle/>
          <a:p>
            <a:pPr algn="just"/>
            <a:r>
              <a:rPr lang="en-GB" sz="2000" dirty="0" smtClean="0"/>
              <a:t>Ravensbury is a unique Hotel &amp; restaurant in UK.</a:t>
            </a:r>
          </a:p>
          <a:p>
            <a:pPr algn="just"/>
            <a:r>
              <a:rPr lang="en-GB" sz="2000" dirty="0" smtClean="0"/>
              <a:t>Famous for serving authentic Indian and Hakka Chinese cuisine. </a:t>
            </a:r>
          </a:p>
          <a:p>
            <a:pPr algn="just"/>
            <a:r>
              <a:rPr lang="en-GB" sz="2000" dirty="0" smtClean="0"/>
              <a:t>Ravensbury hotel also provides separate Lounge area where guests can enjoy popular cocktail and wine.  </a:t>
            </a:r>
          </a:p>
          <a:p>
            <a:pPr algn="just"/>
            <a:r>
              <a:rPr lang="en-GB" sz="2000" dirty="0" smtClean="0"/>
              <a:t>The Lounge at Ravensbury hotel provide warm hospitality.</a:t>
            </a:r>
          </a:p>
          <a:p>
            <a:pPr algn="just"/>
            <a:r>
              <a:rPr lang="en-GB" sz="2000" dirty="0" smtClean="0"/>
              <a:t>The customers can enjoy the services such as  dining and full menu and table service if desire to create a pleasurable experiences.</a:t>
            </a:r>
            <a:r>
              <a:rPr lang="en-GB" sz="2800" dirty="0" smtClean="0"/>
              <a:t> </a:t>
            </a:r>
          </a:p>
          <a:p>
            <a:pPr algn="just"/>
            <a:endParaRPr lang="en-US" sz="2800" dirty="0"/>
          </a:p>
        </p:txBody>
      </p:sp>
      <p:pic>
        <p:nvPicPr>
          <p:cNvPr id="4" name="Picture 3" descr="127680_1311181348509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00200" y="4114800"/>
            <a:ext cx="6400800" cy="2057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15962"/>
          </a:xfrm>
        </p:spPr>
        <p:txBody>
          <a:bodyPr>
            <a:normAutofit fontScale="90000"/>
          </a:bodyPr>
          <a:lstStyle/>
          <a:p>
            <a:r>
              <a:rPr lang="en-US" sz="3600" dirty="0" smtClean="0"/>
              <a:t>Introduction</a:t>
            </a:r>
            <a:r>
              <a:rPr lang="en-US" dirty="0" smtClean="0"/>
              <a:t> </a:t>
            </a:r>
            <a:r>
              <a:rPr lang="en-US" sz="3600" dirty="0" smtClean="0"/>
              <a:t>to Hotel Menu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81000" y="914400"/>
            <a:ext cx="8305800" cy="5638800"/>
          </a:xfrm>
        </p:spPr>
        <p:txBody>
          <a:bodyPr>
            <a:normAutofit/>
          </a:bodyPr>
          <a:lstStyle/>
          <a:p>
            <a:pPr algn="just"/>
            <a:r>
              <a:rPr lang="en-US" sz="2000" dirty="0" smtClean="0"/>
              <a:t>The main menu of </a:t>
            </a:r>
            <a:r>
              <a:rPr lang="en-US" sz="2000" dirty="0" err="1" smtClean="0"/>
              <a:t>Ravensbury</a:t>
            </a:r>
            <a:r>
              <a:rPr lang="en-US" sz="2000" dirty="0" smtClean="0"/>
              <a:t> is divided into eight parts and they are mentioned below:</a:t>
            </a:r>
          </a:p>
          <a:p>
            <a:pPr algn="just">
              <a:buFont typeface="Wingdings" pitchFamily="2" charset="2"/>
              <a:buChar char="q"/>
            </a:pPr>
            <a:r>
              <a:rPr lang="en-US" sz="2000" dirty="0" smtClean="0"/>
              <a:t>Pre appetizers (Indian and Hakka Chinese under which various foods are available such as </a:t>
            </a:r>
            <a:r>
              <a:rPr lang="en-US" sz="2000" dirty="0" err="1" smtClean="0"/>
              <a:t>Ravensbury</a:t>
            </a:r>
            <a:r>
              <a:rPr lang="en-US" sz="2000" dirty="0" smtClean="0"/>
              <a:t> Mix, Prawn cracker, garlic Peanuts and so on. </a:t>
            </a:r>
          </a:p>
          <a:p>
            <a:pPr algn="just">
              <a:buFont typeface="Wingdings" pitchFamily="2" charset="2"/>
              <a:buChar char="q"/>
            </a:pPr>
            <a:r>
              <a:rPr lang="en-US" sz="2000" dirty="0" smtClean="0"/>
              <a:t>Soups (Sweet Corn Soup, Bombay Soup, </a:t>
            </a:r>
            <a:r>
              <a:rPr lang="en-US" sz="2000" dirty="0" err="1" smtClean="0"/>
              <a:t>Manchow</a:t>
            </a:r>
            <a:r>
              <a:rPr lang="en-US" sz="2000" dirty="0" smtClean="0"/>
              <a:t> Soup etc.)</a:t>
            </a:r>
          </a:p>
          <a:p>
            <a:pPr algn="just">
              <a:buFont typeface="Wingdings" pitchFamily="2" charset="2"/>
              <a:buChar char="q"/>
            </a:pPr>
            <a:r>
              <a:rPr lang="en-US" sz="2000" dirty="0" smtClean="0"/>
              <a:t>Appetizers </a:t>
            </a:r>
            <a:r>
              <a:rPr lang="en-US" sz="2000" dirty="0" err="1" smtClean="0"/>
              <a:t>Veg</a:t>
            </a:r>
            <a:r>
              <a:rPr lang="en-US" sz="2000" dirty="0" smtClean="0"/>
              <a:t> (</a:t>
            </a:r>
            <a:r>
              <a:rPr lang="en-US" sz="2000" dirty="0" err="1" smtClean="0"/>
              <a:t>Chilli</a:t>
            </a:r>
            <a:r>
              <a:rPr lang="en-US" sz="2000" dirty="0" smtClean="0"/>
              <a:t> </a:t>
            </a:r>
            <a:r>
              <a:rPr lang="en-US" sz="2000" dirty="0" err="1" smtClean="0"/>
              <a:t>Paneer</a:t>
            </a:r>
            <a:r>
              <a:rPr lang="en-US" sz="2000" dirty="0" smtClean="0"/>
              <a:t> and baby corn, </a:t>
            </a:r>
            <a:r>
              <a:rPr lang="en-US" sz="2000" dirty="0" err="1" smtClean="0"/>
              <a:t>Masala</a:t>
            </a:r>
            <a:r>
              <a:rPr lang="en-US" sz="2000" dirty="0" smtClean="0"/>
              <a:t> </a:t>
            </a:r>
            <a:r>
              <a:rPr lang="en-US" sz="2000" dirty="0" err="1" smtClean="0"/>
              <a:t>Mogo</a:t>
            </a:r>
            <a:r>
              <a:rPr lang="en-US" sz="2000" dirty="0" smtClean="0"/>
              <a:t>, </a:t>
            </a:r>
            <a:r>
              <a:rPr lang="en-US" sz="2000" dirty="0" err="1" smtClean="0"/>
              <a:t>Makhai</a:t>
            </a:r>
            <a:r>
              <a:rPr lang="en-US" sz="2000" dirty="0" smtClean="0"/>
              <a:t> </a:t>
            </a:r>
            <a:r>
              <a:rPr lang="en-US" sz="2000" dirty="0" err="1" smtClean="0"/>
              <a:t>Bhel</a:t>
            </a:r>
            <a:r>
              <a:rPr lang="en-US" sz="2000" dirty="0" smtClean="0"/>
              <a:t> etc.)</a:t>
            </a:r>
          </a:p>
          <a:p>
            <a:pPr algn="just">
              <a:buFont typeface="Wingdings" pitchFamily="2" charset="2"/>
              <a:buChar char="q"/>
            </a:pPr>
            <a:r>
              <a:rPr lang="en-US" sz="2000" dirty="0" smtClean="0"/>
              <a:t>Appetizers Non </a:t>
            </a:r>
            <a:r>
              <a:rPr lang="en-US" sz="2000" dirty="0" err="1" smtClean="0"/>
              <a:t>Veg</a:t>
            </a:r>
            <a:r>
              <a:rPr lang="en-US" sz="2000" dirty="0" smtClean="0"/>
              <a:t> (Chicken </a:t>
            </a:r>
            <a:r>
              <a:rPr lang="en-US" sz="2000" dirty="0" err="1" smtClean="0"/>
              <a:t>Tikka</a:t>
            </a:r>
            <a:r>
              <a:rPr lang="en-US" sz="2000" dirty="0" smtClean="0"/>
              <a:t>, Chicken 65, </a:t>
            </a:r>
            <a:r>
              <a:rPr lang="en-US" sz="2000" dirty="0" err="1" smtClean="0"/>
              <a:t>Chilli</a:t>
            </a:r>
            <a:r>
              <a:rPr lang="en-US" sz="2000" dirty="0" smtClean="0"/>
              <a:t> Fish etc.</a:t>
            </a:r>
          </a:p>
          <a:p>
            <a:pPr algn="just">
              <a:buFont typeface="Wingdings" pitchFamily="2" charset="2"/>
              <a:buChar char="q"/>
            </a:pPr>
            <a:r>
              <a:rPr lang="en-US" sz="2000" dirty="0" smtClean="0"/>
              <a:t>Apart form that various other foods such as main course veg and non veg, accompaniments and deserts are available.</a:t>
            </a:r>
          </a:p>
          <a:p>
            <a:pPr algn="just">
              <a:buFont typeface="Wingdings" pitchFamily="2" charset="2"/>
              <a:buChar char="q"/>
            </a:pPr>
            <a:endParaRPr lang="en-US" sz="2000" dirty="0"/>
          </a:p>
        </p:txBody>
      </p:sp>
      <p:pic>
        <p:nvPicPr>
          <p:cNvPr id="5" name="Picture 4" descr="rvb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14400" y="4267200"/>
            <a:ext cx="7391400" cy="2133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People working in The </a:t>
            </a:r>
            <a:r>
              <a:rPr lang="en-US" dirty="0" err="1" smtClean="0"/>
              <a:t>Ravensbury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524000"/>
            <a:ext cx="7772400" cy="4876800"/>
          </a:xfrm>
        </p:spPr>
        <p:txBody>
          <a:bodyPr>
            <a:normAutofit/>
          </a:bodyPr>
          <a:lstStyle/>
          <a:p>
            <a:pPr algn="just"/>
            <a:r>
              <a:rPr lang="en-US" dirty="0" smtClean="0"/>
              <a:t>In the year 2015, the pub was transformed into restaurant and nightlife that it is now in the present situation.</a:t>
            </a:r>
          </a:p>
          <a:p>
            <a:pPr algn="just"/>
            <a:r>
              <a:rPr lang="en-US" dirty="0" smtClean="0"/>
              <a:t>A little more than 45 employees works in the hotel along with the owner of the hotel </a:t>
            </a:r>
            <a:r>
              <a:rPr lang="en-US" dirty="0" err="1"/>
              <a:t>V</a:t>
            </a:r>
            <a:r>
              <a:rPr lang="en-US" dirty="0" err="1" smtClean="0"/>
              <a:t>idhur</a:t>
            </a:r>
            <a:r>
              <a:rPr lang="en-US" dirty="0" smtClean="0"/>
              <a:t> </a:t>
            </a:r>
            <a:r>
              <a:rPr lang="en-US" dirty="0"/>
              <a:t>P</a:t>
            </a:r>
            <a:r>
              <a:rPr lang="en-US" dirty="0" smtClean="0"/>
              <a:t>atel who looks after the customers.</a:t>
            </a:r>
          </a:p>
          <a:p>
            <a:pPr algn="just"/>
            <a:r>
              <a:rPr lang="en-US" dirty="0" smtClean="0"/>
              <a:t>The customers are greeted at the arrival by </a:t>
            </a:r>
            <a:r>
              <a:rPr lang="en-US" dirty="0" err="1"/>
              <a:t>V</a:t>
            </a:r>
            <a:r>
              <a:rPr lang="en-US" dirty="0" err="1" smtClean="0"/>
              <a:t>idhur</a:t>
            </a:r>
            <a:r>
              <a:rPr lang="en-US" dirty="0" smtClean="0"/>
              <a:t> </a:t>
            </a:r>
            <a:r>
              <a:rPr lang="en-US" dirty="0"/>
              <a:t>P</a:t>
            </a:r>
            <a:r>
              <a:rPr lang="en-US" dirty="0" smtClean="0"/>
              <a:t>atel and taken care of during their stay by the employees of the organization, working in the hotel cum restaurant.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system in Ravensbury</a:t>
            </a:r>
            <a:r>
              <a:rPr lang="en-GB" dirty="0"/>
              <a:t>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2057400"/>
            <a:ext cx="76962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Offering separate menu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Main focus on Indian and haka food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Part time and full time staff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Weekly cash and carry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Take away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Used traditional system for order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74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Problems faced by The </a:t>
            </a:r>
            <a:r>
              <a:rPr lang="en-US" dirty="0" err="1" smtClean="0"/>
              <a:t>Ravensbury</a:t>
            </a:r>
            <a:r>
              <a:rPr lang="en-US" dirty="0" smtClean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05400"/>
          </a:xfrm>
        </p:spPr>
        <p:txBody>
          <a:bodyPr>
            <a:normAutofit fontScale="92500"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en-US" sz="2800" dirty="0" smtClean="0"/>
              <a:t>FORECASTING MANAGEMENT:</a:t>
            </a:r>
          </a:p>
          <a:p>
            <a:pPr marL="514350" indent="-514350" algn="just">
              <a:buNone/>
            </a:pPr>
            <a:endParaRPr lang="en-US" sz="2800" dirty="0" smtClean="0"/>
          </a:p>
          <a:p>
            <a:pPr algn="just"/>
            <a:r>
              <a:rPr lang="en-US" dirty="0" smtClean="0"/>
              <a:t>Lack of computerized system </a:t>
            </a:r>
          </a:p>
          <a:p>
            <a:pPr algn="just"/>
            <a:r>
              <a:rPr lang="en-US" dirty="0" smtClean="0"/>
              <a:t>Lack of forecasting the demand</a:t>
            </a:r>
          </a:p>
          <a:p>
            <a:pPr algn="just"/>
            <a:r>
              <a:rPr lang="en-US" dirty="0" smtClean="0"/>
              <a:t>No data recordation </a:t>
            </a:r>
          </a:p>
          <a:p>
            <a:pPr algn="just">
              <a:buNone/>
            </a:pPr>
            <a:endParaRPr lang="en-US" dirty="0" smtClean="0"/>
          </a:p>
          <a:p>
            <a:pPr marL="514350" indent="-514350" algn="just">
              <a:buFont typeface="+mj-lt"/>
              <a:buAutoNum type="arabicPeriod" startAt="2"/>
            </a:pPr>
            <a:r>
              <a:rPr lang="en-US" sz="2800" dirty="0" smtClean="0"/>
              <a:t>Inventory management:</a:t>
            </a:r>
          </a:p>
          <a:p>
            <a:pPr algn="just"/>
            <a:r>
              <a:rPr lang="en-US" dirty="0" smtClean="0"/>
              <a:t>Poor information technology </a:t>
            </a:r>
          </a:p>
          <a:p>
            <a:pPr algn="just"/>
            <a:r>
              <a:rPr lang="en-US" dirty="0" smtClean="0"/>
              <a:t>Poor management of inventory </a:t>
            </a:r>
          </a:p>
          <a:p>
            <a:pPr algn="just"/>
            <a:r>
              <a:rPr lang="en-US" dirty="0" smtClean="0"/>
              <a:t>The organization was unable to serve the customers in peak time.</a:t>
            </a:r>
          </a:p>
          <a:p>
            <a:pPr algn="just"/>
            <a:r>
              <a:rPr lang="en-US" dirty="0" smtClean="0"/>
              <a:t>Lack of excel system.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8800"/>
            <a:ext cx="24384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3733801"/>
            <a:ext cx="22098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143000"/>
            <a:ext cx="7772400" cy="5410200"/>
          </a:xfrm>
        </p:spPr>
        <p:txBody>
          <a:bodyPr>
            <a:normAutofit/>
          </a:bodyPr>
          <a:lstStyle/>
          <a:p>
            <a:pPr marL="457200" indent="-457200" algn="just">
              <a:buFont typeface="+mj-lt"/>
              <a:buAutoNum type="arabicPeriod" startAt="3"/>
            </a:pPr>
            <a:r>
              <a:rPr lang="en-US" sz="2800" dirty="0" smtClean="0"/>
              <a:t>STAFFING:</a:t>
            </a:r>
          </a:p>
          <a:p>
            <a:pPr marL="457200" indent="-457200" algn="just">
              <a:buNone/>
            </a:pPr>
            <a:endParaRPr lang="en-US" sz="2800" dirty="0" smtClean="0"/>
          </a:p>
          <a:p>
            <a:pPr marL="457200" indent="-457200"/>
            <a:r>
              <a:rPr lang="en-US" sz="2400" dirty="0" smtClean="0"/>
              <a:t>Lack of staff in weekend and holidays.</a:t>
            </a:r>
          </a:p>
          <a:p>
            <a:pPr marL="457200" indent="-457200"/>
            <a:r>
              <a:rPr lang="en-US" sz="2400" dirty="0" smtClean="0"/>
              <a:t>Not enough staff to check proper dish.</a:t>
            </a:r>
          </a:p>
          <a:p>
            <a:pPr marL="457200" indent="-457200"/>
            <a:endParaRPr lang="en-US" sz="2400" dirty="0" smtClean="0"/>
          </a:p>
          <a:p>
            <a:pPr marL="457200" indent="-457200">
              <a:buNone/>
            </a:pPr>
            <a:endParaRPr lang="en-US" sz="2400" dirty="0" smtClean="0"/>
          </a:p>
          <a:p>
            <a:pPr marL="457200" indent="-457200" algn="just">
              <a:buFont typeface="+mj-lt"/>
              <a:buAutoNum type="arabicPeriod" startAt="4"/>
            </a:pPr>
            <a:r>
              <a:rPr lang="en-US" sz="2800" dirty="0" smtClean="0"/>
              <a:t>ADJUSTING CAPACITY:</a:t>
            </a:r>
          </a:p>
          <a:p>
            <a:pPr marL="457200" indent="-457200" algn="just">
              <a:buNone/>
            </a:pPr>
            <a:endParaRPr lang="en-US" sz="2800" dirty="0" smtClean="0"/>
          </a:p>
          <a:p>
            <a:pPr marL="457200" indent="-457200" algn="just"/>
            <a:r>
              <a:rPr lang="en-US" sz="2400" dirty="0" smtClean="0"/>
              <a:t>Lack of Chase </a:t>
            </a:r>
            <a:r>
              <a:rPr lang="en-US" sz="2400" smtClean="0"/>
              <a:t>to customer</a:t>
            </a:r>
            <a:endParaRPr lang="en-US" sz="2400" dirty="0"/>
          </a:p>
          <a:p>
            <a:pPr marL="0" indent="0" algn="just">
              <a:buNone/>
            </a:pPr>
            <a:r>
              <a:rPr lang="en-US" sz="2400" dirty="0" smtClean="0"/>
              <a:t>       demand</a:t>
            </a:r>
          </a:p>
          <a:p>
            <a:pPr marL="457200" indent="-457200" algn="just"/>
            <a:r>
              <a:rPr lang="en-US" sz="2400" dirty="0" smtClean="0"/>
              <a:t>Lack of over time and under time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609600"/>
            <a:ext cx="312420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114800"/>
            <a:ext cx="29718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5"/>
            </a:pPr>
            <a:r>
              <a:rPr lang="en-GB" dirty="0"/>
              <a:t>T</a:t>
            </a:r>
            <a:r>
              <a:rPr lang="en-GB" dirty="0" smtClean="0"/>
              <a:t>echnology.</a:t>
            </a:r>
          </a:p>
          <a:p>
            <a:r>
              <a:rPr lang="en-GB" dirty="0" smtClean="0"/>
              <a:t>Lack of technology in order</a:t>
            </a:r>
          </a:p>
          <a:p>
            <a:r>
              <a:rPr lang="en-GB" dirty="0" smtClean="0"/>
              <a:t>Lack of web system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 startAt="6"/>
            </a:pPr>
            <a:r>
              <a:rPr lang="en-GB" dirty="0" smtClean="0"/>
              <a:t>Customer facility.</a:t>
            </a:r>
          </a:p>
          <a:p>
            <a:r>
              <a:rPr lang="en-GB" dirty="0" smtClean="0"/>
              <a:t>Lack of delivery system</a:t>
            </a:r>
          </a:p>
          <a:p>
            <a:r>
              <a:rPr lang="en-GB" dirty="0" smtClean="0"/>
              <a:t>Lack of wine and beer brand </a:t>
            </a:r>
          </a:p>
          <a:p>
            <a:pPr marL="514350" indent="-514350">
              <a:buFont typeface="+mj-lt"/>
              <a:buAutoNum type="arabicPeriod" startAt="6"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657600" y="1066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447800"/>
            <a:ext cx="2743200" cy="18170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600" y="3886200"/>
            <a:ext cx="2725615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56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533400"/>
            <a:ext cx="7772400" cy="4572000"/>
          </a:xfrm>
        </p:spPr>
        <p:txBody>
          <a:bodyPr/>
          <a:lstStyle/>
          <a:p>
            <a:r>
              <a:rPr lang="en-GB" dirty="0" smtClean="0"/>
              <a:t>Due to all problems currently faced by the </a:t>
            </a:r>
            <a:r>
              <a:rPr lang="en-GB" dirty="0" err="1" smtClean="0"/>
              <a:t>ravensbury</a:t>
            </a:r>
            <a:r>
              <a:rPr lang="en-GB" dirty="0" smtClean="0"/>
              <a:t> sales was dropped down by the current expectation by 30% down which was £110,000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5302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3600" dirty="0" smtClean="0"/>
              <a:t>Objective of Solution for these problems: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371600"/>
            <a:ext cx="7772400" cy="4648200"/>
          </a:xfrm>
        </p:spPr>
        <p:txBody>
          <a:bodyPr/>
          <a:lstStyle/>
          <a:p>
            <a:r>
              <a:rPr lang="en-US" dirty="0" smtClean="0"/>
              <a:t>To understand how the use of information technology can assist the decision of forecasting.</a:t>
            </a:r>
          </a:p>
          <a:p>
            <a:r>
              <a:rPr lang="en-US" dirty="0" smtClean="0"/>
              <a:t>Make inventory by using past data</a:t>
            </a:r>
          </a:p>
          <a:p>
            <a:r>
              <a:rPr lang="en-US" dirty="0" smtClean="0"/>
              <a:t>Forecasting need of customers </a:t>
            </a:r>
          </a:p>
          <a:p>
            <a:r>
              <a:rPr lang="en-US" dirty="0" smtClean="0"/>
              <a:t>Add more dishes to menu </a:t>
            </a:r>
          </a:p>
          <a:p>
            <a:r>
              <a:rPr lang="en-US" dirty="0" smtClean="0"/>
              <a:t>Staffing can help the organization.</a:t>
            </a:r>
          </a:p>
          <a:p>
            <a:r>
              <a:rPr lang="en-US" dirty="0" smtClean="0"/>
              <a:t>To inspect how adjusting capacity.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recommendation has added value to </a:t>
            </a:r>
            <a:r>
              <a:rPr lang="en-US" dirty="0" err="1" smtClean="0"/>
              <a:t>Ravensbury</a:t>
            </a:r>
            <a:r>
              <a:rPr lang="en-US" dirty="0" smtClean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 smtClean="0"/>
              <a:t>The </a:t>
            </a:r>
            <a:r>
              <a:rPr lang="en-US" dirty="0"/>
              <a:t>recommendation </a:t>
            </a:r>
            <a:r>
              <a:rPr lang="en-US" dirty="0" smtClean="0"/>
              <a:t>that has been done by me, has added value to the restaurant in different fields.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 smtClean="0"/>
              <a:t>It has helped in better forecasting of demand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 smtClean="0"/>
              <a:t>Inventory management helped to serving the demand.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 smtClean="0"/>
              <a:t>Staffing helped in providing customer service efficiently.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 smtClean="0"/>
              <a:t>After adapting web based system sales will be increased by the 45% </a:t>
            </a:r>
          </a:p>
          <a:p>
            <a:pPr algn="just">
              <a:buNone/>
            </a:pPr>
            <a:endParaRPr lang="en-US" dirty="0" smtClean="0"/>
          </a:p>
          <a:p>
            <a:pPr>
              <a:buFont typeface="Wingdings" pitchFamily="2" charset="2"/>
              <a:buChar char="q"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dirty="0" smtClean="0"/>
              <a:t>Information Systems in  </a:t>
            </a:r>
            <a:r>
              <a:rPr lang="en-IN" sz="3600" dirty="0" err="1" smtClean="0"/>
              <a:t>Ravensbury</a:t>
            </a:r>
            <a:r>
              <a:rPr lang="en-IN" sz="3600" dirty="0" smtClean="0"/>
              <a:t> </a:t>
            </a:r>
            <a:endParaRPr lang="en-IN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 smtClean="0"/>
              <a:t>In such scenario the Information technology can play an important role in improving the management and business in SMEs (</a:t>
            </a:r>
            <a:r>
              <a:rPr lang="en-GB" dirty="0" err="1" smtClean="0"/>
              <a:t>Buhalis</a:t>
            </a:r>
            <a:r>
              <a:rPr lang="en-GB" dirty="0" smtClean="0"/>
              <a:t> ,</a:t>
            </a:r>
            <a:r>
              <a:rPr lang="en-GB" i="1" dirty="0" smtClean="0"/>
              <a:t>et ,al,</a:t>
            </a:r>
            <a:r>
              <a:rPr lang="en-GB" dirty="0" smtClean="0"/>
              <a:t> 2008). </a:t>
            </a:r>
          </a:p>
          <a:p>
            <a:pPr algn="just"/>
            <a:r>
              <a:rPr lang="en-GB" dirty="0" smtClean="0"/>
              <a:t>Ravensbury hotel should utilize appropriate updated information technology to support its business operations and progress of the business.</a:t>
            </a:r>
            <a:endParaRPr lang="en-IN" dirty="0" smtClean="0"/>
          </a:p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The real time web based application related to all functional areas such as production, room service, customer login and many more </a:t>
            </a:r>
            <a:r>
              <a:rPr lang="en-GB" dirty="0" smtClean="0"/>
              <a:t>(Law ,</a:t>
            </a:r>
            <a:r>
              <a:rPr lang="en-GB" i="1" dirty="0" smtClean="0"/>
              <a:t>et ,al</a:t>
            </a:r>
            <a:r>
              <a:rPr lang="en-GB" dirty="0" smtClean="0"/>
              <a:t>, 2009)</a:t>
            </a:r>
            <a:r>
              <a:rPr lang="en-US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en-US" dirty="0" smtClean="0"/>
              <a:t>The web based Hotel management system is one of the powerful IT tools which are fully automated and reports are generated at real time 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dirty="0" smtClean="0"/>
              <a:t>Proposed System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en-US" sz="2800" dirty="0" smtClean="0"/>
              <a:t>Hotel Management System</a:t>
            </a:r>
          </a:p>
          <a:p>
            <a:pPr algn="just">
              <a:buNone/>
            </a:pPr>
            <a:endParaRPr lang="en-US" sz="2800" dirty="0" smtClean="0"/>
          </a:p>
          <a:p>
            <a:pPr algn="just"/>
            <a:r>
              <a:rPr lang="en-US" dirty="0" smtClean="0"/>
              <a:t>Helped in forecasting.</a:t>
            </a:r>
          </a:p>
          <a:p>
            <a:pPr algn="just"/>
            <a:r>
              <a:rPr lang="en-US" dirty="0" smtClean="0"/>
              <a:t>Helped in to make inventory proper way</a:t>
            </a:r>
          </a:p>
          <a:p>
            <a:pPr algn="just"/>
            <a:r>
              <a:rPr lang="en-US" dirty="0" smtClean="0"/>
              <a:t>Helped to need of staffing </a:t>
            </a:r>
          </a:p>
          <a:p>
            <a:pPr algn="just"/>
            <a:r>
              <a:rPr lang="en-US" dirty="0" smtClean="0"/>
              <a:t>Helped  to forecasting customer demand.</a:t>
            </a:r>
          </a:p>
          <a:p>
            <a:pPr algn="just"/>
            <a:r>
              <a:rPr lang="en-US" dirty="0" smtClean="0"/>
              <a:t>Helped in marketing.</a:t>
            </a:r>
          </a:p>
          <a:p>
            <a:pPr algn="just"/>
            <a:r>
              <a:rPr lang="en-US" dirty="0" smtClean="0"/>
              <a:t>Feedback enable.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Information System used</a:t>
            </a:r>
            <a:endParaRPr lang="en-IN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914400" y="1802044"/>
            <a:ext cx="7772400" cy="386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Inferences from the Data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 smtClean="0"/>
              <a:t>Ravensbury hotel is facing stiff competition and  experienced several down falls of it business  between the years 2012 to 2016.</a:t>
            </a:r>
          </a:p>
          <a:p>
            <a:pPr algn="just"/>
            <a:r>
              <a:rPr lang="en-GB" dirty="0" smtClean="0"/>
              <a:t>In year 2015 , 2016, the sale was not according to the expectation of the Ravensbury hotel. </a:t>
            </a:r>
          </a:p>
          <a:p>
            <a:pPr algn="just"/>
            <a:r>
              <a:rPr lang="en-GB" dirty="0" smtClean="0"/>
              <a:t>After implementing  the web based Hotel Management </a:t>
            </a:r>
            <a:br>
              <a:rPr lang="en-GB" dirty="0" smtClean="0"/>
            </a:br>
            <a:r>
              <a:rPr lang="en-GB" dirty="0" smtClean="0"/>
              <a:t>System ,the Restaurant was successful in improving the operational activities and business rises sharply i.e. £137000.</a:t>
            </a:r>
          </a:p>
          <a:p>
            <a:pPr algn="just"/>
            <a:r>
              <a:rPr lang="en-US" dirty="0" smtClean="0"/>
              <a:t>Since the year 2017, </a:t>
            </a:r>
            <a:r>
              <a:rPr lang="en-GB" dirty="0" smtClean="0"/>
              <a:t>the number of visitors rises and sales reached to  £ 139000.</a:t>
            </a:r>
          </a:p>
          <a:p>
            <a:pPr algn="just"/>
            <a:r>
              <a:rPr lang="en-GB" dirty="0" smtClean="0"/>
              <a:t>The data Provided by the system helps Ravensbury hotel in various decision making process and marketing activities.</a:t>
            </a:r>
          </a:p>
          <a:p>
            <a:pPr algn="just"/>
            <a:r>
              <a:rPr lang="en-GB" dirty="0" smtClean="0"/>
              <a:t>The system also help Ravensbury hotel to forecast the sales figure and business growth. 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dirty="0" smtClean="0"/>
              <a:t>Problem-solving process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IN" dirty="0" smtClean="0"/>
              <a:t>Identifying and Prioritize the problem</a:t>
            </a:r>
          </a:p>
          <a:p>
            <a:r>
              <a:rPr lang="en-IN" dirty="0" smtClean="0"/>
              <a:t>Find out the  possible causes for the problem </a:t>
            </a:r>
            <a:r>
              <a:rPr lang="en-GB" dirty="0" smtClean="0"/>
              <a:t>(Shaw ,</a:t>
            </a:r>
            <a:r>
              <a:rPr lang="en-GB" i="1" dirty="0" smtClean="0"/>
              <a:t>et ,al</a:t>
            </a:r>
            <a:r>
              <a:rPr lang="en-GB" dirty="0" smtClean="0"/>
              <a:t>, 2011)</a:t>
            </a:r>
            <a:r>
              <a:rPr lang="en-IN" dirty="0" smtClean="0"/>
              <a:t>. </a:t>
            </a:r>
          </a:p>
          <a:p>
            <a:pPr lvl="0"/>
            <a:r>
              <a:rPr lang="en-IN" dirty="0" smtClean="0"/>
              <a:t>Categorize the suitable approaches to solve the problem</a:t>
            </a:r>
          </a:p>
          <a:p>
            <a:pPr lvl="0"/>
            <a:r>
              <a:rPr lang="en-IN" dirty="0" smtClean="0"/>
              <a:t>Select an appropriate approach to resolve the problem</a:t>
            </a:r>
          </a:p>
          <a:p>
            <a:pPr lvl="0"/>
            <a:r>
              <a:rPr lang="en-IN" dirty="0" smtClean="0"/>
              <a:t>Make planning of the implementation of the suitable approach </a:t>
            </a:r>
          </a:p>
          <a:p>
            <a:pPr lvl="0"/>
            <a:r>
              <a:rPr lang="en-IN" dirty="0" smtClean="0"/>
              <a:t>Supervise implementation of the system or plan</a:t>
            </a:r>
          </a:p>
          <a:p>
            <a:pPr lvl="0"/>
            <a:r>
              <a:rPr lang="en-IN" dirty="0" smtClean="0"/>
              <a:t>Confirm if the problem has been resolved or not</a:t>
            </a:r>
          </a:p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Further Improvement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smtClean="0"/>
              <a:t>The system must be updated by the time and requirement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The adequate training should be provided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The real time data must be use to utilize for further analysis.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Recommendation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A complete web based Hotel management system with integrated cloud computing .</a:t>
            </a:r>
          </a:p>
          <a:p>
            <a:r>
              <a:rPr lang="en-US" dirty="0" smtClean="0"/>
              <a:t>Automatic updating and enhancement of the features and requirement as far needed by </a:t>
            </a:r>
            <a:r>
              <a:rPr lang="en-GB" dirty="0" smtClean="0"/>
              <a:t>Ravensbury hotel </a:t>
            </a:r>
          </a:p>
          <a:p>
            <a:r>
              <a:rPr lang="en-GB" dirty="0" smtClean="0"/>
              <a:t>Adequate training should be provided to the employee of Ravensbury hotel to become used to with the new system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95400"/>
            <a:ext cx="8229600" cy="525780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smtClean="0"/>
              <a:t> </a:t>
            </a:r>
            <a:endParaRPr lang="en-IN" dirty="0" smtClean="0"/>
          </a:p>
          <a:p>
            <a:r>
              <a:rPr lang="en-GB" dirty="0" err="1" smtClean="0"/>
              <a:t>Bilgihan</a:t>
            </a:r>
            <a:r>
              <a:rPr lang="en-GB" dirty="0" smtClean="0"/>
              <a:t>, A., </a:t>
            </a:r>
            <a:r>
              <a:rPr lang="en-GB" dirty="0" err="1" smtClean="0"/>
              <a:t>Okumus</a:t>
            </a:r>
            <a:r>
              <a:rPr lang="en-GB" dirty="0" smtClean="0"/>
              <a:t>, F., “</a:t>
            </a:r>
            <a:r>
              <a:rPr lang="en-GB" dirty="0" err="1" smtClean="0"/>
              <a:t>Khal</a:t>
            </a:r>
            <a:r>
              <a:rPr lang="en-GB" dirty="0" smtClean="0"/>
              <a:t>” </a:t>
            </a:r>
            <a:r>
              <a:rPr lang="en-GB" dirty="0" err="1" smtClean="0"/>
              <a:t>Nusair</a:t>
            </a:r>
            <a:r>
              <a:rPr lang="en-GB" dirty="0" smtClean="0"/>
              <a:t>, K., and </a:t>
            </a:r>
            <a:r>
              <a:rPr lang="en-GB" dirty="0" err="1" smtClean="0"/>
              <a:t>Joon-Wuk</a:t>
            </a:r>
            <a:r>
              <a:rPr lang="en-GB" dirty="0" smtClean="0"/>
              <a:t> </a:t>
            </a:r>
            <a:r>
              <a:rPr lang="en-GB" dirty="0" err="1" smtClean="0"/>
              <a:t>Kwun</a:t>
            </a:r>
            <a:r>
              <a:rPr lang="en-GB" dirty="0" smtClean="0"/>
              <a:t>, D. (2011). Information technology applications and competitive advantage in hotel companies. </a:t>
            </a:r>
            <a:r>
              <a:rPr lang="en-GB" i="1" dirty="0" smtClean="0"/>
              <a:t>Journal of Hospitality and Tourism Technology</a:t>
            </a:r>
            <a:r>
              <a:rPr lang="en-GB" dirty="0" smtClean="0"/>
              <a:t>, </a:t>
            </a:r>
            <a:r>
              <a:rPr lang="en-GB" i="1" dirty="0" smtClean="0"/>
              <a:t>2</a:t>
            </a:r>
            <a:r>
              <a:rPr lang="en-GB" dirty="0" smtClean="0"/>
              <a:t>(2), 139-153.</a:t>
            </a:r>
          </a:p>
          <a:p>
            <a:endParaRPr lang="en-IN" dirty="0" smtClean="0"/>
          </a:p>
          <a:p>
            <a:r>
              <a:rPr lang="en-GB" dirty="0" err="1" smtClean="0"/>
              <a:t>Buhalis</a:t>
            </a:r>
            <a:r>
              <a:rPr lang="en-GB" dirty="0" smtClean="0"/>
              <a:t>, D., and Law, R. (2008). Progress in information technology and tourism management: 20 years on and 10 years after the Internet—The state of </a:t>
            </a:r>
            <a:r>
              <a:rPr lang="en-GB" dirty="0" err="1" smtClean="0"/>
              <a:t>eTourism</a:t>
            </a:r>
            <a:r>
              <a:rPr lang="en-GB" dirty="0" smtClean="0"/>
              <a:t> research. </a:t>
            </a:r>
            <a:r>
              <a:rPr lang="en-IN" i="1" dirty="0" smtClean="0"/>
              <a:t>Tourism management</a:t>
            </a:r>
            <a:r>
              <a:rPr lang="en-IN" dirty="0" smtClean="0"/>
              <a:t>, </a:t>
            </a:r>
            <a:r>
              <a:rPr lang="en-IN" i="1" dirty="0" smtClean="0"/>
              <a:t>29</a:t>
            </a:r>
            <a:r>
              <a:rPr lang="en-IN" dirty="0" smtClean="0"/>
              <a:t>(4), 609-623.</a:t>
            </a:r>
          </a:p>
          <a:p>
            <a:endParaRPr lang="en-IN" dirty="0" smtClean="0"/>
          </a:p>
          <a:p>
            <a:r>
              <a:rPr lang="en-GB" dirty="0" smtClean="0"/>
              <a:t>Law, R., Leung, R., and </a:t>
            </a:r>
            <a:r>
              <a:rPr lang="en-GB" dirty="0" err="1" smtClean="0"/>
              <a:t>Buhalis</a:t>
            </a:r>
            <a:r>
              <a:rPr lang="en-GB" dirty="0" smtClean="0"/>
              <a:t>, D. (2009). Information technology applications in hospitality and tourism: a review of publications from 2005 to 2007. </a:t>
            </a:r>
            <a:r>
              <a:rPr lang="en-GB" i="1" dirty="0" smtClean="0"/>
              <a:t>Journal of travel and tourism marketing</a:t>
            </a:r>
            <a:r>
              <a:rPr lang="en-GB" dirty="0" smtClean="0"/>
              <a:t>, </a:t>
            </a:r>
            <a:r>
              <a:rPr lang="en-GB" i="1" dirty="0" smtClean="0"/>
              <a:t>26</a:t>
            </a:r>
            <a:r>
              <a:rPr lang="en-GB" dirty="0" smtClean="0"/>
              <a:t>(5-6), 599-623.</a:t>
            </a:r>
          </a:p>
          <a:p>
            <a:endParaRPr lang="en-IN" dirty="0" smtClean="0"/>
          </a:p>
          <a:p>
            <a:r>
              <a:rPr lang="en-GB" dirty="0" err="1" smtClean="0"/>
              <a:t>Öğüt</a:t>
            </a:r>
            <a:r>
              <a:rPr lang="en-GB" dirty="0" smtClean="0"/>
              <a:t>, H., and </a:t>
            </a:r>
            <a:r>
              <a:rPr lang="en-GB" dirty="0" err="1" smtClean="0"/>
              <a:t>Onur</a:t>
            </a:r>
            <a:r>
              <a:rPr lang="en-GB" dirty="0" smtClean="0"/>
              <a:t> </a:t>
            </a:r>
            <a:r>
              <a:rPr lang="en-GB" dirty="0" err="1" smtClean="0"/>
              <a:t>Taş</a:t>
            </a:r>
            <a:r>
              <a:rPr lang="en-GB" dirty="0" smtClean="0"/>
              <a:t>, B. K. (2012). The influence of internet customer reviews on the online sales and prices in hotel industry. </a:t>
            </a:r>
            <a:r>
              <a:rPr lang="en-GB" i="1" dirty="0" smtClean="0"/>
              <a:t>The Service Industries Journal</a:t>
            </a:r>
            <a:r>
              <a:rPr lang="en-GB" dirty="0" smtClean="0"/>
              <a:t>, </a:t>
            </a:r>
            <a:r>
              <a:rPr lang="en-GB" i="1" dirty="0" smtClean="0"/>
              <a:t>32</a:t>
            </a:r>
            <a:r>
              <a:rPr lang="en-GB" dirty="0" smtClean="0"/>
              <a:t>(2), 197-214.</a:t>
            </a:r>
          </a:p>
          <a:p>
            <a:endParaRPr lang="en-IN" dirty="0" smtClean="0"/>
          </a:p>
          <a:p>
            <a:r>
              <a:rPr lang="en-GB" dirty="0" smtClean="0"/>
              <a:t>Shaw, G., Bailey, A., and Williams, A. (2011). Aspects of service-dominant logic and its implications for tourism management: Examples from the hotel industry. </a:t>
            </a:r>
            <a:r>
              <a:rPr lang="en-GB" i="1" dirty="0" smtClean="0"/>
              <a:t>Tourism Management</a:t>
            </a:r>
            <a:r>
              <a:rPr lang="en-GB" dirty="0" smtClean="0"/>
              <a:t>, </a:t>
            </a:r>
            <a:r>
              <a:rPr lang="en-GB" i="1" dirty="0" smtClean="0"/>
              <a:t>32</a:t>
            </a:r>
            <a:r>
              <a:rPr lang="en-GB" dirty="0" smtClean="0"/>
              <a:t>(2), 207-214.</a:t>
            </a:r>
            <a:endParaRPr lang="en-IN" dirty="0" smtClean="0"/>
          </a:p>
          <a:p>
            <a:endParaRPr lang="en-IN" dirty="0" smtClean="0"/>
          </a:p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ank you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" y="762000"/>
            <a:ext cx="7967795" cy="50575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384</TotalTime>
  <Words>886</Words>
  <Application>Microsoft Office PowerPoint</Application>
  <PresentationFormat>On-screen Show (4:3)</PresentationFormat>
  <Paragraphs>145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6" baseType="lpstr">
      <vt:lpstr>Arial</vt:lpstr>
      <vt:lpstr>Calibri</vt:lpstr>
      <vt:lpstr>Constantia</vt:lpstr>
      <vt:lpstr>Franklin Gothic Book</vt:lpstr>
      <vt:lpstr>Lucida Sans Unicode</vt:lpstr>
      <vt:lpstr>Perpetua</vt:lpstr>
      <vt:lpstr>Times New Roman</vt:lpstr>
      <vt:lpstr>Verdana</vt:lpstr>
      <vt:lpstr>Wingdings</vt:lpstr>
      <vt:lpstr>Wingdings 2</vt:lpstr>
      <vt:lpstr>Wingdings 3</vt:lpstr>
      <vt:lpstr>Equity</vt:lpstr>
      <vt:lpstr>Flow</vt:lpstr>
      <vt:lpstr>Concourse</vt:lpstr>
      <vt:lpstr>MODULE CODE/ COD Y MODIWL: SBMA7113 </vt:lpstr>
      <vt:lpstr>Agenda </vt:lpstr>
      <vt:lpstr>Introduction and company background </vt:lpstr>
      <vt:lpstr>Introduction to Hotel Menu</vt:lpstr>
      <vt:lpstr>People working in The Ravensbury</vt:lpstr>
      <vt:lpstr>Current system in Ravensbury.</vt:lpstr>
      <vt:lpstr>Problems faced by The Ravensbury:</vt:lpstr>
      <vt:lpstr>PowerPoint Presentation</vt:lpstr>
      <vt:lpstr>PowerPoint Presentation</vt:lpstr>
      <vt:lpstr>PowerPoint Presentation</vt:lpstr>
      <vt:lpstr>Objective of Solution for these problems:</vt:lpstr>
      <vt:lpstr>How recommendation has added value to Ravensbury:</vt:lpstr>
      <vt:lpstr>Information Systems in  Ravensbury </vt:lpstr>
      <vt:lpstr>PowerPoint Presentation</vt:lpstr>
      <vt:lpstr>Proposed System</vt:lpstr>
      <vt:lpstr>Information System used</vt:lpstr>
      <vt:lpstr>Inferences from the Data</vt:lpstr>
      <vt:lpstr>Problem-solving process </vt:lpstr>
      <vt:lpstr>Further Improvement</vt:lpstr>
      <vt:lpstr>Recommendation</vt:lpstr>
      <vt:lpstr>Bibliography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CODE/ COD Y MODIWL: SBMA7113</dc:title>
  <dc:creator>BLR</dc:creator>
  <cp:lastModifiedBy>Shilpaben Sharma (1704927)</cp:lastModifiedBy>
  <cp:revision>69</cp:revision>
  <dcterms:created xsi:type="dcterms:W3CDTF">2006-08-16T00:00:00Z</dcterms:created>
  <dcterms:modified xsi:type="dcterms:W3CDTF">2018-04-20T13:58:49Z</dcterms:modified>
</cp:coreProperties>
</file>