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 id="350" r:id="rId96"/>
    <p:sldId id="351" r:id="rId97"/>
    <p:sldId id="352" r:id="rId98"/>
    <p:sldId id="353" r:id="rId99"/>
    <p:sldId id="354" r:id="rId100"/>
    <p:sldId id="355" r:id="rId101"/>
    <p:sldId id="356" r:id="rId102"/>
    <p:sldId id="357" r:id="rId103"/>
    <p:sldId id="358" r:id="rId104"/>
    <p:sldId id="359" r:id="rId105"/>
    <p:sldId id="360" r:id="rId106"/>
    <p:sldId id="361" r:id="rId107"/>
    <p:sldId id="362" r:id="rId108"/>
    <p:sldId id="363" r:id="rId109"/>
    <p:sldId id="364" r:id="rId110"/>
    <p:sldId id="365" r:id="rId111"/>
    <p:sldId id="366" r:id="rId112"/>
    <p:sldId id="367" r:id="rId113"/>
    <p:sldId id="368" r:id="rId114"/>
    <p:sldId id="369" r:id="rId115"/>
    <p:sldId id="370" r:id="rId116"/>
    <p:sldId id="371" r:id="rId117"/>
    <p:sldId id="372" r:id="rId118"/>
    <p:sldId id="373" r:id="rId119"/>
    <p:sldId id="374" r:id="rId120"/>
    <p:sldId id="375" r:id="rId121"/>
    <p:sldId id="376" r:id="rId122"/>
    <p:sldId id="377" r:id="rId123"/>
    <p:sldId id="378" r:id="rId124"/>
    <p:sldId id="379" r:id="rId125"/>
    <p:sldId id="380" r:id="rId126"/>
    <p:sldId id="381" r:id="rId127"/>
    <p:sldId id="382" r:id="rId128"/>
    <p:sldId id="383" r:id="rId129"/>
    <p:sldId id="384" r:id="rId130"/>
    <p:sldId id="385" r:id="rId131"/>
    <p:sldId id="386" r:id="rId132"/>
    <p:sldId id="397" r:id="rId133"/>
    <p:sldId id="387" r:id="rId134"/>
    <p:sldId id="388" r:id="rId135"/>
    <p:sldId id="390" r:id="rId136"/>
    <p:sldId id="391" r:id="rId137"/>
    <p:sldId id="392" r:id="rId138"/>
    <p:sldId id="393" r:id="rId139"/>
    <p:sldId id="394" r:id="rId140"/>
    <p:sldId id="395" r:id="rId141"/>
    <p:sldId id="396" r:id="rId142"/>
    <p:sldId id="398" r:id="rId143"/>
    <p:sldId id="399" r:id="rId144"/>
    <p:sldId id="400" r:id="rId145"/>
    <p:sldId id="401" r:id="rId146"/>
    <p:sldId id="402" r:id="rId147"/>
    <p:sldId id="403" r:id="rId148"/>
    <p:sldId id="404" r:id="rId149"/>
    <p:sldId id="405" r:id="rId150"/>
    <p:sldId id="406" r:id="rId151"/>
    <p:sldId id="407" r:id="rId152"/>
    <p:sldId id="408" r:id="rId153"/>
    <p:sldId id="409" r:id="rId154"/>
    <p:sldId id="410" r:id="rId155"/>
    <p:sldId id="411" r:id="rId156"/>
    <p:sldId id="412" r:id="rId157"/>
    <p:sldId id="413" r:id="rId158"/>
    <p:sldId id="414" r:id="rId159"/>
    <p:sldId id="415" r:id="rId160"/>
    <p:sldId id="416" r:id="rId161"/>
    <p:sldId id="417" r:id="rId162"/>
    <p:sldId id="418" r:id="rId163"/>
    <p:sldId id="419" r:id="rId164"/>
    <p:sldId id="420" r:id="rId165"/>
    <p:sldId id="421" r:id="rId166"/>
    <p:sldId id="422" r:id="rId167"/>
    <p:sldId id="423" r:id="rId168"/>
    <p:sldId id="424" r:id="rId169"/>
    <p:sldId id="425" r:id="rId170"/>
    <p:sldId id="426" r:id="rId171"/>
    <p:sldId id="427" r:id="rId172"/>
    <p:sldId id="428" r:id="rId173"/>
    <p:sldId id="429" r:id="rId174"/>
    <p:sldId id="430" r:id="rId175"/>
    <p:sldId id="432" r:id="rId17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739" autoAdjust="0"/>
    <p:restoredTop sz="94434" autoAdjust="0"/>
  </p:normalViewPr>
  <p:slideViewPr>
    <p:cSldViewPr snapToGrid="0">
      <p:cViewPr varScale="1">
        <p:scale>
          <a:sx n="74" d="100"/>
          <a:sy n="74" d="100"/>
        </p:scale>
        <p:origin x="67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5" Type="http://schemas.openxmlformats.org/officeDocument/2006/relationships/slide" Target="slides/slide174.xml"/><Relationship Id="rId170" Type="http://schemas.openxmlformats.org/officeDocument/2006/relationships/slide" Target="slides/slide169.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181" Type="http://schemas.openxmlformats.org/officeDocument/2006/relationships/tableStyles" Target="tableStyle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slide" Target="slides/slide175.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7"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72" Type="http://schemas.openxmlformats.org/officeDocument/2006/relationships/slide" Target="slides/slide171.xml"/><Relationship Id="rId180" Type="http://schemas.openxmlformats.org/officeDocument/2006/relationships/theme" Target="theme/theme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viewProps" Target="viewProp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CFF5D6-C5F6-4915-A925-25F2FAD58141}" type="datetimeFigureOut">
              <a:rPr lang="en-US" smtClean="0"/>
              <a:t>9/18/2017</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6C97C5-CF1B-41FA-BC2B-F18C17BF8BED}" type="slidenum">
              <a:rPr lang="en-US" smtClean="0"/>
              <a:t>‹#›</a:t>
            </a:fld>
            <a:endParaRPr lang="en-US" dirty="0"/>
          </a:p>
        </p:txBody>
      </p:sp>
    </p:spTree>
    <p:extLst>
      <p:ext uri="{BB962C8B-B14F-4D97-AF65-F5344CB8AC3E}">
        <p14:creationId xmlns:p14="http://schemas.microsoft.com/office/powerpoint/2010/main" val="663328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6C97C5-CF1B-41FA-BC2B-F18C17BF8BED}" type="slidenum">
              <a:rPr lang="en-US" smtClean="0"/>
              <a:t>133</a:t>
            </a:fld>
            <a:endParaRPr lang="en-US" dirty="0"/>
          </a:p>
        </p:txBody>
      </p:sp>
    </p:spTree>
    <p:extLst>
      <p:ext uri="{BB962C8B-B14F-4D97-AF65-F5344CB8AC3E}">
        <p14:creationId xmlns:p14="http://schemas.microsoft.com/office/powerpoint/2010/main" val="19599542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9/18/2017</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9/18/2017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9/18/2017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9/18/2017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9/18/2017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9/18/2017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9/18/2017</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dirty="0" smtClean="0"/>
              <a:t>Combustion Principles</a:t>
            </a:r>
            <a:endParaRPr lang="en-US" dirty="0"/>
          </a:p>
        </p:txBody>
      </p:sp>
      <p:sp>
        <p:nvSpPr>
          <p:cNvPr id="3" name="Subtitle 2"/>
          <p:cNvSpPr>
            <a:spLocks noGrp="1"/>
          </p:cNvSpPr>
          <p:nvPr>
            <p:ph type="subTitle" idx="1"/>
          </p:nvPr>
        </p:nvSpPr>
        <p:spPr/>
        <p:txBody>
          <a:bodyPr>
            <a:normAutofit/>
          </a:bodyPr>
          <a:lstStyle/>
          <a:p>
            <a:pPr algn="ctr"/>
            <a:r>
              <a:rPr lang="en-US" sz="3200" dirty="0" smtClean="0"/>
              <a:t>By</a:t>
            </a:r>
          </a:p>
          <a:p>
            <a:pPr algn="ctr"/>
            <a:r>
              <a:rPr lang="en-US" sz="3200" dirty="0" smtClean="0"/>
              <a:t>Andrew Thorn</a:t>
            </a:r>
            <a:endParaRPr lang="en-US" sz="3200" dirty="0"/>
          </a:p>
        </p:txBody>
      </p:sp>
    </p:spTree>
    <p:extLst>
      <p:ext uri="{BB962C8B-B14F-4D97-AF65-F5344CB8AC3E}">
        <p14:creationId xmlns:p14="http://schemas.microsoft.com/office/powerpoint/2010/main" val="1991121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Introduction</a:t>
            </a:r>
            <a:endParaRPr lang="en-US" sz="4400" dirty="0"/>
          </a:p>
        </p:txBody>
      </p:sp>
      <p:sp>
        <p:nvSpPr>
          <p:cNvPr id="3" name="Content Placeholder 2"/>
          <p:cNvSpPr>
            <a:spLocks noGrp="1"/>
          </p:cNvSpPr>
          <p:nvPr>
            <p:ph idx="1"/>
          </p:nvPr>
        </p:nvSpPr>
        <p:spPr>
          <a:xfrm>
            <a:off x="1141412" y="2249486"/>
            <a:ext cx="9905999" cy="4292981"/>
          </a:xfrm>
        </p:spPr>
        <p:txBody>
          <a:bodyPr>
            <a:normAutofit/>
          </a:bodyPr>
          <a:lstStyle/>
          <a:p>
            <a:r>
              <a:rPr lang="en-US" sz="3200" dirty="0" smtClean="0"/>
              <a:t>A fossil fuel/biomass can undergo a rapid chemical reaction with oxygen to release heat</a:t>
            </a:r>
          </a:p>
          <a:p>
            <a:r>
              <a:rPr lang="en-US" sz="3200" dirty="0" smtClean="0"/>
              <a:t>This process, in which the fuel is changed into burnt products, is called </a:t>
            </a:r>
            <a:r>
              <a:rPr lang="en-US" sz="3200" b="1" dirty="0" smtClean="0"/>
              <a:t>combustion</a:t>
            </a:r>
            <a:endParaRPr lang="en-US" sz="3200" dirty="0" smtClean="0"/>
          </a:p>
          <a:p>
            <a:r>
              <a:rPr lang="en-US" sz="3200" dirty="0" smtClean="0"/>
              <a:t>The visible indication that there is an energy release is what we recognize as a flame</a:t>
            </a:r>
            <a:endParaRPr lang="en-US" sz="3200" dirty="0"/>
          </a:p>
        </p:txBody>
      </p:sp>
    </p:spTree>
    <p:extLst>
      <p:ext uri="{BB962C8B-B14F-4D97-AF65-F5344CB8AC3E}">
        <p14:creationId xmlns:p14="http://schemas.microsoft.com/office/powerpoint/2010/main" val="452519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Calorific Value</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The Calorific value is the </a:t>
            </a:r>
            <a:r>
              <a:rPr lang="en-US" sz="3200" b="1" dirty="0" smtClean="0"/>
              <a:t>heat available</a:t>
            </a:r>
            <a:r>
              <a:rPr lang="en-US" sz="3200" dirty="0" smtClean="0"/>
              <a:t> per unit quantity of fuel</a:t>
            </a:r>
            <a:endParaRPr lang="en-US" sz="3200" b="1" dirty="0"/>
          </a:p>
        </p:txBody>
      </p:sp>
    </p:spTree>
    <p:extLst>
      <p:ext uri="{BB962C8B-B14F-4D97-AF65-F5344CB8AC3E}">
        <p14:creationId xmlns:p14="http://schemas.microsoft.com/office/powerpoint/2010/main" val="1673262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Combustion Energy from where?</a:t>
            </a:r>
            <a:endParaRPr lang="en-US" sz="4400" dirty="0"/>
          </a:p>
        </p:txBody>
      </p:sp>
      <p:sp>
        <p:nvSpPr>
          <p:cNvPr id="3" name="Content Placeholder 2"/>
          <p:cNvSpPr>
            <a:spLocks noGrp="1"/>
          </p:cNvSpPr>
          <p:nvPr>
            <p:ph idx="1"/>
          </p:nvPr>
        </p:nvSpPr>
        <p:spPr>
          <a:xfrm>
            <a:off x="1141412" y="2249487"/>
            <a:ext cx="9905999" cy="4112676"/>
          </a:xfrm>
        </p:spPr>
        <p:txBody>
          <a:bodyPr>
            <a:normAutofit fontScale="92500" lnSpcReduction="10000"/>
          </a:bodyPr>
          <a:lstStyle/>
          <a:p>
            <a:r>
              <a:rPr lang="en-US" sz="3200" dirty="0" smtClean="0"/>
              <a:t>Carbon and hydrogen atoms are bonded together in a specific way in fossil fuels</a:t>
            </a:r>
          </a:p>
          <a:p>
            <a:r>
              <a:rPr lang="en-US" sz="3200" dirty="0" smtClean="0"/>
              <a:t>This means that for atoms to form bonds with new partners, the bonds with existing elements have to be broken</a:t>
            </a:r>
          </a:p>
          <a:p>
            <a:r>
              <a:rPr lang="en-US" sz="3200" dirty="0" smtClean="0"/>
              <a:t>This requires energy and when chemical reactions ends up releasing energy some energy has to be supplied to start the reaction</a:t>
            </a:r>
            <a:endParaRPr lang="en-US" sz="3200" dirty="0"/>
          </a:p>
        </p:txBody>
      </p:sp>
    </p:spTree>
    <p:extLst>
      <p:ext uri="{BB962C8B-B14F-4D97-AF65-F5344CB8AC3E}">
        <p14:creationId xmlns:p14="http://schemas.microsoft.com/office/powerpoint/2010/main" val="3316811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96214"/>
            <a:ext cx="9905998" cy="1300766"/>
          </a:xfrm>
        </p:spPr>
        <p:txBody>
          <a:bodyPr>
            <a:normAutofit/>
          </a:bodyPr>
          <a:lstStyle/>
          <a:p>
            <a:pPr algn="ctr"/>
            <a:r>
              <a:rPr lang="en-US" sz="4400" dirty="0" smtClean="0"/>
              <a:t>Combustion Energy</a:t>
            </a:r>
            <a:endParaRPr lang="en-US" sz="4400" dirty="0"/>
          </a:p>
        </p:txBody>
      </p:sp>
      <p:pic>
        <p:nvPicPr>
          <p:cNvPr id="4" name="Content Placeholder 3"/>
          <p:cNvPicPr>
            <a:picLocks noGrp="1" noChangeAspect="1"/>
          </p:cNvPicPr>
          <p:nvPr>
            <p:ph idx="1"/>
          </p:nvPr>
        </p:nvPicPr>
        <p:blipFill>
          <a:blip r:embed="rId2"/>
          <a:stretch>
            <a:fillRect/>
          </a:stretch>
        </p:blipFill>
        <p:spPr>
          <a:xfrm>
            <a:off x="1313645" y="1828801"/>
            <a:ext cx="9733766" cy="4584878"/>
          </a:xfrm>
          <a:prstGeom prst="rect">
            <a:avLst/>
          </a:prstGeom>
        </p:spPr>
      </p:pic>
    </p:spTree>
    <p:extLst>
      <p:ext uri="{BB962C8B-B14F-4D97-AF65-F5344CB8AC3E}">
        <p14:creationId xmlns:p14="http://schemas.microsoft.com/office/powerpoint/2010/main" val="4142964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Combustion Energy From where</a:t>
            </a:r>
            <a:endParaRPr lang="en-US" sz="4400" dirty="0"/>
          </a:p>
        </p:txBody>
      </p:sp>
      <p:sp>
        <p:nvSpPr>
          <p:cNvPr id="3" name="Content Placeholder 2"/>
          <p:cNvSpPr>
            <a:spLocks noGrp="1"/>
          </p:cNvSpPr>
          <p:nvPr>
            <p:ph idx="1"/>
          </p:nvPr>
        </p:nvSpPr>
        <p:spPr>
          <a:xfrm>
            <a:off x="785611" y="2249487"/>
            <a:ext cx="10560675" cy="3541714"/>
          </a:xfrm>
        </p:spPr>
        <p:txBody>
          <a:bodyPr>
            <a:normAutofit/>
          </a:bodyPr>
          <a:lstStyle/>
          <a:p>
            <a:r>
              <a:rPr lang="en-US" sz="3200" dirty="0" smtClean="0"/>
              <a:t>Chemical energy stored in a substance is called enthalpy (H)</a:t>
            </a:r>
          </a:p>
          <a:p>
            <a:r>
              <a:rPr lang="en-US" sz="3200" dirty="0" smtClean="0"/>
              <a:t>The amount of energy released or absorbed in a chemical reaction is the enthalpy change (∆H)</a:t>
            </a:r>
          </a:p>
          <a:p>
            <a:r>
              <a:rPr lang="en-US" sz="3200" dirty="0" smtClean="0"/>
              <a:t>∆H is the differences between the enthalpy of the combustion reaction products and the starting materials (Hp – Hr = ∆H)</a:t>
            </a:r>
            <a:endParaRPr lang="en-US" sz="3200" dirty="0"/>
          </a:p>
        </p:txBody>
      </p:sp>
    </p:spTree>
    <p:extLst>
      <p:ext uri="{BB962C8B-B14F-4D97-AF65-F5344CB8AC3E}">
        <p14:creationId xmlns:p14="http://schemas.microsoft.com/office/powerpoint/2010/main" val="3524659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Combustion Energy from where</a:t>
            </a:r>
            <a:endParaRPr lang="en-US" sz="4400" dirty="0"/>
          </a:p>
        </p:txBody>
      </p:sp>
      <p:sp>
        <p:nvSpPr>
          <p:cNvPr id="3" name="Content Placeholder 2"/>
          <p:cNvSpPr>
            <a:spLocks noGrp="1"/>
          </p:cNvSpPr>
          <p:nvPr>
            <p:ph idx="1"/>
          </p:nvPr>
        </p:nvSpPr>
        <p:spPr>
          <a:xfrm>
            <a:off x="1141412" y="2249487"/>
            <a:ext cx="9905999" cy="4344496"/>
          </a:xfrm>
        </p:spPr>
        <p:txBody>
          <a:bodyPr>
            <a:normAutofit/>
          </a:bodyPr>
          <a:lstStyle/>
          <a:p>
            <a:pPr marL="0" indent="0">
              <a:buNone/>
            </a:pPr>
            <a:r>
              <a:rPr lang="en-US" sz="3200" dirty="0" smtClean="0"/>
              <a:t>Carbon + Oxygen           Carbon dioxide + Heat</a:t>
            </a:r>
          </a:p>
          <a:p>
            <a:pPr marL="0" indent="0">
              <a:buNone/>
            </a:pPr>
            <a:r>
              <a:rPr lang="en-US" sz="3200" dirty="0" smtClean="0"/>
              <a:t>It’s the heat that is ∆H</a:t>
            </a:r>
          </a:p>
          <a:p>
            <a:pPr marL="0" indent="0">
              <a:buNone/>
            </a:pPr>
            <a:r>
              <a:rPr lang="en-US" sz="3200" dirty="0" smtClean="0"/>
              <a:t>In this particular reaction ∆H is -394 kJ per/mol carbon</a:t>
            </a:r>
          </a:p>
          <a:p>
            <a:pPr marL="0" indent="0">
              <a:buNone/>
            </a:pPr>
            <a:r>
              <a:rPr lang="en-US" sz="3200" dirty="0" smtClean="0"/>
              <a:t>The negative sign means that the reaction is one which gives a surplus of energy</a:t>
            </a:r>
          </a:p>
          <a:p>
            <a:pPr marL="0" indent="0">
              <a:buNone/>
            </a:pPr>
            <a:r>
              <a:rPr lang="en-US" sz="3200" dirty="0" smtClean="0"/>
              <a:t>H products are less than H reactants</a:t>
            </a:r>
            <a:endParaRPr lang="en-US" sz="3200" dirty="0"/>
          </a:p>
        </p:txBody>
      </p:sp>
      <p:cxnSp>
        <p:nvCxnSpPr>
          <p:cNvPr id="5" name="Straight Arrow Connector 4"/>
          <p:cNvCxnSpPr/>
          <p:nvPr/>
        </p:nvCxnSpPr>
        <p:spPr>
          <a:xfrm>
            <a:off x="4456090" y="2627290"/>
            <a:ext cx="837127" cy="0"/>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3832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Combustion Energy from where</a:t>
            </a:r>
          </a:p>
        </p:txBody>
      </p:sp>
      <p:sp>
        <p:nvSpPr>
          <p:cNvPr id="3" name="Content Placeholder 2"/>
          <p:cNvSpPr>
            <a:spLocks noGrp="1"/>
          </p:cNvSpPr>
          <p:nvPr>
            <p:ph idx="1"/>
          </p:nvPr>
        </p:nvSpPr>
        <p:spPr>
          <a:xfrm>
            <a:off x="1141412" y="2249487"/>
            <a:ext cx="9905999" cy="4254344"/>
          </a:xfrm>
        </p:spPr>
        <p:txBody>
          <a:bodyPr>
            <a:normAutofit fontScale="92500" lnSpcReduction="20000"/>
          </a:bodyPr>
          <a:lstStyle/>
          <a:p>
            <a:r>
              <a:rPr lang="en-US" sz="3200" dirty="0" smtClean="0"/>
              <a:t> Some energy has to be supplied to initiate bond breaking before the new bonds can be formed.  This energy is called the </a:t>
            </a:r>
            <a:r>
              <a:rPr lang="en-US" sz="3200" b="1" dirty="0" smtClean="0"/>
              <a:t>activation energy</a:t>
            </a:r>
            <a:endParaRPr lang="en-US" sz="3200" dirty="0" smtClean="0"/>
          </a:p>
          <a:p>
            <a:r>
              <a:rPr lang="en-US" sz="3200" dirty="0" smtClean="0"/>
              <a:t>The reaction always needs to be started off even when it’s producing heat itself- this is called an </a:t>
            </a:r>
            <a:r>
              <a:rPr lang="en-US" sz="3200" b="1" dirty="0" smtClean="0"/>
              <a:t>exothermic</a:t>
            </a:r>
            <a:r>
              <a:rPr lang="en-US" sz="3200" dirty="0" smtClean="0"/>
              <a:t> reaction</a:t>
            </a:r>
          </a:p>
          <a:p>
            <a:r>
              <a:rPr lang="en-US" sz="3200" dirty="0" smtClean="0"/>
              <a:t>With this kind of reaction, once it’s started it provides sufficient thermal energy to supply its own activation energy for further reaction</a:t>
            </a:r>
            <a:endParaRPr lang="en-US" sz="3200" dirty="0"/>
          </a:p>
        </p:txBody>
      </p:sp>
    </p:spTree>
    <p:extLst>
      <p:ext uri="{BB962C8B-B14F-4D97-AF65-F5344CB8AC3E}">
        <p14:creationId xmlns:p14="http://schemas.microsoft.com/office/powerpoint/2010/main" val="3343219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Activation Energy</a:t>
            </a:r>
            <a:endParaRPr lang="en-US" sz="4400" dirty="0"/>
          </a:p>
        </p:txBody>
      </p:sp>
      <p:pic>
        <p:nvPicPr>
          <p:cNvPr id="4" name="Content Placeholder 3"/>
          <p:cNvPicPr>
            <a:picLocks noGrp="1" noChangeAspect="1"/>
          </p:cNvPicPr>
          <p:nvPr>
            <p:ph idx="1"/>
          </p:nvPr>
        </p:nvPicPr>
        <p:blipFill>
          <a:blip r:embed="rId2"/>
          <a:stretch>
            <a:fillRect/>
          </a:stretch>
        </p:blipFill>
        <p:spPr>
          <a:xfrm>
            <a:off x="1141413" y="2249488"/>
            <a:ext cx="9663961" cy="4151312"/>
          </a:xfrm>
          <a:prstGeom prst="rect">
            <a:avLst/>
          </a:prstGeom>
        </p:spPr>
      </p:pic>
    </p:spTree>
    <p:extLst>
      <p:ext uri="{BB962C8B-B14F-4D97-AF65-F5344CB8AC3E}">
        <p14:creationId xmlns:p14="http://schemas.microsoft.com/office/powerpoint/2010/main" val="4052352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How Much Heat can we get</a:t>
            </a:r>
            <a:endParaRPr lang="en-US" sz="4400" dirty="0"/>
          </a:p>
        </p:txBody>
      </p:sp>
      <p:sp>
        <p:nvSpPr>
          <p:cNvPr id="3" name="Content Placeholder 2"/>
          <p:cNvSpPr>
            <a:spLocks noGrp="1"/>
          </p:cNvSpPr>
          <p:nvPr>
            <p:ph idx="1"/>
          </p:nvPr>
        </p:nvSpPr>
        <p:spPr>
          <a:xfrm>
            <a:off x="1141412" y="2249487"/>
            <a:ext cx="9905999" cy="4280102"/>
          </a:xfrm>
        </p:spPr>
        <p:txBody>
          <a:bodyPr>
            <a:normAutofit lnSpcReduction="10000"/>
          </a:bodyPr>
          <a:lstStyle/>
          <a:p>
            <a:r>
              <a:rPr lang="en-US" sz="3200" dirty="0" smtClean="0"/>
              <a:t>The amount of heat will depend on the total changes in enthalpy for all the chemical reactions that take place when a fuel burns</a:t>
            </a:r>
          </a:p>
          <a:p>
            <a:r>
              <a:rPr lang="en-US" sz="3200" dirty="0" smtClean="0"/>
              <a:t>For each individual reaction the size of ∆H depends on how the atoms are bonded together in the starting materials and how many bonds have to be broken and re-made to form the final reaction products</a:t>
            </a:r>
            <a:endParaRPr lang="en-US" sz="3200" dirty="0"/>
          </a:p>
        </p:txBody>
      </p:sp>
    </p:spTree>
    <p:extLst>
      <p:ext uri="{BB962C8B-B14F-4D97-AF65-F5344CB8AC3E}">
        <p14:creationId xmlns:p14="http://schemas.microsoft.com/office/powerpoint/2010/main" val="2331460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How Much heat can we get</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1 mol = 12g carbon we get 394 kJ</a:t>
            </a:r>
          </a:p>
          <a:p>
            <a:pPr marL="0" indent="0">
              <a:buNone/>
            </a:pPr>
            <a:r>
              <a:rPr lang="en-US" sz="3200" dirty="0" smtClean="0"/>
              <a:t>Hydrogen + Oxygen = Water + Heat</a:t>
            </a:r>
          </a:p>
          <a:p>
            <a:pPr marL="0" indent="0">
              <a:buNone/>
            </a:pPr>
            <a:r>
              <a:rPr lang="en-US" sz="3200" dirty="0" smtClean="0"/>
              <a:t>H</a:t>
            </a:r>
            <a:r>
              <a:rPr lang="en-US" sz="3200" baseline="-25000" dirty="0" smtClean="0"/>
              <a:t>2</a:t>
            </a:r>
            <a:r>
              <a:rPr lang="en-US" sz="3200" dirty="0" smtClean="0"/>
              <a:t> + ½O</a:t>
            </a:r>
            <a:r>
              <a:rPr lang="en-US" sz="3200" baseline="-25000" dirty="0" smtClean="0"/>
              <a:t>2</a:t>
            </a:r>
            <a:r>
              <a:rPr lang="en-US" sz="3200" dirty="0" smtClean="0"/>
              <a:t> = H</a:t>
            </a:r>
            <a:r>
              <a:rPr lang="en-US" sz="3200" baseline="-25000" dirty="0" smtClean="0"/>
              <a:t>2</a:t>
            </a:r>
            <a:r>
              <a:rPr lang="en-US" sz="3200" dirty="0" smtClean="0"/>
              <a:t>O ∆H =  -286 kJ/mol/H</a:t>
            </a:r>
            <a:r>
              <a:rPr lang="en-US" sz="3200" baseline="-25000" dirty="0" smtClean="0"/>
              <a:t>2</a:t>
            </a:r>
            <a:r>
              <a:rPr lang="en-US" sz="3200" dirty="0" smtClean="0"/>
              <a:t> </a:t>
            </a:r>
          </a:p>
          <a:p>
            <a:pPr marL="0" indent="0">
              <a:buNone/>
            </a:pPr>
            <a:r>
              <a:rPr lang="en-US" sz="3200" dirty="0" smtClean="0"/>
              <a:t>1 mol of hydrogen is 2 grams</a:t>
            </a:r>
          </a:p>
        </p:txBody>
      </p:sp>
    </p:spTree>
    <p:extLst>
      <p:ext uri="{BB962C8B-B14F-4D97-AF65-F5344CB8AC3E}">
        <p14:creationId xmlns:p14="http://schemas.microsoft.com/office/powerpoint/2010/main" val="37304583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18942"/>
            <a:ext cx="9905998" cy="1210614"/>
          </a:xfrm>
        </p:spPr>
        <p:txBody>
          <a:bodyPr>
            <a:normAutofit/>
          </a:bodyPr>
          <a:lstStyle/>
          <a:p>
            <a:pPr algn="ctr"/>
            <a:r>
              <a:rPr lang="en-US" sz="4400" dirty="0" smtClean="0"/>
              <a:t>Example</a:t>
            </a:r>
            <a:endParaRPr lang="en-US" sz="4400" dirty="0"/>
          </a:p>
        </p:txBody>
      </p:sp>
      <p:sp>
        <p:nvSpPr>
          <p:cNvPr id="3" name="Content Placeholder 2"/>
          <p:cNvSpPr>
            <a:spLocks noGrp="1"/>
          </p:cNvSpPr>
          <p:nvPr>
            <p:ph idx="1"/>
          </p:nvPr>
        </p:nvSpPr>
        <p:spPr>
          <a:xfrm>
            <a:off x="1141412" y="1287888"/>
            <a:ext cx="9905999" cy="5112912"/>
          </a:xfrm>
        </p:spPr>
        <p:txBody>
          <a:bodyPr>
            <a:normAutofit lnSpcReduction="10000"/>
          </a:bodyPr>
          <a:lstStyle/>
          <a:p>
            <a:pPr marL="0" indent="0">
              <a:buNone/>
            </a:pPr>
            <a:r>
              <a:rPr lang="en-US" sz="3200" dirty="0" smtClean="0"/>
              <a:t>Calculate how much heat is released when the following amounts of carbon and hydrogen are combusted with oxygen to form carbon dioxide and water respectively</a:t>
            </a:r>
          </a:p>
          <a:p>
            <a:pPr marL="571500" indent="-571500">
              <a:buAutoNum type="romanLcParenBoth"/>
            </a:pPr>
            <a:r>
              <a:rPr lang="en-US" sz="3200" dirty="0" smtClean="0"/>
              <a:t>18g of carbon</a:t>
            </a:r>
          </a:p>
          <a:p>
            <a:pPr marL="571500" indent="-571500">
              <a:buAutoNum type="romanLcParenBoth"/>
            </a:pPr>
            <a:r>
              <a:rPr lang="en-US" sz="3200" dirty="0" smtClean="0"/>
              <a:t>12kg of carbon</a:t>
            </a:r>
          </a:p>
          <a:p>
            <a:pPr marL="571500" indent="-571500">
              <a:buAutoNum type="romanLcParenBoth"/>
            </a:pPr>
            <a:r>
              <a:rPr lang="en-US" sz="3200" dirty="0" smtClean="0"/>
              <a:t> 7g of hydrogen</a:t>
            </a:r>
          </a:p>
          <a:p>
            <a:pPr marL="571500" indent="-571500">
              <a:buAutoNum type="romanLcParenBoth"/>
            </a:pPr>
            <a:r>
              <a:rPr lang="en-US" sz="3200" dirty="0" smtClean="0"/>
              <a:t>1kg of hydrocarbon which contains 0.84kg of carbon and 0.16kg of hydrogen</a:t>
            </a:r>
            <a:endParaRPr lang="en-US" sz="3200" dirty="0"/>
          </a:p>
        </p:txBody>
      </p:sp>
    </p:spTree>
    <p:extLst>
      <p:ext uri="{BB962C8B-B14F-4D97-AF65-F5344CB8AC3E}">
        <p14:creationId xmlns:p14="http://schemas.microsoft.com/office/powerpoint/2010/main" val="35172082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(1)</a:t>
            </a:r>
            <a:endParaRPr lang="en-US" sz="4400" dirty="0"/>
          </a:p>
        </p:txBody>
      </p:sp>
      <p:sp>
        <p:nvSpPr>
          <p:cNvPr id="3" name="Content Placeholder 2"/>
          <p:cNvSpPr>
            <a:spLocks noGrp="1"/>
          </p:cNvSpPr>
          <p:nvPr>
            <p:ph idx="1"/>
          </p:nvPr>
        </p:nvSpPr>
        <p:spPr>
          <a:xfrm>
            <a:off x="1141412" y="2249486"/>
            <a:ext cx="9905999" cy="4357375"/>
          </a:xfrm>
        </p:spPr>
        <p:txBody>
          <a:bodyPr>
            <a:normAutofit/>
          </a:bodyPr>
          <a:lstStyle/>
          <a:p>
            <a:pPr marL="571500" indent="-571500">
              <a:buAutoNum type="romanLcParenBoth"/>
            </a:pPr>
            <a:r>
              <a:rPr lang="en-US" sz="3200" dirty="0" smtClean="0"/>
              <a:t>18g of carbon.  As 1 mol of carbon is 12g there are </a:t>
            </a:r>
          </a:p>
          <a:p>
            <a:pPr marL="0" indent="0">
              <a:buNone/>
            </a:pPr>
            <a:r>
              <a:rPr lang="en-US" sz="3200" dirty="0"/>
              <a:t> </a:t>
            </a:r>
            <a:r>
              <a:rPr lang="en-US" sz="3200" dirty="0" smtClean="0"/>
              <a:t>    18/12 = 1.5 mol of carbon</a:t>
            </a:r>
          </a:p>
          <a:p>
            <a:pPr marL="0" indent="0">
              <a:buNone/>
            </a:pPr>
            <a:r>
              <a:rPr lang="en-US" sz="3200" dirty="0" smtClean="0"/>
              <a:t>     Maximum heat released from carbon is 394 kJ/mol</a:t>
            </a:r>
          </a:p>
          <a:p>
            <a:pPr marL="0" indent="0">
              <a:buNone/>
            </a:pPr>
            <a:r>
              <a:rPr lang="en-US" sz="3200" dirty="0" smtClean="0"/>
              <a:t>     Total heat release is (394 x 1.5) kJ = 591 kJ</a:t>
            </a:r>
          </a:p>
          <a:p>
            <a:pPr marL="0" indent="0">
              <a:buNone/>
            </a:pPr>
            <a:r>
              <a:rPr lang="en-US" sz="3200" dirty="0" smtClean="0"/>
              <a:t>(ii) 12g of carbon gives 394 kJ</a:t>
            </a:r>
          </a:p>
          <a:p>
            <a:pPr marL="0" indent="0">
              <a:buNone/>
            </a:pPr>
            <a:r>
              <a:rPr lang="en-US" sz="3200" dirty="0"/>
              <a:t> </a:t>
            </a:r>
            <a:r>
              <a:rPr lang="en-US" sz="3200" dirty="0" smtClean="0"/>
              <a:t>    12kJ of carbon will give (394 x 1000) kJ = 394 MJ</a:t>
            </a:r>
            <a:endParaRPr lang="en-US" sz="3200" dirty="0"/>
          </a:p>
        </p:txBody>
      </p:sp>
    </p:spTree>
    <p:extLst>
      <p:ext uri="{BB962C8B-B14F-4D97-AF65-F5344CB8AC3E}">
        <p14:creationId xmlns:p14="http://schemas.microsoft.com/office/powerpoint/2010/main" val="42184394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(2)</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(iii) 7g of hydrogen burn to form water.</a:t>
            </a:r>
          </a:p>
          <a:p>
            <a:pPr marL="0" indent="0">
              <a:buNone/>
            </a:pPr>
            <a:r>
              <a:rPr lang="en-US" sz="3200" dirty="0" smtClean="0"/>
              <a:t>     Heat release is 286 kJ/mol hydrogen</a:t>
            </a:r>
          </a:p>
          <a:p>
            <a:pPr marL="0" indent="0">
              <a:buNone/>
            </a:pPr>
            <a:r>
              <a:rPr lang="en-US" sz="3200" dirty="0"/>
              <a:t> </a:t>
            </a:r>
            <a:r>
              <a:rPr lang="en-US" sz="3200" dirty="0" smtClean="0"/>
              <a:t>    As 1 mol of H</a:t>
            </a:r>
            <a:r>
              <a:rPr lang="en-US" sz="3200" baseline="-25000" dirty="0" smtClean="0"/>
              <a:t>2</a:t>
            </a:r>
            <a:r>
              <a:rPr lang="en-US" sz="3200" dirty="0" smtClean="0"/>
              <a:t> is 2g the total heat release is </a:t>
            </a:r>
          </a:p>
          <a:p>
            <a:pPr marL="0" indent="0">
              <a:buNone/>
            </a:pPr>
            <a:r>
              <a:rPr lang="en-US" sz="3200" dirty="0"/>
              <a:t> </a:t>
            </a:r>
            <a:r>
              <a:rPr lang="en-US" sz="3200" dirty="0" smtClean="0"/>
              <a:t>    (286 x7/2) kJ = 1.001 MJ</a:t>
            </a:r>
            <a:endParaRPr lang="en-US" sz="3200" dirty="0"/>
          </a:p>
        </p:txBody>
      </p:sp>
    </p:spTree>
    <p:extLst>
      <p:ext uri="{BB962C8B-B14F-4D97-AF65-F5344CB8AC3E}">
        <p14:creationId xmlns:p14="http://schemas.microsoft.com/office/powerpoint/2010/main" val="1911728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93183"/>
            <a:ext cx="9905998" cy="1133341"/>
          </a:xfrm>
        </p:spPr>
        <p:txBody>
          <a:bodyPr>
            <a:normAutofit/>
          </a:bodyPr>
          <a:lstStyle/>
          <a:p>
            <a:pPr algn="ctr"/>
            <a:r>
              <a:rPr lang="en-US" sz="4400" dirty="0" smtClean="0"/>
              <a:t>Solution (3)</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1326524"/>
                <a:ext cx="9905999" cy="5112913"/>
              </a:xfrm>
            </p:spPr>
            <p:txBody>
              <a:bodyPr>
                <a:normAutofit/>
              </a:bodyPr>
              <a:lstStyle/>
              <a:p>
                <a:pPr marL="0" indent="0">
                  <a:buNone/>
                </a:pPr>
                <a:r>
                  <a:rPr lang="en-US" sz="3200" dirty="0" smtClean="0"/>
                  <a:t>1kg of hydrocarbon is</a:t>
                </a:r>
              </a:p>
              <a:p>
                <a:pPr marL="0" indent="0">
                  <a:buNone/>
                </a:pPr>
                <a:r>
                  <a:rPr lang="en-US" sz="3200" dirty="0" smtClean="0"/>
                  <a:t>0.84 kg carbon i.e. 840g</a:t>
                </a:r>
              </a:p>
              <a:p>
                <a:pPr marL="0" indent="0">
                  <a:buNone/>
                </a:pPr>
                <a:r>
                  <a:rPr lang="en-US" sz="3200" dirty="0" smtClean="0"/>
                  <a:t>0.12 kg hydrogen i.e. 16g</a:t>
                </a:r>
              </a:p>
              <a:p>
                <a:pPr marL="0" indent="0">
                  <a:buNone/>
                </a:pPr>
                <a:r>
                  <a:rPr lang="en-US" sz="3200" dirty="0" smtClean="0"/>
                  <a:t>Heat from the carbon is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840</m:t>
                            </m:r>
                          </m:num>
                          <m:den>
                            <m:r>
                              <a:rPr lang="en-US" sz="3200" b="0" i="1" smtClean="0">
                                <a:latin typeface="Cambria Math" panose="02040503050406030204" pitchFamily="18" charset="0"/>
                              </a:rPr>
                              <m:t>12</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×394</m:t>
                        </m:r>
                      </m:e>
                    </m:d>
                  </m:oMath>
                </a14:m>
                <a:r>
                  <a:rPr lang="en-US" sz="3200" dirty="0" smtClean="0"/>
                  <a:t>kJ = 27,580 kJ</a:t>
                </a:r>
              </a:p>
              <a:p>
                <a:pPr marL="0" indent="0">
                  <a:buNone/>
                </a:pPr>
                <a:r>
                  <a:rPr lang="en-US" sz="3200" dirty="0" smtClean="0"/>
                  <a:t>Heat from the hydrogen is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160</m:t>
                            </m:r>
                          </m:num>
                          <m:den>
                            <m:r>
                              <a:rPr lang="en-US" sz="3200" b="0" i="1" smtClean="0">
                                <a:latin typeface="Cambria Math" panose="02040503050406030204" pitchFamily="18" charset="0"/>
                              </a:rPr>
                              <m:t>2</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×286</m:t>
                        </m:r>
                      </m:e>
                    </m:d>
                  </m:oMath>
                </a14:m>
                <a:r>
                  <a:rPr lang="en-US" sz="3200" dirty="0" smtClean="0"/>
                  <a:t>kJ = 22,880 kJ</a:t>
                </a:r>
              </a:p>
              <a:p>
                <a:pPr marL="0" indent="0">
                  <a:buNone/>
                </a:pP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1326524"/>
                <a:ext cx="9905999" cy="5112913"/>
              </a:xfrm>
              <a:blipFill rotWithShape="0">
                <a:blip r:embed="rId2"/>
                <a:stretch>
                  <a:fillRect l="-1538" t="-358"/>
                </a:stretch>
              </a:blipFill>
            </p:spPr>
            <p:txBody>
              <a:bodyPr/>
              <a:lstStyle/>
              <a:p>
                <a:r>
                  <a:rPr lang="en-US">
                    <a:noFill/>
                  </a:rPr>
                  <a:t> </a:t>
                </a:r>
              </a:p>
            </p:txBody>
          </p:sp>
        </mc:Fallback>
      </mc:AlternateContent>
    </p:spTree>
    <p:extLst>
      <p:ext uri="{BB962C8B-B14F-4D97-AF65-F5344CB8AC3E}">
        <p14:creationId xmlns:p14="http://schemas.microsoft.com/office/powerpoint/2010/main" val="25315078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Important Considerations</a:t>
            </a:r>
            <a:endParaRPr lang="en-US" sz="4400" dirty="0"/>
          </a:p>
        </p:txBody>
      </p:sp>
      <p:sp>
        <p:nvSpPr>
          <p:cNvPr id="3" name="Content Placeholder 2"/>
          <p:cNvSpPr>
            <a:spLocks noGrp="1"/>
          </p:cNvSpPr>
          <p:nvPr>
            <p:ph idx="1"/>
          </p:nvPr>
        </p:nvSpPr>
        <p:spPr>
          <a:xfrm>
            <a:off x="1141412" y="2249486"/>
            <a:ext cx="9905999" cy="4241465"/>
          </a:xfrm>
        </p:spPr>
        <p:txBody>
          <a:bodyPr>
            <a:normAutofit lnSpcReduction="10000"/>
          </a:bodyPr>
          <a:lstStyle/>
          <a:p>
            <a:r>
              <a:rPr lang="en-US" sz="3200" dirty="0" smtClean="0"/>
              <a:t>If we know how much carbon and hydrogen there is in a fuel, and provided they each burn according to our chemical reactions to form carbon dioxide and water respectively, we can easily calculate how much heat we should get from a fuel</a:t>
            </a:r>
          </a:p>
          <a:p>
            <a:r>
              <a:rPr lang="en-US" sz="3200" dirty="0" smtClean="0"/>
              <a:t>Unfortunately this isn’t always going to give us the right amount.  Can you see why?</a:t>
            </a:r>
            <a:endParaRPr lang="en-US" sz="3200" dirty="0"/>
          </a:p>
        </p:txBody>
      </p:sp>
    </p:spTree>
    <p:extLst>
      <p:ext uri="{BB962C8B-B14F-4D97-AF65-F5344CB8AC3E}">
        <p14:creationId xmlns:p14="http://schemas.microsoft.com/office/powerpoint/2010/main" val="1515677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Important Considerations</a:t>
            </a:r>
          </a:p>
        </p:txBody>
      </p:sp>
      <p:sp>
        <p:nvSpPr>
          <p:cNvPr id="3" name="Content Placeholder 2"/>
          <p:cNvSpPr>
            <a:spLocks noGrp="1"/>
          </p:cNvSpPr>
          <p:nvPr>
            <p:ph idx="1"/>
          </p:nvPr>
        </p:nvSpPr>
        <p:spPr>
          <a:xfrm>
            <a:off x="1141412" y="2249486"/>
            <a:ext cx="9905999" cy="4241465"/>
          </a:xfrm>
        </p:spPr>
        <p:txBody>
          <a:bodyPr>
            <a:normAutofit lnSpcReduction="10000"/>
          </a:bodyPr>
          <a:lstStyle/>
          <a:p>
            <a:r>
              <a:rPr lang="en-US" sz="3200" dirty="0" smtClean="0"/>
              <a:t>The reason for this is that, in the calculation we made the assumption that the carbon and hydrogen in a fuel exist separately</a:t>
            </a:r>
          </a:p>
          <a:p>
            <a:r>
              <a:rPr lang="en-US" sz="3200" dirty="0" smtClean="0"/>
              <a:t>In fact they may well be combined together in a complex molecular form, and this makes a difference</a:t>
            </a:r>
          </a:p>
          <a:p>
            <a:r>
              <a:rPr lang="en-US" sz="3200" dirty="0" smtClean="0"/>
              <a:t>This has to be taken into account when we calculate the heat released by the combustion of the complex molecule</a:t>
            </a:r>
            <a:endParaRPr lang="en-US" sz="3200" dirty="0"/>
          </a:p>
        </p:txBody>
      </p:sp>
    </p:spTree>
    <p:extLst>
      <p:ext uri="{BB962C8B-B14F-4D97-AF65-F5344CB8AC3E}">
        <p14:creationId xmlns:p14="http://schemas.microsoft.com/office/powerpoint/2010/main" val="2528744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lnSpcReduction="10000"/>
          </a:bodyPr>
          <a:lstStyle/>
          <a:p>
            <a:pPr marL="0" indent="0">
              <a:buNone/>
            </a:pPr>
            <a:r>
              <a:rPr lang="en-US" sz="3200" dirty="0" smtClean="0"/>
              <a:t>Methane is three quarters carbon and one quarter hydrogen by mass.  When it’s completely combusted the measured total amount of heat released is 55.7 MJ/Kg methane.  Work out how much heat, if any, was involved in forming the methane in the first place from carbon and hydrogen</a:t>
            </a:r>
            <a:endParaRPr lang="en-US" sz="3200" dirty="0"/>
          </a:p>
        </p:txBody>
      </p:sp>
    </p:spTree>
    <p:extLst>
      <p:ext uri="{BB962C8B-B14F-4D97-AF65-F5344CB8AC3E}">
        <p14:creationId xmlns:p14="http://schemas.microsoft.com/office/powerpoint/2010/main" val="15908266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93184"/>
            <a:ext cx="9905998" cy="1210614"/>
          </a:xfrm>
        </p:spPr>
        <p:txBody>
          <a:bodyPr>
            <a:normAutofit/>
          </a:bodyPr>
          <a:lstStyle/>
          <a:p>
            <a:pPr algn="ctr"/>
            <a:r>
              <a:rPr lang="en-US" sz="4400" dirty="0" smtClean="0"/>
              <a:t>Solution</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18186" y="1403798"/>
                <a:ext cx="10869769" cy="5035639"/>
              </a:xfrm>
            </p:spPr>
            <p:txBody>
              <a:bodyPr>
                <a:normAutofit fontScale="77500" lnSpcReduction="20000"/>
              </a:bodyPr>
              <a:lstStyle/>
              <a:p>
                <a:pPr marL="0" indent="0">
                  <a:buNone/>
                </a:pPr>
                <a:r>
                  <a:rPr lang="en-US" sz="3200" dirty="0" smtClean="0"/>
                  <a:t>Take 1 kg of methane and assume that the carbon and hydrogen are uncombined</a:t>
                </a:r>
              </a:p>
              <a:p>
                <a:pPr marL="0" indent="0">
                  <a:buNone/>
                </a:pPr>
                <a:r>
                  <a:rPr lang="en-US" sz="3200" dirty="0" smtClean="0"/>
                  <a:t>From the 0.75 Kg of carbon and the 0.25 Kg of hydrogen the heat evolved will be: - </a:t>
                </a:r>
              </a:p>
              <a:p>
                <a:pPr marL="0" indent="0">
                  <a:buNone/>
                </a:pP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750</m:t>
                            </m:r>
                          </m:num>
                          <m:den>
                            <m:r>
                              <a:rPr lang="en-US" sz="3200" b="0" i="1" smtClean="0">
                                <a:latin typeface="Cambria Math" panose="02040503050406030204" pitchFamily="18" charset="0"/>
                              </a:rPr>
                              <m:t>2</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×394</m:t>
                        </m:r>
                      </m:e>
                    </m:d>
                    <m:r>
                      <m:rPr>
                        <m:sty m:val="p"/>
                      </m:rPr>
                      <a:rPr lang="en-US" sz="3200" b="0" i="0" smtClean="0">
                        <a:latin typeface="Cambria Math" panose="02040503050406030204" pitchFamily="18" charset="0"/>
                      </a:rPr>
                      <m:t>k</m:t>
                    </m:r>
                  </m:oMath>
                </a14:m>
                <a:r>
                  <a:rPr lang="en-US" sz="3200" dirty="0" smtClean="0"/>
                  <a:t>J = 24,625 kJ</a:t>
                </a:r>
              </a:p>
              <a:p>
                <a:pPr marL="0" indent="0">
                  <a:buNone/>
                </a:pPr>
                <a14:m>
                  <m:oMathPara xmlns:m="http://schemas.openxmlformats.org/officeDocument/2006/math">
                    <m:oMathParaPr>
                      <m:jc m:val="left"/>
                    </m:oMathParaPr>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250</m:t>
                              </m:r>
                            </m:num>
                            <m:den>
                              <m:r>
                                <a:rPr lang="en-US" sz="3200" b="0" i="1" smtClean="0">
                                  <a:latin typeface="Cambria Math" panose="02040503050406030204" pitchFamily="18" charset="0"/>
                                </a:rPr>
                                <m:t>2</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×286</m:t>
                          </m:r>
                        </m:e>
                      </m:d>
                      <m:r>
                        <a:rPr lang="en-US" sz="3200" b="0" i="1" smtClean="0">
                          <a:latin typeface="Cambria Math" panose="02040503050406030204" pitchFamily="18" charset="0"/>
                        </a:rPr>
                        <m:t> </m:t>
                      </m:r>
                      <m:r>
                        <a:rPr lang="en-US" sz="3200" b="0" i="1" smtClean="0">
                          <a:latin typeface="Cambria Math" panose="02040503050406030204" pitchFamily="18" charset="0"/>
                        </a:rPr>
                        <m:t>𝑘𝐽</m:t>
                      </m:r>
                      <m:r>
                        <a:rPr lang="en-US" sz="3200" b="0" i="1" smtClean="0">
                          <a:latin typeface="Cambria Math" panose="02040503050406030204" pitchFamily="18" charset="0"/>
                        </a:rPr>
                        <m:t>=35,750 </m:t>
                      </m:r>
                      <m:r>
                        <a:rPr lang="en-US" sz="3200" b="0" i="1" smtClean="0">
                          <a:latin typeface="Cambria Math" panose="02040503050406030204" pitchFamily="18" charset="0"/>
                        </a:rPr>
                        <m:t>𝑘𝐽</m:t>
                      </m:r>
                      <m:r>
                        <a:rPr lang="en-US" sz="3200" b="0" i="1" smtClean="0">
                          <a:latin typeface="Cambria Math" panose="02040503050406030204" pitchFamily="18" charset="0"/>
                        </a:rPr>
                        <m:t> </m:t>
                      </m:r>
                    </m:oMath>
                  </m:oMathPara>
                </a14:m>
                <a:endParaRPr lang="en-US" sz="3200" dirty="0" smtClean="0"/>
              </a:p>
              <a:p>
                <a:pPr marL="0" indent="0">
                  <a:buNone/>
                </a:pPr>
                <a:r>
                  <a:rPr lang="en-US" sz="3200" dirty="0" smtClean="0"/>
                  <a:t>So total heat available if the carbon and hydrogen in the methane were separate = 60,375 kJ = 60.38 MJ/Kg methane</a:t>
                </a:r>
              </a:p>
              <a:p>
                <a:pPr marL="0" indent="0">
                  <a:buNone/>
                </a:pPr>
                <a:r>
                  <a:rPr lang="en-US" sz="3200" dirty="0" smtClean="0"/>
                  <a:t>The difference (60.38 – 55.7) kJ = 4.68MJ is the heat evolved</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18186" y="1403798"/>
                <a:ext cx="10869769" cy="5035639"/>
              </a:xfrm>
              <a:blipFill rotWithShape="0">
                <a:blip r:embed="rId2"/>
                <a:stretch>
                  <a:fillRect l="-897" t="-969" r="-1177"/>
                </a:stretch>
              </a:blipFill>
            </p:spPr>
            <p:txBody>
              <a:bodyPr/>
              <a:lstStyle/>
              <a:p>
                <a:r>
                  <a:rPr lang="en-US">
                    <a:noFill/>
                  </a:rPr>
                  <a:t> </a:t>
                </a:r>
              </a:p>
            </p:txBody>
          </p:sp>
        </mc:Fallback>
      </mc:AlternateContent>
    </p:spTree>
    <p:extLst>
      <p:ext uri="{BB962C8B-B14F-4D97-AF65-F5344CB8AC3E}">
        <p14:creationId xmlns:p14="http://schemas.microsoft.com/office/powerpoint/2010/main" val="4064945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Calorific value</a:t>
            </a:r>
            <a:endParaRPr lang="en-US" sz="4400" dirty="0"/>
          </a:p>
        </p:txBody>
      </p:sp>
      <p:sp>
        <p:nvSpPr>
          <p:cNvPr id="3" name="Content Placeholder 2"/>
          <p:cNvSpPr>
            <a:spLocks noGrp="1"/>
          </p:cNvSpPr>
          <p:nvPr>
            <p:ph idx="1"/>
          </p:nvPr>
        </p:nvSpPr>
        <p:spPr>
          <a:xfrm>
            <a:off x="1141412" y="2249486"/>
            <a:ext cx="9905999" cy="4241465"/>
          </a:xfrm>
        </p:spPr>
        <p:txBody>
          <a:bodyPr>
            <a:normAutofit fontScale="92500"/>
          </a:bodyPr>
          <a:lstStyle/>
          <a:p>
            <a:r>
              <a:rPr lang="en-US" sz="3200" dirty="0" smtClean="0"/>
              <a:t>The calorific value of the fuel obtained under these experimental conditions is called the gross calorific value</a:t>
            </a:r>
          </a:p>
          <a:p>
            <a:r>
              <a:rPr lang="en-US" sz="3200" dirty="0" smtClean="0"/>
              <a:t>It includes the latent heat released when the steam in the products changes back to liquid water</a:t>
            </a:r>
          </a:p>
          <a:p>
            <a:r>
              <a:rPr lang="en-US" sz="3200" dirty="0" smtClean="0"/>
              <a:t>In practice we don’t want the combustion products to be cooled much so every effort is made to ensure the gases leave at a temperature greater than the dew point temperature</a:t>
            </a:r>
            <a:endParaRPr lang="en-US" sz="3200" dirty="0"/>
          </a:p>
        </p:txBody>
      </p:sp>
    </p:spTree>
    <p:extLst>
      <p:ext uri="{BB962C8B-B14F-4D97-AF65-F5344CB8AC3E}">
        <p14:creationId xmlns:p14="http://schemas.microsoft.com/office/powerpoint/2010/main" val="10501162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44699"/>
            <a:ext cx="9905998" cy="1146219"/>
          </a:xfrm>
        </p:spPr>
        <p:txBody>
          <a:bodyPr>
            <a:normAutofit/>
          </a:bodyPr>
          <a:lstStyle/>
          <a:p>
            <a:pPr algn="ctr"/>
            <a:r>
              <a:rPr lang="en-US" sz="4400" dirty="0" smtClean="0"/>
              <a:t>Calorific value</a:t>
            </a:r>
            <a:endParaRPr lang="en-US" sz="4400" dirty="0"/>
          </a:p>
        </p:txBody>
      </p:sp>
      <p:sp>
        <p:nvSpPr>
          <p:cNvPr id="3" name="Content Placeholder 2"/>
          <p:cNvSpPr>
            <a:spLocks noGrp="1"/>
          </p:cNvSpPr>
          <p:nvPr>
            <p:ph idx="1"/>
          </p:nvPr>
        </p:nvSpPr>
        <p:spPr>
          <a:xfrm>
            <a:off x="1141412" y="1390918"/>
            <a:ext cx="9905999" cy="5061397"/>
          </a:xfrm>
        </p:spPr>
        <p:txBody>
          <a:bodyPr>
            <a:normAutofit/>
          </a:bodyPr>
          <a:lstStyle/>
          <a:p>
            <a:r>
              <a:rPr lang="en-US" sz="3200" dirty="0" smtClean="0"/>
              <a:t>There’s a heat penalty to pay for this because the latent heat is not recovered, and the more hydrogen there is in the fuel, the greater the loss of its heating value</a:t>
            </a:r>
          </a:p>
          <a:p>
            <a:r>
              <a:rPr lang="en-US" sz="3200" dirty="0" smtClean="0"/>
              <a:t>This means that the effective calorific value (net calorific value) is decreased by an amount of heat dependent on the amount of water in the combustion products</a:t>
            </a:r>
          </a:p>
          <a:p>
            <a:r>
              <a:rPr lang="en-US" sz="3200" dirty="0" smtClean="0"/>
              <a:t>This is taken as being 2.453 MJ/Kg of water</a:t>
            </a:r>
            <a:endParaRPr lang="en-US" sz="3200" dirty="0"/>
          </a:p>
        </p:txBody>
      </p:sp>
    </p:spTree>
    <p:extLst>
      <p:ext uri="{BB962C8B-B14F-4D97-AF65-F5344CB8AC3E}">
        <p14:creationId xmlns:p14="http://schemas.microsoft.com/office/powerpoint/2010/main" val="23372724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15910"/>
            <a:ext cx="9905998" cy="1056067"/>
          </a:xfrm>
        </p:spPr>
        <p:txBody>
          <a:bodyPr/>
          <a:lstStyle/>
          <a:p>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74619073"/>
              </p:ext>
            </p:extLst>
          </p:nvPr>
        </p:nvGraphicFramePr>
        <p:xfrm>
          <a:off x="1141413" y="1390921"/>
          <a:ext cx="9906000" cy="5709967"/>
        </p:xfrm>
        <a:graphic>
          <a:graphicData uri="http://schemas.openxmlformats.org/drawingml/2006/table">
            <a:tbl>
              <a:tblPr firstRow="1" bandRow="1">
                <a:tableStyleId>{5C22544A-7EE6-4342-B048-85BDC9FD1C3A}</a:tableStyleId>
              </a:tblPr>
              <a:tblGrid>
                <a:gridCol w="2476500"/>
                <a:gridCol w="2476500"/>
                <a:gridCol w="2476500"/>
                <a:gridCol w="2476500"/>
              </a:tblGrid>
              <a:tr h="968602">
                <a:tc>
                  <a:txBody>
                    <a:bodyPr/>
                    <a:lstStyle/>
                    <a:p>
                      <a:pPr algn="ctr"/>
                      <a:endParaRPr lang="en-US" dirty="0"/>
                    </a:p>
                  </a:txBody>
                  <a:tcPr/>
                </a:tc>
                <a:tc>
                  <a:txBody>
                    <a:bodyPr/>
                    <a:lstStyle/>
                    <a:p>
                      <a:pPr algn="ctr"/>
                      <a:r>
                        <a:rPr lang="en-US" sz="2400" dirty="0" smtClean="0"/>
                        <a:t>Gross C.V MJ/Kg G</a:t>
                      </a:r>
                      <a:endParaRPr lang="en-US" sz="2400" dirty="0"/>
                    </a:p>
                  </a:txBody>
                  <a:tcPr/>
                </a:tc>
                <a:tc>
                  <a:txBody>
                    <a:bodyPr/>
                    <a:lstStyle/>
                    <a:p>
                      <a:pPr algn="ctr"/>
                      <a:r>
                        <a:rPr lang="en-US" sz="2400" dirty="0" smtClean="0"/>
                        <a:t>Net C.V MJ/Kg </a:t>
                      </a:r>
                    </a:p>
                    <a:p>
                      <a:pPr algn="ctr"/>
                      <a:r>
                        <a:rPr lang="en-US" sz="2400" dirty="0" smtClean="0"/>
                        <a:t>N</a:t>
                      </a:r>
                      <a:endParaRPr lang="en-US" sz="2400" dirty="0"/>
                    </a:p>
                  </a:txBody>
                  <a:tcPr/>
                </a:tc>
                <a:tc>
                  <a:txBody>
                    <a:bodyPr/>
                    <a:lstStyle/>
                    <a:p>
                      <a:pPr algn="ctr"/>
                      <a:r>
                        <a:rPr lang="en-US" sz="2400" dirty="0" smtClean="0"/>
                        <a:t>Gross C.V</a:t>
                      </a:r>
                      <a:r>
                        <a:rPr lang="en-US" sz="2400" baseline="0" dirty="0" smtClean="0"/>
                        <a:t> </a:t>
                      </a:r>
                      <a:r>
                        <a:rPr lang="en-US" sz="2400" dirty="0" smtClean="0"/>
                        <a:t>MJ/m</a:t>
                      </a:r>
                      <a:r>
                        <a:rPr lang="en-US" sz="2400" baseline="30000" dirty="0" smtClean="0"/>
                        <a:t>3</a:t>
                      </a:r>
                      <a:endParaRPr lang="en-US" sz="2400" dirty="0"/>
                    </a:p>
                  </a:txBody>
                  <a:tcPr/>
                </a:tc>
              </a:tr>
              <a:tr h="538112">
                <a:tc>
                  <a:txBody>
                    <a:bodyPr/>
                    <a:lstStyle/>
                    <a:p>
                      <a:r>
                        <a:rPr lang="en-US" sz="2400" dirty="0" smtClean="0"/>
                        <a:t>Carbon</a:t>
                      </a:r>
                      <a:endParaRPr lang="en-US" sz="2400" dirty="0"/>
                    </a:p>
                  </a:txBody>
                  <a:tcPr/>
                </a:tc>
                <a:tc>
                  <a:txBody>
                    <a:bodyPr/>
                    <a:lstStyle/>
                    <a:p>
                      <a:pPr algn="ctr"/>
                      <a:r>
                        <a:rPr lang="en-US" dirty="0" smtClean="0"/>
                        <a:t>33.9</a:t>
                      </a:r>
                      <a:endParaRPr lang="en-US" dirty="0"/>
                    </a:p>
                  </a:txBody>
                  <a:tcPr/>
                </a:tc>
                <a:tc>
                  <a:txBody>
                    <a:bodyPr/>
                    <a:lstStyle/>
                    <a:p>
                      <a:pPr algn="ctr"/>
                      <a:r>
                        <a:rPr lang="en-US" dirty="0" smtClean="0"/>
                        <a:t>33.9</a:t>
                      </a:r>
                      <a:endParaRPr lang="en-US" dirty="0"/>
                    </a:p>
                  </a:txBody>
                  <a:tcPr/>
                </a:tc>
                <a:tc>
                  <a:txBody>
                    <a:bodyPr/>
                    <a:lstStyle/>
                    <a:p>
                      <a:pPr algn="ctr"/>
                      <a:endParaRPr lang="en-US" dirty="0"/>
                    </a:p>
                  </a:txBody>
                  <a:tcPr/>
                </a:tc>
              </a:tr>
              <a:tr h="538112">
                <a:tc>
                  <a:txBody>
                    <a:bodyPr/>
                    <a:lstStyle/>
                    <a:p>
                      <a:r>
                        <a:rPr lang="en-US" sz="2400" dirty="0" smtClean="0"/>
                        <a:t>Hydrogen</a:t>
                      </a:r>
                      <a:endParaRPr lang="en-US" sz="2400" dirty="0"/>
                    </a:p>
                  </a:txBody>
                  <a:tcPr/>
                </a:tc>
                <a:tc>
                  <a:txBody>
                    <a:bodyPr/>
                    <a:lstStyle/>
                    <a:p>
                      <a:pPr algn="ctr"/>
                      <a:r>
                        <a:rPr lang="en-US" dirty="0" smtClean="0"/>
                        <a:t>142.0</a:t>
                      </a:r>
                      <a:endParaRPr lang="en-US" dirty="0"/>
                    </a:p>
                  </a:txBody>
                  <a:tcPr/>
                </a:tc>
                <a:tc>
                  <a:txBody>
                    <a:bodyPr/>
                    <a:lstStyle/>
                    <a:p>
                      <a:pPr algn="ctr"/>
                      <a:r>
                        <a:rPr lang="en-US" dirty="0" smtClean="0"/>
                        <a:t>123.0</a:t>
                      </a:r>
                      <a:endParaRPr lang="en-US" dirty="0"/>
                    </a:p>
                  </a:txBody>
                  <a:tcPr/>
                </a:tc>
                <a:tc>
                  <a:txBody>
                    <a:bodyPr/>
                    <a:lstStyle/>
                    <a:p>
                      <a:pPr algn="ctr"/>
                      <a:r>
                        <a:rPr lang="en-US" dirty="0" smtClean="0"/>
                        <a:t>12.1</a:t>
                      </a:r>
                      <a:endParaRPr lang="en-US" dirty="0"/>
                    </a:p>
                  </a:txBody>
                  <a:tcPr/>
                </a:tc>
              </a:tr>
              <a:tr h="538112">
                <a:tc>
                  <a:txBody>
                    <a:bodyPr/>
                    <a:lstStyle/>
                    <a:p>
                      <a:r>
                        <a:rPr lang="en-US" sz="2400" dirty="0" smtClean="0"/>
                        <a:t>Methane</a:t>
                      </a:r>
                      <a:endParaRPr lang="en-US" sz="2400" dirty="0"/>
                    </a:p>
                  </a:txBody>
                  <a:tcPr/>
                </a:tc>
                <a:tc>
                  <a:txBody>
                    <a:bodyPr/>
                    <a:lstStyle/>
                    <a:p>
                      <a:pPr algn="ctr"/>
                      <a:r>
                        <a:rPr lang="en-US" dirty="0" smtClean="0"/>
                        <a:t>55.5</a:t>
                      </a:r>
                      <a:endParaRPr lang="en-US" dirty="0"/>
                    </a:p>
                  </a:txBody>
                  <a:tcPr/>
                </a:tc>
                <a:tc>
                  <a:txBody>
                    <a:bodyPr/>
                    <a:lstStyle/>
                    <a:p>
                      <a:pPr algn="ctr"/>
                      <a:r>
                        <a:rPr lang="en-US" dirty="0" smtClean="0"/>
                        <a:t>50.1</a:t>
                      </a:r>
                      <a:endParaRPr lang="en-US" dirty="0"/>
                    </a:p>
                  </a:txBody>
                  <a:tcPr/>
                </a:tc>
                <a:tc>
                  <a:txBody>
                    <a:bodyPr/>
                    <a:lstStyle/>
                    <a:p>
                      <a:pPr algn="ctr"/>
                      <a:r>
                        <a:rPr lang="en-US" dirty="0" smtClean="0"/>
                        <a:t>37.7</a:t>
                      </a:r>
                      <a:endParaRPr lang="en-US" dirty="0"/>
                    </a:p>
                  </a:txBody>
                  <a:tcPr/>
                </a:tc>
              </a:tr>
              <a:tr h="538112">
                <a:tc>
                  <a:txBody>
                    <a:bodyPr/>
                    <a:lstStyle/>
                    <a:p>
                      <a:r>
                        <a:rPr lang="en-US" sz="2400" dirty="0" smtClean="0"/>
                        <a:t>Natural gas</a:t>
                      </a:r>
                      <a:endParaRPr lang="en-US" sz="2400" dirty="0"/>
                    </a:p>
                  </a:txBody>
                  <a:tcPr/>
                </a:tc>
                <a:tc>
                  <a:txBody>
                    <a:bodyPr/>
                    <a:lstStyle/>
                    <a:p>
                      <a:pPr algn="ctr"/>
                      <a:r>
                        <a:rPr lang="en-US" dirty="0" smtClean="0"/>
                        <a:t>53.6</a:t>
                      </a:r>
                      <a:endParaRPr lang="en-US" dirty="0"/>
                    </a:p>
                  </a:txBody>
                  <a:tcPr/>
                </a:tc>
                <a:tc>
                  <a:txBody>
                    <a:bodyPr/>
                    <a:lstStyle/>
                    <a:p>
                      <a:pPr algn="ctr"/>
                      <a:r>
                        <a:rPr lang="en-US" dirty="0" smtClean="0"/>
                        <a:t>48.1</a:t>
                      </a:r>
                      <a:endParaRPr lang="en-US" dirty="0"/>
                    </a:p>
                  </a:txBody>
                  <a:tcPr/>
                </a:tc>
                <a:tc>
                  <a:txBody>
                    <a:bodyPr/>
                    <a:lstStyle/>
                    <a:p>
                      <a:pPr algn="ctr"/>
                      <a:r>
                        <a:rPr lang="en-US" dirty="0" smtClean="0"/>
                        <a:t>38.6</a:t>
                      </a:r>
                      <a:endParaRPr lang="en-US" dirty="0"/>
                    </a:p>
                  </a:txBody>
                  <a:tcPr/>
                </a:tc>
              </a:tr>
              <a:tr h="538112">
                <a:tc>
                  <a:txBody>
                    <a:bodyPr/>
                    <a:lstStyle/>
                    <a:p>
                      <a:r>
                        <a:rPr lang="en-US" sz="2400" dirty="0" smtClean="0"/>
                        <a:t>Propane</a:t>
                      </a:r>
                      <a:endParaRPr lang="en-US" sz="2400" dirty="0"/>
                    </a:p>
                  </a:txBody>
                  <a:tcPr/>
                </a:tc>
                <a:tc>
                  <a:txBody>
                    <a:bodyPr/>
                    <a:lstStyle/>
                    <a:p>
                      <a:pPr algn="ctr"/>
                      <a:r>
                        <a:rPr lang="en-US" dirty="0" smtClean="0"/>
                        <a:t>50.4</a:t>
                      </a:r>
                      <a:endParaRPr lang="en-US" dirty="0"/>
                    </a:p>
                  </a:txBody>
                  <a:tcPr/>
                </a:tc>
                <a:tc>
                  <a:txBody>
                    <a:bodyPr/>
                    <a:lstStyle/>
                    <a:p>
                      <a:pPr algn="ctr"/>
                      <a:r>
                        <a:rPr lang="en-US" dirty="0" smtClean="0"/>
                        <a:t>46.4</a:t>
                      </a:r>
                      <a:endParaRPr lang="en-US" dirty="0"/>
                    </a:p>
                  </a:txBody>
                  <a:tcPr/>
                </a:tc>
                <a:tc>
                  <a:txBody>
                    <a:bodyPr/>
                    <a:lstStyle/>
                    <a:p>
                      <a:pPr algn="ctr"/>
                      <a:r>
                        <a:rPr lang="en-US" dirty="0" smtClean="0"/>
                        <a:t>95.5</a:t>
                      </a:r>
                      <a:endParaRPr lang="en-US" dirty="0"/>
                    </a:p>
                  </a:txBody>
                  <a:tcPr/>
                </a:tc>
              </a:tr>
              <a:tr h="538112">
                <a:tc>
                  <a:txBody>
                    <a:bodyPr/>
                    <a:lstStyle/>
                    <a:p>
                      <a:r>
                        <a:rPr lang="en-US" sz="2400" dirty="0" smtClean="0"/>
                        <a:t>Bit coal</a:t>
                      </a:r>
                      <a:endParaRPr lang="en-US" sz="2400" dirty="0"/>
                    </a:p>
                  </a:txBody>
                  <a:tcPr/>
                </a:tc>
                <a:tc>
                  <a:txBody>
                    <a:bodyPr/>
                    <a:lstStyle/>
                    <a:p>
                      <a:pPr algn="ctr"/>
                      <a:r>
                        <a:rPr lang="en-US" dirty="0" smtClean="0"/>
                        <a:t>27.9</a:t>
                      </a:r>
                      <a:endParaRPr lang="en-US" dirty="0"/>
                    </a:p>
                  </a:txBody>
                  <a:tcPr/>
                </a:tc>
                <a:tc>
                  <a:txBody>
                    <a:bodyPr/>
                    <a:lstStyle/>
                    <a:p>
                      <a:pPr algn="ctr"/>
                      <a:r>
                        <a:rPr lang="en-US" dirty="0" smtClean="0"/>
                        <a:t>26.7</a:t>
                      </a:r>
                      <a:endParaRPr lang="en-US" dirty="0"/>
                    </a:p>
                  </a:txBody>
                  <a:tcPr/>
                </a:tc>
                <a:tc>
                  <a:txBody>
                    <a:bodyPr/>
                    <a:lstStyle/>
                    <a:p>
                      <a:pPr algn="ctr"/>
                      <a:r>
                        <a:rPr lang="en-US" dirty="0" smtClean="0"/>
                        <a:t>As fired basis</a:t>
                      </a:r>
                      <a:endParaRPr lang="en-US" dirty="0"/>
                    </a:p>
                  </a:txBody>
                  <a:tcPr/>
                </a:tc>
              </a:tr>
              <a:tr h="436469">
                <a:tc>
                  <a:txBody>
                    <a:bodyPr/>
                    <a:lstStyle/>
                    <a:p>
                      <a:r>
                        <a:rPr lang="en-US" sz="2400" baseline="30000" dirty="0" smtClean="0"/>
                        <a:t>Fuel oil</a:t>
                      </a:r>
                      <a:endParaRPr lang="en-US" sz="2400" baseline="30000" dirty="0"/>
                    </a:p>
                  </a:txBody>
                  <a:tcPr/>
                </a:tc>
                <a:tc>
                  <a:txBody>
                    <a:bodyPr/>
                    <a:lstStyle/>
                    <a:p>
                      <a:pPr algn="ctr"/>
                      <a:r>
                        <a:rPr lang="en-US" dirty="0" smtClean="0"/>
                        <a:t>43.4</a:t>
                      </a:r>
                      <a:endParaRPr lang="en-US" dirty="0"/>
                    </a:p>
                  </a:txBody>
                  <a:tcPr/>
                </a:tc>
                <a:tc>
                  <a:txBody>
                    <a:bodyPr/>
                    <a:lstStyle/>
                    <a:p>
                      <a:pPr algn="ctr"/>
                      <a:r>
                        <a:rPr lang="en-US" dirty="0" smtClean="0"/>
                        <a:t>40.9</a:t>
                      </a:r>
                      <a:endParaRPr lang="en-US" dirty="0"/>
                    </a:p>
                  </a:txBody>
                  <a:tcPr/>
                </a:tc>
                <a:tc>
                  <a:txBody>
                    <a:bodyPr/>
                    <a:lstStyle/>
                    <a:p>
                      <a:pPr algn="ctr"/>
                      <a:endParaRPr lang="en-US" dirty="0"/>
                    </a:p>
                  </a:txBody>
                  <a:tcPr/>
                </a:tc>
              </a:tr>
              <a:tr h="538112">
                <a:tc>
                  <a:txBody>
                    <a:bodyPr/>
                    <a:lstStyle/>
                    <a:p>
                      <a:r>
                        <a:rPr lang="en-US" sz="2400" dirty="0" smtClean="0"/>
                        <a:t>Coke</a:t>
                      </a:r>
                      <a:endParaRPr lang="en-US" sz="2400" dirty="0"/>
                    </a:p>
                  </a:txBody>
                  <a:tcPr/>
                </a:tc>
                <a:tc>
                  <a:txBody>
                    <a:bodyPr/>
                    <a:lstStyle/>
                    <a:p>
                      <a:pPr algn="ctr"/>
                      <a:r>
                        <a:rPr lang="en-US" dirty="0" smtClean="0"/>
                        <a:t>27.9</a:t>
                      </a:r>
                      <a:endParaRPr lang="en-US" dirty="0"/>
                    </a:p>
                  </a:txBody>
                  <a:tcPr/>
                </a:tc>
                <a:tc>
                  <a:txBody>
                    <a:bodyPr/>
                    <a:lstStyle/>
                    <a:p>
                      <a:pPr algn="ctr"/>
                      <a:r>
                        <a:rPr lang="en-US" dirty="0" smtClean="0"/>
                        <a:t>27.7</a:t>
                      </a:r>
                      <a:endParaRPr lang="en-US" dirty="0"/>
                    </a:p>
                  </a:txBody>
                  <a:tcPr/>
                </a:tc>
                <a:tc>
                  <a:txBody>
                    <a:bodyPr/>
                    <a:lstStyle/>
                    <a:p>
                      <a:pPr algn="ctr"/>
                      <a:endParaRPr lang="en-US" dirty="0"/>
                    </a:p>
                  </a:txBody>
                  <a:tcPr/>
                </a:tc>
              </a:tr>
              <a:tr h="538112">
                <a:tc>
                  <a:txBody>
                    <a:bodyPr/>
                    <a:lstStyle/>
                    <a:p>
                      <a:r>
                        <a:rPr lang="en-US" sz="2400" dirty="0" smtClean="0"/>
                        <a:t>Carbon monoxide</a:t>
                      </a:r>
                      <a:endParaRPr lang="en-US" sz="2400" dirty="0"/>
                    </a:p>
                  </a:txBody>
                  <a:tcPr/>
                </a:tc>
                <a:tc>
                  <a:txBody>
                    <a:bodyPr/>
                    <a:lstStyle/>
                    <a:p>
                      <a:pPr algn="ctr"/>
                      <a:r>
                        <a:rPr lang="en-US" dirty="0" smtClean="0"/>
                        <a:t>10.2</a:t>
                      </a:r>
                      <a:endParaRPr lang="en-US" dirty="0"/>
                    </a:p>
                  </a:txBody>
                  <a:tcPr/>
                </a:tc>
                <a:tc>
                  <a:txBody>
                    <a:bodyPr/>
                    <a:lstStyle/>
                    <a:p>
                      <a:pPr algn="ctr"/>
                      <a:r>
                        <a:rPr lang="en-US" dirty="0" smtClean="0"/>
                        <a:t>10.2</a:t>
                      </a:r>
                      <a:endParaRPr lang="en-US" dirty="0"/>
                    </a:p>
                  </a:txBody>
                  <a:tcPr/>
                </a:tc>
                <a:tc>
                  <a:txBody>
                    <a:bodyPr/>
                    <a:lstStyle/>
                    <a:p>
                      <a:pPr algn="ctr"/>
                      <a:r>
                        <a:rPr lang="en-US" dirty="0" smtClean="0"/>
                        <a:t>12.0</a:t>
                      </a:r>
                      <a:endParaRPr lang="en-US" dirty="0"/>
                    </a:p>
                  </a:txBody>
                  <a:tcPr/>
                </a:tc>
              </a:tr>
            </a:tbl>
          </a:graphicData>
        </a:graphic>
      </p:graphicFrame>
    </p:spTree>
    <p:extLst>
      <p:ext uri="{BB962C8B-B14F-4D97-AF65-F5344CB8AC3E}">
        <p14:creationId xmlns:p14="http://schemas.microsoft.com/office/powerpoint/2010/main" val="41646668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Calculating net C.V</a:t>
            </a:r>
            <a:endParaRPr lang="en-US" sz="4400" dirty="0"/>
          </a:p>
        </p:txBody>
      </p:sp>
      <p:sp>
        <p:nvSpPr>
          <p:cNvPr id="3" name="Content Placeholder 2"/>
          <p:cNvSpPr>
            <a:spLocks noGrp="1"/>
          </p:cNvSpPr>
          <p:nvPr>
            <p:ph idx="1"/>
          </p:nvPr>
        </p:nvSpPr>
        <p:spPr/>
        <p:txBody>
          <a:bodyPr>
            <a:normAutofit lnSpcReduction="10000"/>
          </a:bodyPr>
          <a:lstStyle/>
          <a:p>
            <a:r>
              <a:rPr lang="en-US" sz="3200" dirty="0" smtClean="0"/>
              <a:t>It is easy to calculate the net C.V. from the gross C.V. if we know how much water there is in the combustion reaction productions</a:t>
            </a:r>
          </a:p>
          <a:p>
            <a:r>
              <a:rPr lang="en-US" sz="3200" dirty="0" smtClean="0"/>
              <a:t>Net C.V. MJ/Kg of fuel equals gross C.V MJ/Kg of fuel – 2.453 MJ/Kg of water formed by combustion of 1 kg of fuel</a:t>
            </a:r>
          </a:p>
        </p:txBody>
      </p:sp>
    </p:spTree>
    <p:extLst>
      <p:ext uri="{BB962C8B-B14F-4D97-AF65-F5344CB8AC3E}">
        <p14:creationId xmlns:p14="http://schemas.microsoft.com/office/powerpoint/2010/main" val="8342070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fontScale="92500" lnSpcReduction="10000"/>
          </a:bodyPr>
          <a:lstStyle/>
          <a:p>
            <a:pPr marL="0" indent="0">
              <a:buNone/>
            </a:pPr>
            <a:r>
              <a:rPr lang="en-US" sz="3200" dirty="0" smtClean="0"/>
              <a:t>Using the data that’s been given</a:t>
            </a:r>
          </a:p>
          <a:p>
            <a:pPr marL="571500" indent="-571500">
              <a:buAutoNum type="romanLcParenBoth"/>
            </a:pPr>
            <a:r>
              <a:rPr lang="en-US" sz="3200" dirty="0" smtClean="0"/>
              <a:t>Work out the gross heat input from the fuel to a boiler which uses 850 Kg/hour of class F fuel oil</a:t>
            </a:r>
          </a:p>
          <a:p>
            <a:pPr marL="571500" indent="-571500">
              <a:buAutoNum type="romanLcParenBoth"/>
            </a:pPr>
            <a:r>
              <a:rPr lang="en-US" sz="3200" dirty="0" smtClean="0"/>
              <a:t>If the heat available in the steam from the boiler is 27.7GJ/hour, work out the boiler efficiency as a percentage of both gross and net heat input</a:t>
            </a:r>
            <a:endParaRPr lang="en-US" sz="3200" dirty="0"/>
          </a:p>
        </p:txBody>
      </p:sp>
    </p:spTree>
    <p:extLst>
      <p:ext uri="{BB962C8B-B14F-4D97-AF65-F5344CB8AC3E}">
        <p14:creationId xmlns:p14="http://schemas.microsoft.com/office/powerpoint/2010/main" val="2564305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(iii) Find the gross and net C.V of a liquid fuel when the total heat transferred to the cooling water in a calorific value determination is 46.23kJ from the combustion of 1.100g of fuel oil.  The amount of water condensed from the reaction products is 0.54g</a:t>
            </a:r>
            <a:endParaRPr lang="en-US" sz="3200" dirty="0"/>
          </a:p>
        </p:txBody>
      </p:sp>
    </p:spTree>
    <p:extLst>
      <p:ext uri="{BB962C8B-B14F-4D97-AF65-F5344CB8AC3E}">
        <p14:creationId xmlns:p14="http://schemas.microsoft.com/office/powerpoint/2010/main" val="38873959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80304"/>
            <a:ext cx="9905998" cy="927279"/>
          </a:xfrm>
        </p:spPr>
        <p:txBody>
          <a:bodyPr>
            <a:normAutofit/>
          </a:bodyPr>
          <a:lstStyle/>
          <a:p>
            <a:pPr algn="ctr"/>
            <a:r>
              <a:rPr lang="en-US" sz="4400" dirty="0" smtClean="0"/>
              <a:t>Solution (1)</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92428" y="1107582"/>
                <a:ext cx="11062952" cy="5447763"/>
              </a:xfrm>
            </p:spPr>
            <p:txBody>
              <a:bodyPr>
                <a:normAutofit fontScale="92500"/>
              </a:bodyPr>
              <a:lstStyle/>
              <a:p>
                <a:pPr marL="0" indent="0">
                  <a:buNone/>
                </a:pPr>
                <a:r>
                  <a:rPr lang="en-US" sz="3200" dirty="0" smtClean="0"/>
                  <a:t>The table in slide 22 gives the gross and net C.V. of the class F fuel oil as 43.4 and 40.9 MJ/Kg respectively</a:t>
                </a:r>
              </a:p>
              <a:p>
                <a:pPr marL="571500" indent="-571500">
                  <a:buAutoNum type="romanLcParenBoth"/>
                </a:pPr>
                <a:r>
                  <a:rPr lang="en-US" sz="3200" dirty="0" smtClean="0"/>
                  <a:t>Gross heat input is (43.4 x 850) MJ/hour = 36,890 MJ/hour</a:t>
                </a:r>
              </a:p>
              <a:p>
                <a:pPr marL="571500" indent="-571500">
                  <a:buAutoNum type="romanLcParenBoth"/>
                </a:pPr>
                <a:r>
                  <a:rPr lang="en-US" sz="3200" dirty="0" smtClean="0"/>
                  <a:t>The heat available in the steam is 27.7 GJ/hour efficiency (on gross basis) is</a:t>
                </a:r>
              </a:p>
              <a:p>
                <a:pPr marL="0" indent="0">
                  <a:buNone/>
                </a:pPr>
                <a:r>
                  <a:rPr lang="en-US" sz="3200" dirty="0"/>
                  <a:t>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27.7</m:t>
                            </m:r>
                          </m:num>
                          <m:den>
                            <m:r>
                              <a:rPr lang="en-US" sz="3200" b="0" i="1" smtClean="0">
                                <a:latin typeface="Cambria Math" panose="02040503050406030204" pitchFamily="18" charset="0"/>
                              </a:rPr>
                              <m:t>36.89 </m:t>
                            </m:r>
                          </m:den>
                        </m:f>
                        <m:r>
                          <a:rPr lang="en-US" sz="3200" i="1" smtClean="0">
                            <a:latin typeface="Cambria Math" panose="02040503050406030204" pitchFamily="18" charset="0"/>
                            <a:ea typeface="Cambria Math" panose="02040503050406030204" pitchFamily="18" charset="0"/>
                          </a:rPr>
                          <m:t>×</m:t>
                        </m:r>
                        <m:r>
                          <a:rPr lang="en-US" sz="3200" b="0" i="1" smtClean="0">
                            <a:latin typeface="Cambria Math" panose="02040503050406030204" pitchFamily="18" charset="0"/>
                            <a:ea typeface="Cambria Math" panose="02040503050406030204" pitchFamily="18" charset="0"/>
                          </a:rPr>
                          <m:t>100</m:t>
                        </m:r>
                      </m:e>
                    </m:d>
                  </m:oMath>
                </a14:m>
                <a:r>
                  <a:rPr lang="en-US" sz="3200" dirty="0" smtClean="0"/>
                  <a:t> = 75.1%</a:t>
                </a:r>
              </a:p>
              <a:p>
                <a:pPr marL="0" indent="0">
                  <a:buNone/>
                </a:pPr>
                <a:r>
                  <a:rPr lang="en-US" sz="3200" dirty="0" smtClean="0"/>
                  <a:t>     To find efficiency on a net basis the net heat input is needed.      </a:t>
                </a:r>
                <a:endParaRPr lang="en-US" sz="3200" dirty="0"/>
              </a:p>
              <a:p>
                <a:pPr marL="0" indent="0">
                  <a:buNone/>
                </a:pPr>
                <a:r>
                  <a:rPr lang="en-US" sz="3200" dirty="0" smtClean="0"/>
                  <a:t>     It’s (40.9 x 850) MJ/hour = 34,770 MJ/hour</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92428" y="1107582"/>
                <a:ext cx="11062952" cy="5447763"/>
              </a:xfrm>
              <a:blipFill rotWithShape="0">
                <a:blip r:embed="rId2"/>
                <a:stretch>
                  <a:fillRect l="-1543" t="-336" r="-1983" b="-1792"/>
                </a:stretch>
              </a:blipFill>
            </p:spPr>
            <p:txBody>
              <a:bodyPr/>
              <a:lstStyle/>
              <a:p>
                <a:r>
                  <a:rPr lang="en-US">
                    <a:noFill/>
                  </a:rPr>
                  <a:t> </a:t>
                </a:r>
              </a:p>
            </p:txBody>
          </p:sp>
        </mc:Fallback>
      </mc:AlternateContent>
    </p:spTree>
    <p:extLst>
      <p:ext uri="{BB962C8B-B14F-4D97-AF65-F5344CB8AC3E}">
        <p14:creationId xmlns:p14="http://schemas.microsoft.com/office/powerpoint/2010/main" val="23889135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(2)</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6"/>
                <a:ext cx="9905999" cy="4215707"/>
              </a:xfrm>
            </p:spPr>
            <p:txBody>
              <a:bodyPr>
                <a:normAutofit fontScale="92500" lnSpcReduction="10000"/>
              </a:bodyPr>
              <a:lstStyle/>
              <a:p>
                <a:pPr marL="0" indent="0">
                  <a:buNone/>
                </a:pPr>
                <a:r>
                  <a:rPr lang="en-US" sz="3200" dirty="0" smtClean="0"/>
                  <a:t>Efficiency on a net basis =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27.7</m:t>
                            </m:r>
                          </m:num>
                          <m:den>
                            <m:r>
                              <a:rPr lang="en-US" sz="3200" b="0" i="1" smtClean="0">
                                <a:latin typeface="Cambria Math" panose="02040503050406030204" pitchFamily="18" charset="0"/>
                              </a:rPr>
                              <m:t>34.77</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×100</m:t>
                        </m:r>
                      </m:e>
                    </m:d>
                  </m:oMath>
                </a14:m>
                <a:r>
                  <a:rPr lang="en-US" sz="3200" dirty="0" smtClean="0"/>
                  <a:t> = 79.7%</a:t>
                </a:r>
              </a:p>
              <a:p>
                <a:pPr marL="0" indent="0">
                  <a:buNone/>
                </a:pPr>
                <a:r>
                  <a:rPr lang="en-US" sz="3200" dirty="0" smtClean="0"/>
                  <a:t>(iii) The gross C.V is calculated for a liquid fuel on the basis </a:t>
                </a:r>
              </a:p>
              <a:p>
                <a:pPr marL="0" indent="0">
                  <a:buNone/>
                </a:pPr>
                <a:r>
                  <a:rPr lang="en-US" sz="3200" dirty="0"/>
                  <a:t> </a:t>
                </a:r>
                <a:r>
                  <a:rPr lang="en-US" sz="3200" dirty="0" smtClean="0"/>
                  <a:t>    of 1Kg</a:t>
                </a:r>
              </a:p>
              <a:p>
                <a:pPr marL="0" indent="0">
                  <a:buNone/>
                </a:pPr>
                <a:r>
                  <a:rPr lang="en-US" sz="3200" dirty="0"/>
                  <a:t> </a:t>
                </a:r>
                <a:r>
                  <a:rPr lang="en-US" sz="3200" dirty="0" smtClean="0"/>
                  <a:t>    46.23KJ from 1.100g of oil</a:t>
                </a:r>
              </a:p>
              <a:p>
                <a:pPr marL="0" indent="0">
                  <a:buNone/>
                </a:pPr>
                <a:r>
                  <a:rPr lang="en-US" sz="3200" dirty="0"/>
                  <a:t> </a:t>
                </a:r>
                <a:r>
                  <a:rPr lang="en-US" sz="3200" dirty="0" smtClean="0"/>
                  <a:t>    46.23 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1000</m:t>
                        </m:r>
                      </m:num>
                      <m:den>
                        <m:r>
                          <a:rPr lang="en-US" sz="3200" b="0" i="1" smtClean="0">
                            <a:latin typeface="Cambria Math" panose="02040503050406030204" pitchFamily="18" charset="0"/>
                          </a:rPr>
                          <m:t>1.100</m:t>
                        </m:r>
                      </m:den>
                    </m:f>
                  </m:oMath>
                </a14:m>
                <a:r>
                  <a:rPr lang="en-US" sz="3200" dirty="0" smtClean="0"/>
                  <a:t> KJ from 1000g</a:t>
                </a:r>
              </a:p>
              <a:p>
                <a:pPr marL="0" indent="0">
                  <a:buNone/>
                </a:pPr>
                <a:r>
                  <a:rPr lang="en-US" sz="3200" dirty="0"/>
                  <a:t> </a:t>
                </a:r>
                <a:r>
                  <a:rPr lang="en-US" sz="3200" dirty="0" smtClean="0"/>
                  <a:t>    = 42.027 MJ/Kg of oil</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6"/>
                <a:ext cx="9905999" cy="4215707"/>
              </a:xfrm>
              <a:blipFill rotWithShape="0">
                <a:blip r:embed="rId2"/>
                <a:stretch>
                  <a:fillRect l="-1415" b="-3613"/>
                </a:stretch>
              </a:blipFill>
            </p:spPr>
            <p:txBody>
              <a:bodyPr/>
              <a:lstStyle/>
              <a:p>
                <a:r>
                  <a:rPr lang="en-US">
                    <a:noFill/>
                  </a:rPr>
                  <a:t> </a:t>
                </a:r>
              </a:p>
            </p:txBody>
          </p:sp>
        </mc:Fallback>
      </mc:AlternateContent>
    </p:spTree>
    <p:extLst>
      <p:ext uri="{BB962C8B-B14F-4D97-AF65-F5344CB8AC3E}">
        <p14:creationId xmlns:p14="http://schemas.microsoft.com/office/powerpoint/2010/main" val="7688607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40677"/>
            <a:ext cx="9905998" cy="956603"/>
          </a:xfrm>
        </p:spPr>
        <p:txBody>
          <a:bodyPr>
            <a:normAutofit/>
          </a:bodyPr>
          <a:lstStyle/>
          <a:p>
            <a:pPr algn="ctr"/>
            <a:r>
              <a:rPr lang="en-US" sz="4400" dirty="0" smtClean="0"/>
              <a:t>Solution (3)</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18978" y="1097280"/>
                <a:ext cx="11000936" cy="5486400"/>
              </a:xfrm>
            </p:spPr>
            <p:txBody>
              <a:bodyPr>
                <a:normAutofit fontScale="85000" lnSpcReduction="20000"/>
              </a:bodyPr>
              <a:lstStyle/>
              <a:p>
                <a:pPr marL="0" indent="0">
                  <a:buNone/>
                </a:pPr>
                <a:r>
                  <a:rPr lang="en-US" sz="3200" dirty="0" smtClean="0"/>
                  <a:t>To find the net C.V from the gross C.V calculation</a:t>
                </a:r>
              </a:p>
              <a:p>
                <a:pPr marL="0" indent="0">
                  <a:buNone/>
                </a:pPr>
                <a:r>
                  <a:rPr lang="en-US" sz="3200" dirty="0" smtClean="0"/>
                  <a:t>Net C.V = Gross C.V – 2.453 MJ/Kg of condensed water</a:t>
                </a:r>
              </a:p>
              <a:p>
                <a:pPr marL="0" indent="0">
                  <a:buNone/>
                </a:pPr>
                <a:r>
                  <a:rPr lang="en-US" sz="3200" dirty="0" smtClean="0"/>
                  <a:t>As 0.54g of water is condensed from 1.100g of oil there will be</a:t>
                </a:r>
              </a:p>
              <a:p>
                <a:pPr marL="0" indent="0">
                  <a:buNone/>
                </a:pPr>
                <a:r>
                  <a:rPr lang="en-US" sz="3200" dirty="0" smtClean="0"/>
                  <a:t>0.54 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1000</m:t>
                        </m:r>
                      </m:num>
                      <m:den>
                        <m:r>
                          <a:rPr lang="en-US" sz="3200" b="0" i="1" smtClean="0">
                            <a:latin typeface="Cambria Math" panose="02040503050406030204" pitchFamily="18" charset="0"/>
                          </a:rPr>
                          <m:t>1.100</m:t>
                        </m:r>
                      </m:den>
                    </m:f>
                  </m:oMath>
                </a14:m>
                <a:r>
                  <a:rPr lang="en-US" sz="3200" dirty="0" smtClean="0"/>
                  <a:t> g of water from 1Kg of oil</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0.54</m:t>
                        </m:r>
                      </m:num>
                      <m:den>
                        <m:r>
                          <a:rPr lang="en-US" sz="3200" b="0" i="1" smtClean="0">
                            <a:latin typeface="Cambria Math" panose="02040503050406030204" pitchFamily="18" charset="0"/>
                          </a:rPr>
                          <m:t>1000</m:t>
                        </m:r>
                      </m:den>
                    </m:f>
                  </m:oMath>
                </a14:m>
                <a:r>
                  <a:rPr lang="en-US" sz="3200" dirty="0" smtClean="0"/>
                  <a:t> 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1000</m:t>
                        </m:r>
                      </m:num>
                      <m:den>
                        <m:r>
                          <a:rPr lang="en-US" sz="3200" b="0" i="1" smtClean="0">
                            <a:latin typeface="Cambria Math" panose="02040503050406030204" pitchFamily="18" charset="0"/>
                          </a:rPr>
                          <m:t>1.100</m:t>
                        </m:r>
                      </m:den>
                    </m:f>
                  </m:oMath>
                </a14:m>
                <a:r>
                  <a:rPr lang="en-US" sz="3200" dirty="0" smtClean="0"/>
                  <a:t> Kg of water from 1Kg of oil</a:t>
                </a:r>
              </a:p>
              <a:p>
                <a:pPr marL="0" indent="0">
                  <a:buNone/>
                </a:pPr>
                <a:r>
                  <a:rPr lang="en-US" sz="3200" dirty="0" smtClean="0"/>
                  <a:t>This is 0.491 Kg</a:t>
                </a:r>
              </a:p>
              <a:p>
                <a:pPr marL="0" indent="0">
                  <a:buNone/>
                </a:pPr>
                <a:r>
                  <a:rPr lang="en-US" sz="3200" dirty="0" smtClean="0"/>
                  <a:t>So latent heat is (0.491 x 2.453) MJ = 1.20 MJ</a:t>
                </a:r>
              </a:p>
              <a:p>
                <a:pPr marL="0" indent="0">
                  <a:buNone/>
                </a:pPr>
                <a:r>
                  <a:rPr lang="en-US" sz="3200" dirty="0" smtClean="0"/>
                  <a:t>Net C.V = 42.03 – 1.20 MJ/Kg of oil</a:t>
                </a:r>
              </a:p>
              <a:p>
                <a:pPr marL="0" indent="0">
                  <a:buNone/>
                </a:pPr>
                <a:r>
                  <a:rPr lang="en-US" sz="3200" dirty="0" smtClean="0"/>
                  <a:t>= 40.83 MJ/Kg of oil</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18978" y="1097280"/>
                <a:ext cx="11000936" cy="5486400"/>
              </a:xfrm>
              <a:blipFill rotWithShape="0">
                <a:blip r:embed="rId2"/>
                <a:stretch>
                  <a:fillRect l="-1053" t="-1111"/>
                </a:stretch>
              </a:blipFill>
            </p:spPr>
            <p:txBody>
              <a:bodyPr/>
              <a:lstStyle/>
              <a:p>
                <a:r>
                  <a:rPr lang="en-US">
                    <a:noFill/>
                  </a:rPr>
                  <a:t> </a:t>
                </a:r>
              </a:p>
            </p:txBody>
          </p:sp>
        </mc:Fallback>
      </mc:AlternateContent>
    </p:spTree>
    <p:extLst>
      <p:ext uri="{BB962C8B-B14F-4D97-AF65-F5344CB8AC3E}">
        <p14:creationId xmlns:p14="http://schemas.microsoft.com/office/powerpoint/2010/main" val="37511386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Objective of combustion</a:t>
            </a:r>
            <a:endParaRPr lang="en-US" sz="4400" dirty="0"/>
          </a:p>
        </p:txBody>
      </p:sp>
      <p:sp>
        <p:nvSpPr>
          <p:cNvPr id="3" name="Content Placeholder 2"/>
          <p:cNvSpPr>
            <a:spLocks noGrp="1"/>
          </p:cNvSpPr>
          <p:nvPr>
            <p:ph idx="1"/>
          </p:nvPr>
        </p:nvSpPr>
        <p:spPr>
          <a:xfrm>
            <a:off x="1141412" y="2249486"/>
            <a:ext cx="9905999" cy="4221651"/>
          </a:xfrm>
        </p:spPr>
        <p:txBody>
          <a:bodyPr>
            <a:normAutofit/>
          </a:bodyPr>
          <a:lstStyle/>
          <a:p>
            <a:r>
              <a:rPr lang="en-US" sz="3200" dirty="0" smtClean="0"/>
              <a:t>If combustion is to be efficient the aim must be to make sure that all this heat is produced</a:t>
            </a:r>
          </a:p>
          <a:p>
            <a:r>
              <a:rPr lang="en-US" sz="3200" dirty="0" smtClean="0"/>
              <a:t>Remember that the fuel will have to be paid for whether we get all the heat out of it or only some of it.</a:t>
            </a:r>
          </a:p>
          <a:p>
            <a:r>
              <a:rPr lang="en-US" sz="3200" dirty="0" smtClean="0"/>
              <a:t>This means that heat not released by combustion causes a loss of money and energy</a:t>
            </a:r>
            <a:endParaRPr lang="en-US" sz="3200" dirty="0"/>
          </a:p>
        </p:txBody>
      </p:sp>
    </p:spTree>
    <p:extLst>
      <p:ext uri="{BB962C8B-B14F-4D97-AF65-F5344CB8AC3E}">
        <p14:creationId xmlns:p14="http://schemas.microsoft.com/office/powerpoint/2010/main" val="29084776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95422"/>
            <a:ext cx="9905998" cy="1252024"/>
          </a:xfrm>
        </p:spPr>
        <p:txBody>
          <a:bodyPr>
            <a:normAutofit/>
          </a:bodyPr>
          <a:lstStyle/>
          <a:p>
            <a:pPr algn="ctr"/>
            <a:r>
              <a:rPr lang="en-US" sz="4400" dirty="0" smtClean="0"/>
              <a:t>Objective of combustion</a:t>
            </a:r>
            <a:endParaRPr lang="en-US" sz="4400" dirty="0"/>
          </a:p>
        </p:txBody>
      </p:sp>
      <p:sp>
        <p:nvSpPr>
          <p:cNvPr id="3" name="Content Placeholder 2"/>
          <p:cNvSpPr>
            <a:spLocks noGrp="1"/>
          </p:cNvSpPr>
          <p:nvPr>
            <p:ph idx="1"/>
          </p:nvPr>
        </p:nvSpPr>
        <p:spPr>
          <a:xfrm>
            <a:off x="1141412" y="1955410"/>
            <a:ext cx="9905999" cy="4614202"/>
          </a:xfrm>
        </p:spPr>
        <p:txBody>
          <a:bodyPr>
            <a:normAutofit fontScale="92500"/>
          </a:bodyPr>
          <a:lstStyle/>
          <a:p>
            <a:r>
              <a:rPr lang="en-US" sz="3200" dirty="0" smtClean="0"/>
              <a:t>During combustion the carbon and hydrogen in the fuel react with oxygen to form carbon dioxide and water and produce heat</a:t>
            </a:r>
          </a:p>
          <a:p>
            <a:r>
              <a:rPr lang="en-US" sz="3200" dirty="0" smtClean="0"/>
              <a:t>These are the only reactions that give us the maximum amount of heat</a:t>
            </a:r>
          </a:p>
          <a:p>
            <a:r>
              <a:rPr lang="en-US" sz="3200" dirty="0" smtClean="0"/>
              <a:t>If other reactions take place, so that carbon dioxide and water aren’t the only products, then less heat will be produced</a:t>
            </a:r>
            <a:endParaRPr lang="en-US" sz="3200" dirty="0"/>
          </a:p>
        </p:txBody>
      </p:sp>
    </p:spTree>
    <p:extLst>
      <p:ext uri="{BB962C8B-B14F-4D97-AF65-F5344CB8AC3E}">
        <p14:creationId xmlns:p14="http://schemas.microsoft.com/office/powerpoint/2010/main" val="28930230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Objectives of combustion</a:t>
            </a:r>
            <a:endParaRPr lang="en-US" sz="4400" dirty="0"/>
          </a:p>
        </p:txBody>
      </p:sp>
      <p:sp>
        <p:nvSpPr>
          <p:cNvPr id="3" name="Content Placeholder 2"/>
          <p:cNvSpPr>
            <a:spLocks noGrp="1"/>
          </p:cNvSpPr>
          <p:nvPr>
            <p:ph idx="1"/>
          </p:nvPr>
        </p:nvSpPr>
        <p:spPr>
          <a:xfrm>
            <a:off x="1141412" y="2249487"/>
            <a:ext cx="9905999" cy="4318738"/>
          </a:xfrm>
        </p:spPr>
        <p:txBody>
          <a:bodyPr>
            <a:normAutofit/>
          </a:bodyPr>
          <a:lstStyle/>
          <a:p>
            <a:pPr marL="0" indent="0">
              <a:buNone/>
            </a:pPr>
            <a:r>
              <a:rPr lang="en-US" sz="3200" dirty="0" smtClean="0"/>
              <a:t>Carbon + Oxygen        Carbon dioxide</a:t>
            </a:r>
          </a:p>
          <a:p>
            <a:pPr marL="0" indent="0">
              <a:buNone/>
            </a:pPr>
            <a:r>
              <a:rPr lang="en-US" sz="3200" dirty="0"/>
              <a:t> </a:t>
            </a:r>
            <a:r>
              <a:rPr lang="en-US" sz="3200" dirty="0" smtClean="0"/>
              <a:t>     C    +     O</a:t>
            </a:r>
            <a:r>
              <a:rPr lang="en-US" sz="3200" baseline="-25000" dirty="0" smtClean="0"/>
              <a:t>2</a:t>
            </a:r>
            <a:r>
              <a:rPr lang="en-US" sz="3200" dirty="0" smtClean="0"/>
              <a:t>             CO</a:t>
            </a:r>
            <a:r>
              <a:rPr lang="en-US" sz="3200" baseline="-25000" dirty="0" smtClean="0"/>
              <a:t>2</a:t>
            </a:r>
            <a:endParaRPr lang="en-US" sz="3200" dirty="0" smtClean="0"/>
          </a:p>
          <a:p>
            <a:pPr marL="0" indent="0">
              <a:buNone/>
            </a:pPr>
            <a:r>
              <a:rPr lang="en-US" sz="3200" dirty="0"/>
              <a:t>	</a:t>
            </a:r>
            <a:r>
              <a:rPr lang="en-US" sz="3200" dirty="0" smtClean="0"/>
              <a:t>	    ∆H = -394 KJ/mol C</a:t>
            </a:r>
          </a:p>
          <a:p>
            <a:pPr marL="0" indent="0">
              <a:buNone/>
            </a:pPr>
            <a:r>
              <a:rPr lang="en-US" sz="3200" dirty="0" smtClean="0"/>
              <a:t>Carbon + (less) Oxygen         Carbon monoxide</a:t>
            </a:r>
          </a:p>
          <a:p>
            <a:pPr marL="0" indent="0">
              <a:buNone/>
            </a:pPr>
            <a:r>
              <a:rPr lang="en-US" sz="3200" dirty="0"/>
              <a:t> </a:t>
            </a:r>
            <a:r>
              <a:rPr lang="en-US" sz="3200" dirty="0" smtClean="0"/>
              <a:t>     C    +        ½O</a:t>
            </a:r>
            <a:r>
              <a:rPr lang="en-US" sz="3200" baseline="-25000" dirty="0" smtClean="0"/>
              <a:t>2</a:t>
            </a:r>
            <a:r>
              <a:rPr lang="en-US" sz="3200" dirty="0" smtClean="0"/>
              <a:t>                CO</a:t>
            </a:r>
          </a:p>
          <a:p>
            <a:pPr marL="0" indent="0">
              <a:buNone/>
            </a:pPr>
            <a:r>
              <a:rPr lang="en-US" sz="3200" dirty="0"/>
              <a:t>	</a:t>
            </a:r>
            <a:r>
              <a:rPr lang="en-US" sz="3200" dirty="0" smtClean="0"/>
              <a:t>	     ∆H = - 112 KJ/mol C</a:t>
            </a:r>
            <a:endParaRPr lang="en-US" sz="3200" dirty="0"/>
          </a:p>
        </p:txBody>
      </p:sp>
      <p:cxnSp>
        <p:nvCxnSpPr>
          <p:cNvPr id="5" name="Straight Arrow Connector 4"/>
          <p:cNvCxnSpPr/>
          <p:nvPr/>
        </p:nvCxnSpPr>
        <p:spPr>
          <a:xfrm flipV="1">
            <a:off x="4318782" y="2642547"/>
            <a:ext cx="769562" cy="217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4276578" y="3305908"/>
            <a:ext cx="811766"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4979963" y="5458265"/>
            <a:ext cx="1308295"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46772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 (1)</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Pure carbon is being burned with pure oxygen in an experimental apparatus, in which the combustion conditions can be changed.  The input of Carbon is at a rate of 24g/minute.  Work out, using information already given the following: -</a:t>
            </a:r>
            <a:endParaRPr lang="en-US" sz="3200" dirty="0"/>
          </a:p>
        </p:txBody>
      </p:sp>
    </p:spTree>
    <p:extLst>
      <p:ext uri="{BB962C8B-B14F-4D97-AF65-F5344CB8AC3E}">
        <p14:creationId xmlns:p14="http://schemas.microsoft.com/office/powerpoint/2010/main" val="19879344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54746"/>
            <a:ext cx="9905998" cy="970670"/>
          </a:xfrm>
        </p:spPr>
        <p:txBody>
          <a:bodyPr>
            <a:normAutofit/>
          </a:bodyPr>
          <a:lstStyle/>
          <a:p>
            <a:pPr algn="ctr"/>
            <a:r>
              <a:rPr lang="en-US" sz="4400" dirty="0" smtClean="0"/>
              <a:t>Question (2)</a:t>
            </a:r>
            <a:endParaRPr lang="en-US" sz="4400" dirty="0"/>
          </a:p>
        </p:txBody>
      </p:sp>
      <p:sp>
        <p:nvSpPr>
          <p:cNvPr id="3" name="Content Placeholder 2"/>
          <p:cNvSpPr>
            <a:spLocks noGrp="1"/>
          </p:cNvSpPr>
          <p:nvPr>
            <p:ph idx="1"/>
          </p:nvPr>
        </p:nvSpPr>
        <p:spPr>
          <a:xfrm>
            <a:off x="562708" y="1125416"/>
            <a:ext cx="11057206" cy="5275383"/>
          </a:xfrm>
        </p:spPr>
        <p:txBody>
          <a:bodyPr>
            <a:normAutofit fontScale="92500"/>
          </a:bodyPr>
          <a:lstStyle/>
          <a:p>
            <a:pPr marL="571500" indent="-571500">
              <a:buAutoNum type="romanLcParenBoth"/>
            </a:pPr>
            <a:r>
              <a:rPr lang="en-US" sz="3200" dirty="0" smtClean="0"/>
              <a:t>The amount of heat produced per minute when all the carbon is burned to give only CO</a:t>
            </a:r>
            <a:r>
              <a:rPr lang="en-US" sz="3200" baseline="-25000" dirty="0" smtClean="0"/>
              <a:t>2</a:t>
            </a:r>
            <a:r>
              <a:rPr lang="en-US" sz="3200" dirty="0" smtClean="0"/>
              <a:t> in the combustion products</a:t>
            </a:r>
          </a:p>
          <a:p>
            <a:pPr marL="571500" indent="-571500">
              <a:buAutoNum type="romanLcParenBoth"/>
            </a:pPr>
            <a:r>
              <a:rPr lang="en-US" sz="3200" dirty="0" smtClean="0"/>
              <a:t>The amount of heat produced when 10% of the carbon burns to CO and the rest to CO</a:t>
            </a:r>
            <a:r>
              <a:rPr lang="en-US" sz="3200" baseline="-25000" dirty="0" smtClean="0"/>
              <a:t>2</a:t>
            </a:r>
            <a:endParaRPr lang="en-US" sz="3200" dirty="0" smtClean="0"/>
          </a:p>
          <a:p>
            <a:pPr marL="571500" indent="-571500">
              <a:buAutoNum type="romanLcParenBoth"/>
            </a:pPr>
            <a:r>
              <a:rPr lang="en-US" sz="3200" dirty="0"/>
              <a:t> </a:t>
            </a:r>
            <a:r>
              <a:rPr lang="en-US" sz="3200" dirty="0" smtClean="0"/>
              <a:t>After further changes in the experiment it’s found that 70% of the carbon burns to give CO, 20% burns to CO and 10% of the carbon is unburnt.  What is the current rate of heat production?</a:t>
            </a:r>
          </a:p>
          <a:p>
            <a:pPr marL="571500" indent="-571500">
              <a:buAutoNum type="romanLcParenBoth"/>
            </a:pPr>
            <a:r>
              <a:rPr lang="en-US" sz="3200" dirty="0" smtClean="0"/>
              <a:t> Work out the percentage loss of potential in (i), (ii) and (iii)</a:t>
            </a:r>
          </a:p>
          <a:p>
            <a:pPr marL="571500" indent="-571500">
              <a:buAutoNum type="romanLcParenBoth"/>
            </a:pPr>
            <a:endParaRPr lang="en-US" sz="3200" dirty="0"/>
          </a:p>
        </p:txBody>
      </p:sp>
    </p:spTree>
    <p:extLst>
      <p:ext uri="{BB962C8B-B14F-4D97-AF65-F5344CB8AC3E}">
        <p14:creationId xmlns:p14="http://schemas.microsoft.com/office/powerpoint/2010/main" val="24620254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(1)</a:t>
            </a:r>
            <a:endParaRPr lang="en-US" sz="4400" dirty="0"/>
          </a:p>
        </p:txBody>
      </p:sp>
      <p:sp>
        <p:nvSpPr>
          <p:cNvPr id="3" name="Content Placeholder 2"/>
          <p:cNvSpPr>
            <a:spLocks noGrp="1"/>
          </p:cNvSpPr>
          <p:nvPr>
            <p:ph idx="1"/>
          </p:nvPr>
        </p:nvSpPr>
        <p:spPr>
          <a:xfrm>
            <a:off x="450761" y="2249487"/>
            <a:ext cx="11153104" cy="4280102"/>
          </a:xfrm>
        </p:spPr>
        <p:txBody>
          <a:bodyPr>
            <a:normAutofit fontScale="92500" lnSpcReduction="20000"/>
          </a:bodyPr>
          <a:lstStyle/>
          <a:p>
            <a:pPr marL="571500" indent="-571500">
              <a:buAutoNum type="romanLcParenBoth"/>
            </a:pPr>
            <a:r>
              <a:rPr lang="en-US" sz="3200" dirty="0" smtClean="0"/>
              <a:t>When carbon burns to give CO</a:t>
            </a:r>
            <a:r>
              <a:rPr lang="en-US" sz="3200" baseline="-25000" dirty="0" smtClean="0"/>
              <a:t>2</a:t>
            </a:r>
            <a:r>
              <a:rPr lang="en-US" sz="3200" dirty="0" smtClean="0"/>
              <a:t> – heat is 394 KJ/mol carbon</a:t>
            </a:r>
          </a:p>
          <a:p>
            <a:pPr marL="0" indent="0">
              <a:buNone/>
            </a:pPr>
            <a:r>
              <a:rPr lang="en-US" sz="3200" dirty="0" smtClean="0"/>
              <a:t>     When carbon burns to give CO – heat is 112 KJ/mol  carbon</a:t>
            </a:r>
          </a:p>
          <a:p>
            <a:pPr marL="0" indent="0">
              <a:buNone/>
            </a:pPr>
            <a:r>
              <a:rPr lang="en-US" sz="3200" dirty="0"/>
              <a:t> </a:t>
            </a:r>
            <a:r>
              <a:rPr lang="en-US" sz="3200" dirty="0" smtClean="0"/>
              <a:t>    Throughput of carbon is 24g/minute: this is 2 mol/minute as 1</a:t>
            </a:r>
          </a:p>
          <a:p>
            <a:pPr marL="0" indent="0">
              <a:buNone/>
            </a:pPr>
            <a:r>
              <a:rPr lang="en-US" sz="3200" dirty="0"/>
              <a:t> </a:t>
            </a:r>
            <a:r>
              <a:rPr lang="en-US" sz="3200" dirty="0" smtClean="0"/>
              <a:t>    mol of carbon has a mass of 12g</a:t>
            </a:r>
          </a:p>
          <a:p>
            <a:pPr marL="0" indent="0">
              <a:buNone/>
            </a:pPr>
            <a:r>
              <a:rPr lang="en-US" sz="3200" dirty="0"/>
              <a:t> </a:t>
            </a:r>
            <a:r>
              <a:rPr lang="en-US" sz="3200" dirty="0" smtClean="0"/>
              <a:t>    All the carbon becomes CO</a:t>
            </a:r>
            <a:r>
              <a:rPr lang="en-US" sz="3200" baseline="-25000" dirty="0" smtClean="0"/>
              <a:t>2</a:t>
            </a:r>
            <a:r>
              <a:rPr lang="en-US" sz="3200" dirty="0" smtClean="0"/>
              <a:t> so the heat released is (394 x 2) </a:t>
            </a:r>
          </a:p>
          <a:p>
            <a:pPr marL="0" indent="0">
              <a:buNone/>
            </a:pPr>
            <a:r>
              <a:rPr lang="en-US" sz="3200" dirty="0"/>
              <a:t> </a:t>
            </a:r>
            <a:r>
              <a:rPr lang="en-US" sz="3200" dirty="0" smtClean="0"/>
              <a:t>    KJ/min      </a:t>
            </a:r>
          </a:p>
          <a:p>
            <a:pPr marL="0" indent="0">
              <a:buNone/>
            </a:pPr>
            <a:r>
              <a:rPr lang="en-US" sz="3200" dirty="0"/>
              <a:t> </a:t>
            </a:r>
            <a:r>
              <a:rPr lang="en-US" sz="3200" dirty="0" smtClean="0"/>
              <a:t>    = 788 KJ/min</a:t>
            </a:r>
            <a:endParaRPr lang="en-US" sz="3200" dirty="0"/>
          </a:p>
        </p:txBody>
      </p:sp>
    </p:spTree>
    <p:extLst>
      <p:ext uri="{BB962C8B-B14F-4D97-AF65-F5344CB8AC3E}">
        <p14:creationId xmlns:p14="http://schemas.microsoft.com/office/powerpoint/2010/main" val="1471734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(2)</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(ii) C		CO</a:t>
            </a:r>
            <a:r>
              <a:rPr lang="en-US" sz="3200" baseline="-25000" dirty="0" smtClean="0"/>
              <a:t>2</a:t>
            </a:r>
            <a:r>
              <a:rPr lang="en-US" sz="3200" dirty="0" smtClean="0"/>
              <a:t>  (0.9 x 2) mol = 1.8 mol</a:t>
            </a:r>
          </a:p>
          <a:p>
            <a:pPr marL="0" indent="0">
              <a:buNone/>
            </a:pPr>
            <a:r>
              <a:rPr lang="en-US" sz="3200" dirty="0" smtClean="0"/>
              <a:t>     Heat released is (394 x 1.8) KJ/min = 709 KJ/min</a:t>
            </a:r>
          </a:p>
          <a:p>
            <a:pPr marL="0" indent="0">
              <a:buNone/>
            </a:pPr>
            <a:r>
              <a:rPr lang="en-US" sz="3200" dirty="0"/>
              <a:t> </a:t>
            </a:r>
            <a:r>
              <a:rPr lang="en-US" sz="3200" dirty="0" smtClean="0"/>
              <a:t>    C         CO (0.1 x 2) mol = 0.2 mol</a:t>
            </a:r>
          </a:p>
          <a:p>
            <a:pPr marL="0" indent="0">
              <a:buNone/>
            </a:pPr>
            <a:r>
              <a:rPr lang="en-US" sz="3200" dirty="0"/>
              <a:t> </a:t>
            </a:r>
            <a:r>
              <a:rPr lang="en-US" sz="3200" dirty="0" smtClean="0"/>
              <a:t>    Heat released is (112 x 0.2) KJ/min = 22 KJ/min</a:t>
            </a:r>
          </a:p>
          <a:p>
            <a:pPr marL="0" indent="0">
              <a:buNone/>
            </a:pPr>
            <a:r>
              <a:rPr lang="en-US" sz="3200" dirty="0"/>
              <a:t> </a:t>
            </a:r>
            <a:r>
              <a:rPr lang="en-US" sz="3200" dirty="0" smtClean="0"/>
              <a:t>    Total reduced heat input is 731 KJ/min</a:t>
            </a:r>
            <a:endParaRPr lang="en-US" sz="3200" dirty="0"/>
          </a:p>
        </p:txBody>
      </p:sp>
      <p:cxnSp>
        <p:nvCxnSpPr>
          <p:cNvPr id="5" name="Straight Arrow Connector 4"/>
          <p:cNvCxnSpPr/>
          <p:nvPr/>
        </p:nvCxnSpPr>
        <p:spPr>
          <a:xfrm>
            <a:off x="2196790" y="2598234"/>
            <a:ext cx="713678"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V="1">
            <a:off x="2196790" y="4003288"/>
            <a:ext cx="713678" cy="1115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1689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(3)</a:t>
            </a:r>
            <a:endParaRPr lang="en-US" sz="4400" dirty="0"/>
          </a:p>
        </p:txBody>
      </p:sp>
      <p:sp>
        <p:nvSpPr>
          <p:cNvPr id="3" name="Content Placeholder 2"/>
          <p:cNvSpPr>
            <a:spLocks noGrp="1"/>
          </p:cNvSpPr>
          <p:nvPr>
            <p:ph idx="1"/>
          </p:nvPr>
        </p:nvSpPr>
        <p:spPr>
          <a:xfrm>
            <a:off x="1141412" y="2249486"/>
            <a:ext cx="9905999" cy="4334193"/>
          </a:xfrm>
        </p:spPr>
        <p:txBody>
          <a:bodyPr>
            <a:normAutofit/>
          </a:bodyPr>
          <a:lstStyle/>
          <a:p>
            <a:pPr marL="0" indent="0">
              <a:buNone/>
            </a:pPr>
            <a:r>
              <a:rPr lang="en-US" sz="3200" dirty="0" smtClean="0"/>
              <a:t>(iii) C		CO</a:t>
            </a:r>
            <a:r>
              <a:rPr lang="en-US" sz="3200" baseline="-25000" dirty="0" smtClean="0"/>
              <a:t>2</a:t>
            </a:r>
            <a:r>
              <a:rPr lang="en-US" sz="3200" dirty="0" smtClean="0"/>
              <a:t> (0.7 x 2) mol = 1.4 mol</a:t>
            </a:r>
          </a:p>
          <a:p>
            <a:pPr marL="0" indent="0">
              <a:buNone/>
            </a:pPr>
            <a:r>
              <a:rPr lang="en-US" sz="3200" dirty="0"/>
              <a:t> </a:t>
            </a:r>
            <a:r>
              <a:rPr lang="en-US" sz="3200" dirty="0" smtClean="0"/>
              <a:t>    Heat is (394 x 1.4) KJ/min = 551.6 KJ/min</a:t>
            </a:r>
          </a:p>
          <a:p>
            <a:pPr marL="0" indent="0">
              <a:buNone/>
            </a:pPr>
            <a:r>
              <a:rPr lang="en-US" sz="3200" dirty="0"/>
              <a:t> </a:t>
            </a:r>
            <a:r>
              <a:rPr lang="en-US" sz="3200" dirty="0" smtClean="0"/>
              <a:t>    C		CO (0.2 x 2) mol = 0.4 mol</a:t>
            </a:r>
          </a:p>
          <a:p>
            <a:pPr marL="0" indent="0">
              <a:buNone/>
            </a:pPr>
            <a:r>
              <a:rPr lang="en-US" sz="3200" dirty="0"/>
              <a:t> </a:t>
            </a:r>
            <a:r>
              <a:rPr lang="en-US" sz="3200" dirty="0" smtClean="0"/>
              <a:t>    Heat is (112 x 0.4) KJ/min = 44.8 KJ/min</a:t>
            </a:r>
          </a:p>
          <a:p>
            <a:pPr marL="0" indent="0">
              <a:buNone/>
            </a:pPr>
            <a:r>
              <a:rPr lang="en-US" sz="3200" dirty="0"/>
              <a:t> </a:t>
            </a:r>
            <a:r>
              <a:rPr lang="en-US" sz="3200" dirty="0" smtClean="0"/>
              <a:t>    C unburnt (0.1 x 2) mol = 0.1.  Heat is 0</a:t>
            </a:r>
          </a:p>
          <a:p>
            <a:pPr marL="0" indent="0">
              <a:buNone/>
            </a:pPr>
            <a:r>
              <a:rPr lang="en-US" sz="3200" dirty="0"/>
              <a:t> </a:t>
            </a:r>
            <a:r>
              <a:rPr lang="en-US" sz="3200" dirty="0" smtClean="0"/>
              <a:t>    Total heat output is 596 KJ/min</a:t>
            </a:r>
            <a:endParaRPr lang="en-US" sz="3200" dirty="0"/>
          </a:p>
        </p:txBody>
      </p:sp>
      <p:cxnSp>
        <p:nvCxnSpPr>
          <p:cNvPr id="5" name="Straight Arrow Connector 4"/>
          <p:cNvCxnSpPr/>
          <p:nvPr/>
        </p:nvCxnSpPr>
        <p:spPr>
          <a:xfrm flipV="1">
            <a:off x="2228045" y="2601532"/>
            <a:ext cx="695459" cy="1287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228045" y="3995225"/>
            <a:ext cx="695459"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76397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11016"/>
            <a:ext cx="9905998" cy="1111348"/>
          </a:xfrm>
        </p:spPr>
        <p:txBody>
          <a:bodyPr>
            <a:normAutofit/>
          </a:bodyPr>
          <a:lstStyle/>
          <a:p>
            <a:pPr algn="ctr"/>
            <a:r>
              <a:rPr lang="en-US" sz="4400" dirty="0" smtClean="0"/>
              <a:t>Solution (4)</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1223889"/>
                <a:ext cx="9905999" cy="5279942"/>
              </a:xfrm>
            </p:spPr>
            <p:txBody>
              <a:bodyPr>
                <a:normAutofit fontScale="92500" lnSpcReduction="10000"/>
              </a:bodyPr>
              <a:lstStyle/>
              <a:p>
                <a:pPr marL="0" indent="0">
                  <a:buNone/>
                </a:pPr>
                <a:r>
                  <a:rPr lang="en-US" sz="3200" dirty="0" smtClean="0"/>
                  <a:t>Maximum heat release from the carbon is 788 KJ/min</a:t>
                </a:r>
              </a:p>
              <a:p>
                <a:pPr marL="0" indent="0">
                  <a:buNone/>
                </a:pPr>
                <a:r>
                  <a:rPr lang="en-US" sz="3200" dirty="0" smtClean="0"/>
                  <a:t>So the percentage heat loss is given by</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𝑚𝑎𝑥𝑖𝑚𝑢𝑚</m:t>
                        </m:r>
                        <m:r>
                          <a:rPr lang="en-US" sz="3200" b="0" i="1" smtClean="0">
                            <a:latin typeface="Cambria Math" panose="02040503050406030204" pitchFamily="18" charset="0"/>
                          </a:rPr>
                          <m:t> </m:t>
                        </m:r>
                        <m:r>
                          <a:rPr lang="en-US" sz="3200" b="0" i="1" smtClean="0">
                            <a:latin typeface="Cambria Math" panose="02040503050406030204" pitchFamily="18" charset="0"/>
                          </a:rPr>
                          <m:t>h𝑒𝑎𝑡</m:t>
                        </m:r>
                        <m:r>
                          <a:rPr lang="en-US" sz="3200" b="0" i="1" smtClean="0">
                            <a:latin typeface="Cambria Math" panose="02040503050406030204" pitchFamily="18" charset="0"/>
                          </a:rPr>
                          <m:t> −</m:t>
                        </m:r>
                        <m:r>
                          <a:rPr lang="en-US" sz="3200" b="0" i="1" smtClean="0">
                            <a:latin typeface="Cambria Math" panose="02040503050406030204" pitchFamily="18" charset="0"/>
                          </a:rPr>
                          <m:t>𝑎𝑐𝑡𝑢𝑎𝑙</m:t>
                        </m:r>
                        <m:r>
                          <a:rPr lang="en-US" sz="3200" b="0" i="1" smtClean="0">
                            <a:latin typeface="Cambria Math" panose="02040503050406030204" pitchFamily="18" charset="0"/>
                          </a:rPr>
                          <m:t> </m:t>
                        </m:r>
                        <m:r>
                          <a:rPr lang="en-US" sz="3200" b="0" i="1" smtClean="0">
                            <a:latin typeface="Cambria Math" panose="02040503050406030204" pitchFamily="18" charset="0"/>
                          </a:rPr>
                          <m:t>h𝑒𝑎𝑡</m:t>
                        </m:r>
                      </m:num>
                      <m:den>
                        <m:r>
                          <a:rPr lang="en-US" sz="3200" b="0" i="1" smtClean="0">
                            <a:latin typeface="Cambria Math" panose="02040503050406030204" pitchFamily="18" charset="0"/>
                          </a:rPr>
                          <m:t>𝑚𝑎𝑥𝑖𝑚𝑢𝑚</m:t>
                        </m:r>
                        <m:r>
                          <a:rPr lang="en-US" sz="3200" b="0" i="1" smtClean="0">
                            <a:latin typeface="Cambria Math" panose="02040503050406030204" pitchFamily="18" charset="0"/>
                          </a:rPr>
                          <m:t> </m:t>
                        </m:r>
                        <m:r>
                          <a:rPr lang="en-US" sz="3200" b="0" i="1" smtClean="0">
                            <a:latin typeface="Cambria Math" panose="02040503050406030204" pitchFamily="18" charset="0"/>
                          </a:rPr>
                          <m:t>h𝑒𝑎𝑡</m:t>
                        </m:r>
                      </m:den>
                    </m:f>
                  </m:oMath>
                </a14:m>
                <a:r>
                  <a:rPr lang="en-US" sz="3200" dirty="0" smtClean="0"/>
                  <a:t> x 100</a:t>
                </a:r>
              </a:p>
              <a:p>
                <a:pPr marL="0" indent="0">
                  <a:buNone/>
                </a:pPr>
                <a:r>
                  <a:rPr lang="en-US" sz="3200" dirty="0" smtClean="0"/>
                  <a:t>Percentage heat loss in (i) is</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788 −788</m:t>
                        </m:r>
                      </m:num>
                      <m:den>
                        <m:r>
                          <a:rPr lang="en-US" sz="3200" b="0" i="1" smtClean="0">
                            <a:latin typeface="Cambria Math" panose="02040503050406030204" pitchFamily="18" charset="0"/>
                          </a:rPr>
                          <m:t>788</m:t>
                        </m:r>
                      </m:den>
                    </m:f>
                  </m:oMath>
                </a14:m>
                <a:r>
                  <a:rPr lang="en-US" sz="3200" dirty="0" smtClean="0"/>
                  <a:t> x 100 = 0% (100 yield)</a:t>
                </a:r>
              </a:p>
              <a:p>
                <a:pPr marL="0" indent="0">
                  <a:buNone/>
                </a:pPr>
                <a:r>
                  <a:rPr lang="en-US" sz="3200" dirty="0" smtClean="0"/>
                  <a:t>(ii)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788 −731</m:t>
                        </m:r>
                      </m:num>
                      <m:den>
                        <m:r>
                          <a:rPr lang="en-US" sz="3200" b="0" i="1" smtClean="0">
                            <a:latin typeface="Cambria Math" panose="02040503050406030204" pitchFamily="18" charset="0"/>
                          </a:rPr>
                          <m:t>100</m:t>
                        </m:r>
                      </m:den>
                    </m:f>
                  </m:oMath>
                </a14:m>
                <a:r>
                  <a:rPr lang="en-US" sz="3200" dirty="0" smtClean="0"/>
                  <a:t> x 100 = 7.2%</a:t>
                </a:r>
              </a:p>
              <a:p>
                <a:pPr marL="0" indent="0">
                  <a:buNone/>
                </a:pPr>
                <a:r>
                  <a:rPr lang="en-US" sz="3200" dirty="0" smtClean="0"/>
                  <a:t>(iii)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788 −552</m:t>
                        </m:r>
                      </m:num>
                      <m:den>
                        <m:r>
                          <a:rPr lang="en-US" sz="3200" b="0" i="1" smtClean="0">
                            <a:latin typeface="Cambria Math" panose="02040503050406030204" pitchFamily="18" charset="0"/>
                          </a:rPr>
                          <m:t>788</m:t>
                        </m:r>
                      </m:den>
                    </m:f>
                  </m:oMath>
                </a14:m>
                <a:r>
                  <a:rPr lang="en-US" sz="3200" dirty="0" smtClean="0"/>
                  <a:t> x 100 = 24.4%</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1223889"/>
                <a:ext cx="9905999" cy="5279942"/>
              </a:xfrm>
              <a:blipFill rotWithShape="0">
                <a:blip r:embed="rId2"/>
                <a:stretch>
                  <a:fillRect l="-1415" t="-1039" b="-1155"/>
                </a:stretch>
              </a:blipFill>
            </p:spPr>
            <p:txBody>
              <a:bodyPr/>
              <a:lstStyle/>
              <a:p>
                <a:r>
                  <a:rPr lang="en-US">
                    <a:noFill/>
                  </a:rPr>
                  <a:t> </a:t>
                </a:r>
              </a:p>
            </p:txBody>
          </p:sp>
        </mc:Fallback>
      </mc:AlternateContent>
    </p:spTree>
    <p:extLst>
      <p:ext uri="{BB962C8B-B14F-4D97-AF65-F5344CB8AC3E}">
        <p14:creationId xmlns:p14="http://schemas.microsoft.com/office/powerpoint/2010/main" val="23635541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Requirements for complete combustion</a:t>
            </a:r>
            <a:endParaRPr lang="en-US" sz="4400" dirty="0"/>
          </a:p>
        </p:txBody>
      </p:sp>
      <p:sp>
        <p:nvSpPr>
          <p:cNvPr id="3" name="Content Placeholder 2"/>
          <p:cNvSpPr>
            <a:spLocks noGrp="1"/>
          </p:cNvSpPr>
          <p:nvPr>
            <p:ph idx="1"/>
          </p:nvPr>
        </p:nvSpPr>
        <p:spPr/>
        <p:txBody>
          <a:bodyPr>
            <a:normAutofit lnSpcReduction="10000"/>
          </a:bodyPr>
          <a:lstStyle/>
          <a:p>
            <a:r>
              <a:rPr lang="en-US" sz="3200" dirty="0" smtClean="0"/>
              <a:t>The fuel and oxygen supplied as air have to be mixed intimately</a:t>
            </a:r>
          </a:p>
          <a:p>
            <a:r>
              <a:rPr lang="en-US" sz="3200" dirty="0" smtClean="0"/>
              <a:t>The aim of mixing must be to make sure that, during the short time that’s available for the fuel to burn, there is </a:t>
            </a:r>
            <a:r>
              <a:rPr lang="en-US" sz="3200" b="1" dirty="0" smtClean="0"/>
              <a:t>sufficient oxygen</a:t>
            </a:r>
            <a:r>
              <a:rPr lang="en-US" sz="3200" dirty="0" smtClean="0"/>
              <a:t> with access to the fuel to ensure complete combustion</a:t>
            </a:r>
            <a:endParaRPr lang="en-US" sz="3200" dirty="0"/>
          </a:p>
        </p:txBody>
      </p:sp>
    </p:spTree>
    <p:extLst>
      <p:ext uri="{BB962C8B-B14F-4D97-AF65-F5344CB8AC3E}">
        <p14:creationId xmlns:p14="http://schemas.microsoft.com/office/powerpoint/2010/main" val="40419316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Requirements for complete combustion</a:t>
            </a:r>
          </a:p>
        </p:txBody>
      </p:sp>
      <p:sp>
        <p:nvSpPr>
          <p:cNvPr id="3" name="Content Placeholder 2"/>
          <p:cNvSpPr>
            <a:spLocks noGrp="1"/>
          </p:cNvSpPr>
          <p:nvPr>
            <p:ph idx="1"/>
          </p:nvPr>
        </p:nvSpPr>
        <p:spPr/>
        <p:txBody>
          <a:bodyPr>
            <a:normAutofit fontScale="92500" lnSpcReduction="10000"/>
          </a:bodyPr>
          <a:lstStyle/>
          <a:p>
            <a:r>
              <a:rPr lang="en-US" sz="3200" dirty="0" smtClean="0"/>
              <a:t>Sufficient oxygen depends on how much combustible carbon and hydrogen there is in the fuel</a:t>
            </a:r>
          </a:p>
          <a:p>
            <a:r>
              <a:rPr lang="en-US" sz="3200" dirty="0" smtClean="0"/>
              <a:t>However, much air is needed it is essential to make sure it mixes well</a:t>
            </a:r>
          </a:p>
          <a:p>
            <a:r>
              <a:rPr lang="en-US" sz="3200" dirty="0" smtClean="0"/>
              <a:t>The basic rules for efficient combustion apply whatever type of fuel is being combusted</a:t>
            </a:r>
            <a:endParaRPr lang="en-US" sz="3200" dirty="0"/>
          </a:p>
        </p:txBody>
      </p:sp>
    </p:spTree>
    <p:extLst>
      <p:ext uri="{BB962C8B-B14F-4D97-AF65-F5344CB8AC3E}">
        <p14:creationId xmlns:p14="http://schemas.microsoft.com/office/powerpoint/2010/main" val="12875261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Basic Conditions of combustion three ts</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The fuel, mixed with its correct allocation of air to achieve complete combustion, must be in a sufficient state of </a:t>
            </a:r>
            <a:r>
              <a:rPr lang="en-US" sz="3200" b="1" dirty="0" smtClean="0"/>
              <a:t>turbulence</a:t>
            </a:r>
            <a:r>
              <a:rPr lang="en-US" sz="3200" dirty="0" smtClean="0"/>
              <a:t>, and at a high enough </a:t>
            </a:r>
            <a:r>
              <a:rPr lang="en-US" sz="3200" b="1" dirty="0" smtClean="0"/>
              <a:t>temperature</a:t>
            </a:r>
            <a:r>
              <a:rPr lang="en-US" sz="3200" dirty="0" smtClean="0"/>
              <a:t> for a </a:t>
            </a:r>
            <a:r>
              <a:rPr lang="en-US" sz="3200" b="1" dirty="0" smtClean="0"/>
              <a:t>time</a:t>
            </a:r>
            <a:r>
              <a:rPr lang="en-US" sz="3200" dirty="0" smtClean="0"/>
              <a:t>, long enough to allow combustion to be completed within the available combustion space</a:t>
            </a:r>
            <a:endParaRPr lang="en-US" sz="3200" dirty="0"/>
          </a:p>
        </p:txBody>
      </p:sp>
    </p:spTree>
    <p:extLst>
      <p:ext uri="{BB962C8B-B14F-4D97-AF65-F5344CB8AC3E}">
        <p14:creationId xmlns:p14="http://schemas.microsoft.com/office/powerpoint/2010/main" val="10756995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What happens in combustion</a:t>
            </a:r>
            <a:endParaRPr lang="en-US" sz="4400" dirty="0"/>
          </a:p>
        </p:txBody>
      </p:sp>
      <p:sp>
        <p:nvSpPr>
          <p:cNvPr id="3" name="Content Placeholder 2"/>
          <p:cNvSpPr>
            <a:spLocks noGrp="1"/>
          </p:cNvSpPr>
          <p:nvPr>
            <p:ph idx="1"/>
          </p:nvPr>
        </p:nvSpPr>
        <p:spPr/>
        <p:txBody>
          <a:bodyPr>
            <a:normAutofit/>
          </a:bodyPr>
          <a:lstStyle/>
          <a:p>
            <a:r>
              <a:rPr lang="en-US" sz="3200" dirty="0" smtClean="0"/>
              <a:t>Energy of some sort is needed to set it off</a:t>
            </a:r>
          </a:p>
          <a:p>
            <a:r>
              <a:rPr lang="en-US" sz="3200" dirty="0" smtClean="0"/>
              <a:t>Not all fuel/air mixtures can be combusted</a:t>
            </a:r>
          </a:p>
          <a:p>
            <a:r>
              <a:rPr lang="en-US" sz="3200" dirty="0" smtClean="0"/>
              <a:t>Seemingly stationary flames have velocity</a:t>
            </a:r>
          </a:p>
          <a:p>
            <a:r>
              <a:rPr lang="en-US" sz="3200" dirty="0" smtClean="0"/>
              <a:t>Type of flame is very dependent on how the combustion air is supplied</a:t>
            </a:r>
            <a:endParaRPr lang="en-US" sz="3200" dirty="0"/>
          </a:p>
        </p:txBody>
      </p:sp>
    </p:spTree>
    <p:extLst>
      <p:ext uri="{BB962C8B-B14F-4D97-AF65-F5344CB8AC3E}">
        <p14:creationId xmlns:p14="http://schemas.microsoft.com/office/powerpoint/2010/main" val="4178162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smtClean="0"/>
              <a:t>How do we start things going?</a:t>
            </a:r>
            <a:endParaRPr lang="en-US" sz="4400" dirty="0"/>
          </a:p>
        </p:txBody>
      </p:sp>
      <p:sp>
        <p:nvSpPr>
          <p:cNvPr id="3" name="Content Placeholder 2"/>
          <p:cNvSpPr>
            <a:spLocks noGrp="1"/>
          </p:cNvSpPr>
          <p:nvPr>
            <p:ph idx="1"/>
          </p:nvPr>
        </p:nvSpPr>
        <p:spPr>
          <a:xfrm>
            <a:off x="1141412" y="2249486"/>
            <a:ext cx="9905999" cy="4267223"/>
          </a:xfrm>
        </p:spPr>
        <p:txBody>
          <a:bodyPr>
            <a:normAutofit lnSpcReduction="10000"/>
          </a:bodyPr>
          <a:lstStyle/>
          <a:p>
            <a:r>
              <a:rPr lang="en-US" sz="3200" dirty="0" smtClean="0"/>
              <a:t>The initial requirement, then, is that we instigate some form of ignition</a:t>
            </a:r>
          </a:p>
          <a:p>
            <a:r>
              <a:rPr lang="en-US" sz="3200" dirty="0" smtClean="0"/>
              <a:t>A temperature will eventually be reached at which the combustion process becomes self-supporting</a:t>
            </a:r>
          </a:p>
          <a:p>
            <a:r>
              <a:rPr lang="en-US" sz="3200" dirty="0" smtClean="0"/>
              <a:t>Above this temperature the rate of heat generation from the reaction exceeds the rate at which heat is being lost to the surroundings</a:t>
            </a:r>
            <a:endParaRPr lang="en-US" sz="3200" dirty="0"/>
          </a:p>
        </p:txBody>
      </p:sp>
    </p:spTree>
    <p:extLst>
      <p:ext uri="{BB962C8B-B14F-4D97-AF65-F5344CB8AC3E}">
        <p14:creationId xmlns:p14="http://schemas.microsoft.com/office/powerpoint/2010/main" val="25186455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t>How do we start things going?</a:t>
            </a:r>
          </a:p>
        </p:txBody>
      </p:sp>
      <p:sp>
        <p:nvSpPr>
          <p:cNvPr id="3" name="Content Placeholder 2"/>
          <p:cNvSpPr>
            <a:spLocks noGrp="1"/>
          </p:cNvSpPr>
          <p:nvPr>
            <p:ph idx="1"/>
          </p:nvPr>
        </p:nvSpPr>
        <p:spPr>
          <a:xfrm>
            <a:off x="1141412" y="2249487"/>
            <a:ext cx="9905999" cy="4280102"/>
          </a:xfrm>
        </p:spPr>
        <p:txBody>
          <a:bodyPr>
            <a:normAutofit lnSpcReduction="10000"/>
          </a:bodyPr>
          <a:lstStyle/>
          <a:p>
            <a:r>
              <a:rPr lang="en-US" sz="3200" dirty="0" smtClean="0"/>
              <a:t>This means that the unburned mixture temperature will rise and rates of heat production get even faster</a:t>
            </a:r>
          </a:p>
          <a:p>
            <a:r>
              <a:rPr lang="en-US" sz="3200" dirty="0" smtClean="0"/>
              <a:t>This temperature is called the </a:t>
            </a:r>
            <a:r>
              <a:rPr lang="en-US" sz="3200" b="1" dirty="0" smtClean="0"/>
              <a:t>ignition temperature</a:t>
            </a:r>
            <a:r>
              <a:rPr lang="en-US" sz="3200" dirty="0" smtClean="0"/>
              <a:t>, or more strictly the </a:t>
            </a:r>
            <a:r>
              <a:rPr lang="en-US" sz="3200" b="1" dirty="0" smtClean="0"/>
              <a:t>self-ignition temperature</a:t>
            </a:r>
            <a:endParaRPr lang="en-US" sz="3200" dirty="0" smtClean="0"/>
          </a:p>
          <a:p>
            <a:r>
              <a:rPr lang="en-US" sz="3200" dirty="0" smtClean="0"/>
              <a:t>At temperatures below the self-ignition temperature the fuel/air mixture will still react, but the reaction rate at the lower temperature will be slow</a:t>
            </a:r>
            <a:endParaRPr lang="en-US" sz="3200" dirty="0"/>
          </a:p>
        </p:txBody>
      </p:sp>
    </p:spTree>
    <p:extLst>
      <p:ext uri="{BB962C8B-B14F-4D97-AF65-F5344CB8AC3E}">
        <p14:creationId xmlns:p14="http://schemas.microsoft.com/office/powerpoint/2010/main" val="22695080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smtClean="0"/>
              <a:t>Will all fuel/air mixtures burn?</a:t>
            </a:r>
            <a:endParaRPr lang="en-US" sz="4400" dirty="0"/>
          </a:p>
        </p:txBody>
      </p:sp>
      <p:sp>
        <p:nvSpPr>
          <p:cNvPr id="3" name="Content Placeholder 2"/>
          <p:cNvSpPr>
            <a:spLocks noGrp="1"/>
          </p:cNvSpPr>
          <p:nvPr>
            <p:ph idx="1"/>
          </p:nvPr>
        </p:nvSpPr>
        <p:spPr>
          <a:xfrm>
            <a:off x="1141412" y="2249487"/>
            <a:ext cx="9905999" cy="4254344"/>
          </a:xfrm>
        </p:spPr>
        <p:txBody>
          <a:bodyPr>
            <a:normAutofit lnSpcReduction="10000"/>
          </a:bodyPr>
          <a:lstStyle/>
          <a:p>
            <a:r>
              <a:rPr lang="en-US" sz="3200" dirty="0" smtClean="0"/>
              <a:t>Unfortunately, not all proportions of fuel/air lead to self supporting combustion</a:t>
            </a:r>
          </a:p>
          <a:p>
            <a:r>
              <a:rPr lang="en-US" sz="3200" dirty="0" smtClean="0"/>
              <a:t>It is found that a mixture of a combustible gas with air can’t be combusted if there’s too little fuel</a:t>
            </a:r>
          </a:p>
          <a:p>
            <a:r>
              <a:rPr lang="en-US" sz="3200" dirty="0" smtClean="0"/>
              <a:t>All combustibles have these two limits between which flame propagation can occur and outside which self-supporting conditions can’t exist</a:t>
            </a:r>
            <a:endParaRPr lang="en-US" sz="3200" dirty="0"/>
          </a:p>
        </p:txBody>
      </p:sp>
    </p:spTree>
    <p:extLst>
      <p:ext uri="{BB962C8B-B14F-4D97-AF65-F5344CB8AC3E}">
        <p14:creationId xmlns:p14="http://schemas.microsoft.com/office/powerpoint/2010/main" val="32549683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t>Will all fuel/air mixtures burn?</a:t>
            </a:r>
          </a:p>
        </p:txBody>
      </p:sp>
      <p:sp>
        <p:nvSpPr>
          <p:cNvPr id="3" name="Content Placeholder 2"/>
          <p:cNvSpPr>
            <a:spLocks noGrp="1"/>
          </p:cNvSpPr>
          <p:nvPr>
            <p:ph idx="1"/>
          </p:nvPr>
        </p:nvSpPr>
        <p:spPr>
          <a:xfrm>
            <a:off x="1141412" y="2249486"/>
            <a:ext cx="9905999" cy="4215707"/>
          </a:xfrm>
        </p:spPr>
        <p:txBody>
          <a:bodyPr>
            <a:normAutofit lnSpcReduction="10000"/>
          </a:bodyPr>
          <a:lstStyle/>
          <a:p>
            <a:r>
              <a:rPr lang="en-US" sz="3200" dirty="0" smtClean="0"/>
              <a:t>These limiting values are called the </a:t>
            </a:r>
            <a:r>
              <a:rPr lang="en-US" sz="3200" b="1" dirty="0" smtClean="0"/>
              <a:t>lower limit of flammability</a:t>
            </a:r>
            <a:r>
              <a:rPr lang="en-US" sz="3200" dirty="0" smtClean="0"/>
              <a:t>, and the </a:t>
            </a:r>
            <a:r>
              <a:rPr lang="en-US" sz="3200" b="1" dirty="0" smtClean="0"/>
              <a:t>upper limit of flammability</a:t>
            </a:r>
            <a:endParaRPr lang="en-US" sz="3200" dirty="0" smtClean="0"/>
          </a:p>
          <a:p>
            <a:r>
              <a:rPr lang="en-US" sz="3200" dirty="0" smtClean="0"/>
              <a:t>At the lower limit it’s because there’s too little fuel to be burned</a:t>
            </a:r>
          </a:p>
          <a:p>
            <a:r>
              <a:rPr lang="en-US" sz="3200" dirty="0" smtClean="0"/>
              <a:t>At the upper limit there is plenty of fuel available to produce the heat but too little oxygen so some of the fuel isn’t burnt completely</a:t>
            </a:r>
            <a:endParaRPr lang="en-US" sz="3200" dirty="0"/>
          </a:p>
        </p:txBody>
      </p:sp>
    </p:spTree>
    <p:extLst>
      <p:ext uri="{BB962C8B-B14F-4D97-AF65-F5344CB8AC3E}">
        <p14:creationId xmlns:p14="http://schemas.microsoft.com/office/powerpoint/2010/main" val="3675991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Will all fuel/air mixtures burn?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61507676"/>
              </p:ext>
            </p:extLst>
          </p:nvPr>
        </p:nvGraphicFramePr>
        <p:xfrm>
          <a:off x="1141413" y="1997612"/>
          <a:ext cx="9625325" cy="4068338"/>
        </p:xfrm>
        <a:graphic>
          <a:graphicData uri="http://schemas.openxmlformats.org/drawingml/2006/table">
            <a:tbl>
              <a:tblPr firstRow="1" bandRow="1">
                <a:tableStyleId>{5C22544A-7EE6-4342-B048-85BDC9FD1C3A}</a:tableStyleId>
              </a:tblPr>
              <a:tblGrid>
                <a:gridCol w="3302000"/>
                <a:gridCol w="3168001"/>
                <a:gridCol w="3155324"/>
              </a:tblGrid>
              <a:tr h="563138">
                <a:tc>
                  <a:txBody>
                    <a:bodyPr/>
                    <a:lstStyle/>
                    <a:p>
                      <a:r>
                        <a:rPr lang="en-US" sz="2800" dirty="0" smtClean="0"/>
                        <a:t>Gas</a:t>
                      </a:r>
                      <a:endParaRPr lang="en-US" sz="2800" dirty="0"/>
                    </a:p>
                  </a:txBody>
                  <a:tcPr/>
                </a:tc>
                <a:tc>
                  <a:txBody>
                    <a:bodyPr/>
                    <a:lstStyle/>
                    <a:p>
                      <a:r>
                        <a:rPr lang="en-US" sz="2800" dirty="0" smtClean="0"/>
                        <a:t>Lower Limit V/V%</a:t>
                      </a:r>
                      <a:endParaRPr lang="en-US" sz="2800" dirty="0"/>
                    </a:p>
                  </a:txBody>
                  <a:tcPr/>
                </a:tc>
                <a:tc>
                  <a:txBody>
                    <a:bodyPr/>
                    <a:lstStyle/>
                    <a:p>
                      <a:r>
                        <a:rPr lang="en-US" sz="2800" dirty="0" smtClean="0"/>
                        <a:t>Upper Limit V/V%</a:t>
                      </a:r>
                      <a:endParaRPr lang="en-US" sz="2800" dirty="0"/>
                    </a:p>
                  </a:txBody>
                  <a:tcPr/>
                </a:tc>
              </a:tr>
              <a:tr h="3214686">
                <a:tc>
                  <a:txBody>
                    <a:bodyPr/>
                    <a:lstStyle/>
                    <a:p>
                      <a:r>
                        <a:rPr lang="en-US" sz="2800" dirty="0" smtClean="0"/>
                        <a:t>Hydrogen</a:t>
                      </a:r>
                    </a:p>
                    <a:p>
                      <a:r>
                        <a:rPr lang="en-US" sz="2800" dirty="0" smtClean="0"/>
                        <a:t>Carbon</a:t>
                      </a:r>
                      <a:r>
                        <a:rPr lang="en-US" sz="2800" baseline="0" dirty="0" smtClean="0"/>
                        <a:t> Monoxide</a:t>
                      </a:r>
                    </a:p>
                    <a:p>
                      <a:r>
                        <a:rPr lang="en-US" sz="2800" baseline="0" dirty="0" smtClean="0"/>
                        <a:t>Methane</a:t>
                      </a:r>
                    </a:p>
                    <a:p>
                      <a:r>
                        <a:rPr lang="en-US" sz="2800" baseline="0" dirty="0" smtClean="0"/>
                        <a:t>Propane</a:t>
                      </a:r>
                    </a:p>
                    <a:p>
                      <a:r>
                        <a:rPr lang="en-US" sz="2800" baseline="0" dirty="0" smtClean="0"/>
                        <a:t>Butane</a:t>
                      </a:r>
                    </a:p>
                    <a:p>
                      <a:r>
                        <a:rPr lang="en-US" sz="2800" baseline="0" dirty="0" smtClean="0"/>
                        <a:t>Natural Gas*</a:t>
                      </a:r>
                    </a:p>
                    <a:p>
                      <a:r>
                        <a:rPr lang="en-US" sz="2800" baseline="0" dirty="0" smtClean="0"/>
                        <a:t>Coke Oven Gas*</a:t>
                      </a:r>
                      <a:endParaRPr lang="en-US" sz="2800" dirty="0"/>
                    </a:p>
                  </a:txBody>
                  <a:tcPr/>
                </a:tc>
                <a:tc>
                  <a:txBody>
                    <a:bodyPr/>
                    <a:lstStyle/>
                    <a:p>
                      <a:pPr algn="ctr"/>
                      <a:r>
                        <a:rPr lang="en-US" sz="2800" dirty="0" smtClean="0"/>
                        <a:t>4.0</a:t>
                      </a:r>
                    </a:p>
                    <a:p>
                      <a:pPr algn="ctr"/>
                      <a:r>
                        <a:rPr lang="en-US" sz="2800" dirty="0" smtClean="0"/>
                        <a:t>12.5</a:t>
                      </a:r>
                    </a:p>
                    <a:p>
                      <a:pPr algn="ctr"/>
                      <a:r>
                        <a:rPr lang="en-US" sz="2800" dirty="0" smtClean="0"/>
                        <a:t>5.3</a:t>
                      </a:r>
                    </a:p>
                    <a:p>
                      <a:pPr algn="ctr"/>
                      <a:r>
                        <a:rPr lang="en-US" sz="2800" dirty="0" smtClean="0"/>
                        <a:t>2.2</a:t>
                      </a:r>
                    </a:p>
                    <a:p>
                      <a:pPr algn="ctr"/>
                      <a:r>
                        <a:rPr lang="en-US" sz="2800" dirty="0" smtClean="0"/>
                        <a:t>1.9</a:t>
                      </a:r>
                    </a:p>
                    <a:p>
                      <a:pPr algn="ctr"/>
                      <a:r>
                        <a:rPr lang="en-US" sz="2800" dirty="0" smtClean="0"/>
                        <a:t>4.8</a:t>
                      </a:r>
                    </a:p>
                    <a:p>
                      <a:pPr algn="ctr"/>
                      <a:r>
                        <a:rPr lang="en-US" sz="2800" dirty="0" smtClean="0"/>
                        <a:t>5.0</a:t>
                      </a:r>
                    </a:p>
                    <a:p>
                      <a:pPr algn="ctr"/>
                      <a:endParaRPr lang="en-US" sz="2800" dirty="0"/>
                    </a:p>
                  </a:txBody>
                  <a:tcPr/>
                </a:tc>
                <a:tc>
                  <a:txBody>
                    <a:bodyPr/>
                    <a:lstStyle/>
                    <a:p>
                      <a:pPr algn="ctr"/>
                      <a:r>
                        <a:rPr lang="en-US" sz="2800" dirty="0" smtClean="0"/>
                        <a:t>75.0</a:t>
                      </a:r>
                    </a:p>
                    <a:p>
                      <a:pPr algn="ctr"/>
                      <a:r>
                        <a:rPr lang="en-US" sz="2800" dirty="0" smtClean="0"/>
                        <a:t>74.0</a:t>
                      </a:r>
                    </a:p>
                    <a:p>
                      <a:pPr algn="ctr"/>
                      <a:r>
                        <a:rPr lang="en-US" sz="2800" dirty="0" smtClean="0"/>
                        <a:t>14.9</a:t>
                      </a:r>
                    </a:p>
                    <a:p>
                      <a:pPr algn="ctr"/>
                      <a:r>
                        <a:rPr lang="en-US" sz="2800" dirty="0" smtClean="0"/>
                        <a:t>9.5</a:t>
                      </a:r>
                    </a:p>
                    <a:p>
                      <a:pPr algn="ctr"/>
                      <a:r>
                        <a:rPr lang="en-US" sz="2800" dirty="0" smtClean="0"/>
                        <a:t>8.5</a:t>
                      </a:r>
                    </a:p>
                    <a:p>
                      <a:pPr algn="ctr"/>
                      <a:r>
                        <a:rPr lang="en-US" sz="2800" dirty="0" smtClean="0"/>
                        <a:t>13.5</a:t>
                      </a:r>
                    </a:p>
                    <a:p>
                      <a:pPr algn="ctr"/>
                      <a:r>
                        <a:rPr lang="en-US" sz="2800" dirty="0" smtClean="0"/>
                        <a:t>28.4</a:t>
                      </a:r>
                      <a:endParaRPr lang="en-US" sz="2800" dirty="0"/>
                    </a:p>
                  </a:txBody>
                  <a:tcPr/>
                </a:tc>
              </a:tr>
            </a:tbl>
          </a:graphicData>
        </a:graphic>
      </p:graphicFrame>
      <p:sp>
        <p:nvSpPr>
          <p:cNvPr id="5" name="TextBox 4"/>
          <p:cNvSpPr txBox="1"/>
          <p:nvPr/>
        </p:nvSpPr>
        <p:spPr>
          <a:xfrm>
            <a:off x="1429555" y="6143220"/>
            <a:ext cx="4216026" cy="461665"/>
          </a:xfrm>
          <a:prstGeom prst="rect">
            <a:avLst/>
          </a:prstGeom>
          <a:noFill/>
        </p:spPr>
        <p:txBody>
          <a:bodyPr wrap="none" rtlCol="0">
            <a:spAutoFit/>
          </a:bodyPr>
          <a:lstStyle/>
          <a:p>
            <a:r>
              <a:rPr lang="en-US" sz="2400" dirty="0" smtClean="0"/>
              <a:t>* Depends on composition of gas</a:t>
            </a:r>
            <a:endParaRPr lang="en-US" sz="2400" dirty="0"/>
          </a:p>
        </p:txBody>
      </p:sp>
    </p:spTree>
    <p:extLst>
      <p:ext uri="{BB962C8B-B14F-4D97-AF65-F5344CB8AC3E}">
        <p14:creationId xmlns:p14="http://schemas.microsoft.com/office/powerpoint/2010/main" val="36414736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Will all fuel/air mixtures burn?</a:t>
            </a:r>
          </a:p>
        </p:txBody>
      </p:sp>
      <p:sp>
        <p:nvSpPr>
          <p:cNvPr id="3" name="Content Placeholder 2"/>
          <p:cNvSpPr>
            <a:spLocks noGrp="1"/>
          </p:cNvSpPr>
          <p:nvPr>
            <p:ph idx="1"/>
          </p:nvPr>
        </p:nvSpPr>
        <p:spPr/>
        <p:txBody>
          <a:bodyPr>
            <a:normAutofit/>
          </a:bodyPr>
          <a:lstStyle/>
          <a:p>
            <a:pPr marL="0" indent="0">
              <a:buNone/>
            </a:pPr>
            <a:r>
              <a:rPr lang="en-US" sz="3200" dirty="0" smtClean="0"/>
              <a:t>Why limits?</a:t>
            </a:r>
          </a:p>
          <a:p>
            <a:r>
              <a:rPr lang="en-US" sz="3200" dirty="0" smtClean="0"/>
              <a:t>At these proportions of fuel gas/air the heat produced when an incremental amount of the mixture is burned is insufficient to </a:t>
            </a:r>
            <a:r>
              <a:rPr lang="en-US" sz="3200" dirty="0"/>
              <a:t>r</a:t>
            </a:r>
            <a:r>
              <a:rPr lang="en-US" sz="3200" dirty="0" smtClean="0"/>
              <a:t>aise the next incremental amount to the ignition temperature</a:t>
            </a:r>
            <a:endParaRPr lang="en-US" sz="3200" dirty="0"/>
          </a:p>
        </p:txBody>
      </p:sp>
    </p:spTree>
    <p:extLst>
      <p:ext uri="{BB962C8B-B14F-4D97-AF65-F5344CB8AC3E}">
        <p14:creationId xmlns:p14="http://schemas.microsoft.com/office/powerpoint/2010/main" val="5610914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Will all fuel/air mixtures burn?</a:t>
            </a:r>
          </a:p>
        </p:txBody>
      </p:sp>
      <p:sp>
        <p:nvSpPr>
          <p:cNvPr id="3" name="Content Placeholder 2"/>
          <p:cNvSpPr>
            <a:spLocks noGrp="1"/>
          </p:cNvSpPr>
          <p:nvPr>
            <p:ph idx="1"/>
          </p:nvPr>
        </p:nvSpPr>
        <p:spPr/>
        <p:txBody>
          <a:bodyPr>
            <a:normAutofit/>
          </a:bodyPr>
          <a:lstStyle/>
          <a:p>
            <a:r>
              <a:rPr lang="en-US" sz="3200" dirty="0" smtClean="0"/>
              <a:t>At the lower limit it’s because there’s too little fuel to be burned</a:t>
            </a:r>
          </a:p>
          <a:p>
            <a:r>
              <a:rPr lang="en-US" sz="3200" dirty="0" smtClean="0"/>
              <a:t>At the upper limit there is plenty of fuel available to produce the heat but too little oxygen so some of the fuel isn’t burnt completely</a:t>
            </a:r>
            <a:endParaRPr lang="en-US" sz="3200" dirty="0"/>
          </a:p>
        </p:txBody>
      </p:sp>
    </p:spTree>
    <p:extLst>
      <p:ext uri="{BB962C8B-B14F-4D97-AF65-F5344CB8AC3E}">
        <p14:creationId xmlns:p14="http://schemas.microsoft.com/office/powerpoint/2010/main" val="9373260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Combustion flame</a:t>
            </a:r>
            <a:endParaRPr lang="en-US" sz="4400" dirty="0"/>
          </a:p>
        </p:txBody>
      </p:sp>
      <p:sp>
        <p:nvSpPr>
          <p:cNvPr id="3" name="Content Placeholder 2"/>
          <p:cNvSpPr>
            <a:spLocks noGrp="1"/>
          </p:cNvSpPr>
          <p:nvPr>
            <p:ph idx="1"/>
          </p:nvPr>
        </p:nvSpPr>
        <p:spPr/>
        <p:txBody>
          <a:bodyPr>
            <a:normAutofit/>
          </a:bodyPr>
          <a:lstStyle/>
          <a:p>
            <a:r>
              <a:rPr lang="en-US" sz="3200" dirty="0" smtClean="0"/>
              <a:t>The flame is the visible indication of combustion</a:t>
            </a:r>
          </a:p>
          <a:p>
            <a:r>
              <a:rPr lang="en-US" sz="3200" dirty="0" smtClean="0"/>
              <a:t>Ratio of fuel to air is important in determining whether a flame can exist</a:t>
            </a:r>
          </a:p>
          <a:p>
            <a:r>
              <a:rPr lang="en-US" sz="3200" dirty="0" smtClean="0"/>
              <a:t>The flame is being produced for a purpose.  It is going to be used to transfer its heat directly or indirectly</a:t>
            </a:r>
            <a:endParaRPr lang="en-US" sz="3200" dirty="0"/>
          </a:p>
        </p:txBody>
      </p:sp>
    </p:spTree>
    <p:extLst>
      <p:ext uri="{BB962C8B-B14F-4D97-AF65-F5344CB8AC3E}">
        <p14:creationId xmlns:p14="http://schemas.microsoft.com/office/powerpoint/2010/main" val="8149198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18941"/>
            <a:ext cx="9905998" cy="1043189"/>
          </a:xfrm>
        </p:spPr>
        <p:txBody>
          <a:bodyPr>
            <a:normAutofit/>
          </a:bodyPr>
          <a:lstStyle/>
          <a:p>
            <a:pPr algn="ctr"/>
            <a:r>
              <a:rPr lang="en-US" sz="4400" dirty="0" smtClean="0"/>
              <a:t>Type of flame</a:t>
            </a:r>
            <a:endParaRPr lang="en-US" sz="4400" dirty="0"/>
          </a:p>
        </p:txBody>
      </p:sp>
      <p:sp>
        <p:nvSpPr>
          <p:cNvPr id="3" name="Content Placeholder 2"/>
          <p:cNvSpPr>
            <a:spLocks noGrp="1"/>
          </p:cNvSpPr>
          <p:nvPr>
            <p:ph idx="1"/>
          </p:nvPr>
        </p:nvSpPr>
        <p:spPr>
          <a:xfrm>
            <a:off x="1141412" y="1262130"/>
            <a:ext cx="9905999" cy="5306095"/>
          </a:xfrm>
        </p:spPr>
        <p:txBody>
          <a:bodyPr>
            <a:normAutofit/>
          </a:bodyPr>
          <a:lstStyle/>
          <a:p>
            <a:r>
              <a:rPr lang="en-US" sz="3200" dirty="0" smtClean="0"/>
              <a:t>Depends on whether the gas mixes with some air before combustion</a:t>
            </a:r>
          </a:p>
          <a:p>
            <a:r>
              <a:rPr lang="en-US" sz="3200" dirty="0" smtClean="0"/>
              <a:t>If the air vent is open we have entered the flame or pre-mixed flame</a:t>
            </a:r>
          </a:p>
          <a:p>
            <a:r>
              <a:rPr lang="en-US" sz="3200" dirty="0" smtClean="0"/>
              <a:t>If the air vent is closed only gas flows up the tube</a:t>
            </a:r>
          </a:p>
          <a:p>
            <a:r>
              <a:rPr lang="en-US" sz="3200" dirty="0" smtClean="0"/>
              <a:t>This means that mixing with the air that’s needed to bring the combustion reactants together takes place after the gas leaves the burner</a:t>
            </a:r>
            <a:endParaRPr lang="en-US" sz="3200" dirty="0"/>
          </a:p>
        </p:txBody>
      </p:sp>
    </p:spTree>
    <p:extLst>
      <p:ext uri="{BB962C8B-B14F-4D97-AF65-F5344CB8AC3E}">
        <p14:creationId xmlns:p14="http://schemas.microsoft.com/office/powerpoint/2010/main" val="98082094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Types of flame</a:t>
            </a:r>
            <a:endParaRPr lang="en-US" sz="4400" dirty="0"/>
          </a:p>
        </p:txBody>
      </p:sp>
      <p:sp>
        <p:nvSpPr>
          <p:cNvPr id="3" name="Content Placeholder 2"/>
          <p:cNvSpPr>
            <a:spLocks noGrp="1"/>
          </p:cNvSpPr>
          <p:nvPr>
            <p:ph idx="1"/>
          </p:nvPr>
        </p:nvSpPr>
        <p:spPr/>
        <p:txBody>
          <a:bodyPr>
            <a:normAutofit/>
          </a:bodyPr>
          <a:lstStyle/>
          <a:p>
            <a:r>
              <a:rPr lang="en-US" sz="3200" dirty="0" smtClean="0"/>
              <a:t>This mixing can be by natural or forced diffusion</a:t>
            </a:r>
          </a:p>
          <a:p>
            <a:r>
              <a:rPr lang="en-US" sz="3200" dirty="0" smtClean="0"/>
              <a:t>The diffusion flame is called because all the combustion air is supplied entirely from the air surrounding the gas</a:t>
            </a:r>
          </a:p>
          <a:p>
            <a:r>
              <a:rPr lang="en-US" sz="3200" dirty="0" smtClean="0"/>
              <a:t>The pre-mixed flame begins to form as the air valve is opened and the yellow colour of the diffusion disappears</a:t>
            </a:r>
            <a:endParaRPr lang="en-US" sz="3200" dirty="0"/>
          </a:p>
        </p:txBody>
      </p:sp>
    </p:spTree>
    <p:extLst>
      <p:ext uri="{BB962C8B-B14F-4D97-AF65-F5344CB8AC3E}">
        <p14:creationId xmlns:p14="http://schemas.microsoft.com/office/powerpoint/2010/main" val="13714710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Pre-mixed flame</a:t>
            </a:r>
            <a:endParaRPr lang="en-US" sz="44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42433" y="2249488"/>
            <a:ext cx="8989453" cy="4305858"/>
          </a:xfrm>
        </p:spPr>
      </p:pic>
    </p:spTree>
    <p:extLst>
      <p:ext uri="{BB962C8B-B14F-4D97-AF65-F5344CB8AC3E}">
        <p14:creationId xmlns:p14="http://schemas.microsoft.com/office/powerpoint/2010/main" val="40742132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57578"/>
            <a:ext cx="9905998" cy="1120462"/>
          </a:xfrm>
        </p:spPr>
        <p:txBody>
          <a:bodyPr>
            <a:normAutofit/>
          </a:bodyPr>
          <a:lstStyle/>
          <a:p>
            <a:pPr algn="ctr"/>
            <a:r>
              <a:rPr lang="en-US" sz="4400" dirty="0" smtClean="0"/>
              <a:t>Pre-mixed flame</a:t>
            </a:r>
            <a:endParaRPr lang="en-US" sz="4400" dirty="0"/>
          </a:p>
        </p:txBody>
      </p:sp>
      <p:sp>
        <p:nvSpPr>
          <p:cNvPr id="3" name="Content Placeholder 2"/>
          <p:cNvSpPr>
            <a:spLocks noGrp="1"/>
          </p:cNvSpPr>
          <p:nvPr>
            <p:ph idx="1"/>
          </p:nvPr>
        </p:nvSpPr>
        <p:spPr>
          <a:xfrm>
            <a:off x="1141412" y="1519707"/>
            <a:ext cx="9905999" cy="5009882"/>
          </a:xfrm>
        </p:spPr>
        <p:txBody>
          <a:bodyPr>
            <a:normAutofit lnSpcReduction="10000"/>
          </a:bodyPr>
          <a:lstStyle/>
          <a:p>
            <a:r>
              <a:rPr lang="en-US" sz="3200" dirty="0" smtClean="0"/>
              <a:t>The inner most region (A) is dark, since it’s cold, unburnt gas/air mixture</a:t>
            </a:r>
          </a:p>
          <a:p>
            <a:r>
              <a:rPr lang="en-US" sz="3200" dirty="0" smtClean="0"/>
              <a:t>This dark region is capped by the bright cone shaped part of the flame at B, it is in this narrow layer that the pre-mixed fuel and air react- it’s called the primary combustion zone</a:t>
            </a:r>
          </a:p>
          <a:p>
            <a:r>
              <a:rPr lang="en-US" sz="3200" dirty="0" smtClean="0"/>
              <a:t>This means that the gas mixture emerging into C still has some combustible gas in it</a:t>
            </a:r>
            <a:endParaRPr lang="en-US" sz="3200" dirty="0"/>
          </a:p>
        </p:txBody>
      </p:sp>
    </p:spTree>
    <p:extLst>
      <p:ext uri="{BB962C8B-B14F-4D97-AF65-F5344CB8AC3E}">
        <p14:creationId xmlns:p14="http://schemas.microsoft.com/office/powerpoint/2010/main" val="402758331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Pre-mixed flame</a:t>
            </a:r>
          </a:p>
        </p:txBody>
      </p:sp>
      <p:sp>
        <p:nvSpPr>
          <p:cNvPr id="3" name="Content Placeholder 2"/>
          <p:cNvSpPr>
            <a:spLocks noGrp="1"/>
          </p:cNvSpPr>
          <p:nvPr>
            <p:ph idx="1"/>
          </p:nvPr>
        </p:nvSpPr>
        <p:spPr/>
        <p:txBody>
          <a:bodyPr>
            <a:normAutofit/>
          </a:bodyPr>
          <a:lstStyle/>
          <a:p>
            <a:r>
              <a:rPr lang="en-US" sz="3200" dirty="0" smtClean="0"/>
              <a:t>The oxygen needed to burn is drawn in from the air surrounding the flame nearby making sure that all the potential heat in the gas is released</a:t>
            </a:r>
          </a:p>
          <a:p>
            <a:r>
              <a:rPr lang="en-US" sz="3200" dirty="0" smtClean="0"/>
              <a:t>This is called the secondary combustion zone</a:t>
            </a:r>
            <a:endParaRPr lang="en-US" sz="3200" dirty="0"/>
          </a:p>
        </p:txBody>
      </p:sp>
    </p:spTree>
    <p:extLst>
      <p:ext uri="{BB962C8B-B14F-4D97-AF65-F5344CB8AC3E}">
        <p14:creationId xmlns:p14="http://schemas.microsoft.com/office/powerpoint/2010/main" val="26198968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Flame Speed</a:t>
            </a:r>
            <a:endParaRPr lang="en-US" sz="4400" dirty="0"/>
          </a:p>
        </p:txBody>
      </p:sp>
      <p:sp>
        <p:nvSpPr>
          <p:cNvPr id="3" name="Content Placeholder 2"/>
          <p:cNvSpPr>
            <a:spLocks noGrp="1"/>
          </p:cNvSpPr>
          <p:nvPr>
            <p:ph idx="1"/>
          </p:nvPr>
        </p:nvSpPr>
        <p:spPr>
          <a:xfrm>
            <a:off x="1141412" y="2249486"/>
            <a:ext cx="9905999" cy="3996767"/>
          </a:xfrm>
        </p:spPr>
        <p:txBody>
          <a:bodyPr>
            <a:normAutofit/>
          </a:bodyPr>
          <a:lstStyle/>
          <a:p>
            <a:r>
              <a:rPr lang="en-US" sz="3200" dirty="0" smtClean="0"/>
              <a:t>One of the most important characteristic properties of a combusting fuel/air mixture is the flame speed</a:t>
            </a:r>
          </a:p>
          <a:p>
            <a:r>
              <a:rPr lang="en-US" sz="3200" dirty="0" smtClean="0"/>
              <a:t>It’s the very fact that the flame has velocity that allows it to position itself on the burner</a:t>
            </a:r>
          </a:p>
          <a:p>
            <a:r>
              <a:rPr lang="en-US" sz="3200" dirty="0" smtClean="0"/>
              <a:t>The flame burns inwards towards the gas/air mixture at a velocity which exactly balances that of the unburnt mixture</a:t>
            </a:r>
            <a:endParaRPr lang="en-US" sz="3200" dirty="0"/>
          </a:p>
        </p:txBody>
      </p:sp>
    </p:spTree>
    <p:extLst>
      <p:ext uri="{BB962C8B-B14F-4D97-AF65-F5344CB8AC3E}">
        <p14:creationId xmlns:p14="http://schemas.microsoft.com/office/powerpoint/2010/main" val="36051343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06062"/>
            <a:ext cx="9905998" cy="1056068"/>
          </a:xfrm>
        </p:spPr>
        <p:txBody>
          <a:bodyPr>
            <a:normAutofit/>
          </a:bodyPr>
          <a:lstStyle/>
          <a:p>
            <a:pPr algn="ctr"/>
            <a:r>
              <a:rPr lang="en-US" sz="4400" dirty="0" smtClean="0"/>
              <a:t>Exercise</a:t>
            </a:r>
            <a:endParaRPr lang="en-US"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4031022"/>
              </p:ext>
            </p:extLst>
          </p:nvPr>
        </p:nvGraphicFramePr>
        <p:xfrm>
          <a:off x="1141413" y="1854556"/>
          <a:ext cx="9906000" cy="4765183"/>
        </p:xfrm>
        <a:graphic>
          <a:graphicData uri="http://schemas.openxmlformats.org/drawingml/2006/table">
            <a:tbl>
              <a:tblPr firstRow="1" bandRow="1">
                <a:tableStyleId>{5C22544A-7EE6-4342-B048-85BDC9FD1C3A}</a:tableStyleId>
              </a:tblPr>
              <a:tblGrid>
                <a:gridCol w="1981200"/>
                <a:gridCol w="1981200"/>
                <a:gridCol w="1760626"/>
                <a:gridCol w="2201774"/>
                <a:gridCol w="1981200"/>
              </a:tblGrid>
              <a:tr h="984805">
                <a:tc>
                  <a:txBody>
                    <a:bodyPr/>
                    <a:lstStyle/>
                    <a:p>
                      <a:r>
                        <a:rPr lang="en-US" sz="2800" dirty="0" smtClean="0"/>
                        <a:t>Gas flow (l/min)</a:t>
                      </a:r>
                      <a:endParaRPr lang="en-US" sz="2800" dirty="0"/>
                    </a:p>
                  </a:txBody>
                  <a:tcPr/>
                </a:tc>
                <a:tc>
                  <a:txBody>
                    <a:bodyPr/>
                    <a:lstStyle/>
                    <a:p>
                      <a:r>
                        <a:rPr lang="en-US" sz="2800" dirty="0" smtClean="0"/>
                        <a:t>Air flow (l/min)</a:t>
                      </a:r>
                      <a:endParaRPr lang="en-US" sz="2800" dirty="0"/>
                    </a:p>
                  </a:txBody>
                  <a:tcPr/>
                </a:tc>
                <a:tc>
                  <a:txBody>
                    <a:bodyPr/>
                    <a:lstStyle/>
                    <a:p>
                      <a:r>
                        <a:rPr lang="en-US" sz="2800" dirty="0" smtClean="0"/>
                        <a:t>Average time</a:t>
                      </a:r>
                      <a:endParaRPr lang="en-US" sz="2800" dirty="0"/>
                    </a:p>
                  </a:txBody>
                  <a:tcPr/>
                </a:tc>
                <a:tc>
                  <a:txBody>
                    <a:bodyPr/>
                    <a:lstStyle/>
                    <a:p>
                      <a:r>
                        <a:rPr lang="en-US" sz="2800" dirty="0" smtClean="0"/>
                        <a:t>Flame speed (m/sec)</a:t>
                      </a:r>
                      <a:endParaRPr lang="en-US" sz="2800" dirty="0"/>
                    </a:p>
                  </a:txBody>
                  <a:tcPr/>
                </a:tc>
                <a:tc>
                  <a:txBody>
                    <a:bodyPr/>
                    <a:lstStyle/>
                    <a:p>
                      <a:r>
                        <a:rPr lang="en-US" sz="2800" dirty="0" smtClean="0"/>
                        <a:t>Air/fuel ratio</a:t>
                      </a:r>
                      <a:endParaRPr lang="en-US" sz="2800" dirty="0"/>
                    </a:p>
                  </a:txBody>
                  <a:tcPr/>
                </a:tc>
              </a:tr>
              <a:tr h="540054">
                <a:tc>
                  <a:txBody>
                    <a:bodyPr/>
                    <a:lstStyle/>
                    <a:p>
                      <a:pPr algn="ctr"/>
                      <a:r>
                        <a:rPr lang="en-US" sz="2800" dirty="0" smtClean="0"/>
                        <a:t>3.60</a:t>
                      </a:r>
                      <a:endParaRPr lang="en-US" sz="2800" dirty="0"/>
                    </a:p>
                  </a:txBody>
                  <a:tcPr/>
                </a:tc>
                <a:tc>
                  <a:txBody>
                    <a:bodyPr/>
                    <a:lstStyle/>
                    <a:p>
                      <a:pPr algn="ctr"/>
                      <a:r>
                        <a:rPr lang="en-US" sz="2800" dirty="0" smtClean="0"/>
                        <a:t>31.5</a:t>
                      </a:r>
                      <a:endParaRPr lang="en-US" sz="2800" dirty="0"/>
                    </a:p>
                  </a:txBody>
                  <a:tcPr/>
                </a:tc>
                <a:tc>
                  <a:txBody>
                    <a:bodyPr/>
                    <a:lstStyle/>
                    <a:p>
                      <a:pPr algn="ctr"/>
                      <a:r>
                        <a:rPr lang="en-US" sz="2800" dirty="0" smtClean="0"/>
                        <a:t>5.50</a:t>
                      </a:r>
                      <a:endParaRPr lang="en-US" sz="2800" dirty="0"/>
                    </a:p>
                  </a:txBody>
                  <a:tcPr/>
                </a:tc>
                <a:tc>
                  <a:txBody>
                    <a:bodyPr/>
                    <a:lstStyle/>
                    <a:p>
                      <a:pPr algn="ctr"/>
                      <a:endParaRPr lang="en-US" sz="2800" dirty="0"/>
                    </a:p>
                  </a:txBody>
                  <a:tcPr/>
                </a:tc>
                <a:tc>
                  <a:txBody>
                    <a:bodyPr/>
                    <a:lstStyle/>
                    <a:p>
                      <a:pPr algn="ctr"/>
                      <a:endParaRPr lang="en-US" sz="2800" dirty="0"/>
                    </a:p>
                  </a:txBody>
                  <a:tcPr/>
                </a:tc>
              </a:tr>
              <a:tr h="540054">
                <a:tc>
                  <a:txBody>
                    <a:bodyPr/>
                    <a:lstStyle/>
                    <a:p>
                      <a:pPr algn="ctr"/>
                      <a:r>
                        <a:rPr lang="en-US" sz="2800" dirty="0" smtClean="0"/>
                        <a:t>3.90</a:t>
                      </a:r>
                      <a:endParaRPr lang="en-US" sz="2800" dirty="0"/>
                    </a:p>
                  </a:txBody>
                  <a:tcPr/>
                </a:tc>
                <a:tc>
                  <a:txBody>
                    <a:bodyPr/>
                    <a:lstStyle/>
                    <a:p>
                      <a:pPr algn="ctr"/>
                      <a:r>
                        <a:rPr lang="en-US" sz="2800" dirty="0" smtClean="0"/>
                        <a:t>31.5</a:t>
                      </a:r>
                      <a:endParaRPr lang="en-US" sz="2800" dirty="0"/>
                    </a:p>
                  </a:txBody>
                  <a:tcPr/>
                </a:tc>
                <a:tc>
                  <a:txBody>
                    <a:bodyPr/>
                    <a:lstStyle/>
                    <a:p>
                      <a:pPr algn="ctr"/>
                      <a:r>
                        <a:rPr lang="en-US" sz="2800" dirty="0" smtClean="0"/>
                        <a:t>8.60</a:t>
                      </a:r>
                      <a:endParaRPr lang="en-US" sz="2800" dirty="0"/>
                    </a:p>
                  </a:txBody>
                  <a:tcPr/>
                </a:tc>
                <a:tc>
                  <a:txBody>
                    <a:bodyPr/>
                    <a:lstStyle/>
                    <a:p>
                      <a:pPr algn="ctr"/>
                      <a:endParaRPr lang="en-US" sz="2800" dirty="0"/>
                    </a:p>
                  </a:txBody>
                  <a:tcPr/>
                </a:tc>
                <a:tc>
                  <a:txBody>
                    <a:bodyPr/>
                    <a:lstStyle/>
                    <a:p>
                      <a:pPr algn="ctr"/>
                      <a:endParaRPr lang="en-US" sz="2800" dirty="0"/>
                    </a:p>
                  </a:txBody>
                  <a:tcPr/>
                </a:tc>
              </a:tr>
              <a:tr h="540054">
                <a:tc>
                  <a:txBody>
                    <a:bodyPr/>
                    <a:lstStyle/>
                    <a:p>
                      <a:pPr algn="ctr"/>
                      <a:r>
                        <a:rPr lang="en-US" sz="2800" dirty="0" smtClean="0"/>
                        <a:t>3.25</a:t>
                      </a:r>
                      <a:endParaRPr lang="en-US" sz="2800" dirty="0"/>
                    </a:p>
                  </a:txBody>
                  <a:tcPr/>
                </a:tc>
                <a:tc>
                  <a:txBody>
                    <a:bodyPr/>
                    <a:lstStyle/>
                    <a:p>
                      <a:pPr algn="ctr"/>
                      <a:r>
                        <a:rPr lang="en-US" sz="2800" dirty="0" smtClean="0"/>
                        <a:t>31.5</a:t>
                      </a:r>
                      <a:endParaRPr lang="en-US" sz="2800" dirty="0"/>
                    </a:p>
                  </a:txBody>
                  <a:tcPr/>
                </a:tc>
                <a:tc>
                  <a:txBody>
                    <a:bodyPr/>
                    <a:lstStyle/>
                    <a:p>
                      <a:pPr algn="ctr"/>
                      <a:r>
                        <a:rPr lang="en-US" sz="2800" dirty="0" smtClean="0"/>
                        <a:t>4.00</a:t>
                      </a:r>
                      <a:endParaRPr lang="en-US" sz="2800" dirty="0"/>
                    </a:p>
                  </a:txBody>
                  <a:tcPr/>
                </a:tc>
                <a:tc>
                  <a:txBody>
                    <a:bodyPr/>
                    <a:lstStyle/>
                    <a:p>
                      <a:pPr algn="ctr"/>
                      <a:endParaRPr lang="en-US" sz="2800" dirty="0"/>
                    </a:p>
                  </a:txBody>
                  <a:tcPr/>
                </a:tc>
                <a:tc>
                  <a:txBody>
                    <a:bodyPr/>
                    <a:lstStyle/>
                    <a:p>
                      <a:pPr algn="ctr"/>
                      <a:endParaRPr lang="en-US" sz="2800" dirty="0"/>
                    </a:p>
                  </a:txBody>
                  <a:tcPr/>
                </a:tc>
              </a:tr>
              <a:tr h="540054">
                <a:tc>
                  <a:txBody>
                    <a:bodyPr/>
                    <a:lstStyle/>
                    <a:p>
                      <a:pPr algn="ctr"/>
                      <a:r>
                        <a:rPr lang="en-US" sz="2800" dirty="0" smtClean="0"/>
                        <a:t>2.95</a:t>
                      </a:r>
                      <a:endParaRPr lang="en-US" sz="2800" dirty="0"/>
                    </a:p>
                  </a:txBody>
                  <a:tcPr/>
                </a:tc>
                <a:tc>
                  <a:txBody>
                    <a:bodyPr/>
                    <a:lstStyle/>
                    <a:p>
                      <a:pPr algn="ctr"/>
                      <a:r>
                        <a:rPr lang="en-US" sz="2800" dirty="0" smtClean="0"/>
                        <a:t>31.5</a:t>
                      </a:r>
                      <a:endParaRPr lang="en-US" sz="2800" dirty="0"/>
                    </a:p>
                  </a:txBody>
                  <a:tcPr/>
                </a:tc>
                <a:tc>
                  <a:txBody>
                    <a:bodyPr/>
                    <a:lstStyle/>
                    <a:p>
                      <a:pPr algn="ctr"/>
                      <a:r>
                        <a:rPr lang="en-US" sz="2800" dirty="0" smtClean="0"/>
                        <a:t>3.95</a:t>
                      </a:r>
                      <a:endParaRPr lang="en-US" sz="2800" dirty="0"/>
                    </a:p>
                  </a:txBody>
                  <a:tcPr/>
                </a:tc>
                <a:tc>
                  <a:txBody>
                    <a:bodyPr/>
                    <a:lstStyle/>
                    <a:p>
                      <a:pPr algn="ctr"/>
                      <a:endParaRPr lang="en-US" sz="2800" dirty="0"/>
                    </a:p>
                  </a:txBody>
                  <a:tcPr/>
                </a:tc>
                <a:tc>
                  <a:txBody>
                    <a:bodyPr/>
                    <a:lstStyle/>
                    <a:p>
                      <a:pPr algn="ctr"/>
                      <a:endParaRPr lang="en-US" sz="2800" dirty="0"/>
                    </a:p>
                  </a:txBody>
                  <a:tcPr/>
                </a:tc>
              </a:tr>
              <a:tr h="540054">
                <a:tc>
                  <a:txBody>
                    <a:bodyPr/>
                    <a:lstStyle/>
                    <a:p>
                      <a:pPr algn="ctr"/>
                      <a:r>
                        <a:rPr lang="en-US" sz="2800" dirty="0" smtClean="0"/>
                        <a:t>2.57</a:t>
                      </a:r>
                      <a:endParaRPr lang="en-US" sz="2800" dirty="0"/>
                    </a:p>
                  </a:txBody>
                  <a:tcPr/>
                </a:tc>
                <a:tc>
                  <a:txBody>
                    <a:bodyPr/>
                    <a:lstStyle/>
                    <a:p>
                      <a:pPr algn="ctr"/>
                      <a:r>
                        <a:rPr lang="en-US" sz="2800" dirty="0" smtClean="0"/>
                        <a:t>31.5</a:t>
                      </a:r>
                      <a:endParaRPr lang="en-US" sz="2800" dirty="0"/>
                    </a:p>
                  </a:txBody>
                  <a:tcPr/>
                </a:tc>
                <a:tc>
                  <a:txBody>
                    <a:bodyPr/>
                    <a:lstStyle/>
                    <a:p>
                      <a:pPr algn="ctr"/>
                      <a:r>
                        <a:rPr lang="en-US" sz="2800" dirty="0" smtClean="0"/>
                        <a:t>4.76</a:t>
                      </a:r>
                      <a:endParaRPr lang="en-US" sz="2800" dirty="0"/>
                    </a:p>
                  </a:txBody>
                  <a:tcPr/>
                </a:tc>
                <a:tc>
                  <a:txBody>
                    <a:bodyPr/>
                    <a:lstStyle/>
                    <a:p>
                      <a:pPr algn="ctr"/>
                      <a:endParaRPr lang="en-US" sz="2800" dirty="0"/>
                    </a:p>
                  </a:txBody>
                  <a:tcPr/>
                </a:tc>
                <a:tc>
                  <a:txBody>
                    <a:bodyPr/>
                    <a:lstStyle/>
                    <a:p>
                      <a:pPr algn="ctr"/>
                      <a:endParaRPr lang="en-US" sz="2800" dirty="0"/>
                    </a:p>
                  </a:txBody>
                  <a:tcPr/>
                </a:tc>
              </a:tr>
              <a:tr h="540054">
                <a:tc>
                  <a:txBody>
                    <a:bodyPr/>
                    <a:lstStyle/>
                    <a:p>
                      <a:pPr algn="ctr"/>
                      <a:r>
                        <a:rPr lang="en-US" sz="2800" dirty="0" smtClean="0"/>
                        <a:t>2.30</a:t>
                      </a:r>
                      <a:endParaRPr lang="en-US" sz="2800" dirty="0"/>
                    </a:p>
                  </a:txBody>
                  <a:tcPr/>
                </a:tc>
                <a:tc>
                  <a:txBody>
                    <a:bodyPr/>
                    <a:lstStyle/>
                    <a:p>
                      <a:pPr algn="ctr"/>
                      <a:r>
                        <a:rPr lang="en-US" sz="2800" dirty="0" smtClean="0"/>
                        <a:t>31.5</a:t>
                      </a:r>
                      <a:endParaRPr lang="en-US" sz="2800" dirty="0"/>
                    </a:p>
                  </a:txBody>
                  <a:tcPr/>
                </a:tc>
                <a:tc>
                  <a:txBody>
                    <a:bodyPr/>
                    <a:lstStyle/>
                    <a:p>
                      <a:pPr algn="ctr"/>
                      <a:r>
                        <a:rPr lang="en-US" sz="2800" dirty="0" smtClean="0"/>
                        <a:t>6.00</a:t>
                      </a:r>
                      <a:endParaRPr lang="en-US" sz="2800" dirty="0"/>
                    </a:p>
                  </a:txBody>
                  <a:tcPr/>
                </a:tc>
                <a:tc>
                  <a:txBody>
                    <a:bodyPr/>
                    <a:lstStyle/>
                    <a:p>
                      <a:pPr algn="ctr"/>
                      <a:endParaRPr lang="en-US" sz="2800" dirty="0"/>
                    </a:p>
                  </a:txBody>
                  <a:tcPr/>
                </a:tc>
                <a:tc>
                  <a:txBody>
                    <a:bodyPr/>
                    <a:lstStyle/>
                    <a:p>
                      <a:pPr algn="ctr"/>
                      <a:endParaRPr lang="en-US" sz="2800" dirty="0"/>
                    </a:p>
                  </a:txBody>
                  <a:tcPr/>
                </a:tc>
              </a:tr>
              <a:tr h="540054">
                <a:tc>
                  <a:txBody>
                    <a:bodyPr/>
                    <a:lstStyle/>
                    <a:p>
                      <a:pPr algn="ctr"/>
                      <a:r>
                        <a:rPr lang="en-US" sz="2800" dirty="0" smtClean="0"/>
                        <a:t>2.00</a:t>
                      </a:r>
                      <a:endParaRPr lang="en-US" sz="2800" dirty="0"/>
                    </a:p>
                  </a:txBody>
                  <a:tcPr/>
                </a:tc>
                <a:tc>
                  <a:txBody>
                    <a:bodyPr/>
                    <a:lstStyle/>
                    <a:p>
                      <a:pPr algn="ctr"/>
                      <a:r>
                        <a:rPr lang="en-US" sz="2800" dirty="0" smtClean="0"/>
                        <a:t>31.5</a:t>
                      </a:r>
                      <a:endParaRPr lang="en-US" sz="2800" dirty="0"/>
                    </a:p>
                  </a:txBody>
                  <a:tcPr/>
                </a:tc>
                <a:tc>
                  <a:txBody>
                    <a:bodyPr/>
                    <a:lstStyle/>
                    <a:p>
                      <a:pPr algn="ctr"/>
                      <a:r>
                        <a:rPr lang="en-US" sz="2800" dirty="0" smtClean="0"/>
                        <a:t>10.00</a:t>
                      </a:r>
                      <a:endParaRPr lang="en-US" sz="2800" dirty="0"/>
                    </a:p>
                  </a:txBody>
                  <a:tcPr/>
                </a:tc>
                <a:tc>
                  <a:txBody>
                    <a:bodyPr/>
                    <a:lstStyle/>
                    <a:p>
                      <a:pPr algn="ctr"/>
                      <a:endParaRPr lang="en-US" sz="2800" dirty="0"/>
                    </a:p>
                  </a:txBody>
                  <a:tcPr/>
                </a:tc>
                <a:tc>
                  <a:txBody>
                    <a:bodyPr/>
                    <a:lstStyle/>
                    <a:p>
                      <a:pPr algn="ctr"/>
                      <a:endParaRPr lang="en-US" sz="2800" dirty="0"/>
                    </a:p>
                  </a:txBody>
                  <a:tcPr/>
                </a:tc>
              </a:tr>
            </a:tbl>
          </a:graphicData>
        </a:graphic>
      </p:graphicFrame>
    </p:spTree>
    <p:extLst>
      <p:ext uri="{BB962C8B-B14F-4D97-AF65-F5344CB8AC3E}">
        <p14:creationId xmlns:p14="http://schemas.microsoft.com/office/powerpoint/2010/main" val="175542600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Exercise</a:t>
            </a:r>
            <a:endParaRPr lang="en-US" sz="4400" dirty="0"/>
          </a:p>
        </p:txBody>
      </p:sp>
      <p:sp>
        <p:nvSpPr>
          <p:cNvPr id="3" name="Content Placeholder 2"/>
          <p:cNvSpPr>
            <a:spLocks noGrp="1"/>
          </p:cNvSpPr>
          <p:nvPr>
            <p:ph idx="1"/>
          </p:nvPr>
        </p:nvSpPr>
        <p:spPr/>
        <p:txBody>
          <a:bodyPr>
            <a:normAutofit/>
          </a:bodyPr>
          <a:lstStyle/>
          <a:p>
            <a:r>
              <a:rPr lang="en-US" sz="3200" dirty="0" smtClean="0"/>
              <a:t>Using the data in the previous slide calculate the flame speed in m/s, the air/fuel ratio.</a:t>
            </a:r>
            <a:endParaRPr lang="en-US" sz="3200" dirty="0"/>
          </a:p>
        </p:txBody>
      </p:sp>
    </p:spTree>
    <p:extLst>
      <p:ext uri="{BB962C8B-B14F-4D97-AF65-F5344CB8AC3E}">
        <p14:creationId xmlns:p14="http://schemas.microsoft.com/office/powerpoint/2010/main" val="373474715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41668"/>
            <a:ext cx="9905998" cy="875763"/>
          </a:xfrm>
        </p:spPr>
        <p:txBody>
          <a:bodyPr>
            <a:normAutofit/>
          </a:bodyPr>
          <a:lstStyle/>
          <a:p>
            <a:pPr algn="ctr"/>
            <a:r>
              <a:rPr lang="en-US" sz="4400" dirty="0" smtClean="0"/>
              <a:t>Flame temperature</a:t>
            </a:r>
            <a:endParaRPr lang="en-US" sz="4400" dirty="0"/>
          </a:p>
        </p:txBody>
      </p:sp>
      <p:sp>
        <p:nvSpPr>
          <p:cNvPr id="3" name="Content Placeholder 2"/>
          <p:cNvSpPr>
            <a:spLocks noGrp="1"/>
          </p:cNvSpPr>
          <p:nvPr>
            <p:ph idx="1"/>
          </p:nvPr>
        </p:nvSpPr>
        <p:spPr>
          <a:xfrm>
            <a:off x="373487" y="1017430"/>
            <a:ext cx="11436439" cy="5563673"/>
          </a:xfrm>
        </p:spPr>
        <p:txBody>
          <a:bodyPr>
            <a:normAutofit fontScale="92500" lnSpcReduction="20000"/>
          </a:bodyPr>
          <a:lstStyle/>
          <a:p>
            <a:pPr marL="0" indent="0">
              <a:buNone/>
            </a:pPr>
            <a:r>
              <a:rPr lang="en-US" sz="3200" dirty="0" smtClean="0"/>
              <a:t>In order to efficiently produce and use heat from the flame the following must be achieved</a:t>
            </a:r>
          </a:p>
          <a:p>
            <a:r>
              <a:rPr lang="en-US" sz="3200" dirty="0" smtClean="0"/>
              <a:t>The fuel must be completely combusted with the minimum amount of air</a:t>
            </a:r>
          </a:p>
          <a:p>
            <a:r>
              <a:rPr lang="en-US" sz="3200" dirty="0" smtClean="0"/>
              <a:t>The heat source (flame) must always be hotter than whatever is being heated</a:t>
            </a:r>
          </a:p>
          <a:p>
            <a:r>
              <a:rPr lang="en-US" sz="3200" dirty="0" smtClean="0"/>
              <a:t>The bigger the difference in temperature between the flame and the heat </a:t>
            </a:r>
            <a:r>
              <a:rPr lang="en-US" sz="3200" dirty="0" smtClean="0"/>
              <a:t>recovered, </a:t>
            </a:r>
            <a:r>
              <a:rPr lang="en-US" sz="3200" dirty="0" smtClean="0"/>
              <a:t>the more heat is available to be transferred from the flame as it loses its heat and cools</a:t>
            </a:r>
          </a:p>
          <a:p>
            <a:r>
              <a:rPr lang="en-US" sz="3200" dirty="0" smtClean="0"/>
              <a:t>The rate of heat transfer from the flame to whatever is being heated, is faster as the flame temperature increases</a:t>
            </a:r>
            <a:endParaRPr lang="en-US" sz="3200" dirty="0"/>
          </a:p>
        </p:txBody>
      </p:sp>
    </p:spTree>
    <p:extLst>
      <p:ext uri="{BB962C8B-B14F-4D97-AF65-F5344CB8AC3E}">
        <p14:creationId xmlns:p14="http://schemas.microsoft.com/office/powerpoint/2010/main" val="205778912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Flame Temperature</a:t>
            </a:r>
            <a:endParaRPr lang="en-US" sz="4400" dirty="0"/>
          </a:p>
        </p:txBody>
      </p:sp>
      <p:sp>
        <p:nvSpPr>
          <p:cNvPr id="3" name="Content Placeholder 2"/>
          <p:cNvSpPr>
            <a:spLocks noGrp="1"/>
          </p:cNvSpPr>
          <p:nvPr>
            <p:ph idx="1"/>
          </p:nvPr>
        </p:nvSpPr>
        <p:spPr/>
        <p:txBody>
          <a:bodyPr/>
          <a:lstStyle/>
          <a:p>
            <a:pPr marL="0" indent="0">
              <a:buNone/>
            </a:pPr>
            <a:r>
              <a:rPr lang="en-US" dirty="0" smtClean="0"/>
              <a:t>Add diagram from Segment 3 P.2</a:t>
            </a:r>
            <a:endParaRPr lang="en-US" dirty="0"/>
          </a:p>
        </p:txBody>
      </p:sp>
    </p:spTree>
    <p:extLst>
      <p:ext uri="{BB962C8B-B14F-4D97-AF65-F5344CB8AC3E}">
        <p14:creationId xmlns:p14="http://schemas.microsoft.com/office/powerpoint/2010/main" val="262365262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Flame temperature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sz="3200" dirty="0" smtClean="0"/>
                  <a:t>Can be estimated using the following equations</a:t>
                </a:r>
              </a:p>
              <a:p>
                <a:pPr marL="0" indent="0">
                  <a:buNone/>
                </a:pP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𝑇</m:t>
                        </m:r>
                      </m:e>
                      <m:sub>
                        <m:r>
                          <a:rPr lang="en-US" sz="3200" b="0" i="1" smtClean="0">
                            <a:latin typeface="Cambria Math" panose="02040503050406030204" pitchFamily="18" charset="0"/>
                          </a:rPr>
                          <m:t>𝐹</m:t>
                        </m:r>
                      </m:sub>
                    </m:sSub>
                  </m:oMath>
                </a14:m>
                <a:r>
                  <a:rPr lang="en-US" sz="3200" dirty="0" smtClean="0"/>
                  <a:t> –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𝑇</m:t>
                        </m:r>
                      </m:e>
                      <m:sub>
                        <m:r>
                          <a:rPr lang="en-US" sz="3200" b="0" i="1" smtClean="0">
                            <a:latin typeface="Cambria Math" panose="02040503050406030204" pitchFamily="18" charset="0"/>
                          </a:rPr>
                          <m:t>𝐴𝑀𝐵</m:t>
                        </m:r>
                      </m:sub>
                    </m:sSub>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𝑀</m:t>
                        </m:r>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𝐶𝑉</m:t>
                        </m:r>
                        <m:r>
                          <a:rPr lang="en-US" sz="3200" b="0" i="1" smtClean="0">
                            <a:latin typeface="Cambria Math" panose="02040503050406030204" pitchFamily="18" charset="0"/>
                            <a:ea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𝑜𝑓</m:t>
                        </m:r>
                        <m:r>
                          <a:rPr lang="en-US" sz="3200" b="0" i="1" smtClean="0">
                            <a:latin typeface="Cambria Math" panose="02040503050406030204" pitchFamily="18" charset="0"/>
                            <a:ea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𝑓𝑢𝑒𝑙</m:t>
                        </m:r>
                      </m:num>
                      <m:den>
                        <m:r>
                          <a:rPr lang="en-US" sz="3200" b="0" i="1" smtClean="0">
                            <a:latin typeface="Cambria Math" panose="02040503050406030204" pitchFamily="18" charset="0"/>
                          </a:rPr>
                          <m:t>𝑚</m:t>
                        </m:r>
                        <m:r>
                          <a:rPr lang="en-US" sz="3200" b="0" i="1" smtClean="0">
                            <a:latin typeface="Cambria Math" panose="02040503050406030204" pitchFamily="18" charset="0"/>
                          </a:rPr>
                          <m:t> × </m:t>
                        </m:r>
                        <m:sSub>
                          <m:sSubPr>
                            <m:ctrlPr>
                              <a:rPr lang="en-US"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𝐶</m:t>
                            </m:r>
                          </m:e>
                          <m:sub>
                            <m:r>
                              <a:rPr lang="en-US" sz="3200" b="0" i="1" smtClean="0">
                                <a:latin typeface="Cambria Math" panose="02040503050406030204" pitchFamily="18" charset="0"/>
                                <a:ea typeface="Cambria Math" panose="02040503050406030204" pitchFamily="18" charset="0"/>
                              </a:rPr>
                              <m:t>𝑚</m:t>
                            </m:r>
                          </m:sub>
                        </m:sSub>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𝑀</m:t>
                        </m:r>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𝑄</m:t>
                        </m:r>
                      </m:num>
                      <m:den>
                        <m:r>
                          <a:rPr lang="en-US" sz="3200" b="0" i="1" smtClean="0">
                            <a:latin typeface="Cambria Math" panose="02040503050406030204" pitchFamily="18" charset="0"/>
                          </a:rPr>
                          <m:t>𝑚</m:t>
                        </m:r>
                        <m:r>
                          <a:rPr lang="en-US" sz="3200" b="0" i="1" smtClean="0">
                            <a:latin typeface="Cambria Math" panose="02040503050406030204" pitchFamily="18" charset="0"/>
                          </a:rPr>
                          <m:t> × </m:t>
                        </m:r>
                        <m:sSub>
                          <m:sSubPr>
                            <m:ctrlPr>
                              <a:rPr lang="en-US"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𝐶</m:t>
                            </m:r>
                          </m:e>
                          <m:sub>
                            <m:r>
                              <a:rPr lang="en-US" sz="3200" b="0" i="1" smtClean="0">
                                <a:latin typeface="Cambria Math" panose="02040503050406030204" pitchFamily="18" charset="0"/>
                                <a:ea typeface="Cambria Math" panose="02040503050406030204" pitchFamily="18" charset="0"/>
                              </a:rPr>
                              <m:t>𝑚</m:t>
                            </m:r>
                          </m:sub>
                        </m:sSub>
                      </m:den>
                    </m:f>
                  </m:oMath>
                </a14:m>
                <a:endParaRPr lang="en-US" sz="3200" dirty="0" smtClean="0"/>
              </a:p>
              <a:p>
                <a:pPr marL="0" indent="0">
                  <a:buNone/>
                </a:pPr>
                <a:r>
                  <a:rPr lang="en-US" sz="3200" dirty="0" smtClean="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𝑇𝑜𝑡𝑎𝑙</m:t>
                        </m:r>
                        <m:r>
                          <a:rPr lang="en-US" sz="3200" b="0" i="1" smtClean="0">
                            <a:latin typeface="Cambria Math" panose="02040503050406030204" pitchFamily="18" charset="0"/>
                          </a:rPr>
                          <m:t> </m:t>
                        </m:r>
                        <m:r>
                          <a:rPr lang="en-US" sz="3200" b="0" i="1" smtClean="0">
                            <a:latin typeface="Cambria Math" panose="02040503050406030204" pitchFamily="18" charset="0"/>
                          </a:rPr>
                          <m:t>h𝑒𝑎𝑡</m:t>
                        </m:r>
                        <m:r>
                          <a:rPr lang="en-US" sz="3200" b="0" i="1" smtClean="0">
                            <a:latin typeface="Cambria Math" panose="02040503050406030204" pitchFamily="18" charset="0"/>
                          </a:rPr>
                          <m:t> </m:t>
                        </m:r>
                        <m:r>
                          <a:rPr lang="en-US" sz="3200" b="0" i="1" smtClean="0">
                            <a:latin typeface="Cambria Math" panose="02040503050406030204" pitchFamily="18" charset="0"/>
                          </a:rPr>
                          <m:t>𝑖𝑛𝑝𝑢𝑡</m:t>
                        </m:r>
                        <m:r>
                          <a:rPr lang="en-US" sz="3200" b="0" i="1" smtClean="0">
                            <a:latin typeface="Cambria Math" panose="02040503050406030204" pitchFamily="18" charset="0"/>
                          </a:rPr>
                          <m:t> </m:t>
                        </m:r>
                        <m:r>
                          <a:rPr lang="en-US" sz="3200" b="0" i="1" smtClean="0">
                            <a:latin typeface="Cambria Math" panose="02040503050406030204" pitchFamily="18" charset="0"/>
                          </a:rPr>
                          <m:t>𝑖𝑛</m:t>
                        </m:r>
                        <m:r>
                          <a:rPr lang="en-US" sz="3200" b="0" i="1" smtClean="0">
                            <a:latin typeface="Cambria Math" panose="02040503050406030204" pitchFamily="18" charset="0"/>
                          </a:rPr>
                          <m:t> </m:t>
                        </m:r>
                        <m:r>
                          <a:rPr lang="en-US" sz="3200" b="0" i="1" smtClean="0">
                            <a:latin typeface="Cambria Math" panose="02040503050406030204" pitchFamily="18" charset="0"/>
                          </a:rPr>
                          <m:t>𝑡h𝑒</m:t>
                        </m:r>
                        <m:r>
                          <a:rPr lang="en-US" sz="3200" b="0" i="1" smtClean="0">
                            <a:latin typeface="Cambria Math" panose="02040503050406030204" pitchFamily="18" charset="0"/>
                          </a:rPr>
                          <m:t> </m:t>
                        </m:r>
                        <m:r>
                          <a:rPr lang="en-US" sz="3200" b="0" i="1" smtClean="0">
                            <a:latin typeface="Cambria Math" panose="02040503050406030204" pitchFamily="18" charset="0"/>
                          </a:rPr>
                          <m:t>𝑓𝑙𝑎𝑚𝑒</m:t>
                        </m:r>
                      </m:num>
                      <m:den>
                        <m:r>
                          <a:rPr lang="en-US" sz="3200" b="0" i="1" smtClean="0">
                            <a:latin typeface="Cambria Math" panose="02040503050406030204" pitchFamily="18" charset="0"/>
                          </a:rPr>
                          <m:t>𝑀𝑒𝑎𝑛</m:t>
                        </m:r>
                        <m:r>
                          <a:rPr lang="en-US" sz="3200" b="0" i="1" smtClean="0">
                            <a:latin typeface="Cambria Math" panose="02040503050406030204" pitchFamily="18" charset="0"/>
                          </a:rPr>
                          <m:t> </m:t>
                        </m:r>
                        <m:r>
                          <a:rPr lang="en-US" sz="3200" b="0" i="1" smtClean="0">
                            <a:latin typeface="Cambria Math" panose="02040503050406030204" pitchFamily="18" charset="0"/>
                          </a:rPr>
                          <m:t>h𝑒𝑎𝑡</m:t>
                        </m:r>
                        <m:r>
                          <a:rPr lang="en-US" sz="3200" b="0" i="1" smtClean="0">
                            <a:latin typeface="Cambria Math" panose="02040503050406030204" pitchFamily="18" charset="0"/>
                          </a:rPr>
                          <m:t> </m:t>
                        </m:r>
                        <m:r>
                          <a:rPr lang="en-US" sz="3200" b="0" i="1" smtClean="0">
                            <a:latin typeface="Cambria Math" panose="02040503050406030204" pitchFamily="18" charset="0"/>
                          </a:rPr>
                          <m:t>𝑐𝑎𝑝𝑎𝑐𝑖𝑡𝑦</m:t>
                        </m:r>
                        <m:r>
                          <a:rPr lang="en-US" sz="3200" b="0" i="1" smtClean="0">
                            <a:latin typeface="Cambria Math" panose="02040503050406030204" pitchFamily="18" charset="0"/>
                          </a:rPr>
                          <m:t> </m:t>
                        </m:r>
                        <m:r>
                          <a:rPr lang="en-US" sz="3200" b="0" i="1" smtClean="0">
                            <a:latin typeface="Cambria Math" panose="02040503050406030204" pitchFamily="18" charset="0"/>
                          </a:rPr>
                          <m:t>𝑜𝑓</m:t>
                        </m:r>
                        <m:r>
                          <a:rPr lang="en-US" sz="3200" b="0" i="1" smtClean="0">
                            <a:latin typeface="Cambria Math" panose="02040503050406030204" pitchFamily="18" charset="0"/>
                          </a:rPr>
                          <m:t> </m:t>
                        </m:r>
                        <m:r>
                          <a:rPr lang="en-US" sz="3200" b="0" i="1" smtClean="0">
                            <a:latin typeface="Cambria Math" panose="02040503050406030204" pitchFamily="18" charset="0"/>
                          </a:rPr>
                          <m:t>𝑡h𝑒</m:t>
                        </m:r>
                        <m:r>
                          <a:rPr lang="en-US" sz="3200" b="0" i="1" smtClean="0">
                            <a:latin typeface="Cambria Math" panose="02040503050406030204" pitchFamily="18" charset="0"/>
                          </a:rPr>
                          <m:t> </m:t>
                        </m:r>
                        <m:r>
                          <a:rPr lang="en-US" sz="3200" b="0" i="1" smtClean="0">
                            <a:latin typeface="Cambria Math" panose="02040503050406030204" pitchFamily="18" charset="0"/>
                          </a:rPr>
                          <m:t>𝑐𝑜𝑚𝑏𝑢𝑠𝑡𝑖𝑜𝑛</m:t>
                        </m:r>
                        <m:r>
                          <a:rPr lang="en-US" sz="3200" b="0" i="1" smtClean="0">
                            <a:latin typeface="Cambria Math" panose="02040503050406030204" pitchFamily="18" charset="0"/>
                          </a:rPr>
                          <m:t> </m:t>
                        </m:r>
                        <m:r>
                          <a:rPr lang="en-US" sz="3200" b="0" i="1" smtClean="0">
                            <a:latin typeface="Cambria Math" panose="02040503050406030204" pitchFamily="18" charset="0"/>
                          </a:rPr>
                          <m:t>𝑝𝑟𝑜𝑑𝑢𝑐𝑡𝑠</m:t>
                        </m:r>
                      </m:den>
                    </m:f>
                  </m:oMath>
                </a14:m>
                <a:endParaRPr lang="en-US" sz="3200" dirty="0" smtClean="0"/>
              </a:p>
              <a:p>
                <a:pPr marL="0" indent="0">
                  <a:buNone/>
                </a:pPr>
                <a:r>
                  <a:rPr lang="en-US" sz="3200" dirty="0" smtClean="0"/>
                  <a:t>And from this we get </a:t>
                </a: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𝑇</m:t>
                        </m:r>
                      </m:e>
                      <m:sub>
                        <m:r>
                          <a:rPr lang="en-US" sz="3200" b="0" i="1" smtClean="0">
                            <a:latin typeface="Cambria Math" panose="02040503050406030204" pitchFamily="18" charset="0"/>
                          </a:rPr>
                          <m:t>𝐹</m:t>
                        </m:r>
                      </m:sub>
                    </m:sSub>
                  </m:oMath>
                </a14:m>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969" t="-3270" b="-2926"/>
                </a:stretch>
              </a:blipFill>
            </p:spPr>
            <p:txBody>
              <a:bodyPr/>
              <a:lstStyle/>
              <a:p>
                <a:r>
                  <a:rPr lang="en-US">
                    <a:noFill/>
                  </a:rPr>
                  <a:t> </a:t>
                </a:r>
              </a:p>
            </p:txBody>
          </p:sp>
        </mc:Fallback>
      </mc:AlternateContent>
    </p:spTree>
    <p:extLst>
      <p:ext uri="{BB962C8B-B14F-4D97-AF65-F5344CB8AC3E}">
        <p14:creationId xmlns:p14="http://schemas.microsoft.com/office/powerpoint/2010/main" val="129648763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Flame Temperature Question </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7"/>
                <a:ext cx="9905999" cy="4254344"/>
              </a:xfrm>
            </p:spPr>
            <p:txBody>
              <a:bodyPr>
                <a:normAutofit/>
              </a:bodyPr>
              <a:lstStyle/>
              <a:p>
                <a:r>
                  <a:rPr lang="en-US" sz="3200" dirty="0" smtClean="0"/>
                  <a:t>When hydrogen is completely burnt to steam with the minimum amount of air calculate the flame temperature.</a:t>
                </a:r>
              </a:p>
              <a:p>
                <a:pPr marL="0" indent="0">
                  <a:buNone/>
                </a:pPr>
                <a:r>
                  <a:rPr lang="en-US" sz="3200" dirty="0"/>
                  <a:t> </a:t>
                </a:r>
                <a:r>
                  <a:rPr lang="en-US" sz="3200" dirty="0" smtClean="0"/>
                  <a:t>Gross calorific value of hydrogen 12.76 MJ/</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𝑚</m:t>
                        </m:r>
                      </m:e>
                      <m:sup>
                        <m:r>
                          <a:rPr lang="en-US" sz="3200" b="0" i="1" smtClean="0">
                            <a:latin typeface="Cambria Math" panose="02040503050406030204" pitchFamily="18" charset="0"/>
                          </a:rPr>
                          <m:t>3</m:t>
                        </m:r>
                      </m:sup>
                    </m:sSup>
                  </m:oMath>
                </a14:m>
                <a:endParaRPr lang="en-US" sz="3200" dirty="0" smtClean="0"/>
              </a:p>
              <a:p>
                <a:pPr marL="0" indent="0">
                  <a:buNone/>
                </a:pPr>
                <a:r>
                  <a:rPr lang="en-US" sz="3200" dirty="0"/>
                  <a:t> </a:t>
                </a:r>
                <a:r>
                  <a:rPr lang="en-US" sz="3200" dirty="0" smtClean="0"/>
                  <a:t>Net calorific value of hydrogen 10.81 MJ/</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𝑚</m:t>
                        </m:r>
                      </m:e>
                      <m:sup>
                        <m:r>
                          <a:rPr lang="en-US" sz="3200" b="0" i="1" smtClean="0">
                            <a:latin typeface="Cambria Math" panose="02040503050406030204" pitchFamily="18" charset="0"/>
                          </a:rPr>
                          <m:t>3</m:t>
                        </m:r>
                      </m:sup>
                    </m:sSup>
                  </m:oMath>
                </a14:m>
                <a:endParaRPr lang="en-US" sz="3200" dirty="0" smtClean="0"/>
              </a:p>
              <a:p>
                <a:pPr marL="0" indent="0">
                  <a:buNone/>
                </a:pPr>
                <a:r>
                  <a:rPr lang="en-US" sz="3200" dirty="0"/>
                  <a:t> </a:t>
                </a:r>
                <a:r>
                  <a:rPr lang="en-US" sz="3200" dirty="0" smtClean="0"/>
                  <a:t>Volume of combustion products 2.88 </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𝑚</m:t>
                        </m:r>
                      </m:e>
                      <m:sup>
                        <m:r>
                          <a:rPr lang="en-US" sz="3200" b="0" i="1" smtClean="0">
                            <a:latin typeface="Cambria Math" panose="02040503050406030204" pitchFamily="18" charset="0"/>
                          </a:rPr>
                          <m:t>3</m:t>
                        </m:r>
                      </m:sup>
                    </m:sSup>
                  </m:oMath>
                </a14:m>
                <a:r>
                  <a:rPr lang="en-US" sz="3200" dirty="0" smtClean="0"/>
                  <a:t>/m hydrogen</a:t>
                </a:r>
              </a:p>
              <a:p>
                <a:pPr marL="0" indent="0">
                  <a:buNone/>
                </a:pPr>
                <a:r>
                  <a:rPr lang="en-US" sz="3200" dirty="0"/>
                  <a:t> </a:t>
                </a:r>
                <a:r>
                  <a:rPr lang="en-US" sz="3200" dirty="0" smtClean="0"/>
                  <a:t>Mean specific heat of combustion products 1.653 KJ/</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𝑚</m:t>
                        </m:r>
                      </m:e>
                      <m:sup>
                        <m:r>
                          <a:rPr lang="en-US" sz="3200" b="0" i="1" smtClean="0">
                            <a:latin typeface="Cambria Math" panose="02040503050406030204" pitchFamily="18" charset="0"/>
                          </a:rPr>
                          <m:t>3</m:t>
                        </m:r>
                      </m:sup>
                    </m:sSup>
                  </m:oMath>
                </a14:m>
                <a:r>
                  <a:rPr lang="en-US" sz="3200" dirty="0" smtClean="0"/>
                  <a:t>K</a:t>
                </a:r>
              </a:p>
              <a:p>
                <a:pPr marL="0" indent="0">
                  <a:buNone/>
                </a:pP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7"/>
                <a:ext cx="9905999" cy="4254344"/>
              </a:xfrm>
              <a:blipFill rotWithShape="0">
                <a:blip r:embed="rId2"/>
                <a:stretch>
                  <a:fillRect l="-1969" t="-2722" b="-430"/>
                </a:stretch>
              </a:blipFill>
            </p:spPr>
            <p:txBody>
              <a:bodyPr/>
              <a:lstStyle/>
              <a:p>
                <a:r>
                  <a:rPr lang="en-US">
                    <a:noFill/>
                  </a:rPr>
                  <a:t> </a:t>
                </a:r>
              </a:p>
            </p:txBody>
          </p:sp>
        </mc:Fallback>
      </mc:AlternateContent>
    </p:spTree>
    <p:extLst>
      <p:ext uri="{BB962C8B-B14F-4D97-AF65-F5344CB8AC3E}">
        <p14:creationId xmlns:p14="http://schemas.microsoft.com/office/powerpoint/2010/main" val="116291197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2" y="154547"/>
            <a:ext cx="9905998" cy="888642"/>
          </a:xfrm>
        </p:spPr>
        <p:txBody>
          <a:bodyPr>
            <a:normAutofit/>
          </a:bodyPr>
          <a:lstStyle/>
          <a:p>
            <a:pPr algn="ctr"/>
            <a:r>
              <a:rPr lang="en-US" sz="4400" dirty="0" smtClean="0"/>
              <a:t>Solution</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40914" y="1043189"/>
                <a:ext cx="11024314" cy="5615188"/>
              </a:xfrm>
            </p:spPr>
            <p:txBody>
              <a:bodyPr>
                <a:normAutofit fontScale="92500" lnSpcReduction="20000"/>
              </a:bodyPr>
              <a:lstStyle/>
              <a:p>
                <a:pPr marL="0" indent="0">
                  <a:buNone/>
                </a:pPr>
                <a14:m>
                  <m:oMath xmlns:m="http://schemas.openxmlformats.org/officeDocument/2006/math">
                    <m:sSub>
                      <m:sSubPr>
                        <m:ctrlPr>
                          <a:rPr lang="en-US" sz="3200" i="1" smtClean="0">
                            <a:latin typeface="Cambria Math" panose="02040503050406030204" pitchFamily="18" charset="0"/>
                          </a:rPr>
                        </m:ctrlPr>
                      </m:sSubPr>
                      <m:e>
                        <m:r>
                          <a:rPr lang="en-US" sz="3200" i="1">
                            <a:latin typeface="Cambria Math" panose="02040503050406030204" pitchFamily="18" charset="0"/>
                          </a:rPr>
                          <m:t>𝑇</m:t>
                        </m:r>
                      </m:e>
                      <m:sub>
                        <m:r>
                          <a:rPr lang="en-US" sz="3200" i="1">
                            <a:latin typeface="Cambria Math" panose="02040503050406030204" pitchFamily="18" charset="0"/>
                          </a:rPr>
                          <m:t>𝐹</m:t>
                        </m:r>
                      </m:sub>
                    </m:sSub>
                  </m:oMath>
                </a14:m>
                <a:r>
                  <a:rPr lang="en-US" sz="3200" dirty="0"/>
                  <a:t> – </a:t>
                </a:r>
                <a14:m>
                  <m:oMath xmlns:m="http://schemas.openxmlformats.org/officeDocument/2006/math">
                    <m:sSub>
                      <m:sSubPr>
                        <m:ctrlPr>
                          <a:rPr lang="en-US" sz="3200" i="1">
                            <a:latin typeface="Cambria Math" panose="02040503050406030204" pitchFamily="18" charset="0"/>
                          </a:rPr>
                        </m:ctrlPr>
                      </m:sSubPr>
                      <m:e>
                        <m:r>
                          <a:rPr lang="en-US" sz="3200" i="1">
                            <a:latin typeface="Cambria Math" panose="02040503050406030204" pitchFamily="18" charset="0"/>
                          </a:rPr>
                          <m:t>𝑇</m:t>
                        </m:r>
                      </m:e>
                      <m:sub>
                        <m:r>
                          <a:rPr lang="en-US" sz="3200" i="1">
                            <a:latin typeface="Cambria Math" panose="02040503050406030204" pitchFamily="18" charset="0"/>
                          </a:rPr>
                          <m:t>𝐴𝑀𝐵</m:t>
                        </m:r>
                      </m:sub>
                    </m:sSub>
                  </m:oMath>
                </a14:m>
                <a:r>
                  <a:rPr lang="en-US" sz="3200" dirty="0"/>
                  <a:t> = </a:t>
                </a:r>
                <a14:m>
                  <m:oMath xmlns:m="http://schemas.openxmlformats.org/officeDocument/2006/math">
                    <m:f>
                      <m:fPr>
                        <m:ctrlPr>
                          <a:rPr lang="en-US" sz="3200" i="1">
                            <a:latin typeface="Cambria Math" panose="02040503050406030204" pitchFamily="18" charset="0"/>
                          </a:rPr>
                        </m:ctrlPr>
                      </m:fPr>
                      <m:num>
                        <m:r>
                          <a:rPr lang="en-US" sz="3200" i="1">
                            <a:latin typeface="Cambria Math" panose="02040503050406030204" pitchFamily="18" charset="0"/>
                          </a:rPr>
                          <m:t>𝑀</m:t>
                        </m:r>
                        <m:r>
                          <a:rPr lang="en-US" sz="3200" i="1">
                            <a:latin typeface="Cambria Math" panose="02040503050406030204" pitchFamily="18" charset="0"/>
                          </a:rPr>
                          <m:t> ×</m:t>
                        </m:r>
                        <m:r>
                          <a:rPr lang="en-US" sz="3200" i="1">
                            <a:latin typeface="Cambria Math" panose="02040503050406030204" pitchFamily="18" charset="0"/>
                            <a:ea typeface="Cambria Math" panose="02040503050406030204" pitchFamily="18" charset="0"/>
                          </a:rPr>
                          <m:t>𝐶𝑉</m:t>
                        </m:r>
                        <m:r>
                          <a:rPr lang="en-US" sz="3200" i="1">
                            <a:latin typeface="Cambria Math" panose="02040503050406030204" pitchFamily="18" charset="0"/>
                            <a:ea typeface="Cambria Math" panose="02040503050406030204" pitchFamily="18" charset="0"/>
                          </a:rPr>
                          <m:t> </m:t>
                        </m:r>
                        <m:r>
                          <a:rPr lang="en-US" sz="3200" i="1">
                            <a:latin typeface="Cambria Math" panose="02040503050406030204" pitchFamily="18" charset="0"/>
                            <a:ea typeface="Cambria Math" panose="02040503050406030204" pitchFamily="18" charset="0"/>
                          </a:rPr>
                          <m:t>𝑜𝑓</m:t>
                        </m:r>
                        <m:r>
                          <a:rPr lang="en-US" sz="3200" i="1">
                            <a:latin typeface="Cambria Math" panose="02040503050406030204" pitchFamily="18" charset="0"/>
                            <a:ea typeface="Cambria Math" panose="02040503050406030204" pitchFamily="18" charset="0"/>
                          </a:rPr>
                          <m:t> </m:t>
                        </m:r>
                        <m:r>
                          <a:rPr lang="en-US" sz="3200" i="1">
                            <a:latin typeface="Cambria Math" panose="02040503050406030204" pitchFamily="18" charset="0"/>
                            <a:ea typeface="Cambria Math" panose="02040503050406030204" pitchFamily="18" charset="0"/>
                          </a:rPr>
                          <m:t>𝑓𝑢𝑒𝑙</m:t>
                        </m:r>
                      </m:num>
                      <m:den>
                        <m:r>
                          <a:rPr lang="en-US" sz="3200" b="0" i="1" smtClean="0">
                            <a:latin typeface="Cambria Math" panose="02040503050406030204" pitchFamily="18" charset="0"/>
                            <a:ea typeface="Cambria Math" panose="02040503050406030204" pitchFamily="18" charset="0"/>
                          </a:rPr>
                          <m:t>𝑉</m:t>
                        </m:r>
                        <m:r>
                          <a:rPr lang="en-US" sz="3200" i="1">
                            <a:latin typeface="Cambria Math" panose="02040503050406030204" pitchFamily="18" charset="0"/>
                          </a:rPr>
                          <m:t> × </m:t>
                        </m:r>
                        <m:sSub>
                          <m:sSubPr>
                            <m:ctrlPr>
                              <a:rPr lang="en-US" sz="3200" i="1">
                                <a:latin typeface="Cambria Math" panose="02040503050406030204" pitchFamily="18" charset="0"/>
                                <a:ea typeface="Cambria Math" panose="02040503050406030204" pitchFamily="18" charset="0"/>
                              </a:rPr>
                            </m:ctrlPr>
                          </m:sSubPr>
                          <m:e>
                            <m:r>
                              <a:rPr lang="en-US" sz="3200" i="1">
                                <a:latin typeface="Cambria Math" panose="02040503050406030204" pitchFamily="18" charset="0"/>
                                <a:ea typeface="Cambria Math" panose="02040503050406030204" pitchFamily="18" charset="0"/>
                              </a:rPr>
                              <m:t>𝐶</m:t>
                            </m:r>
                          </m:e>
                          <m:sub>
                            <m:r>
                              <a:rPr lang="en-US" sz="3200" b="0" i="1" smtClean="0">
                                <a:latin typeface="Cambria Math" panose="02040503050406030204" pitchFamily="18" charset="0"/>
                                <a:ea typeface="Cambria Math" panose="02040503050406030204" pitchFamily="18" charset="0"/>
                              </a:rPr>
                              <m:t>𝑝</m:t>
                            </m:r>
                          </m:sub>
                        </m:sSub>
                      </m:den>
                    </m:f>
                  </m:oMath>
                </a14:m>
                <a:endParaRPr lang="en-US" sz="3200" dirty="0" smtClean="0"/>
              </a:p>
              <a:p>
                <a:pPr marL="0" indent="0">
                  <a:buNone/>
                </a:pPr>
                <a:r>
                  <a:rPr lang="en-US" sz="3200" dirty="0" smtClean="0"/>
                  <a:t>M = 1</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𝑚</m:t>
                        </m:r>
                      </m:e>
                      <m:sup>
                        <m:r>
                          <a:rPr lang="en-US" sz="3200" b="0" i="1" smtClean="0">
                            <a:latin typeface="Cambria Math" panose="02040503050406030204" pitchFamily="18" charset="0"/>
                          </a:rPr>
                          <m:t>3 </m:t>
                        </m:r>
                      </m:sup>
                    </m:sSup>
                  </m:oMath>
                </a14:m>
                <a:r>
                  <a:rPr lang="en-US" sz="3200" dirty="0" smtClean="0"/>
                  <a:t>of hydrogen</a:t>
                </a:r>
              </a:p>
              <a:p>
                <a:pPr marL="0" indent="0">
                  <a:buNone/>
                </a:pPr>
                <a:r>
                  <a:rPr lang="en-US" sz="3200" dirty="0" smtClean="0"/>
                  <a:t>CV = 10.81 MJ/</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𝑚</m:t>
                        </m:r>
                      </m:e>
                      <m:sup>
                        <m:r>
                          <a:rPr lang="en-US" sz="3200" b="0" i="1" smtClean="0">
                            <a:latin typeface="Cambria Math" panose="02040503050406030204" pitchFamily="18" charset="0"/>
                          </a:rPr>
                          <m:t>3</m:t>
                        </m:r>
                      </m:sup>
                    </m:sSup>
                  </m:oMath>
                </a14:m>
                <a:endParaRPr lang="en-US" sz="3200" dirty="0" smtClean="0"/>
              </a:p>
              <a:p>
                <a:pPr marL="0" indent="0">
                  <a:buNone/>
                </a:pPr>
                <a:r>
                  <a:rPr lang="en-US" sz="3200" dirty="0" smtClean="0"/>
                  <a:t>V = 2.88 </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𝑚</m:t>
                        </m:r>
                      </m:e>
                      <m:sup>
                        <m:r>
                          <a:rPr lang="en-US" sz="3200" b="0" i="1" smtClean="0">
                            <a:latin typeface="Cambria Math" panose="02040503050406030204" pitchFamily="18" charset="0"/>
                          </a:rPr>
                          <m:t>3</m:t>
                        </m:r>
                      </m:sup>
                    </m:sSup>
                  </m:oMath>
                </a14:m>
                <a:r>
                  <a:rPr lang="en-US" sz="3200" dirty="0" smtClean="0"/>
                  <a:t>/</a:t>
                </a:r>
                <a14:m>
                  <m:oMath xmlns:m="http://schemas.openxmlformats.org/officeDocument/2006/math">
                    <m:sSup>
                      <m:sSupPr>
                        <m:ctrlPr>
                          <a:rPr lang="en-US" sz="3200" i="1" dirty="0" smtClean="0">
                            <a:latin typeface="Cambria Math" panose="02040503050406030204" pitchFamily="18" charset="0"/>
                          </a:rPr>
                        </m:ctrlPr>
                      </m:sSupPr>
                      <m:e>
                        <m:r>
                          <a:rPr lang="en-US" sz="3200" b="0" i="1" dirty="0" smtClean="0">
                            <a:latin typeface="Cambria Math" panose="02040503050406030204" pitchFamily="18" charset="0"/>
                          </a:rPr>
                          <m:t>𝑚</m:t>
                        </m:r>
                      </m:e>
                      <m:sup>
                        <m:r>
                          <a:rPr lang="en-US" sz="3200" b="0" i="1" dirty="0" smtClean="0">
                            <a:latin typeface="Cambria Math" panose="02040503050406030204" pitchFamily="18" charset="0"/>
                          </a:rPr>
                          <m:t>3</m:t>
                        </m:r>
                      </m:sup>
                    </m:sSup>
                  </m:oMath>
                </a14:m>
                <a:endParaRPr lang="en-US" sz="3200" dirty="0" smtClean="0"/>
              </a:p>
              <a:p>
                <a:pPr marL="0" indent="0">
                  <a:buNone/>
                </a:pPr>
                <a:r>
                  <a:rPr lang="en-US" sz="3200" dirty="0" smtClean="0"/>
                  <a:t>Cp = 1.653 KJ/</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𝑚</m:t>
                        </m:r>
                      </m:e>
                      <m:sup>
                        <m:r>
                          <a:rPr lang="en-US" sz="3200" b="0" i="1" smtClean="0">
                            <a:latin typeface="Cambria Math" panose="02040503050406030204" pitchFamily="18" charset="0"/>
                          </a:rPr>
                          <m:t>3</m:t>
                        </m:r>
                      </m:sup>
                    </m:sSup>
                  </m:oMath>
                </a14:m>
                <a:r>
                  <a:rPr lang="en-US" sz="3200" dirty="0" smtClean="0"/>
                  <a:t>K</a:t>
                </a:r>
              </a:p>
              <a:p>
                <a:pPr marL="0" indent="0">
                  <a:buNone/>
                </a:pPr>
                <a14:m>
                  <m:oMath xmlns:m="http://schemas.openxmlformats.org/officeDocument/2006/math">
                    <m:sSub>
                      <m:sSubPr>
                        <m:ctrlPr>
                          <a:rPr lang="en-US" sz="3200" i="1">
                            <a:latin typeface="Cambria Math" panose="02040503050406030204" pitchFamily="18" charset="0"/>
                          </a:rPr>
                        </m:ctrlPr>
                      </m:sSubPr>
                      <m:e>
                        <m:r>
                          <a:rPr lang="en-US" sz="3200" i="1">
                            <a:latin typeface="Cambria Math" panose="02040503050406030204" pitchFamily="18" charset="0"/>
                          </a:rPr>
                          <m:t>𝑇</m:t>
                        </m:r>
                      </m:e>
                      <m:sub>
                        <m:r>
                          <a:rPr lang="en-US" sz="3200" i="1">
                            <a:latin typeface="Cambria Math" panose="02040503050406030204" pitchFamily="18" charset="0"/>
                          </a:rPr>
                          <m:t>𝐹</m:t>
                        </m:r>
                      </m:sub>
                    </m:sSub>
                  </m:oMath>
                </a14:m>
                <a:r>
                  <a:rPr lang="en-US" sz="3200" dirty="0"/>
                  <a:t> – </a:t>
                </a:r>
                <a14:m>
                  <m:oMath xmlns:m="http://schemas.openxmlformats.org/officeDocument/2006/math">
                    <m:sSub>
                      <m:sSubPr>
                        <m:ctrlPr>
                          <a:rPr lang="en-US" sz="3200" i="1">
                            <a:latin typeface="Cambria Math" panose="02040503050406030204" pitchFamily="18" charset="0"/>
                          </a:rPr>
                        </m:ctrlPr>
                      </m:sSubPr>
                      <m:e>
                        <m:r>
                          <a:rPr lang="en-US" sz="3200" i="1">
                            <a:latin typeface="Cambria Math" panose="02040503050406030204" pitchFamily="18" charset="0"/>
                          </a:rPr>
                          <m:t>𝑇</m:t>
                        </m:r>
                      </m:e>
                      <m:sub>
                        <m:r>
                          <a:rPr lang="en-US" sz="3200" i="1">
                            <a:latin typeface="Cambria Math" panose="02040503050406030204" pitchFamily="18" charset="0"/>
                          </a:rPr>
                          <m:t>𝐴𝑀𝐵</m:t>
                        </m:r>
                      </m:sub>
                    </m:sSub>
                  </m:oMath>
                </a14:m>
                <a:r>
                  <a:rPr lang="en-US" sz="3200" dirty="0"/>
                  <a:t> = </a:t>
                </a:r>
                <a14:m>
                  <m:oMath xmlns:m="http://schemas.openxmlformats.org/officeDocument/2006/math">
                    <m:f>
                      <m:fPr>
                        <m:ctrlPr>
                          <a:rPr lang="en-US" sz="3200" i="1" smtClean="0">
                            <a:latin typeface="Cambria Math" panose="02040503050406030204" pitchFamily="18" charset="0"/>
                          </a:rPr>
                        </m:ctrlPr>
                      </m:fPr>
                      <m:num>
                        <m:r>
                          <a:rPr lang="en-US" sz="3200" i="1">
                            <a:latin typeface="Cambria Math" panose="02040503050406030204" pitchFamily="18" charset="0"/>
                          </a:rPr>
                          <m:t> </m:t>
                        </m:r>
                        <m:r>
                          <a:rPr lang="en-US" sz="3200" b="0" i="1" smtClean="0">
                            <a:latin typeface="Cambria Math" panose="02040503050406030204" pitchFamily="18" charset="0"/>
                          </a:rPr>
                          <m:t>1</m:t>
                        </m:r>
                        <m:r>
                          <a:rPr lang="en-US" sz="3200" i="1">
                            <a:latin typeface="Cambria Math" panose="02040503050406030204" pitchFamily="18" charset="0"/>
                          </a:rPr>
                          <m:t>×</m:t>
                        </m:r>
                        <m:r>
                          <a:rPr lang="en-US" sz="3200" b="0" i="1" smtClean="0">
                            <a:latin typeface="Cambria Math" panose="02040503050406030204" pitchFamily="18" charset="0"/>
                          </a:rPr>
                          <m:t>10.81 </m:t>
                        </m:r>
                        <m:r>
                          <a:rPr lang="en-US" sz="3200" b="0" i="1" smtClean="0">
                            <a:latin typeface="Cambria Math" panose="02040503050406030204" pitchFamily="18" charset="0"/>
                          </a:rPr>
                          <m:t>𝑥</m:t>
                        </m:r>
                        <m:r>
                          <a:rPr lang="en-US" sz="3200" b="0" i="1" smtClean="0">
                            <a:latin typeface="Cambria Math" panose="02040503050406030204" pitchFamily="18" charset="0"/>
                          </a:rPr>
                          <m:t> </m:t>
                        </m:r>
                        <m:sSup>
                          <m:sSupPr>
                            <m:ctrlPr>
                              <a:rPr lang="en-US" sz="3200" b="0" i="1" smtClean="0">
                                <a:latin typeface="Cambria Math" panose="02040503050406030204" pitchFamily="18" charset="0"/>
                              </a:rPr>
                            </m:ctrlPr>
                          </m:sSupPr>
                          <m:e>
                            <m:r>
                              <a:rPr lang="en-US" sz="3200" b="0" i="1" smtClean="0">
                                <a:latin typeface="Cambria Math" panose="02040503050406030204" pitchFamily="18" charset="0"/>
                              </a:rPr>
                              <m:t>10</m:t>
                            </m:r>
                          </m:e>
                          <m:sup>
                            <m:r>
                              <a:rPr lang="en-US" sz="3200" b="0" i="1" smtClean="0">
                                <a:latin typeface="Cambria Math" panose="02040503050406030204" pitchFamily="18" charset="0"/>
                              </a:rPr>
                              <m:t>3</m:t>
                            </m:r>
                          </m:sup>
                        </m:sSup>
                        <m:r>
                          <a:rPr lang="en-US" sz="3200" b="0" i="1" smtClean="0">
                            <a:latin typeface="Cambria Math" panose="02040503050406030204" pitchFamily="18" charset="0"/>
                          </a:rPr>
                          <m:t> </m:t>
                        </m:r>
                      </m:num>
                      <m:den>
                        <m:r>
                          <a:rPr lang="en-US" sz="3200" b="0" i="1" smtClean="0">
                            <a:latin typeface="Cambria Math" panose="02040503050406030204" pitchFamily="18" charset="0"/>
                            <a:ea typeface="Cambria Math" panose="02040503050406030204" pitchFamily="18" charset="0"/>
                          </a:rPr>
                          <m:t>2.88</m:t>
                        </m:r>
                        <m:r>
                          <a:rPr lang="en-US" sz="3200" i="1">
                            <a:latin typeface="Cambria Math" panose="02040503050406030204" pitchFamily="18" charset="0"/>
                          </a:rPr>
                          <m:t> ×</m:t>
                        </m:r>
                        <m:r>
                          <a:rPr lang="en-US" sz="3200" b="0" i="1" smtClean="0">
                            <a:latin typeface="Cambria Math" panose="02040503050406030204" pitchFamily="18" charset="0"/>
                          </a:rPr>
                          <m:t>1.653</m:t>
                        </m:r>
                      </m:den>
                    </m:f>
                  </m:oMath>
                </a14:m>
                <a:endParaRPr lang="en-US" sz="3200" dirty="0" smtClean="0"/>
              </a:p>
              <a:p>
                <a:pPr marL="0" indent="0">
                  <a:buNone/>
                </a:pP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𝑇</m:t>
                        </m:r>
                      </m:e>
                      <m:sub>
                        <m:r>
                          <a:rPr lang="en-US" sz="3200" b="0" i="1" smtClean="0">
                            <a:latin typeface="Cambria Math" panose="02040503050406030204" pitchFamily="18" charset="0"/>
                          </a:rPr>
                          <m:t>𝐴𝑀𝐵</m:t>
                        </m:r>
                      </m:sub>
                    </m:sSub>
                  </m:oMath>
                </a14:m>
                <a:r>
                  <a:rPr lang="en-US" sz="3200" dirty="0" smtClean="0"/>
                  <a:t> = 15°C</a:t>
                </a:r>
              </a:p>
              <a:p>
                <a:pPr marL="0" indent="0">
                  <a:buNone/>
                </a:pPr>
                <a14:m>
                  <m:oMath xmlns:m="http://schemas.openxmlformats.org/officeDocument/2006/math">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𝑇</m:t>
                        </m:r>
                      </m:e>
                      <m:sub>
                        <m:r>
                          <a:rPr lang="en-US" sz="3200" b="0" i="1" smtClean="0">
                            <a:latin typeface="Cambria Math" panose="02040503050406030204" pitchFamily="18" charset="0"/>
                          </a:rPr>
                          <m:t>𝐹</m:t>
                        </m:r>
                      </m:sub>
                    </m:sSub>
                  </m:oMath>
                </a14:m>
                <a:r>
                  <a:rPr lang="en-US" sz="3200" dirty="0" smtClean="0"/>
                  <a:t> = 2286°C</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40914" y="1043189"/>
                <a:ext cx="11024314" cy="5615188"/>
              </a:xfrm>
              <a:blipFill rotWithShape="0">
                <a:blip r:embed="rId2"/>
                <a:stretch>
                  <a:fillRect l="-1327"/>
                </a:stretch>
              </a:blipFill>
            </p:spPr>
            <p:txBody>
              <a:bodyPr/>
              <a:lstStyle/>
              <a:p>
                <a:r>
                  <a:rPr lang="en-US">
                    <a:noFill/>
                  </a:rPr>
                  <a:t> </a:t>
                </a:r>
              </a:p>
            </p:txBody>
          </p:sp>
        </mc:Fallback>
      </mc:AlternateContent>
    </p:spTree>
    <p:extLst>
      <p:ext uri="{BB962C8B-B14F-4D97-AF65-F5344CB8AC3E}">
        <p14:creationId xmlns:p14="http://schemas.microsoft.com/office/powerpoint/2010/main" val="18365327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Heat Losses</a:t>
            </a:r>
            <a:endParaRPr lang="en-US" sz="4400" dirty="0"/>
          </a:p>
        </p:txBody>
      </p:sp>
      <p:sp>
        <p:nvSpPr>
          <p:cNvPr id="3" name="Content Placeholder 2"/>
          <p:cNvSpPr>
            <a:spLocks noGrp="1"/>
          </p:cNvSpPr>
          <p:nvPr>
            <p:ph idx="1"/>
          </p:nvPr>
        </p:nvSpPr>
        <p:spPr/>
        <p:txBody>
          <a:bodyPr>
            <a:normAutofit/>
          </a:bodyPr>
          <a:lstStyle/>
          <a:p>
            <a:r>
              <a:rPr lang="en-US" sz="3200" dirty="0" smtClean="0"/>
              <a:t>Combustion has to take a finite time, which may be a long as a second or two</a:t>
            </a:r>
          </a:p>
          <a:p>
            <a:r>
              <a:rPr lang="en-US" sz="3200" dirty="0" smtClean="0"/>
              <a:t>This means that during the time it takes for all of the heat to be released, some of it simultaneously leaking away from the flame envelope</a:t>
            </a:r>
            <a:endParaRPr lang="en-US" sz="3200" dirty="0"/>
          </a:p>
        </p:txBody>
      </p:sp>
    </p:spTree>
    <p:extLst>
      <p:ext uri="{BB962C8B-B14F-4D97-AF65-F5344CB8AC3E}">
        <p14:creationId xmlns:p14="http://schemas.microsoft.com/office/powerpoint/2010/main" val="246055949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Heat Losses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7"/>
                <a:ext cx="9905999" cy="4202828"/>
              </a:xfrm>
            </p:spPr>
            <p:txBody>
              <a:bodyPr>
                <a:normAutofit lnSpcReduction="10000"/>
              </a:bodyPr>
              <a:lstStyle/>
              <a:p>
                <a:r>
                  <a:rPr lang="en-US" sz="3200" dirty="0" smtClean="0"/>
                  <a:t>It is generally assumed that at least 5% of the heat is lost in this way</a:t>
                </a:r>
              </a:p>
              <a:p>
                <a:r>
                  <a:rPr lang="en-US" sz="3200" dirty="0" smtClean="0"/>
                  <a:t>Of course, this means that the effective net calorific value is only 95% of its actual value</a:t>
                </a:r>
              </a:p>
              <a:p>
                <a:r>
                  <a:rPr lang="en-US" sz="3200" dirty="0" smtClean="0"/>
                  <a:t>The calculation is adjusted by a factor of 0.95 so actual heat input will be (10.81 x 0.95) = 10.27MJ/</a:t>
                </a:r>
                <a14:m>
                  <m:oMath xmlns:m="http://schemas.openxmlformats.org/officeDocument/2006/math">
                    <m:sSup>
                      <m:sSupPr>
                        <m:ctrlPr>
                          <a:rPr lang="en-US" sz="3200" i="1" smtClean="0">
                            <a:latin typeface="Cambria Math" panose="02040503050406030204" pitchFamily="18" charset="0"/>
                          </a:rPr>
                        </m:ctrlPr>
                      </m:sSupPr>
                      <m:e>
                        <m:r>
                          <a:rPr lang="en-US" sz="3200" b="0" i="1" smtClean="0">
                            <a:latin typeface="Cambria Math" panose="02040503050406030204" pitchFamily="18" charset="0"/>
                          </a:rPr>
                          <m:t>𝑚</m:t>
                        </m:r>
                      </m:e>
                      <m:sup>
                        <m:r>
                          <a:rPr lang="en-US" sz="3200" b="0" i="1" smtClean="0">
                            <a:latin typeface="Cambria Math" panose="02040503050406030204" pitchFamily="18" charset="0"/>
                          </a:rPr>
                          <m:t>3</m:t>
                        </m:r>
                      </m:sup>
                    </m:sSup>
                  </m:oMath>
                </a14:m>
                <a:r>
                  <a:rPr lang="en-US" sz="3200" dirty="0" smtClean="0"/>
                  <a:t> of hydrogen at NTP</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7"/>
                <a:ext cx="9905999" cy="4202828"/>
              </a:xfrm>
              <a:blipFill rotWithShape="0">
                <a:blip r:embed="rId2"/>
                <a:stretch>
                  <a:fillRect l="-1969" t="-3628" r="-554" b="-1887"/>
                </a:stretch>
              </a:blipFill>
            </p:spPr>
            <p:txBody>
              <a:bodyPr/>
              <a:lstStyle/>
              <a:p>
                <a:r>
                  <a:rPr lang="en-US">
                    <a:noFill/>
                  </a:rPr>
                  <a:t> </a:t>
                </a:r>
              </a:p>
            </p:txBody>
          </p:sp>
        </mc:Fallback>
      </mc:AlternateContent>
    </p:spTree>
    <p:extLst>
      <p:ext uri="{BB962C8B-B14F-4D97-AF65-F5344CB8AC3E}">
        <p14:creationId xmlns:p14="http://schemas.microsoft.com/office/powerpoint/2010/main" val="294272241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Dissociation Effects</a:t>
            </a:r>
            <a:endParaRPr lang="en-US" sz="4400" dirty="0"/>
          </a:p>
        </p:txBody>
      </p:sp>
      <p:sp>
        <p:nvSpPr>
          <p:cNvPr id="3" name="Content Placeholder 2"/>
          <p:cNvSpPr>
            <a:spLocks noGrp="1"/>
          </p:cNvSpPr>
          <p:nvPr>
            <p:ph idx="1"/>
          </p:nvPr>
        </p:nvSpPr>
        <p:spPr>
          <a:xfrm>
            <a:off x="1141412" y="2249486"/>
            <a:ext cx="9905999" cy="4215707"/>
          </a:xfrm>
        </p:spPr>
        <p:txBody>
          <a:bodyPr>
            <a:normAutofit fontScale="92500" lnSpcReduction="20000"/>
          </a:bodyPr>
          <a:lstStyle/>
          <a:p>
            <a:r>
              <a:rPr lang="en-US" sz="3200" dirty="0" smtClean="0"/>
              <a:t>When a fuel combusts the eventual terminal reaction products are carbon dioxide and water</a:t>
            </a:r>
          </a:p>
          <a:p>
            <a:r>
              <a:rPr lang="en-US" sz="3200" dirty="0" smtClean="0"/>
              <a:t>This isn’t quite so; there will always be some reactants left because, in all chemical reactions, there’s an equilibrium between reactants and products</a:t>
            </a:r>
          </a:p>
          <a:p>
            <a:r>
              <a:rPr lang="en-US" sz="3200" dirty="0" smtClean="0"/>
              <a:t>For combustion reactions the equilibrium between the reactants and products depends on such things as the temperature and pressure</a:t>
            </a:r>
            <a:endParaRPr lang="en-US" sz="3200" dirty="0"/>
          </a:p>
        </p:txBody>
      </p:sp>
    </p:spTree>
    <p:extLst>
      <p:ext uri="{BB962C8B-B14F-4D97-AF65-F5344CB8AC3E}">
        <p14:creationId xmlns:p14="http://schemas.microsoft.com/office/powerpoint/2010/main" val="386498715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18942"/>
            <a:ext cx="9905998" cy="1120462"/>
          </a:xfrm>
        </p:spPr>
        <p:txBody>
          <a:bodyPr>
            <a:normAutofit/>
          </a:bodyPr>
          <a:lstStyle/>
          <a:p>
            <a:pPr algn="ctr"/>
            <a:r>
              <a:rPr lang="en-US" sz="4400" dirty="0"/>
              <a:t>Dissociation Effects</a:t>
            </a:r>
          </a:p>
        </p:txBody>
      </p:sp>
      <p:sp>
        <p:nvSpPr>
          <p:cNvPr id="3" name="Content Placeholder 2"/>
          <p:cNvSpPr>
            <a:spLocks noGrp="1"/>
          </p:cNvSpPr>
          <p:nvPr>
            <p:ph idx="1"/>
          </p:nvPr>
        </p:nvSpPr>
        <p:spPr>
          <a:xfrm>
            <a:off x="656824" y="1339404"/>
            <a:ext cx="10753858" cy="5035637"/>
          </a:xfrm>
        </p:spPr>
        <p:txBody>
          <a:bodyPr>
            <a:normAutofit/>
          </a:bodyPr>
          <a:lstStyle/>
          <a:p>
            <a:r>
              <a:rPr lang="en-US" sz="3200" dirty="0" smtClean="0"/>
              <a:t>It also depends on the amount of the combustion reactants and products in the flame</a:t>
            </a:r>
          </a:p>
          <a:p>
            <a:r>
              <a:rPr lang="en-US" sz="3200" dirty="0" smtClean="0"/>
              <a:t>Within this simplified approach we can write combustion as</a:t>
            </a:r>
          </a:p>
          <a:p>
            <a:pPr marL="0" indent="0">
              <a:buNone/>
            </a:pPr>
            <a:r>
              <a:rPr lang="en-US" sz="3200" dirty="0"/>
              <a:t>	</a:t>
            </a:r>
            <a:r>
              <a:rPr lang="en-US" sz="3200" dirty="0" smtClean="0"/>
              <a:t>		A      +        B             C       +      D</a:t>
            </a:r>
          </a:p>
          <a:p>
            <a:pPr marL="0" indent="0">
              <a:buNone/>
            </a:pPr>
            <a:r>
              <a:rPr lang="en-US" sz="3200" dirty="0"/>
              <a:t>	</a:t>
            </a:r>
            <a:r>
              <a:rPr lang="en-US" sz="3200" dirty="0" smtClean="0"/>
              <a:t>	Combustion reactants           Combustion products</a:t>
            </a:r>
          </a:p>
          <a:p>
            <a:r>
              <a:rPr lang="en-US" sz="3200" dirty="0" smtClean="0"/>
              <a:t>It shows that all of A and B can never be changed entirely into C and D, there’s an equilibrium balance</a:t>
            </a:r>
            <a:endParaRPr lang="en-US" sz="3200" dirty="0"/>
          </a:p>
        </p:txBody>
      </p:sp>
      <p:cxnSp>
        <p:nvCxnSpPr>
          <p:cNvPr id="5" name="Straight Arrow Connector 4"/>
          <p:cNvCxnSpPr/>
          <p:nvPr/>
        </p:nvCxnSpPr>
        <p:spPr>
          <a:xfrm>
            <a:off x="6053070" y="4378816"/>
            <a:ext cx="991674" cy="1287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6065949" y="4505456"/>
            <a:ext cx="991674" cy="214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258396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Dissociation Effects</a:t>
            </a:r>
          </a:p>
        </p:txBody>
      </p:sp>
      <p:sp>
        <p:nvSpPr>
          <p:cNvPr id="3" name="Content Placeholder 2"/>
          <p:cNvSpPr>
            <a:spLocks noGrp="1"/>
          </p:cNvSpPr>
          <p:nvPr>
            <p:ph idx="1"/>
          </p:nvPr>
        </p:nvSpPr>
        <p:spPr/>
        <p:txBody>
          <a:bodyPr>
            <a:normAutofit/>
          </a:bodyPr>
          <a:lstStyle/>
          <a:p>
            <a:r>
              <a:rPr lang="en-US" sz="3200" dirty="0" smtClean="0"/>
              <a:t>This breakdown of the products C and D into A and B is called dissociation and it uses up some of the heat</a:t>
            </a:r>
          </a:p>
          <a:p>
            <a:r>
              <a:rPr lang="en-US" sz="3200" dirty="0" smtClean="0"/>
              <a:t>The importance of this idea is that represents a lack of completeness of combustion, and a loss of potential heat release</a:t>
            </a:r>
            <a:endParaRPr lang="en-US" sz="3200" dirty="0"/>
          </a:p>
        </p:txBody>
      </p:sp>
    </p:spTree>
    <p:extLst>
      <p:ext uri="{BB962C8B-B14F-4D97-AF65-F5344CB8AC3E}">
        <p14:creationId xmlns:p14="http://schemas.microsoft.com/office/powerpoint/2010/main" val="101743923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What else affects the flame temperature</a:t>
            </a:r>
            <a:endParaRPr lang="en-US" sz="4400" dirty="0"/>
          </a:p>
        </p:txBody>
      </p:sp>
      <p:sp>
        <p:nvSpPr>
          <p:cNvPr id="3" name="Content Placeholder 2"/>
          <p:cNvSpPr>
            <a:spLocks noGrp="1"/>
          </p:cNvSpPr>
          <p:nvPr>
            <p:ph idx="1"/>
          </p:nvPr>
        </p:nvSpPr>
        <p:spPr>
          <a:xfrm>
            <a:off x="1141412" y="2249487"/>
            <a:ext cx="9905999" cy="4318738"/>
          </a:xfrm>
        </p:spPr>
        <p:txBody>
          <a:bodyPr>
            <a:normAutofit lnSpcReduction="10000"/>
          </a:bodyPr>
          <a:lstStyle/>
          <a:p>
            <a:r>
              <a:rPr lang="en-US" sz="3200" dirty="0" smtClean="0"/>
              <a:t>Two things which are concerned with combustion practice, but difference is we can control and use them to alter flame temperature</a:t>
            </a:r>
          </a:p>
          <a:p>
            <a:r>
              <a:rPr lang="en-US" sz="3200" dirty="0" smtClean="0"/>
              <a:t>If more air is used then this increases the amount of combustion products</a:t>
            </a:r>
          </a:p>
          <a:p>
            <a:r>
              <a:rPr lang="en-US" sz="3200" dirty="0" smtClean="0"/>
              <a:t>In practice combustion always needs more air than the theoretical amount- it is called excess air</a:t>
            </a:r>
            <a:endParaRPr lang="en-US" sz="3200" dirty="0"/>
          </a:p>
        </p:txBody>
      </p:sp>
    </p:spTree>
    <p:extLst>
      <p:ext uri="{BB962C8B-B14F-4D97-AF65-F5344CB8AC3E}">
        <p14:creationId xmlns:p14="http://schemas.microsoft.com/office/powerpoint/2010/main" val="72968675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What else affects the flame temperature</a:t>
            </a:r>
          </a:p>
        </p:txBody>
      </p:sp>
      <p:sp>
        <p:nvSpPr>
          <p:cNvPr id="3" name="Content Placeholder 2"/>
          <p:cNvSpPr>
            <a:spLocks noGrp="1"/>
          </p:cNvSpPr>
          <p:nvPr>
            <p:ph idx="1"/>
          </p:nvPr>
        </p:nvSpPr>
        <p:spPr/>
        <p:txBody>
          <a:bodyPr>
            <a:normAutofit/>
          </a:bodyPr>
          <a:lstStyle/>
          <a:p>
            <a:r>
              <a:rPr lang="en-US" sz="3200" dirty="0" smtClean="0"/>
              <a:t>In practice the actual flame temperature will be very dependent on how much excess air is being used</a:t>
            </a:r>
          </a:p>
          <a:p>
            <a:r>
              <a:rPr lang="en-US" sz="3200" dirty="0" smtClean="0"/>
              <a:t>The greater the excess air the lower the flame temperature</a:t>
            </a:r>
            <a:endParaRPr lang="en-US" sz="3200" dirty="0"/>
          </a:p>
        </p:txBody>
      </p:sp>
    </p:spTree>
    <p:extLst>
      <p:ext uri="{BB962C8B-B14F-4D97-AF65-F5344CB8AC3E}">
        <p14:creationId xmlns:p14="http://schemas.microsoft.com/office/powerpoint/2010/main" val="22457183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Detrimental Effects of reduced flame temperature</a:t>
            </a:r>
            <a:endParaRPr lang="en-US" sz="4400" dirty="0"/>
          </a:p>
        </p:txBody>
      </p:sp>
      <p:sp>
        <p:nvSpPr>
          <p:cNvPr id="3" name="Content Placeholder 2"/>
          <p:cNvSpPr>
            <a:spLocks noGrp="1"/>
          </p:cNvSpPr>
          <p:nvPr>
            <p:ph idx="1"/>
          </p:nvPr>
        </p:nvSpPr>
        <p:spPr>
          <a:xfrm>
            <a:off x="1141412" y="2249486"/>
            <a:ext cx="9905999" cy="4292981"/>
          </a:xfrm>
        </p:spPr>
        <p:txBody>
          <a:bodyPr>
            <a:normAutofit/>
          </a:bodyPr>
          <a:lstStyle/>
          <a:p>
            <a:pPr marL="514350" indent="-514350">
              <a:buAutoNum type="arabicPeriod"/>
            </a:pPr>
            <a:r>
              <a:rPr lang="en-US" sz="3200" dirty="0" smtClean="0"/>
              <a:t>Reduced rate of heat transfer from the flame to whatever is being heated</a:t>
            </a:r>
          </a:p>
          <a:p>
            <a:pPr marL="514350" indent="-514350">
              <a:buAutoNum type="arabicPeriod"/>
            </a:pPr>
            <a:r>
              <a:rPr lang="en-US" sz="3200" dirty="0" smtClean="0"/>
              <a:t>A  smaller amount of heat available for use before the combustion products cool to temperatures where heat transfer is either impossible or too slow</a:t>
            </a:r>
          </a:p>
          <a:p>
            <a:pPr marL="514350" indent="-514350">
              <a:buAutoNum type="arabicPeriod"/>
            </a:pPr>
            <a:r>
              <a:rPr lang="en-US" sz="3200" dirty="0" smtClean="0"/>
              <a:t>Most heat can be lost in the waste flue gases</a:t>
            </a:r>
            <a:endParaRPr lang="en-US" sz="3200" dirty="0"/>
          </a:p>
        </p:txBody>
      </p:sp>
    </p:spTree>
    <p:extLst>
      <p:ext uri="{BB962C8B-B14F-4D97-AF65-F5344CB8AC3E}">
        <p14:creationId xmlns:p14="http://schemas.microsoft.com/office/powerpoint/2010/main" val="180749896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41668"/>
            <a:ext cx="9905998" cy="991673"/>
          </a:xfrm>
        </p:spPr>
        <p:txBody>
          <a:bodyPr>
            <a:normAutofit/>
          </a:bodyPr>
          <a:lstStyle/>
          <a:p>
            <a:pPr algn="ctr"/>
            <a:r>
              <a:rPr lang="en-US" sz="4400" dirty="0" smtClean="0"/>
              <a:t>Question (1)</a:t>
            </a:r>
            <a:endParaRPr lang="en-US" sz="4400" dirty="0"/>
          </a:p>
        </p:txBody>
      </p:sp>
      <p:sp>
        <p:nvSpPr>
          <p:cNvPr id="3" name="Content Placeholder 2"/>
          <p:cNvSpPr>
            <a:spLocks noGrp="1"/>
          </p:cNvSpPr>
          <p:nvPr>
            <p:ph idx="1"/>
          </p:nvPr>
        </p:nvSpPr>
        <p:spPr>
          <a:xfrm>
            <a:off x="1141412" y="1133342"/>
            <a:ext cx="9905999" cy="5473520"/>
          </a:xfrm>
        </p:spPr>
        <p:txBody>
          <a:bodyPr>
            <a:normAutofit/>
          </a:bodyPr>
          <a:lstStyle/>
          <a:p>
            <a:pPr marL="571500" indent="-571500">
              <a:buAutoNum type="romanLcParenBoth"/>
            </a:pPr>
            <a:r>
              <a:rPr lang="en-US" sz="3200" dirty="0" smtClean="0"/>
              <a:t>A firm using hydrogen as its process heat source decides to alter the excess air conditions in order to get complete combustion.  They discovered that, when 10% excess air is used, the quantity of combustion products for each m</a:t>
            </a:r>
            <a:r>
              <a:rPr lang="en-US" sz="3200" baseline="30000" dirty="0" smtClean="0"/>
              <a:t>3</a:t>
            </a:r>
            <a:r>
              <a:rPr lang="en-US" sz="3200" dirty="0" smtClean="0"/>
              <a:t> of hydrogen increases from 2.88m</a:t>
            </a:r>
            <a:r>
              <a:rPr lang="en-US" sz="3200" baseline="30000" dirty="0" smtClean="0"/>
              <a:t>3</a:t>
            </a:r>
            <a:r>
              <a:rPr lang="en-US" sz="3200" dirty="0" smtClean="0"/>
              <a:t> to 3.11m</a:t>
            </a:r>
            <a:r>
              <a:rPr lang="en-US" sz="3200" baseline="30000" dirty="0" smtClean="0"/>
              <a:t>3</a:t>
            </a:r>
            <a:r>
              <a:rPr lang="en-US" sz="3200" dirty="0" smtClean="0"/>
              <a:t>.  Cp = 1.653 KJ/m</a:t>
            </a:r>
            <a:r>
              <a:rPr lang="en-US" sz="3200" baseline="30000" dirty="0" smtClean="0"/>
              <a:t>3</a:t>
            </a:r>
            <a:r>
              <a:rPr lang="en-US" sz="3200" dirty="0" smtClean="0"/>
              <a:t>K (NTP).  Calculate the new flame temperature.  The effective net C.V is 92% of the actual value of 10.81MJ/m</a:t>
            </a:r>
            <a:r>
              <a:rPr lang="en-US" sz="3200" baseline="30000" dirty="0" smtClean="0"/>
              <a:t>3</a:t>
            </a:r>
            <a:r>
              <a:rPr lang="en-US" sz="3200" dirty="0" smtClean="0"/>
              <a:t> of hydrogen</a:t>
            </a:r>
          </a:p>
          <a:p>
            <a:pPr marL="571500" indent="-571500">
              <a:buAutoNum type="romanLcParenBoth"/>
            </a:pPr>
            <a:endParaRPr lang="en-US" sz="3200" dirty="0"/>
          </a:p>
        </p:txBody>
      </p:sp>
    </p:spTree>
    <p:extLst>
      <p:ext uri="{BB962C8B-B14F-4D97-AF65-F5344CB8AC3E}">
        <p14:creationId xmlns:p14="http://schemas.microsoft.com/office/powerpoint/2010/main" val="128014873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57577"/>
            <a:ext cx="9905998" cy="1159099"/>
          </a:xfrm>
        </p:spPr>
        <p:txBody>
          <a:bodyPr>
            <a:normAutofit/>
          </a:bodyPr>
          <a:lstStyle/>
          <a:p>
            <a:pPr algn="ctr"/>
            <a:r>
              <a:rPr lang="en-US" sz="4400" dirty="0" smtClean="0"/>
              <a:t>Question (2)</a:t>
            </a:r>
            <a:endParaRPr lang="en-US" sz="4400" dirty="0"/>
          </a:p>
        </p:txBody>
      </p:sp>
      <p:sp>
        <p:nvSpPr>
          <p:cNvPr id="3" name="Content Placeholder 2"/>
          <p:cNvSpPr>
            <a:spLocks noGrp="1"/>
          </p:cNvSpPr>
          <p:nvPr>
            <p:ph idx="1"/>
          </p:nvPr>
        </p:nvSpPr>
        <p:spPr>
          <a:xfrm>
            <a:off x="1141412" y="1416676"/>
            <a:ext cx="9905999" cy="5203065"/>
          </a:xfrm>
        </p:spPr>
        <p:txBody>
          <a:bodyPr>
            <a:normAutofit/>
          </a:bodyPr>
          <a:lstStyle/>
          <a:p>
            <a:pPr marL="571500" indent="-571500">
              <a:buAutoNum type="romanLcParenBoth" startAt="2"/>
            </a:pPr>
            <a:r>
              <a:rPr lang="en-US" sz="3200" dirty="0" smtClean="0"/>
              <a:t>In order to optimize profits the firm decided to check the effect of and increase in excess air to 50% giving a total of 4.07m</a:t>
            </a:r>
            <a:r>
              <a:rPr lang="en-US" sz="3200" baseline="30000" dirty="0" smtClean="0"/>
              <a:t>3</a:t>
            </a:r>
            <a:r>
              <a:rPr lang="en-US" sz="3200" dirty="0" smtClean="0"/>
              <a:t> of waste gas for each cubic metre of hydrogen.  What’s T</a:t>
            </a:r>
            <a:r>
              <a:rPr lang="en-US" sz="3200" baseline="-25000" dirty="0" smtClean="0"/>
              <a:t>F</a:t>
            </a:r>
            <a:r>
              <a:rPr lang="en-US" sz="3200" dirty="0" smtClean="0"/>
              <a:t> now?</a:t>
            </a:r>
          </a:p>
          <a:p>
            <a:pPr marL="571500" indent="-571500">
              <a:buAutoNum type="romanLcParenBoth" startAt="2"/>
            </a:pPr>
            <a:r>
              <a:rPr lang="en-US" sz="3200" dirty="0"/>
              <a:t> </a:t>
            </a:r>
            <a:r>
              <a:rPr lang="en-US" sz="3200" dirty="0" smtClean="0"/>
              <a:t>The company wishes to examine the benefit of burning the hydrogen with preheated air.  All the other conditions are as in (ii) but there is 2.0MJ of preheat in the combustion air.  What’s the improvement?</a:t>
            </a:r>
          </a:p>
          <a:p>
            <a:pPr marL="571500" indent="-571500">
              <a:buAutoNum type="romanLcParenBoth" startAt="2"/>
            </a:pPr>
            <a:endParaRPr lang="en-US" sz="3200" dirty="0" smtClean="0"/>
          </a:p>
          <a:p>
            <a:pPr marL="0" indent="0">
              <a:buNone/>
            </a:pPr>
            <a:endParaRPr lang="en-US" sz="3200" dirty="0" smtClean="0"/>
          </a:p>
          <a:p>
            <a:pPr marL="0" indent="0">
              <a:buNone/>
            </a:pPr>
            <a:endParaRPr lang="en-US" sz="3200" dirty="0"/>
          </a:p>
        </p:txBody>
      </p:sp>
    </p:spTree>
    <p:extLst>
      <p:ext uri="{BB962C8B-B14F-4D97-AF65-F5344CB8AC3E}">
        <p14:creationId xmlns:p14="http://schemas.microsoft.com/office/powerpoint/2010/main" val="236719582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(1)</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6"/>
                <a:ext cx="9905999" cy="4086919"/>
              </a:xfrm>
            </p:spPr>
            <p:txBody>
              <a:bodyPr>
                <a:normAutofit/>
              </a:bodyPr>
              <a:lstStyle/>
              <a:p>
                <a:pPr marL="0" indent="0">
                  <a:buNone/>
                </a:pPr>
                <a:r>
                  <a:rPr lang="en-US" sz="3200" dirty="0" smtClean="0"/>
                  <a:t>T</a:t>
                </a:r>
                <a:r>
                  <a:rPr lang="en-US" sz="3200" baseline="-25000" dirty="0" smtClean="0"/>
                  <a:t>F</a:t>
                </a:r>
                <a:r>
                  <a:rPr lang="en-US" sz="3200" dirty="0" smtClean="0"/>
                  <a:t> – T</a:t>
                </a:r>
                <a:r>
                  <a:rPr lang="en-US" sz="3200" baseline="-25000" dirty="0" smtClean="0"/>
                  <a:t>AMB</a:t>
                </a:r>
                <a:r>
                  <a:rPr lang="en-US" sz="3200" dirty="0" smtClean="0"/>
                  <a:t> =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𝑀</m:t>
                            </m:r>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𝐶𝑉</m:t>
                            </m:r>
                            <m:r>
                              <a:rPr lang="en-US" sz="3200" b="0" i="1" smtClean="0">
                                <a:latin typeface="Cambria Math" panose="02040503050406030204" pitchFamily="18" charset="0"/>
                                <a:ea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𝑜𝑓</m:t>
                            </m:r>
                            <m:r>
                              <a:rPr lang="en-US" sz="3200" b="0" i="1" smtClean="0">
                                <a:latin typeface="Cambria Math" panose="02040503050406030204" pitchFamily="18" charset="0"/>
                                <a:ea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𝑓𝑢𝑒𝑙</m:t>
                            </m:r>
                          </m:num>
                          <m:den>
                            <m:r>
                              <a:rPr lang="en-US" sz="3200" b="0" i="1" smtClean="0">
                                <a:latin typeface="Cambria Math" panose="02040503050406030204" pitchFamily="18" charset="0"/>
                              </a:rPr>
                              <m:t>𝑉</m:t>
                            </m:r>
                            <m:r>
                              <a:rPr lang="en-US" sz="3200" b="0" i="1" smtClean="0">
                                <a:latin typeface="Cambria Math" panose="02040503050406030204" pitchFamily="18" charset="0"/>
                              </a:rPr>
                              <m:t> × </m:t>
                            </m:r>
                            <m:sSub>
                              <m:sSubPr>
                                <m:ctrlPr>
                                  <a:rPr lang="en-US" sz="3200" b="0" i="1" smtClean="0">
                                    <a:latin typeface="Cambria Math" panose="02040503050406030204" pitchFamily="18" charset="0"/>
                                    <a:ea typeface="Cambria Math" panose="02040503050406030204" pitchFamily="18" charset="0"/>
                                  </a:rPr>
                                </m:ctrlPr>
                              </m:sSubPr>
                              <m:e>
                                <m:r>
                                  <a:rPr lang="en-US" sz="3200" b="0" i="1" smtClean="0">
                                    <a:latin typeface="Cambria Math" panose="02040503050406030204" pitchFamily="18" charset="0"/>
                                    <a:ea typeface="Cambria Math" panose="02040503050406030204" pitchFamily="18" charset="0"/>
                                  </a:rPr>
                                  <m:t>𝐶</m:t>
                                </m:r>
                              </m:e>
                              <m:sub>
                                <m:r>
                                  <a:rPr lang="en-US" sz="3200" b="0" i="1" smtClean="0">
                                    <a:latin typeface="Cambria Math" panose="02040503050406030204" pitchFamily="18" charset="0"/>
                                    <a:ea typeface="Cambria Math" panose="02040503050406030204" pitchFamily="18" charset="0"/>
                                  </a:rPr>
                                  <m:t>𝑃</m:t>
                                </m:r>
                              </m:sub>
                            </m:sSub>
                          </m:den>
                        </m:f>
                      </m:e>
                    </m:d>
                  </m:oMath>
                </a14:m>
                <a:endParaRPr lang="en-US" sz="3200" dirty="0" smtClean="0"/>
              </a:p>
              <a:p>
                <a:pPr marL="0" indent="0">
                  <a:buNone/>
                </a:pPr>
                <a:r>
                  <a:rPr lang="en-US" sz="3200" dirty="0" smtClean="0"/>
                  <a:t>10% excess air</a:t>
                </a:r>
              </a:p>
              <a:p>
                <a:pPr marL="0" indent="0">
                  <a:buNone/>
                </a:pPr>
                <a:r>
                  <a:rPr lang="en-US" sz="3200" dirty="0"/>
                  <a:t>T</a:t>
                </a:r>
                <a:r>
                  <a:rPr lang="en-US" sz="3200" baseline="-25000" dirty="0"/>
                  <a:t>F</a:t>
                </a:r>
                <a:r>
                  <a:rPr lang="en-US" sz="3200" dirty="0"/>
                  <a:t> – T</a:t>
                </a:r>
                <a:r>
                  <a:rPr lang="en-US" sz="3200" baseline="-25000" dirty="0"/>
                  <a:t>AMB</a:t>
                </a:r>
                <a:r>
                  <a:rPr lang="en-US" sz="3200" dirty="0"/>
                  <a:t> </a:t>
                </a:r>
                <a:r>
                  <a:rPr lang="en-US" sz="3200" dirty="0" smtClean="0"/>
                  <a:t>=</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10.81 </m:t>
                            </m:r>
                            <m:r>
                              <a:rPr lang="en-US" sz="3200" b="0" i="1" smtClean="0">
                                <a:latin typeface="Cambria Math" panose="02040503050406030204" pitchFamily="18" charset="0"/>
                                <a:ea typeface="Cambria Math" panose="02040503050406030204" pitchFamily="18" charset="0"/>
                              </a:rPr>
                              <m:t>×0.92 × </m:t>
                            </m:r>
                            <m:sSup>
                              <m:sSupPr>
                                <m:ctrlPr>
                                  <a:rPr lang="en-US" sz="3200" b="0" i="1" smtClean="0">
                                    <a:latin typeface="Cambria Math" panose="02040503050406030204" pitchFamily="18" charset="0"/>
                                    <a:ea typeface="Cambria Math" panose="02040503050406030204" pitchFamily="18" charset="0"/>
                                  </a:rPr>
                                </m:ctrlPr>
                              </m:sSupPr>
                              <m:e>
                                <m:r>
                                  <a:rPr lang="en-US" sz="3200" b="0" i="1" smtClean="0">
                                    <a:latin typeface="Cambria Math" panose="02040503050406030204" pitchFamily="18" charset="0"/>
                                    <a:ea typeface="Cambria Math" panose="02040503050406030204" pitchFamily="18" charset="0"/>
                                  </a:rPr>
                                  <m:t>10</m:t>
                                </m:r>
                              </m:e>
                              <m:sup>
                                <m:r>
                                  <a:rPr lang="en-US" sz="3200" b="0" i="1" smtClean="0">
                                    <a:latin typeface="Cambria Math" panose="02040503050406030204" pitchFamily="18" charset="0"/>
                                    <a:ea typeface="Cambria Math" panose="02040503050406030204" pitchFamily="18" charset="0"/>
                                  </a:rPr>
                                  <m:t>3</m:t>
                                </m:r>
                              </m:sup>
                            </m:sSup>
                          </m:num>
                          <m:den>
                            <m:r>
                              <a:rPr lang="en-US" sz="3200" b="0" i="1" smtClean="0">
                                <a:latin typeface="Cambria Math" panose="02040503050406030204" pitchFamily="18" charset="0"/>
                              </a:rPr>
                              <m:t>3.11 </m:t>
                            </m:r>
                            <m:r>
                              <a:rPr lang="en-US" sz="3200" b="0" i="1" smtClean="0">
                                <a:latin typeface="Cambria Math" panose="02040503050406030204" pitchFamily="18" charset="0"/>
                                <a:ea typeface="Cambria Math" panose="02040503050406030204" pitchFamily="18" charset="0"/>
                              </a:rPr>
                              <m:t>×1.653</m:t>
                            </m:r>
                          </m:den>
                        </m:f>
                      </m:e>
                    </m:d>
                  </m:oMath>
                </a14:m>
                <a:r>
                  <a:rPr lang="en-US" sz="3200" dirty="0" smtClean="0"/>
                  <a:t> = 1935°C</a:t>
                </a:r>
              </a:p>
              <a:p>
                <a:pPr marL="0" indent="0">
                  <a:buNone/>
                </a:pPr>
                <a:r>
                  <a:rPr lang="en-US" sz="3200" dirty="0" smtClean="0"/>
                  <a:t>T</a:t>
                </a:r>
                <a:r>
                  <a:rPr lang="en-US" sz="3200" baseline="-25000" dirty="0" smtClean="0"/>
                  <a:t>F</a:t>
                </a:r>
                <a:r>
                  <a:rPr lang="en-US" sz="3200" dirty="0" smtClean="0"/>
                  <a:t> = 1950°C</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6"/>
                <a:ext cx="9905999" cy="4086919"/>
              </a:xfrm>
              <a:blipFill rotWithShape="0">
                <a:blip r:embed="rId2"/>
                <a:stretch>
                  <a:fillRect l="-1538"/>
                </a:stretch>
              </a:blipFill>
            </p:spPr>
            <p:txBody>
              <a:bodyPr/>
              <a:lstStyle/>
              <a:p>
                <a:r>
                  <a:rPr lang="en-US">
                    <a:noFill/>
                  </a:rPr>
                  <a:t> </a:t>
                </a:r>
              </a:p>
            </p:txBody>
          </p:sp>
        </mc:Fallback>
      </mc:AlternateContent>
    </p:spTree>
    <p:extLst>
      <p:ext uri="{BB962C8B-B14F-4D97-AF65-F5344CB8AC3E}">
        <p14:creationId xmlns:p14="http://schemas.microsoft.com/office/powerpoint/2010/main" val="94800676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31820"/>
            <a:ext cx="9905998" cy="1133341"/>
          </a:xfrm>
        </p:spPr>
        <p:txBody>
          <a:bodyPr>
            <a:normAutofit/>
          </a:bodyPr>
          <a:lstStyle/>
          <a:p>
            <a:pPr algn="ctr"/>
            <a:r>
              <a:rPr lang="en-US" sz="4400" dirty="0" smtClean="0"/>
              <a:t>Solution (2)</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1365161"/>
                <a:ext cx="9905999" cy="5048518"/>
              </a:xfrm>
            </p:spPr>
            <p:txBody>
              <a:bodyPr>
                <a:normAutofit/>
              </a:bodyPr>
              <a:lstStyle/>
              <a:p>
                <a:pPr marL="0" indent="0">
                  <a:buNone/>
                </a:pPr>
                <a:r>
                  <a:rPr lang="en-US" sz="3200" dirty="0" smtClean="0"/>
                  <a:t>(ii) With 50% excess air</a:t>
                </a:r>
              </a:p>
              <a:p>
                <a:pPr marL="0" indent="0">
                  <a:buNone/>
                </a:pPr>
                <a:r>
                  <a:rPr lang="en-US" sz="3200" dirty="0"/>
                  <a:t>T</a:t>
                </a:r>
                <a:r>
                  <a:rPr lang="en-US" sz="3200" baseline="-25000" dirty="0"/>
                  <a:t>F</a:t>
                </a:r>
                <a:r>
                  <a:rPr lang="en-US" sz="3200" dirty="0"/>
                  <a:t> – T</a:t>
                </a:r>
                <a:r>
                  <a:rPr lang="en-US" sz="3200" baseline="-25000" dirty="0"/>
                  <a:t>AMB</a:t>
                </a:r>
                <a:r>
                  <a:rPr lang="en-US" sz="3200" dirty="0"/>
                  <a:t> =</a:t>
                </a:r>
                <a14:m>
                  <m:oMath xmlns:m="http://schemas.openxmlformats.org/officeDocument/2006/math">
                    <m:d>
                      <m:dPr>
                        <m:ctrlPr>
                          <a:rPr lang="en-US" sz="3200" i="1">
                            <a:latin typeface="Cambria Math" panose="02040503050406030204" pitchFamily="18" charset="0"/>
                          </a:rPr>
                        </m:ctrlPr>
                      </m:dPr>
                      <m:e>
                        <m:f>
                          <m:fPr>
                            <m:ctrlPr>
                              <a:rPr lang="en-US" sz="3200" i="1">
                                <a:latin typeface="Cambria Math" panose="02040503050406030204" pitchFamily="18" charset="0"/>
                              </a:rPr>
                            </m:ctrlPr>
                          </m:fPr>
                          <m:num>
                            <m:r>
                              <a:rPr lang="en-US" sz="3200" i="1">
                                <a:latin typeface="Cambria Math" panose="02040503050406030204" pitchFamily="18" charset="0"/>
                              </a:rPr>
                              <m:t>10.81 </m:t>
                            </m:r>
                            <m:r>
                              <a:rPr lang="en-US" sz="3200" i="1">
                                <a:latin typeface="Cambria Math" panose="02040503050406030204" pitchFamily="18" charset="0"/>
                                <a:ea typeface="Cambria Math" panose="02040503050406030204" pitchFamily="18" charset="0"/>
                              </a:rPr>
                              <m:t>×0.92 × </m:t>
                            </m:r>
                            <m:sSup>
                              <m:sSupPr>
                                <m:ctrlPr>
                                  <a:rPr lang="en-US" sz="3200" i="1">
                                    <a:latin typeface="Cambria Math" panose="02040503050406030204" pitchFamily="18" charset="0"/>
                                    <a:ea typeface="Cambria Math" panose="02040503050406030204" pitchFamily="18" charset="0"/>
                                  </a:rPr>
                                </m:ctrlPr>
                              </m:sSupPr>
                              <m:e>
                                <m:r>
                                  <a:rPr lang="en-US" sz="3200" i="1">
                                    <a:latin typeface="Cambria Math" panose="02040503050406030204" pitchFamily="18" charset="0"/>
                                    <a:ea typeface="Cambria Math" panose="02040503050406030204" pitchFamily="18" charset="0"/>
                                  </a:rPr>
                                  <m:t>10</m:t>
                                </m:r>
                              </m:e>
                              <m:sup>
                                <m:r>
                                  <a:rPr lang="en-US" sz="3200" i="1">
                                    <a:latin typeface="Cambria Math" panose="02040503050406030204" pitchFamily="18" charset="0"/>
                                    <a:ea typeface="Cambria Math" panose="02040503050406030204" pitchFamily="18" charset="0"/>
                                  </a:rPr>
                                  <m:t>3</m:t>
                                </m:r>
                              </m:sup>
                            </m:sSup>
                          </m:num>
                          <m:den>
                            <m:r>
                              <a:rPr lang="en-US" sz="3200" b="0" i="1" smtClean="0">
                                <a:latin typeface="Cambria Math" panose="02040503050406030204" pitchFamily="18" charset="0"/>
                                <a:ea typeface="Cambria Math" panose="02040503050406030204" pitchFamily="18" charset="0"/>
                              </a:rPr>
                              <m:t>4.07</m:t>
                            </m:r>
                            <m:r>
                              <a:rPr lang="en-US" sz="3200" i="1">
                                <a:latin typeface="Cambria Math" panose="02040503050406030204" pitchFamily="18" charset="0"/>
                              </a:rPr>
                              <m:t> </m:t>
                            </m:r>
                            <m:r>
                              <a:rPr lang="en-US" sz="3200" i="1">
                                <a:latin typeface="Cambria Math" panose="02040503050406030204" pitchFamily="18" charset="0"/>
                                <a:ea typeface="Cambria Math" panose="02040503050406030204" pitchFamily="18" charset="0"/>
                              </a:rPr>
                              <m:t>×1.653</m:t>
                            </m:r>
                          </m:den>
                        </m:f>
                      </m:e>
                    </m:d>
                  </m:oMath>
                </a14:m>
                <a:r>
                  <a:rPr lang="en-US" sz="3200" dirty="0"/>
                  <a:t> = </a:t>
                </a:r>
                <a:r>
                  <a:rPr lang="en-US" sz="3200" dirty="0" smtClean="0"/>
                  <a:t>1478°C</a:t>
                </a:r>
                <a:endParaRPr lang="en-US" sz="3200" dirty="0"/>
              </a:p>
              <a:p>
                <a:pPr marL="0" indent="0">
                  <a:buNone/>
                </a:pPr>
                <a:r>
                  <a:rPr lang="en-US" sz="3200" dirty="0"/>
                  <a:t>T</a:t>
                </a:r>
                <a:r>
                  <a:rPr lang="en-US" sz="3200" baseline="-25000" dirty="0"/>
                  <a:t>F</a:t>
                </a:r>
                <a:r>
                  <a:rPr lang="en-US" sz="3200" dirty="0"/>
                  <a:t> = </a:t>
                </a:r>
                <a:r>
                  <a:rPr lang="en-US" sz="3200" dirty="0" smtClean="0"/>
                  <a:t>1493°C</a:t>
                </a:r>
              </a:p>
              <a:p>
                <a:pPr marL="0" indent="0">
                  <a:buNone/>
                </a:pPr>
                <a:r>
                  <a:rPr lang="en-US" sz="3200" dirty="0" smtClean="0"/>
                  <a:t>(iii) 50% excess air + 2MJ preheat</a:t>
                </a:r>
              </a:p>
              <a:p>
                <a:pPr marL="0" indent="0">
                  <a:buNone/>
                </a:pPr>
                <a:r>
                  <a:rPr lang="en-US" sz="3200" dirty="0"/>
                  <a:t>T</a:t>
                </a:r>
                <a:r>
                  <a:rPr lang="en-US" sz="3200" baseline="-25000" dirty="0"/>
                  <a:t>F</a:t>
                </a:r>
                <a:r>
                  <a:rPr lang="en-US" sz="3200" dirty="0"/>
                  <a:t> – T</a:t>
                </a:r>
                <a:r>
                  <a:rPr lang="en-US" sz="3200" baseline="-25000" dirty="0"/>
                  <a:t>AMB</a:t>
                </a:r>
                <a:r>
                  <a:rPr lang="en-US" sz="3200" dirty="0"/>
                  <a:t> =</a:t>
                </a:r>
                <a14:m>
                  <m:oMath xmlns:m="http://schemas.openxmlformats.org/officeDocument/2006/math">
                    <m:d>
                      <m:dPr>
                        <m:ctrlPr>
                          <a:rPr lang="en-US" sz="3200" i="1">
                            <a:latin typeface="Cambria Math" panose="02040503050406030204" pitchFamily="18" charset="0"/>
                          </a:rPr>
                        </m:ctrlPr>
                      </m:dPr>
                      <m:e>
                        <m:f>
                          <m:fPr>
                            <m:ctrlPr>
                              <a:rPr lang="en-US" sz="3200" i="1">
                                <a:latin typeface="Cambria Math" panose="02040503050406030204" pitchFamily="18" charset="0"/>
                              </a:rPr>
                            </m:ctrlPr>
                          </m:fPr>
                          <m:num>
                            <m:r>
                              <a:rPr lang="en-US" sz="3200" i="1">
                                <a:latin typeface="Cambria Math" panose="02040503050406030204" pitchFamily="18" charset="0"/>
                              </a:rPr>
                              <m:t>10.81 </m:t>
                            </m:r>
                            <m:r>
                              <a:rPr lang="en-US" sz="3200" i="1">
                                <a:latin typeface="Cambria Math" panose="02040503050406030204" pitchFamily="18" charset="0"/>
                                <a:ea typeface="Cambria Math" panose="02040503050406030204" pitchFamily="18" charset="0"/>
                              </a:rPr>
                              <m:t>×0.92 × </m:t>
                            </m:r>
                            <m:sSup>
                              <m:sSupPr>
                                <m:ctrlPr>
                                  <a:rPr lang="en-US" sz="3200" i="1">
                                    <a:latin typeface="Cambria Math" panose="02040503050406030204" pitchFamily="18" charset="0"/>
                                    <a:ea typeface="Cambria Math" panose="02040503050406030204" pitchFamily="18" charset="0"/>
                                  </a:rPr>
                                </m:ctrlPr>
                              </m:sSupPr>
                              <m:e>
                                <m:r>
                                  <a:rPr lang="en-US" sz="3200" i="1">
                                    <a:latin typeface="Cambria Math" panose="02040503050406030204" pitchFamily="18" charset="0"/>
                                    <a:ea typeface="Cambria Math" panose="02040503050406030204" pitchFamily="18" charset="0"/>
                                  </a:rPr>
                                  <m:t>10</m:t>
                                </m:r>
                              </m:e>
                              <m:sup>
                                <m:r>
                                  <a:rPr lang="en-US" sz="3200" i="1">
                                    <a:latin typeface="Cambria Math" panose="02040503050406030204" pitchFamily="18" charset="0"/>
                                    <a:ea typeface="Cambria Math" panose="02040503050406030204" pitchFamily="18" charset="0"/>
                                  </a:rPr>
                                  <m:t>3</m:t>
                                </m:r>
                              </m:sup>
                            </m:sSup>
                            <m:r>
                              <a:rPr lang="en-US" sz="3200" b="0" i="1" smtClean="0">
                                <a:latin typeface="Cambria Math" panose="02040503050406030204" pitchFamily="18" charset="0"/>
                                <a:ea typeface="Cambria Math" panose="02040503050406030204" pitchFamily="18" charset="0"/>
                              </a:rPr>
                              <m:t>+2000</m:t>
                            </m:r>
                          </m:num>
                          <m:den>
                            <m:r>
                              <a:rPr lang="en-US" sz="3200" b="0" i="1" smtClean="0">
                                <a:latin typeface="Cambria Math" panose="02040503050406030204" pitchFamily="18" charset="0"/>
                                <a:ea typeface="Cambria Math" panose="02040503050406030204" pitchFamily="18" charset="0"/>
                              </a:rPr>
                              <m:t>4.07</m:t>
                            </m:r>
                            <m:r>
                              <a:rPr lang="en-US" sz="3200" i="1">
                                <a:latin typeface="Cambria Math" panose="02040503050406030204" pitchFamily="18" charset="0"/>
                              </a:rPr>
                              <m:t> </m:t>
                            </m:r>
                            <m:r>
                              <a:rPr lang="en-US" sz="3200" i="1">
                                <a:latin typeface="Cambria Math" panose="02040503050406030204" pitchFamily="18" charset="0"/>
                                <a:ea typeface="Cambria Math" panose="02040503050406030204" pitchFamily="18" charset="0"/>
                              </a:rPr>
                              <m:t>×1.653</m:t>
                            </m:r>
                          </m:den>
                        </m:f>
                      </m:e>
                    </m:d>
                  </m:oMath>
                </a14:m>
                <a:r>
                  <a:rPr lang="en-US" sz="3200" dirty="0"/>
                  <a:t> = </a:t>
                </a:r>
                <a:r>
                  <a:rPr lang="en-US" sz="3200" dirty="0" smtClean="0"/>
                  <a:t>1776°C</a:t>
                </a:r>
                <a:endParaRPr lang="en-US" sz="3200" dirty="0"/>
              </a:p>
              <a:p>
                <a:pPr marL="0" indent="0">
                  <a:buNone/>
                </a:pPr>
                <a:r>
                  <a:rPr lang="en-US" sz="3200" dirty="0"/>
                  <a:t>T</a:t>
                </a:r>
                <a:r>
                  <a:rPr lang="en-US" sz="3200" baseline="-25000" dirty="0"/>
                  <a:t>F</a:t>
                </a:r>
                <a:r>
                  <a:rPr lang="en-US" sz="3200" dirty="0"/>
                  <a:t> = </a:t>
                </a:r>
                <a:r>
                  <a:rPr lang="en-US" sz="3200" dirty="0" smtClean="0"/>
                  <a:t>1791°C</a:t>
                </a:r>
                <a:endParaRPr lang="en-US" sz="3200" dirty="0"/>
              </a:p>
              <a:p>
                <a:pPr marL="0" indent="0">
                  <a:buNone/>
                </a:pPr>
                <a:endParaRPr lang="en-US" sz="3200" dirty="0"/>
              </a:p>
              <a:p>
                <a:pPr marL="0" indent="0">
                  <a:buNone/>
                </a:pP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1365161"/>
                <a:ext cx="9905999" cy="5048518"/>
              </a:xfrm>
              <a:blipFill rotWithShape="0">
                <a:blip r:embed="rId2"/>
                <a:stretch>
                  <a:fillRect l="-1538" t="-362" b="-725"/>
                </a:stretch>
              </a:blipFill>
            </p:spPr>
            <p:txBody>
              <a:bodyPr/>
              <a:lstStyle/>
              <a:p>
                <a:r>
                  <a:rPr lang="en-US">
                    <a:noFill/>
                  </a:rPr>
                  <a:t> </a:t>
                </a:r>
              </a:p>
            </p:txBody>
          </p:sp>
        </mc:Fallback>
      </mc:AlternateContent>
    </p:spTree>
    <p:extLst>
      <p:ext uri="{BB962C8B-B14F-4D97-AF65-F5344CB8AC3E}">
        <p14:creationId xmlns:p14="http://schemas.microsoft.com/office/powerpoint/2010/main" val="74425356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20202"/>
            <a:ext cx="9905998" cy="1459584"/>
          </a:xfrm>
        </p:spPr>
        <p:txBody>
          <a:bodyPr>
            <a:normAutofit/>
          </a:bodyPr>
          <a:lstStyle/>
          <a:p>
            <a:pPr algn="ctr"/>
            <a:r>
              <a:rPr lang="en-US" sz="4400" dirty="0" smtClean="0"/>
              <a:t>How Much air do we really need for combustion?</a:t>
            </a:r>
            <a:endParaRPr lang="en-US" sz="4400" dirty="0"/>
          </a:p>
        </p:txBody>
      </p:sp>
      <p:sp>
        <p:nvSpPr>
          <p:cNvPr id="3" name="Content Placeholder 2"/>
          <p:cNvSpPr>
            <a:spLocks noGrp="1"/>
          </p:cNvSpPr>
          <p:nvPr>
            <p:ph idx="1"/>
          </p:nvPr>
        </p:nvSpPr>
        <p:spPr>
          <a:xfrm>
            <a:off x="656824" y="1712890"/>
            <a:ext cx="10753858" cy="4687910"/>
          </a:xfrm>
        </p:spPr>
        <p:txBody>
          <a:bodyPr>
            <a:normAutofit/>
          </a:bodyPr>
          <a:lstStyle/>
          <a:p>
            <a:pPr marL="0" indent="0">
              <a:buNone/>
            </a:pPr>
            <a:r>
              <a:rPr lang="en-US" sz="3200" dirty="0"/>
              <a:t>Carbon + Oxygen        Carbon dioxide</a:t>
            </a:r>
          </a:p>
          <a:p>
            <a:pPr marL="0" indent="0">
              <a:buNone/>
            </a:pPr>
            <a:r>
              <a:rPr lang="en-US" sz="3200" dirty="0"/>
              <a:t>      C    +     O</a:t>
            </a:r>
            <a:r>
              <a:rPr lang="en-US" sz="3200" baseline="-25000" dirty="0"/>
              <a:t>2</a:t>
            </a:r>
            <a:r>
              <a:rPr lang="en-US" sz="3200" dirty="0"/>
              <a:t>             </a:t>
            </a:r>
            <a:r>
              <a:rPr lang="en-US" sz="3200" dirty="0" smtClean="0"/>
              <a:t>CO</a:t>
            </a:r>
            <a:r>
              <a:rPr lang="en-US" sz="3200" baseline="-25000" dirty="0" smtClean="0"/>
              <a:t>2</a:t>
            </a:r>
            <a:r>
              <a:rPr lang="en-US" sz="3200" dirty="0" smtClean="0"/>
              <a:t>      ∆</a:t>
            </a:r>
            <a:r>
              <a:rPr lang="en-US" sz="3200" dirty="0"/>
              <a:t>H = -394 KJ/mol </a:t>
            </a:r>
            <a:r>
              <a:rPr lang="en-US" sz="3200" dirty="0" smtClean="0"/>
              <a:t>C</a:t>
            </a:r>
          </a:p>
          <a:p>
            <a:pPr marL="0" indent="0">
              <a:buNone/>
            </a:pPr>
            <a:r>
              <a:rPr lang="en-US" sz="3200" dirty="0" smtClean="0"/>
              <a:t>This equation (called the enthalpy of combustion equation) tells us that, when 1mol of carbon is burned in this way a fixed amount of heat is produced</a:t>
            </a:r>
          </a:p>
          <a:p>
            <a:pPr marL="0" indent="0">
              <a:buNone/>
            </a:pPr>
            <a:r>
              <a:rPr lang="en-US" sz="3200" dirty="0" smtClean="0"/>
              <a:t>It also tells us how much oxygen is needed.  12g of carbon uses 32g of oxygen.  This amount is called the Stoichiometric amount</a:t>
            </a:r>
            <a:endParaRPr lang="en-US" sz="3200" dirty="0"/>
          </a:p>
          <a:p>
            <a:pPr marL="0" indent="0">
              <a:buNone/>
            </a:pPr>
            <a:endParaRPr lang="en-US" sz="3200" dirty="0"/>
          </a:p>
        </p:txBody>
      </p:sp>
      <p:cxnSp>
        <p:nvCxnSpPr>
          <p:cNvPr id="5" name="Straight Arrow Connector 4"/>
          <p:cNvCxnSpPr/>
          <p:nvPr/>
        </p:nvCxnSpPr>
        <p:spPr>
          <a:xfrm>
            <a:off x="5602305" y="2756080"/>
            <a:ext cx="656823"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722000" y="2794711"/>
            <a:ext cx="991673" cy="1287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204214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How Much air do we really need for combustion?</a:t>
            </a:r>
          </a:p>
        </p:txBody>
      </p:sp>
      <p:sp>
        <p:nvSpPr>
          <p:cNvPr id="3" name="Content Placeholder 2"/>
          <p:cNvSpPr>
            <a:spLocks noGrp="1"/>
          </p:cNvSpPr>
          <p:nvPr>
            <p:ph idx="1"/>
          </p:nvPr>
        </p:nvSpPr>
        <p:spPr/>
        <p:txBody>
          <a:bodyPr>
            <a:normAutofit/>
          </a:bodyPr>
          <a:lstStyle/>
          <a:p>
            <a:r>
              <a:rPr lang="en-US" sz="3200" dirty="0" smtClean="0"/>
              <a:t>In the real world fuel and the stoichiometric air are fed to the flame with the addition of excess air</a:t>
            </a:r>
          </a:p>
          <a:p>
            <a:r>
              <a:rPr lang="en-US" sz="3200" dirty="0" smtClean="0"/>
              <a:t>To improve T</a:t>
            </a:r>
            <a:r>
              <a:rPr lang="en-US" sz="3200" baseline="-25000" dirty="0" smtClean="0"/>
              <a:t>F</a:t>
            </a:r>
            <a:r>
              <a:rPr lang="en-US" sz="3200" dirty="0" smtClean="0"/>
              <a:t> we can also use the waste heat to preheat the air</a:t>
            </a:r>
            <a:endParaRPr lang="en-US" sz="3200" dirty="0"/>
          </a:p>
        </p:txBody>
      </p:sp>
    </p:spTree>
    <p:extLst>
      <p:ext uri="{BB962C8B-B14F-4D97-AF65-F5344CB8AC3E}">
        <p14:creationId xmlns:p14="http://schemas.microsoft.com/office/powerpoint/2010/main" val="262659626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lnSpcReduction="10000"/>
          </a:bodyPr>
          <a:lstStyle/>
          <a:p>
            <a:pPr marL="0" indent="0">
              <a:buNone/>
            </a:pPr>
            <a:r>
              <a:rPr lang="en-US" sz="3200" dirty="0" smtClean="0"/>
              <a:t>Use the enthalpy of reaction for the combustion of carbon to carbon dioxide to find out how much heat is being lost.  It is estimated that there are 2kg per hour of carbon in the stack gases, from a furnace using 100kg/hour of oil.  What is this as a percentage of gross heat input?  Gross C.V. of oil = 44MJ/kg</a:t>
            </a:r>
            <a:endParaRPr lang="en-US" sz="3200" dirty="0"/>
          </a:p>
        </p:txBody>
      </p:sp>
    </p:spTree>
    <p:extLst>
      <p:ext uri="{BB962C8B-B14F-4D97-AF65-F5344CB8AC3E}">
        <p14:creationId xmlns:p14="http://schemas.microsoft.com/office/powerpoint/2010/main" val="392589739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(1)</a:t>
            </a:r>
            <a:endParaRPr lang="en-US" sz="4400" dirty="0"/>
          </a:p>
        </p:txBody>
      </p:sp>
      <p:sp>
        <p:nvSpPr>
          <p:cNvPr id="3" name="Content Placeholder 2"/>
          <p:cNvSpPr>
            <a:spLocks noGrp="1"/>
          </p:cNvSpPr>
          <p:nvPr>
            <p:ph idx="1"/>
          </p:nvPr>
        </p:nvSpPr>
        <p:spPr>
          <a:xfrm>
            <a:off x="1141412" y="1893194"/>
            <a:ext cx="9905999" cy="4649273"/>
          </a:xfrm>
        </p:spPr>
        <p:txBody>
          <a:bodyPr>
            <a:normAutofit/>
          </a:bodyPr>
          <a:lstStyle/>
          <a:p>
            <a:pPr marL="0" indent="0">
              <a:buNone/>
            </a:pPr>
            <a:r>
              <a:rPr lang="en-US" sz="3200" dirty="0" smtClean="0"/>
              <a:t>If there are 2kg/hour of carbon in the stack gases then the loss of heat from this can be found using the data from</a:t>
            </a:r>
          </a:p>
          <a:p>
            <a:pPr marL="0" indent="0">
              <a:buNone/>
            </a:pPr>
            <a:r>
              <a:rPr lang="en-US" sz="3200" dirty="0"/>
              <a:t>C    +     O</a:t>
            </a:r>
            <a:r>
              <a:rPr lang="en-US" sz="3200" baseline="-25000" dirty="0"/>
              <a:t>2</a:t>
            </a:r>
            <a:r>
              <a:rPr lang="en-US" sz="3200" dirty="0"/>
              <a:t>             CO</a:t>
            </a:r>
            <a:r>
              <a:rPr lang="en-US" sz="3200" baseline="-25000" dirty="0"/>
              <a:t>2</a:t>
            </a:r>
            <a:r>
              <a:rPr lang="en-US" sz="3200" dirty="0"/>
              <a:t>      ∆H = -394 KJ/mol </a:t>
            </a:r>
            <a:r>
              <a:rPr lang="en-US" sz="3200" dirty="0" smtClean="0"/>
              <a:t>carbon</a:t>
            </a:r>
            <a:endParaRPr lang="en-US" sz="3200" dirty="0"/>
          </a:p>
          <a:p>
            <a:pPr marL="0" indent="0">
              <a:buNone/>
            </a:pPr>
            <a:r>
              <a:rPr lang="en-US" sz="3200" dirty="0" smtClean="0"/>
              <a:t>Since the mass of heat is 2kg we need to convert this to </a:t>
            </a:r>
            <a:r>
              <a:rPr lang="en-US" sz="3200" dirty="0"/>
              <a:t>K</a:t>
            </a:r>
            <a:r>
              <a:rPr lang="en-US" sz="3200" dirty="0" smtClean="0"/>
              <a:t>mol so </a:t>
            </a:r>
            <a:r>
              <a:rPr lang="en-US" sz="3200" dirty="0"/>
              <a:t>∆H = -394 KJ/mol </a:t>
            </a:r>
            <a:r>
              <a:rPr lang="en-US" sz="3200" dirty="0" smtClean="0"/>
              <a:t>carbon</a:t>
            </a:r>
          </a:p>
          <a:p>
            <a:pPr marL="0" indent="0">
              <a:buNone/>
            </a:pPr>
            <a:r>
              <a:rPr lang="en-US" sz="3200" dirty="0" smtClean="0"/>
              <a:t>1 mol of carbon is 12g of carbon so 1kmol is 12kg and there are 2/12 </a:t>
            </a:r>
            <a:r>
              <a:rPr lang="en-US" sz="3200" dirty="0"/>
              <a:t>K</a:t>
            </a:r>
            <a:r>
              <a:rPr lang="en-US" sz="3200" dirty="0" smtClean="0"/>
              <a:t>mols unburned</a:t>
            </a:r>
          </a:p>
          <a:p>
            <a:pPr marL="0" indent="0">
              <a:buNone/>
            </a:pPr>
            <a:endParaRPr lang="en-US" sz="3200" dirty="0"/>
          </a:p>
        </p:txBody>
      </p:sp>
      <p:cxnSp>
        <p:nvCxnSpPr>
          <p:cNvPr id="5" name="Straight Arrow Connector 4"/>
          <p:cNvCxnSpPr/>
          <p:nvPr/>
        </p:nvCxnSpPr>
        <p:spPr>
          <a:xfrm>
            <a:off x="3412901" y="3554569"/>
            <a:ext cx="1184857" cy="1287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5434885" y="3567448"/>
            <a:ext cx="618185"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81096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(2)</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7"/>
                <a:ext cx="9905999" cy="4318738"/>
              </a:xfrm>
            </p:spPr>
            <p:txBody>
              <a:bodyPr>
                <a:normAutofit/>
              </a:bodyPr>
              <a:lstStyle/>
              <a:p>
                <a:pPr marL="0" indent="0">
                  <a:buNone/>
                </a:pPr>
                <a:r>
                  <a:rPr lang="en-US" sz="3200" dirty="0" smtClean="0"/>
                  <a:t>The loss of heat is</a:t>
                </a:r>
              </a:p>
              <a:p>
                <a:pPr marL="0" indent="0">
                  <a:buNone/>
                </a:pP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2</m:t>
                            </m:r>
                          </m:num>
                          <m:den>
                            <m:r>
                              <a:rPr lang="en-US" sz="3200" b="0" i="1" smtClean="0">
                                <a:latin typeface="Cambria Math" panose="02040503050406030204" pitchFamily="18" charset="0"/>
                              </a:rPr>
                              <m:t>12</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×394</m:t>
                        </m:r>
                      </m:e>
                    </m:d>
                  </m:oMath>
                </a14:m>
                <a:r>
                  <a:rPr lang="en-US" sz="3200" dirty="0" smtClean="0"/>
                  <a:t> MJ/hour = 65.7 MJ/hour</a:t>
                </a:r>
              </a:p>
              <a:p>
                <a:pPr marL="0" indent="0">
                  <a:buNone/>
                </a:pPr>
                <a:r>
                  <a:rPr lang="en-US" sz="3200" dirty="0" smtClean="0"/>
                  <a:t>Total potential heat input is (100 x 44) MJ/hour = 4400 MJ/hour.  So heat loss is</a:t>
                </a:r>
              </a:p>
              <a:p>
                <a:pPr marL="0" indent="0">
                  <a:buNone/>
                </a:pP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65.7</m:t>
                            </m:r>
                          </m:num>
                          <m:den>
                            <m:r>
                              <a:rPr lang="en-US" sz="3200" b="0" i="1" smtClean="0">
                                <a:latin typeface="Cambria Math" panose="02040503050406030204" pitchFamily="18" charset="0"/>
                              </a:rPr>
                              <m:t>4400</m:t>
                            </m:r>
                          </m:den>
                        </m:f>
                        <m:r>
                          <a:rPr lang="en-US" sz="3200" i="1" smtClean="0">
                            <a:latin typeface="Cambria Math" panose="02040503050406030204" pitchFamily="18" charset="0"/>
                            <a:ea typeface="Cambria Math" panose="02040503050406030204" pitchFamily="18" charset="0"/>
                          </a:rPr>
                          <m:t>×</m:t>
                        </m:r>
                        <m:r>
                          <a:rPr lang="en-US" sz="3200" b="0" i="1" smtClean="0">
                            <a:latin typeface="Cambria Math" panose="02040503050406030204" pitchFamily="18" charset="0"/>
                            <a:ea typeface="Cambria Math" panose="02040503050406030204" pitchFamily="18" charset="0"/>
                          </a:rPr>
                          <m:t>100</m:t>
                        </m:r>
                      </m:e>
                    </m:d>
                  </m:oMath>
                </a14:m>
                <a:r>
                  <a:rPr lang="en-US" sz="3200" dirty="0" smtClean="0"/>
                  <a:t> = 1.5%</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7"/>
                <a:ext cx="9905999" cy="4318738"/>
              </a:xfrm>
              <a:blipFill rotWithShape="0">
                <a:blip r:embed="rId2"/>
                <a:stretch>
                  <a:fillRect l="-1538" t="-424"/>
                </a:stretch>
              </a:blipFill>
            </p:spPr>
            <p:txBody>
              <a:bodyPr/>
              <a:lstStyle/>
              <a:p>
                <a:r>
                  <a:rPr lang="en-US">
                    <a:noFill/>
                  </a:rPr>
                  <a:t> </a:t>
                </a:r>
              </a:p>
            </p:txBody>
          </p:sp>
        </mc:Fallback>
      </mc:AlternateContent>
    </p:spTree>
    <p:extLst>
      <p:ext uri="{BB962C8B-B14F-4D97-AF65-F5344CB8AC3E}">
        <p14:creationId xmlns:p14="http://schemas.microsoft.com/office/powerpoint/2010/main" val="320295261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smtClean="0"/>
              <a:t>How much is the bit extra oxygen</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43944" y="2249487"/>
                <a:ext cx="10895526" cy="4112676"/>
              </a:xfrm>
            </p:spPr>
            <p:txBody>
              <a:bodyPr>
                <a:normAutofit lnSpcReduction="10000"/>
              </a:bodyPr>
              <a:lstStyle/>
              <a:p>
                <a:r>
                  <a:rPr lang="en-US" sz="3200" dirty="0" smtClean="0"/>
                  <a:t>The typical percentage excess air requirement was calculated as the ratio of excess air to theoretical air required</a:t>
                </a:r>
              </a:p>
              <a:p>
                <a:r>
                  <a:rPr lang="en-US" sz="3200" dirty="0" smtClean="0"/>
                  <a:t>Excess Air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𝐸𝑥𝑐𝑒𝑠𝑠</m:t>
                        </m:r>
                        <m:r>
                          <a:rPr lang="en-US" sz="3200" b="0" i="1" smtClean="0">
                            <a:latin typeface="Cambria Math" panose="02040503050406030204" pitchFamily="18" charset="0"/>
                          </a:rPr>
                          <m:t> </m:t>
                        </m:r>
                        <m:r>
                          <a:rPr lang="en-US" sz="3200" b="0" i="1" smtClean="0">
                            <a:latin typeface="Cambria Math" panose="02040503050406030204" pitchFamily="18" charset="0"/>
                          </a:rPr>
                          <m:t>𝐴𝑖𝑟</m:t>
                        </m:r>
                      </m:num>
                      <m:den>
                        <m:r>
                          <a:rPr lang="en-US" sz="3200" b="0" i="1" smtClean="0">
                            <a:latin typeface="Cambria Math" panose="02040503050406030204" pitchFamily="18" charset="0"/>
                          </a:rPr>
                          <m:t>𝑇h𝑒𝑜𝑟𝑒𝑡𝑖𝑐𝑎𝑙</m:t>
                        </m:r>
                        <m:r>
                          <a:rPr lang="en-US" sz="3200" b="0" i="1" smtClean="0">
                            <a:latin typeface="Cambria Math" panose="02040503050406030204" pitchFamily="18" charset="0"/>
                          </a:rPr>
                          <m:t> </m:t>
                        </m:r>
                        <m:r>
                          <a:rPr lang="en-US" sz="3200" b="0" i="1" smtClean="0">
                            <a:latin typeface="Cambria Math" panose="02040503050406030204" pitchFamily="18" charset="0"/>
                          </a:rPr>
                          <m:t>𝐴𝑖𝑟</m:t>
                        </m:r>
                      </m:den>
                    </m:f>
                  </m:oMath>
                </a14:m>
                <a:r>
                  <a:rPr lang="en-US" sz="3200" dirty="0" smtClean="0"/>
                  <a:t> x 100</a:t>
                </a:r>
              </a:p>
              <a:p>
                <a:r>
                  <a:rPr lang="en-US" sz="3200" dirty="0" smtClean="0"/>
                  <a:t>An important point to remember is the amount of excess air must be the minimum needed to completely burn the fuel.  We call this the </a:t>
                </a:r>
                <a:r>
                  <a:rPr lang="en-US" sz="3200" b="1" dirty="0" smtClean="0"/>
                  <a:t>Excess Air Rule</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43944" y="2249487"/>
                <a:ext cx="10895526" cy="4112676"/>
              </a:xfrm>
              <a:blipFill rotWithShape="0">
                <a:blip r:embed="rId2"/>
                <a:stretch>
                  <a:fillRect l="-1791" t="-3704" r="-2462"/>
                </a:stretch>
              </a:blipFill>
            </p:spPr>
            <p:txBody>
              <a:bodyPr/>
              <a:lstStyle/>
              <a:p>
                <a:r>
                  <a:rPr lang="en-US">
                    <a:noFill/>
                  </a:rPr>
                  <a:t> </a:t>
                </a:r>
              </a:p>
            </p:txBody>
          </p:sp>
        </mc:Fallback>
      </mc:AlternateContent>
    </p:spTree>
    <p:extLst>
      <p:ext uri="{BB962C8B-B14F-4D97-AF65-F5344CB8AC3E}">
        <p14:creationId xmlns:p14="http://schemas.microsoft.com/office/powerpoint/2010/main" val="199488208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Three rules of combustion equations</a:t>
            </a:r>
            <a:endParaRPr lang="en-US" sz="4400" dirty="0"/>
          </a:p>
        </p:txBody>
      </p:sp>
      <p:sp>
        <p:nvSpPr>
          <p:cNvPr id="3" name="Content Placeholder 2"/>
          <p:cNvSpPr>
            <a:spLocks noGrp="1"/>
          </p:cNvSpPr>
          <p:nvPr>
            <p:ph idx="1"/>
          </p:nvPr>
        </p:nvSpPr>
        <p:spPr>
          <a:xfrm>
            <a:off x="1141412" y="2249487"/>
            <a:ext cx="9905999" cy="4202828"/>
          </a:xfrm>
        </p:spPr>
        <p:txBody>
          <a:bodyPr>
            <a:normAutofit lnSpcReduction="10000"/>
          </a:bodyPr>
          <a:lstStyle/>
          <a:p>
            <a:pPr marL="514350" indent="-514350">
              <a:buAutoNum type="arabicPeriod"/>
            </a:pPr>
            <a:r>
              <a:rPr lang="en-US" sz="3200" dirty="0" smtClean="0"/>
              <a:t>You must know the chemical formulae for the reactants and for all of the reaction products that are produced.</a:t>
            </a:r>
          </a:p>
          <a:p>
            <a:pPr marL="514350" indent="-514350">
              <a:buAutoNum type="arabicPeriod"/>
            </a:pPr>
            <a:r>
              <a:rPr lang="en-US" sz="3200" dirty="0" smtClean="0"/>
              <a:t>There’ll always be the same number of atoms of each element remaining after combustion as there were present before</a:t>
            </a:r>
          </a:p>
          <a:p>
            <a:pPr marL="514350" indent="-514350">
              <a:buAutoNum type="arabicPeriod"/>
            </a:pPr>
            <a:r>
              <a:rPr lang="en-US" sz="3200" dirty="0" smtClean="0"/>
              <a:t>It follows from (2) that a mass balance must be made for each element that is present</a:t>
            </a:r>
            <a:endParaRPr lang="en-US" sz="3200" dirty="0"/>
          </a:p>
        </p:txBody>
      </p:sp>
    </p:spTree>
    <p:extLst>
      <p:ext uri="{BB962C8B-B14F-4D97-AF65-F5344CB8AC3E}">
        <p14:creationId xmlns:p14="http://schemas.microsoft.com/office/powerpoint/2010/main" val="200147169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Combustion Equations</a:t>
            </a:r>
            <a:endParaRPr lang="en-US" sz="4400" dirty="0"/>
          </a:p>
        </p:txBody>
      </p:sp>
      <p:sp>
        <p:nvSpPr>
          <p:cNvPr id="3" name="Content Placeholder 2"/>
          <p:cNvSpPr>
            <a:spLocks noGrp="1"/>
          </p:cNvSpPr>
          <p:nvPr>
            <p:ph idx="1"/>
          </p:nvPr>
        </p:nvSpPr>
        <p:spPr>
          <a:xfrm>
            <a:off x="1141412" y="2249486"/>
            <a:ext cx="9905999" cy="4357375"/>
          </a:xfrm>
        </p:spPr>
        <p:txBody>
          <a:bodyPr>
            <a:normAutofit lnSpcReduction="10000"/>
          </a:bodyPr>
          <a:lstStyle/>
          <a:p>
            <a:pPr marL="0" indent="0">
              <a:buNone/>
            </a:pPr>
            <a:r>
              <a:rPr lang="en-US" sz="3200" dirty="0" smtClean="0"/>
              <a:t>Hydrogen + Oxygen         Water</a:t>
            </a:r>
          </a:p>
          <a:p>
            <a:pPr marL="0" indent="0">
              <a:buNone/>
            </a:pPr>
            <a:r>
              <a:rPr lang="en-US" sz="3200" dirty="0" smtClean="0"/>
              <a:t>     H</a:t>
            </a:r>
            <a:r>
              <a:rPr lang="en-US" sz="3200" baseline="-25000" dirty="0" smtClean="0"/>
              <a:t>2</a:t>
            </a:r>
            <a:r>
              <a:rPr lang="en-US" sz="3200" dirty="0" smtClean="0"/>
              <a:t>       +      O</a:t>
            </a:r>
            <a:r>
              <a:rPr lang="en-US" sz="3200" baseline="-25000" dirty="0" smtClean="0"/>
              <a:t>2</a:t>
            </a:r>
            <a:r>
              <a:rPr lang="en-US" sz="3200" dirty="0" smtClean="0"/>
              <a:t>             H</a:t>
            </a:r>
            <a:r>
              <a:rPr lang="en-US" sz="3200" baseline="-25000" dirty="0" smtClean="0"/>
              <a:t>2</a:t>
            </a:r>
            <a:r>
              <a:rPr lang="en-US" sz="3200" dirty="0" smtClean="0"/>
              <a:t>O</a:t>
            </a:r>
          </a:p>
          <a:p>
            <a:pPr marL="0" indent="0">
              <a:buNone/>
            </a:pPr>
            <a:r>
              <a:rPr lang="en-US" sz="3200" dirty="0" smtClean="0"/>
              <a:t>Is this correctly balanced ?</a:t>
            </a:r>
          </a:p>
          <a:p>
            <a:pPr marL="0" indent="0">
              <a:buNone/>
            </a:pPr>
            <a:r>
              <a:rPr lang="en-US" sz="3200" dirty="0" smtClean="0"/>
              <a:t>     H</a:t>
            </a:r>
            <a:r>
              <a:rPr lang="en-US" sz="3200" baseline="-25000" dirty="0" smtClean="0"/>
              <a:t>2</a:t>
            </a:r>
            <a:r>
              <a:rPr lang="en-US" sz="3200" dirty="0" smtClean="0"/>
              <a:t>       +    ½</a:t>
            </a:r>
            <a:r>
              <a:rPr lang="en-US" sz="3200" dirty="0"/>
              <a:t>O</a:t>
            </a:r>
            <a:r>
              <a:rPr lang="en-US" sz="3200" baseline="-25000" dirty="0"/>
              <a:t>2</a:t>
            </a:r>
            <a:r>
              <a:rPr lang="en-US" sz="3200" dirty="0"/>
              <a:t> </a:t>
            </a:r>
            <a:r>
              <a:rPr lang="en-US" sz="3200" dirty="0" smtClean="0"/>
              <a:t>           H</a:t>
            </a:r>
            <a:r>
              <a:rPr lang="en-US" sz="3200" baseline="-25000" dirty="0" smtClean="0"/>
              <a:t>2</a:t>
            </a:r>
            <a:r>
              <a:rPr lang="en-US" sz="3200" dirty="0" smtClean="0"/>
              <a:t>O</a:t>
            </a:r>
          </a:p>
          <a:p>
            <a:pPr marL="0" indent="0">
              <a:buNone/>
            </a:pPr>
            <a:r>
              <a:rPr lang="en-US" sz="3200" dirty="0" smtClean="0"/>
              <a:t>The balanced equation provides us with the basis for working out the relative quantities of fuel, air and reaction product waste gases</a:t>
            </a:r>
          </a:p>
        </p:txBody>
      </p:sp>
      <p:cxnSp>
        <p:nvCxnSpPr>
          <p:cNvPr id="5" name="Straight Arrow Connector 4"/>
          <p:cNvCxnSpPr/>
          <p:nvPr/>
        </p:nvCxnSpPr>
        <p:spPr>
          <a:xfrm>
            <a:off x="4855335" y="2601532"/>
            <a:ext cx="682580" cy="1287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4662152" y="3309870"/>
            <a:ext cx="1043189" cy="1287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4765183" y="4739425"/>
            <a:ext cx="940158"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689141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334852"/>
            <a:ext cx="9905998" cy="1043188"/>
          </a:xfrm>
        </p:spPr>
        <p:txBody>
          <a:bodyPr>
            <a:normAutofit/>
          </a:bodyPr>
          <a:lstStyle/>
          <a:p>
            <a:pPr algn="ctr"/>
            <a:r>
              <a:rPr lang="en-US" sz="4400" dirty="0"/>
              <a:t>Combustion Equations</a:t>
            </a:r>
          </a:p>
        </p:txBody>
      </p:sp>
      <p:sp>
        <p:nvSpPr>
          <p:cNvPr id="3" name="Content Placeholder 2"/>
          <p:cNvSpPr>
            <a:spLocks noGrp="1"/>
          </p:cNvSpPr>
          <p:nvPr>
            <p:ph idx="1"/>
          </p:nvPr>
        </p:nvSpPr>
        <p:spPr>
          <a:xfrm>
            <a:off x="1141412" y="1378040"/>
            <a:ext cx="9905999" cy="5177305"/>
          </a:xfrm>
        </p:spPr>
        <p:txBody>
          <a:bodyPr>
            <a:normAutofit/>
          </a:bodyPr>
          <a:lstStyle/>
          <a:p>
            <a:pPr marL="0" indent="0">
              <a:buNone/>
            </a:pPr>
            <a:r>
              <a:rPr lang="en-US" sz="3200" dirty="0" smtClean="0"/>
              <a:t>CH</a:t>
            </a:r>
            <a:r>
              <a:rPr lang="en-US" sz="3200" baseline="-25000" dirty="0" smtClean="0"/>
              <a:t>4</a:t>
            </a:r>
            <a:r>
              <a:rPr lang="en-US" sz="3200" dirty="0" smtClean="0"/>
              <a:t>     +    O</a:t>
            </a:r>
            <a:r>
              <a:rPr lang="en-US" sz="3200" baseline="-25000" dirty="0" smtClean="0"/>
              <a:t>2</a:t>
            </a:r>
            <a:r>
              <a:rPr lang="en-US" sz="3200" dirty="0" smtClean="0"/>
              <a:t>           CO</a:t>
            </a:r>
            <a:r>
              <a:rPr lang="en-US" sz="3200" baseline="-25000" dirty="0" smtClean="0"/>
              <a:t>2</a:t>
            </a:r>
            <a:r>
              <a:rPr lang="en-US" sz="3200" dirty="0" smtClean="0"/>
              <a:t>   +   H</a:t>
            </a:r>
            <a:r>
              <a:rPr lang="en-US" sz="3200" baseline="-25000" dirty="0" smtClean="0"/>
              <a:t>2</a:t>
            </a:r>
            <a:r>
              <a:rPr lang="en-US" sz="3200" dirty="0" smtClean="0"/>
              <a:t>O</a:t>
            </a:r>
          </a:p>
          <a:p>
            <a:pPr marL="0" indent="0">
              <a:buNone/>
            </a:pPr>
            <a:r>
              <a:rPr lang="en-US" sz="3200" dirty="0" smtClean="0"/>
              <a:t>To check balance for all three elements – carbon, hydrogen and oxygen (Rules 1 and 2)</a:t>
            </a:r>
          </a:p>
          <a:p>
            <a:pPr marL="0" indent="0">
              <a:buNone/>
            </a:pPr>
            <a:endParaRPr lang="en-US" sz="3200" dirty="0"/>
          </a:p>
        </p:txBody>
      </p:sp>
      <p:cxnSp>
        <p:nvCxnSpPr>
          <p:cNvPr id="5" name="Straight Arrow Connector 4"/>
          <p:cNvCxnSpPr/>
          <p:nvPr/>
        </p:nvCxnSpPr>
        <p:spPr>
          <a:xfrm>
            <a:off x="3837904" y="2627290"/>
            <a:ext cx="888642"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graphicFrame>
        <p:nvGraphicFramePr>
          <p:cNvPr id="6" name="Table 5"/>
          <p:cNvGraphicFramePr>
            <a:graphicFrameLocks noGrp="1"/>
          </p:cNvGraphicFramePr>
          <p:nvPr>
            <p:extLst>
              <p:ext uri="{D42A27DB-BD31-4B8C-83A1-F6EECF244321}">
                <p14:modId xmlns:p14="http://schemas.microsoft.com/office/powerpoint/2010/main" val="3195281975"/>
              </p:ext>
            </p:extLst>
          </p:nvPr>
        </p:nvGraphicFramePr>
        <p:xfrm>
          <a:off x="579548" y="3357350"/>
          <a:ext cx="11256136" cy="3316406"/>
        </p:xfrm>
        <a:graphic>
          <a:graphicData uri="http://schemas.openxmlformats.org/drawingml/2006/table">
            <a:tbl>
              <a:tblPr firstRow="1" bandRow="1">
                <a:tableStyleId>{5C22544A-7EE6-4342-B048-85BDC9FD1C3A}</a:tableStyleId>
              </a:tblPr>
              <a:tblGrid>
                <a:gridCol w="2814034"/>
                <a:gridCol w="2814034"/>
                <a:gridCol w="2814034"/>
                <a:gridCol w="2814034"/>
              </a:tblGrid>
              <a:tr h="877872">
                <a:tc>
                  <a:txBody>
                    <a:bodyPr/>
                    <a:lstStyle/>
                    <a:p>
                      <a:r>
                        <a:rPr lang="en-US" sz="2400" dirty="0" smtClean="0"/>
                        <a:t>Element</a:t>
                      </a:r>
                      <a:endParaRPr lang="en-US" sz="2400" dirty="0"/>
                    </a:p>
                  </a:txBody>
                  <a:tcPr/>
                </a:tc>
                <a:tc>
                  <a:txBody>
                    <a:bodyPr/>
                    <a:lstStyle/>
                    <a:p>
                      <a:r>
                        <a:rPr lang="en-US" sz="2400" dirty="0" smtClean="0"/>
                        <a:t>Reactants</a:t>
                      </a:r>
                      <a:endParaRPr lang="en-US" sz="2400" dirty="0"/>
                    </a:p>
                  </a:txBody>
                  <a:tcPr/>
                </a:tc>
                <a:tc>
                  <a:txBody>
                    <a:bodyPr/>
                    <a:lstStyle/>
                    <a:p>
                      <a:r>
                        <a:rPr lang="en-US" sz="2400" dirty="0" smtClean="0"/>
                        <a:t>Products</a:t>
                      </a:r>
                      <a:endParaRPr lang="en-US" sz="2400" dirty="0"/>
                    </a:p>
                  </a:txBody>
                  <a:tcPr/>
                </a:tc>
                <a:tc>
                  <a:txBody>
                    <a:bodyPr/>
                    <a:lstStyle/>
                    <a:p>
                      <a:r>
                        <a:rPr lang="en-US" sz="2400" dirty="0" smtClean="0"/>
                        <a:t>Balancing action needed</a:t>
                      </a:r>
                      <a:endParaRPr lang="en-US" sz="2400" dirty="0"/>
                    </a:p>
                  </a:txBody>
                  <a:tcPr/>
                </a:tc>
              </a:tr>
              <a:tr h="2438534">
                <a:tc>
                  <a:txBody>
                    <a:bodyPr/>
                    <a:lstStyle/>
                    <a:p>
                      <a:r>
                        <a:rPr lang="en-US" sz="2400" dirty="0" smtClean="0"/>
                        <a:t>Carbon</a:t>
                      </a:r>
                    </a:p>
                    <a:p>
                      <a:r>
                        <a:rPr lang="en-US" sz="2400" dirty="0" smtClean="0"/>
                        <a:t>Hydrogen</a:t>
                      </a:r>
                    </a:p>
                    <a:p>
                      <a:r>
                        <a:rPr lang="en-US" sz="2400" dirty="0" smtClean="0"/>
                        <a:t>Oxygen</a:t>
                      </a:r>
                      <a:endParaRPr lang="en-US" sz="2400" dirty="0"/>
                    </a:p>
                  </a:txBody>
                  <a:tcPr/>
                </a:tc>
                <a:tc>
                  <a:txBody>
                    <a:bodyPr/>
                    <a:lstStyle/>
                    <a:p>
                      <a:r>
                        <a:rPr lang="en-US" sz="2400" dirty="0" smtClean="0"/>
                        <a:t>1 atom CH</a:t>
                      </a:r>
                      <a:r>
                        <a:rPr lang="en-US" sz="2400" baseline="-25000" dirty="0" smtClean="0"/>
                        <a:t>4</a:t>
                      </a:r>
                      <a:endParaRPr lang="en-US" sz="2400" dirty="0" smtClean="0"/>
                    </a:p>
                    <a:p>
                      <a:r>
                        <a:rPr lang="en-US" sz="2400" dirty="0" smtClean="0"/>
                        <a:t>4 atoms CH</a:t>
                      </a:r>
                      <a:r>
                        <a:rPr lang="en-US" sz="2400" baseline="-25000" dirty="0" smtClean="0"/>
                        <a:t>4</a:t>
                      </a:r>
                      <a:endParaRPr lang="en-US" sz="2400" dirty="0" smtClean="0"/>
                    </a:p>
                    <a:p>
                      <a:r>
                        <a:rPr lang="en-US" sz="2400" dirty="0" smtClean="0"/>
                        <a:t>2 atoms in O</a:t>
                      </a:r>
                      <a:r>
                        <a:rPr lang="en-US" sz="2400" baseline="-25000" dirty="0" smtClean="0"/>
                        <a:t>2</a:t>
                      </a:r>
                      <a:endParaRPr lang="en-US" sz="2400" dirty="0"/>
                    </a:p>
                  </a:txBody>
                  <a:tcPr/>
                </a:tc>
                <a:tc>
                  <a:txBody>
                    <a:bodyPr/>
                    <a:lstStyle/>
                    <a:p>
                      <a:r>
                        <a:rPr lang="en-US" sz="2400" dirty="0" smtClean="0"/>
                        <a:t>1 atom in CO</a:t>
                      </a:r>
                      <a:r>
                        <a:rPr lang="en-US" sz="2400" baseline="-25000" dirty="0" smtClean="0"/>
                        <a:t>2</a:t>
                      </a:r>
                      <a:endParaRPr lang="en-US" sz="2400" dirty="0" smtClean="0"/>
                    </a:p>
                    <a:p>
                      <a:r>
                        <a:rPr lang="en-US" sz="2400" dirty="0" smtClean="0"/>
                        <a:t>2 atoms in H</a:t>
                      </a:r>
                      <a:r>
                        <a:rPr lang="en-US" sz="2400" baseline="-25000" dirty="0" smtClean="0"/>
                        <a:t>2</a:t>
                      </a:r>
                      <a:r>
                        <a:rPr lang="en-US" sz="2400" dirty="0" smtClean="0"/>
                        <a:t>O</a:t>
                      </a:r>
                    </a:p>
                    <a:p>
                      <a:r>
                        <a:rPr lang="en-US" sz="2400" dirty="0" smtClean="0"/>
                        <a:t>2 atoms in CO</a:t>
                      </a:r>
                      <a:r>
                        <a:rPr lang="en-US" sz="2400" baseline="-25000" dirty="0" smtClean="0"/>
                        <a:t>2</a:t>
                      </a:r>
                      <a:endParaRPr lang="en-US" sz="2400" dirty="0" smtClean="0"/>
                    </a:p>
                    <a:p>
                      <a:r>
                        <a:rPr lang="en-US" sz="2400" dirty="0" smtClean="0"/>
                        <a:t>2 atoms in 2H</a:t>
                      </a:r>
                      <a:r>
                        <a:rPr lang="en-US" sz="2400" baseline="-25000" dirty="0" smtClean="0"/>
                        <a:t>2</a:t>
                      </a:r>
                      <a:r>
                        <a:rPr lang="en-US" sz="2400" dirty="0" smtClean="0"/>
                        <a:t>O</a:t>
                      </a:r>
                      <a:endParaRPr lang="en-US" sz="2400" dirty="0"/>
                    </a:p>
                  </a:txBody>
                  <a:tcPr/>
                </a:tc>
                <a:tc>
                  <a:txBody>
                    <a:bodyPr/>
                    <a:lstStyle/>
                    <a:p>
                      <a:r>
                        <a:rPr lang="en-US" sz="2400" dirty="0" smtClean="0"/>
                        <a:t>Nil</a:t>
                      </a:r>
                    </a:p>
                    <a:p>
                      <a:r>
                        <a:rPr lang="en-US" sz="2400" dirty="0" smtClean="0"/>
                        <a:t>2 molecules of H</a:t>
                      </a:r>
                      <a:r>
                        <a:rPr lang="en-US" sz="2400" baseline="-25000" dirty="0" smtClean="0"/>
                        <a:t>2</a:t>
                      </a:r>
                      <a:r>
                        <a:rPr lang="en-US" sz="2400" dirty="0" smtClean="0"/>
                        <a:t>0</a:t>
                      </a:r>
                    </a:p>
                    <a:p>
                      <a:r>
                        <a:rPr lang="en-US" sz="2400" dirty="0" smtClean="0"/>
                        <a:t>2</a:t>
                      </a:r>
                      <a:r>
                        <a:rPr lang="en-US" sz="2400" baseline="0" dirty="0" smtClean="0"/>
                        <a:t> H</a:t>
                      </a:r>
                      <a:r>
                        <a:rPr lang="en-US" sz="2400" baseline="-25000" dirty="0" smtClean="0"/>
                        <a:t>2</a:t>
                      </a:r>
                      <a:r>
                        <a:rPr lang="en-US" sz="2400" baseline="0" dirty="0" smtClean="0"/>
                        <a:t>O i.e. 4 atoms H</a:t>
                      </a:r>
                      <a:r>
                        <a:rPr lang="en-US" sz="2400" baseline="-25000" dirty="0" smtClean="0"/>
                        <a:t>2</a:t>
                      </a:r>
                      <a:endParaRPr lang="en-US" sz="2400" baseline="0" dirty="0" smtClean="0"/>
                    </a:p>
                    <a:p>
                      <a:r>
                        <a:rPr lang="en-US" sz="2400" baseline="0" dirty="0" smtClean="0"/>
                        <a:t>2 molecules of O</a:t>
                      </a:r>
                      <a:r>
                        <a:rPr lang="en-US" sz="2400" baseline="-25000" dirty="0" smtClean="0"/>
                        <a:t>2</a:t>
                      </a:r>
                      <a:endParaRPr lang="en-US" sz="2400" baseline="0" dirty="0" smtClean="0"/>
                    </a:p>
                    <a:p>
                      <a:r>
                        <a:rPr lang="en-US" sz="2400" baseline="0" dirty="0" smtClean="0"/>
                        <a:t>2O</a:t>
                      </a:r>
                      <a:r>
                        <a:rPr lang="en-US" sz="2400" baseline="-25000" dirty="0" smtClean="0"/>
                        <a:t>2</a:t>
                      </a:r>
                      <a:r>
                        <a:rPr lang="en-US" sz="2400" baseline="0" dirty="0" smtClean="0"/>
                        <a:t> : 4 atoms O</a:t>
                      </a:r>
                      <a:r>
                        <a:rPr lang="en-US" sz="2400" dirty="0" smtClean="0"/>
                        <a:t> </a:t>
                      </a:r>
                      <a:endParaRPr lang="en-US" sz="2400" dirty="0"/>
                    </a:p>
                  </a:txBody>
                  <a:tcPr/>
                </a:tc>
              </a:tr>
            </a:tbl>
          </a:graphicData>
        </a:graphic>
      </p:graphicFrame>
    </p:spTree>
    <p:extLst>
      <p:ext uri="{BB962C8B-B14F-4D97-AF65-F5344CB8AC3E}">
        <p14:creationId xmlns:p14="http://schemas.microsoft.com/office/powerpoint/2010/main" val="57518937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Write correctly balanced equations for the complete combustion of</a:t>
            </a:r>
          </a:p>
          <a:p>
            <a:pPr marL="514350" indent="-514350">
              <a:buAutoNum type="alphaLcParenBoth"/>
            </a:pPr>
            <a:r>
              <a:rPr lang="en-US" sz="3200" dirty="0" smtClean="0"/>
              <a:t>Butane – chemical formula C</a:t>
            </a:r>
            <a:r>
              <a:rPr lang="en-US" sz="3200" baseline="-25000" dirty="0" smtClean="0"/>
              <a:t>4</a:t>
            </a:r>
            <a:r>
              <a:rPr lang="en-US" sz="3200" dirty="0" smtClean="0"/>
              <a:t> H</a:t>
            </a:r>
            <a:r>
              <a:rPr lang="en-US" sz="3200" baseline="-25000" dirty="0" smtClean="0"/>
              <a:t>10</a:t>
            </a:r>
            <a:endParaRPr lang="en-US" sz="3200" dirty="0" smtClean="0"/>
          </a:p>
          <a:p>
            <a:pPr marL="514350" indent="-514350">
              <a:buAutoNum type="alphaLcParenBoth"/>
            </a:pPr>
            <a:r>
              <a:rPr lang="en-US" sz="3200" dirty="0"/>
              <a:t> </a:t>
            </a:r>
            <a:r>
              <a:rPr lang="en-US" sz="3200" dirty="0" smtClean="0"/>
              <a:t>Acetylene – chemical formula C</a:t>
            </a:r>
            <a:r>
              <a:rPr lang="en-US" sz="3200" baseline="-25000" dirty="0" smtClean="0"/>
              <a:t>2</a:t>
            </a:r>
            <a:r>
              <a:rPr lang="en-US" sz="3200" dirty="0" smtClean="0"/>
              <a:t> H</a:t>
            </a:r>
            <a:r>
              <a:rPr lang="en-US" sz="3200" baseline="-25000" dirty="0" smtClean="0"/>
              <a:t>2</a:t>
            </a:r>
            <a:endParaRPr lang="en-US" sz="3200" dirty="0"/>
          </a:p>
        </p:txBody>
      </p:sp>
    </p:spTree>
    <p:extLst>
      <p:ext uri="{BB962C8B-B14F-4D97-AF65-F5344CB8AC3E}">
        <p14:creationId xmlns:p14="http://schemas.microsoft.com/office/powerpoint/2010/main" val="292731854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Using the values for atomic/molecular mass</a:t>
            </a:r>
          </a:p>
          <a:p>
            <a:pPr marL="571500" indent="-571500">
              <a:buAutoNum type="romanLcParenBoth"/>
            </a:pPr>
            <a:r>
              <a:rPr lang="en-US" sz="3200" dirty="0" smtClean="0"/>
              <a:t>Find the number of Kmols in 110Kg of each of the following- carbon, oxygen, methane and propane</a:t>
            </a:r>
          </a:p>
          <a:p>
            <a:pPr marL="571500" indent="-571500">
              <a:buAutoNum type="romanLcParenBoth"/>
            </a:pPr>
            <a:r>
              <a:rPr lang="en-US" sz="3200" dirty="0" smtClean="0"/>
              <a:t>Find the mass of 2.7 Kmols of carbon, carbon dioxide, butane and water</a:t>
            </a:r>
            <a:endParaRPr lang="en-US" sz="3200" dirty="0"/>
          </a:p>
        </p:txBody>
      </p:sp>
    </p:spTree>
    <p:extLst>
      <p:ext uri="{BB962C8B-B14F-4D97-AF65-F5344CB8AC3E}">
        <p14:creationId xmlns:p14="http://schemas.microsoft.com/office/powerpoint/2010/main" val="160565474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(1)</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7"/>
                <a:ext cx="9905999" cy="4315086"/>
              </a:xfrm>
            </p:spPr>
            <p:txBody>
              <a:bodyPr>
                <a:normAutofit lnSpcReduction="10000"/>
              </a:bodyPr>
              <a:lstStyle/>
              <a:p>
                <a:pPr marL="571500" indent="-571500">
                  <a:buAutoNum type="romanLcParenBoth"/>
                </a:pPr>
                <a:r>
                  <a:rPr lang="en-US" sz="3200" dirty="0" smtClean="0"/>
                  <a:t>The number of Kmols in a known mass of 110 kg is found by dividing the mass by the relative atomic mass</a:t>
                </a:r>
              </a:p>
              <a:p>
                <a:pPr marL="0" indent="0">
                  <a:buNone/>
                </a:pPr>
                <a:r>
                  <a:rPr lang="en-US" sz="3200" dirty="0" smtClean="0"/>
                  <a:t>     Carbon atomic mass is 12</a:t>
                </a:r>
              </a:p>
              <a:p>
                <a:pPr marL="0" indent="0">
                  <a:buNone/>
                </a:pPr>
                <a:r>
                  <a:rPr lang="en-US" sz="3200" dirty="0" smtClean="0"/>
                  <a:t>     The number of Kmols is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110</m:t>
                        </m:r>
                      </m:num>
                      <m:den>
                        <m:r>
                          <a:rPr lang="en-US" sz="3200" b="0" i="1" smtClean="0">
                            <a:latin typeface="Cambria Math" panose="02040503050406030204" pitchFamily="18" charset="0"/>
                          </a:rPr>
                          <m:t>12</m:t>
                        </m:r>
                      </m:den>
                    </m:f>
                  </m:oMath>
                </a14:m>
                <a:r>
                  <a:rPr lang="en-US" sz="3200" dirty="0" smtClean="0"/>
                  <a:t> which is 9.17 Kmols</a:t>
                </a:r>
              </a:p>
              <a:p>
                <a:pPr marL="0" indent="0">
                  <a:buNone/>
                </a:pPr>
                <a:r>
                  <a:rPr lang="en-US" sz="3200" dirty="0"/>
                  <a:t> </a:t>
                </a:r>
                <a:r>
                  <a:rPr lang="en-US" sz="3200" dirty="0" smtClean="0"/>
                  <a:t>    Oxygen atomic mass is 32</a:t>
                </a:r>
              </a:p>
              <a:p>
                <a:pPr marL="0" indent="0">
                  <a:buNone/>
                </a:pPr>
                <a:r>
                  <a:rPr lang="en-US" sz="3200" dirty="0"/>
                  <a:t> </a:t>
                </a:r>
                <a:r>
                  <a:rPr lang="en-US" sz="3200" dirty="0" smtClean="0"/>
                  <a:t>    The number of Kmols is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110</m:t>
                        </m:r>
                      </m:num>
                      <m:den>
                        <m:r>
                          <a:rPr lang="en-US" sz="3200" b="0" i="1" smtClean="0">
                            <a:latin typeface="Cambria Math" panose="02040503050406030204" pitchFamily="18" charset="0"/>
                          </a:rPr>
                          <m:t>32</m:t>
                        </m:r>
                      </m:den>
                    </m:f>
                  </m:oMath>
                </a14:m>
                <a:r>
                  <a:rPr lang="en-US" sz="3200" dirty="0" smtClean="0"/>
                  <a:t> = 3.44 Kmols oxygen (O</a:t>
                </a:r>
                <a:r>
                  <a:rPr lang="en-US" sz="3200" baseline="-25000" dirty="0" smtClean="0"/>
                  <a:t>2</a:t>
                </a:r>
                <a:r>
                  <a:rPr lang="en-US" sz="3200" dirty="0" smtClean="0"/>
                  <a:t>)</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7"/>
                <a:ext cx="9905999" cy="4315086"/>
              </a:xfrm>
              <a:blipFill rotWithShape="0">
                <a:blip r:embed="rId2"/>
                <a:stretch>
                  <a:fillRect l="-1846" t="-2825" b="-1271"/>
                </a:stretch>
              </a:blipFill>
            </p:spPr>
            <p:txBody>
              <a:bodyPr/>
              <a:lstStyle/>
              <a:p>
                <a:r>
                  <a:rPr lang="en-US">
                    <a:noFill/>
                  </a:rPr>
                  <a:t> </a:t>
                </a:r>
              </a:p>
            </p:txBody>
          </p:sp>
        </mc:Fallback>
      </mc:AlternateContent>
    </p:spTree>
    <p:extLst>
      <p:ext uri="{BB962C8B-B14F-4D97-AF65-F5344CB8AC3E}">
        <p14:creationId xmlns:p14="http://schemas.microsoft.com/office/powerpoint/2010/main" val="220560955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(2)</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US" dirty="0" smtClean="0"/>
                  <a:t>    </a:t>
                </a:r>
                <a:r>
                  <a:rPr lang="en-US" sz="3200" dirty="0" smtClean="0"/>
                  <a:t>For methane and propane we get</a:t>
                </a:r>
              </a:p>
              <a:p>
                <a:pPr marL="0" indent="0">
                  <a:buNone/>
                </a:pPr>
                <a:r>
                  <a:rPr lang="en-US" sz="3200" dirty="0"/>
                  <a:t> </a:t>
                </a:r>
                <a:r>
                  <a:rPr lang="en-US" sz="3200" dirty="0" smtClean="0"/>
                  <a:t>  Methane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110</m:t>
                        </m:r>
                      </m:num>
                      <m:den>
                        <m:r>
                          <a:rPr lang="en-US" sz="3200" b="0" i="1" smtClean="0">
                            <a:latin typeface="Cambria Math" panose="02040503050406030204" pitchFamily="18" charset="0"/>
                          </a:rPr>
                          <m:t>16</m:t>
                        </m:r>
                      </m:den>
                    </m:f>
                  </m:oMath>
                </a14:m>
                <a:r>
                  <a:rPr lang="en-US" dirty="0" smtClean="0"/>
                  <a:t> </a:t>
                </a:r>
                <a:r>
                  <a:rPr lang="en-US" sz="3200" dirty="0" smtClean="0"/>
                  <a:t>= 6.88 Kmols CH</a:t>
                </a:r>
                <a:r>
                  <a:rPr lang="en-US" sz="3200" baseline="-25000" dirty="0" smtClean="0"/>
                  <a:t>4</a:t>
                </a:r>
                <a:endParaRPr lang="en-US" sz="3200" dirty="0" smtClean="0"/>
              </a:p>
              <a:p>
                <a:pPr marL="0" indent="0">
                  <a:buNone/>
                </a:pPr>
                <a:r>
                  <a:rPr lang="en-US" sz="3200" dirty="0"/>
                  <a:t> </a:t>
                </a:r>
                <a:r>
                  <a:rPr lang="en-US" sz="3200" dirty="0" smtClean="0"/>
                  <a:t>  Propane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110</m:t>
                        </m:r>
                      </m:num>
                      <m:den>
                        <m:r>
                          <a:rPr lang="en-US" sz="3200" b="0" i="1" smtClean="0">
                            <a:latin typeface="Cambria Math" panose="02040503050406030204" pitchFamily="18" charset="0"/>
                          </a:rPr>
                          <m:t>44</m:t>
                        </m:r>
                      </m:den>
                    </m:f>
                  </m:oMath>
                </a14:m>
                <a:r>
                  <a:rPr lang="en-US" dirty="0" smtClean="0"/>
                  <a:t> </a:t>
                </a:r>
                <a:r>
                  <a:rPr lang="en-US" sz="3200" dirty="0" smtClean="0"/>
                  <a:t>= 2.50 Kmols C</a:t>
                </a:r>
                <a:r>
                  <a:rPr lang="en-US" sz="3200" baseline="-25000" dirty="0" smtClean="0"/>
                  <a:t>3</a:t>
                </a:r>
                <a:r>
                  <a:rPr lang="en-US" sz="3200" dirty="0" smtClean="0"/>
                  <a:t> H</a:t>
                </a:r>
                <a:r>
                  <a:rPr lang="en-US" sz="3200" baseline="-25000" dirty="0" smtClean="0"/>
                  <a:t>8</a:t>
                </a:r>
                <a:endParaRPr lang="en-US" dirty="0" smtClean="0"/>
              </a:p>
              <a:p>
                <a:pPr marL="0" indent="0">
                  <a:buNone/>
                </a:pPr>
                <a:endParaRPr lang="en-US" dirty="0"/>
              </a:p>
              <a:p>
                <a:pPr marL="0" indent="0">
                  <a:buNone/>
                </a:pPr>
                <a:endParaRPr lang="en-US"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t="-516"/>
                </a:stretch>
              </a:blipFill>
            </p:spPr>
            <p:txBody>
              <a:bodyPr/>
              <a:lstStyle/>
              <a:p>
                <a:r>
                  <a:rPr lang="en-US">
                    <a:noFill/>
                  </a:rPr>
                  <a:t> </a:t>
                </a:r>
              </a:p>
            </p:txBody>
          </p:sp>
        </mc:Fallback>
      </mc:AlternateContent>
    </p:spTree>
    <p:extLst>
      <p:ext uri="{BB962C8B-B14F-4D97-AF65-F5344CB8AC3E}">
        <p14:creationId xmlns:p14="http://schemas.microsoft.com/office/powerpoint/2010/main" val="183114918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(3)</a:t>
            </a:r>
            <a:endParaRPr lang="en-US" sz="4400" dirty="0"/>
          </a:p>
        </p:txBody>
      </p:sp>
      <p:sp>
        <p:nvSpPr>
          <p:cNvPr id="3" name="Content Placeholder 2"/>
          <p:cNvSpPr>
            <a:spLocks noGrp="1"/>
          </p:cNvSpPr>
          <p:nvPr>
            <p:ph idx="1"/>
          </p:nvPr>
        </p:nvSpPr>
        <p:spPr>
          <a:xfrm>
            <a:off x="655093" y="2249487"/>
            <a:ext cx="11068333" cy="4451564"/>
          </a:xfrm>
        </p:spPr>
        <p:txBody>
          <a:bodyPr>
            <a:normAutofit/>
          </a:bodyPr>
          <a:lstStyle/>
          <a:p>
            <a:pPr marL="0" indent="0">
              <a:buNone/>
            </a:pPr>
            <a:r>
              <a:rPr lang="en-US" sz="3200" dirty="0" smtClean="0"/>
              <a:t>(ii) The mass of a Kmol is the relative atomic mass in kilograms.  This means that multiplying the number of Kmols by the atomic molecular mass gives us the mass</a:t>
            </a:r>
          </a:p>
          <a:p>
            <a:pPr marL="0" indent="0">
              <a:buNone/>
            </a:pPr>
            <a:endParaRPr lang="en-US" sz="3200" dirty="0"/>
          </a:p>
        </p:txBody>
      </p:sp>
      <p:graphicFrame>
        <p:nvGraphicFramePr>
          <p:cNvPr id="4" name="Table 3"/>
          <p:cNvGraphicFramePr>
            <a:graphicFrameLocks noGrp="1"/>
          </p:cNvGraphicFramePr>
          <p:nvPr>
            <p:extLst>
              <p:ext uri="{D42A27DB-BD31-4B8C-83A1-F6EECF244321}">
                <p14:modId xmlns:p14="http://schemas.microsoft.com/office/powerpoint/2010/main" val="3200025761"/>
              </p:ext>
            </p:extLst>
          </p:nvPr>
        </p:nvGraphicFramePr>
        <p:xfrm>
          <a:off x="409434" y="4254447"/>
          <a:ext cx="10781730" cy="2316480"/>
        </p:xfrm>
        <a:graphic>
          <a:graphicData uri="http://schemas.openxmlformats.org/drawingml/2006/table">
            <a:tbl>
              <a:tblPr firstRow="1" bandRow="1">
                <a:tableStyleId>{5C22544A-7EE6-4342-B048-85BDC9FD1C3A}</a:tableStyleId>
              </a:tblPr>
              <a:tblGrid>
                <a:gridCol w="3593910"/>
                <a:gridCol w="2997957"/>
                <a:gridCol w="4189863"/>
              </a:tblGrid>
              <a:tr h="370840">
                <a:tc>
                  <a:txBody>
                    <a:bodyPr/>
                    <a:lstStyle/>
                    <a:p>
                      <a:r>
                        <a:rPr lang="en-US" sz="3200" dirty="0" smtClean="0"/>
                        <a:t>Carbon C</a:t>
                      </a:r>
                      <a:endParaRPr lang="en-US" sz="3200" dirty="0"/>
                    </a:p>
                  </a:txBody>
                  <a:tcPr/>
                </a:tc>
                <a:tc>
                  <a:txBody>
                    <a:bodyPr/>
                    <a:lstStyle/>
                    <a:p>
                      <a:r>
                        <a:rPr lang="en-US" sz="3200" baseline="0" dirty="0" smtClean="0"/>
                        <a:t>2.7 Kmol x 12</a:t>
                      </a:r>
                      <a:endParaRPr lang="en-US" sz="3200" baseline="0" dirty="0"/>
                    </a:p>
                  </a:txBody>
                  <a:tcPr/>
                </a:tc>
                <a:tc>
                  <a:txBody>
                    <a:bodyPr/>
                    <a:lstStyle/>
                    <a:p>
                      <a:r>
                        <a:rPr lang="en-US" sz="3200" dirty="0" smtClean="0"/>
                        <a:t>32.3 Kg</a:t>
                      </a:r>
                      <a:endParaRPr lang="en-US" sz="3200" dirty="0"/>
                    </a:p>
                  </a:txBody>
                  <a:tcPr/>
                </a:tc>
              </a:tr>
              <a:tr h="370840">
                <a:tc>
                  <a:txBody>
                    <a:bodyPr/>
                    <a:lstStyle/>
                    <a:p>
                      <a:r>
                        <a:rPr lang="en-US" sz="3200" dirty="0" smtClean="0"/>
                        <a:t>Carbon dioxide CO</a:t>
                      </a:r>
                      <a:r>
                        <a:rPr lang="en-US" sz="3200" baseline="-25000" dirty="0" smtClean="0"/>
                        <a:t>2</a:t>
                      </a:r>
                      <a:endParaRPr lang="en-US" sz="3200" dirty="0"/>
                    </a:p>
                  </a:txBody>
                  <a:tcPr/>
                </a:tc>
                <a:tc>
                  <a:txBody>
                    <a:bodyPr/>
                    <a:lstStyle/>
                    <a:p>
                      <a:r>
                        <a:rPr lang="en-US" sz="3200" dirty="0" smtClean="0"/>
                        <a:t>2.7 Kmol x 44</a:t>
                      </a:r>
                      <a:endParaRPr lang="en-US" sz="3200" dirty="0"/>
                    </a:p>
                  </a:txBody>
                  <a:tcPr/>
                </a:tc>
                <a:tc>
                  <a:txBody>
                    <a:bodyPr/>
                    <a:lstStyle/>
                    <a:p>
                      <a:r>
                        <a:rPr lang="en-US" sz="3200" dirty="0" smtClean="0"/>
                        <a:t>118.8 Kg</a:t>
                      </a:r>
                      <a:endParaRPr lang="en-US" sz="3200" dirty="0"/>
                    </a:p>
                  </a:txBody>
                  <a:tcPr/>
                </a:tc>
              </a:tr>
              <a:tr h="370840">
                <a:tc>
                  <a:txBody>
                    <a:bodyPr/>
                    <a:lstStyle/>
                    <a:p>
                      <a:r>
                        <a:rPr lang="en-US" sz="3200" dirty="0" smtClean="0"/>
                        <a:t>Butane C</a:t>
                      </a:r>
                      <a:r>
                        <a:rPr lang="en-US" sz="3200" baseline="-25000" dirty="0" smtClean="0"/>
                        <a:t>4</a:t>
                      </a:r>
                      <a:r>
                        <a:rPr lang="en-US" sz="3200" baseline="0" dirty="0" smtClean="0"/>
                        <a:t> H</a:t>
                      </a:r>
                      <a:r>
                        <a:rPr lang="en-US" sz="3200" baseline="-25000" dirty="0" smtClean="0"/>
                        <a:t>10</a:t>
                      </a:r>
                      <a:endParaRPr lang="en-US" sz="3200" dirty="0"/>
                    </a:p>
                  </a:txBody>
                  <a:tcPr/>
                </a:tc>
                <a:tc>
                  <a:txBody>
                    <a:bodyPr/>
                    <a:lstStyle/>
                    <a:p>
                      <a:r>
                        <a:rPr lang="en-US" sz="3200" dirty="0" smtClean="0"/>
                        <a:t>2.7 Kmol x 58</a:t>
                      </a:r>
                      <a:endParaRPr lang="en-US" sz="3200" dirty="0"/>
                    </a:p>
                  </a:txBody>
                  <a:tcPr/>
                </a:tc>
                <a:tc>
                  <a:txBody>
                    <a:bodyPr/>
                    <a:lstStyle/>
                    <a:p>
                      <a:r>
                        <a:rPr lang="en-US" sz="3200" dirty="0" smtClean="0"/>
                        <a:t>156.6 Kg</a:t>
                      </a:r>
                      <a:endParaRPr lang="en-US" sz="3200" dirty="0"/>
                    </a:p>
                  </a:txBody>
                  <a:tcPr/>
                </a:tc>
              </a:tr>
              <a:tr h="370840">
                <a:tc>
                  <a:txBody>
                    <a:bodyPr/>
                    <a:lstStyle/>
                    <a:p>
                      <a:r>
                        <a:rPr lang="en-US" sz="3200" dirty="0" smtClean="0"/>
                        <a:t>Water H</a:t>
                      </a:r>
                      <a:r>
                        <a:rPr lang="en-US" sz="3200" baseline="-25000" dirty="0" smtClean="0"/>
                        <a:t>2</a:t>
                      </a:r>
                      <a:r>
                        <a:rPr lang="en-US" sz="3200" baseline="0" dirty="0" smtClean="0"/>
                        <a:t>O</a:t>
                      </a:r>
                      <a:endParaRPr lang="en-US" sz="3200" dirty="0"/>
                    </a:p>
                  </a:txBody>
                  <a:tcPr/>
                </a:tc>
                <a:tc>
                  <a:txBody>
                    <a:bodyPr/>
                    <a:lstStyle/>
                    <a:p>
                      <a:r>
                        <a:rPr lang="en-US" sz="3200" baseline="0" dirty="0" smtClean="0"/>
                        <a:t>2.7 Kmol x 18</a:t>
                      </a:r>
                      <a:endParaRPr lang="en-US" sz="3200" baseline="0" dirty="0"/>
                    </a:p>
                  </a:txBody>
                  <a:tcPr/>
                </a:tc>
                <a:tc>
                  <a:txBody>
                    <a:bodyPr/>
                    <a:lstStyle/>
                    <a:p>
                      <a:r>
                        <a:rPr lang="en-US" sz="3200" dirty="0" smtClean="0"/>
                        <a:t> 48.6 Kg</a:t>
                      </a:r>
                      <a:endParaRPr lang="en-US" sz="3200" dirty="0"/>
                    </a:p>
                  </a:txBody>
                  <a:tcPr/>
                </a:tc>
              </a:tr>
            </a:tbl>
          </a:graphicData>
        </a:graphic>
      </p:graphicFrame>
    </p:spTree>
    <p:extLst>
      <p:ext uri="{BB962C8B-B14F-4D97-AF65-F5344CB8AC3E}">
        <p14:creationId xmlns:p14="http://schemas.microsoft.com/office/powerpoint/2010/main" val="401921813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Avagadro’s hypothesis</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Equal volumes of different gases under the same conditions of temperature and pressure, contain the same number of molecules</a:t>
            </a:r>
            <a:endParaRPr lang="en-US" sz="3200" dirty="0"/>
          </a:p>
        </p:txBody>
      </p:sp>
    </p:spTree>
    <p:extLst>
      <p:ext uri="{BB962C8B-B14F-4D97-AF65-F5344CB8AC3E}">
        <p14:creationId xmlns:p14="http://schemas.microsoft.com/office/powerpoint/2010/main" val="346576687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Combustion Equations</a:t>
            </a:r>
            <a:endParaRPr lang="en-US" sz="4400" dirty="0"/>
          </a:p>
        </p:txBody>
      </p:sp>
      <p:sp>
        <p:nvSpPr>
          <p:cNvPr id="3" name="Content Placeholder 2"/>
          <p:cNvSpPr>
            <a:spLocks noGrp="1"/>
          </p:cNvSpPr>
          <p:nvPr>
            <p:ph idx="1"/>
          </p:nvPr>
        </p:nvSpPr>
        <p:spPr>
          <a:xfrm>
            <a:off x="1141412" y="2249486"/>
            <a:ext cx="9905999" cy="4246847"/>
          </a:xfrm>
        </p:spPr>
        <p:txBody>
          <a:bodyPr>
            <a:normAutofit fontScale="92500" lnSpcReduction="10000"/>
          </a:bodyPr>
          <a:lstStyle/>
          <a:p>
            <a:r>
              <a:rPr lang="en-US" sz="3200" dirty="0" smtClean="0"/>
              <a:t>It follows that one molecule of hydrogen occupies the same volume as one molecule of gaseous water, and twice the volume as half a molecule of oxygen</a:t>
            </a:r>
          </a:p>
          <a:p>
            <a:pPr marL="0" indent="0">
              <a:buNone/>
            </a:pPr>
            <a:r>
              <a:rPr lang="en-US" sz="3200" dirty="0" smtClean="0"/>
              <a:t>  Rewrite the combustion equation</a:t>
            </a:r>
          </a:p>
          <a:p>
            <a:pPr marL="0" indent="0">
              <a:buNone/>
            </a:pPr>
            <a:r>
              <a:rPr lang="en-US" sz="3200" dirty="0"/>
              <a:t> </a:t>
            </a:r>
            <a:r>
              <a:rPr lang="en-US" sz="3200" dirty="0" smtClean="0"/>
              <a:t>        H</a:t>
            </a:r>
            <a:r>
              <a:rPr lang="en-US" sz="3200" baseline="-25000" dirty="0" smtClean="0"/>
              <a:t>2</a:t>
            </a:r>
            <a:r>
              <a:rPr lang="en-US" sz="3200" dirty="0" smtClean="0"/>
              <a:t>        +        ½O</a:t>
            </a:r>
            <a:r>
              <a:rPr lang="en-US" sz="3200" baseline="-25000" dirty="0" smtClean="0"/>
              <a:t>2</a:t>
            </a:r>
            <a:r>
              <a:rPr lang="en-US" sz="3200" dirty="0" smtClean="0"/>
              <a:t>                 H</a:t>
            </a:r>
            <a:r>
              <a:rPr lang="en-US" sz="3200" baseline="-25000" dirty="0" smtClean="0"/>
              <a:t>2</a:t>
            </a:r>
            <a:r>
              <a:rPr lang="en-US" sz="3200" dirty="0" smtClean="0"/>
              <a:t>O</a:t>
            </a:r>
          </a:p>
          <a:p>
            <a:pPr marL="0" indent="0">
              <a:buNone/>
            </a:pPr>
            <a:r>
              <a:rPr lang="en-US" sz="3200" dirty="0"/>
              <a:t> </a:t>
            </a:r>
            <a:r>
              <a:rPr lang="en-US" sz="3200" dirty="0" smtClean="0"/>
              <a:t> 1 molecule          ½ molecule       1 molecule</a:t>
            </a:r>
          </a:p>
          <a:p>
            <a:pPr marL="0" indent="0">
              <a:buNone/>
            </a:pPr>
            <a:r>
              <a:rPr lang="en-US" sz="3200" dirty="0"/>
              <a:t> </a:t>
            </a:r>
            <a:r>
              <a:rPr lang="en-US" sz="3200" dirty="0" smtClean="0"/>
              <a:t> 1 volume             ½ volume         1 volume</a:t>
            </a:r>
            <a:endParaRPr lang="en-US" sz="3200" dirty="0"/>
          </a:p>
        </p:txBody>
      </p:sp>
      <p:cxnSp>
        <p:nvCxnSpPr>
          <p:cNvPr id="5" name="Straight Arrow Connector 4"/>
          <p:cNvCxnSpPr/>
          <p:nvPr/>
        </p:nvCxnSpPr>
        <p:spPr>
          <a:xfrm>
            <a:off x="5773003" y="5186149"/>
            <a:ext cx="1637731" cy="2729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71520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Avagadro’s hypothesis</a:t>
            </a:r>
          </a:p>
        </p:txBody>
      </p:sp>
      <p:sp>
        <p:nvSpPr>
          <p:cNvPr id="3" name="Content Placeholder 2"/>
          <p:cNvSpPr>
            <a:spLocks noGrp="1"/>
          </p:cNvSpPr>
          <p:nvPr>
            <p:ph idx="1"/>
          </p:nvPr>
        </p:nvSpPr>
        <p:spPr/>
        <p:txBody>
          <a:bodyPr>
            <a:normAutofit lnSpcReduction="10000"/>
          </a:bodyPr>
          <a:lstStyle/>
          <a:p>
            <a:pPr marL="0" indent="0">
              <a:buNone/>
            </a:pPr>
            <a:r>
              <a:rPr lang="en-US" sz="3200" dirty="0" smtClean="0"/>
              <a:t>1 Kmol of any gas at NTP occupies 22.41m</a:t>
            </a:r>
            <a:r>
              <a:rPr lang="en-US" sz="3200" baseline="30000" dirty="0" smtClean="0"/>
              <a:t>3</a:t>
            </a:r>
            <a:r>
              <a:rPr lang="en-US" sz="3200" dirty="0" smtClean="0"/>
              <a:t>; NTP conditions of temperature and pressure are 273K (0°C) and 101.31 KN/m</a:t>
            </a:r>
            <a:r>
              <a:rPr lang="en-US" sz="3200" baseline="30000" dirty="0" smtClean="0"/>
              <a:t>2</a:t>
            </a:r>
            <a:endParaRPr lang="en-US" sz="3200" dirty="0" smtClean="0"/>
          </a:p>
          <a:p>
            <a:pPr marL="0" indent="0">
              <a:buNone/>
            </a:pPr>
            <a:r>
              <a:rPr lang="en-US" sz="3200" dirty="0" smtClean="0"/>
              <a:t>Remember that if the temperature and/or pressure are different from those used above, the volume of a Kmol of gas will also be changed</a:t>
            </a:r>
            <a:endParaRPr lang="en-US" sz="3200" dirty="0"/>
          </a:p>
        </p:txBody>
      </p:sp>
    </p:spTree>
    <p:extLst>
      <p:ext uri="{BB962C8B-B14F-4D97-AF65-F5344CB8AC3E}">
        <p14:creationId xmlns:p14="http://schemas.microsoft.com/office/powerpoint/2010/main" val="150611182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Avagadro’s hypothesis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1 Kmol of any gas at a temperature T and pressure P occupies</a:t>
                </a:r>
              </a:p>
              <a:p>
                <a:pPr marL="0" indent="0">
                  <a:buNone/>
                </a:pPr>
                <a:r>
                  <a:rPr lang="en-US" sz="3200" dirty="0" smtClean="0"/>
                  <a:t>22.41 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𝑇</m:t>
                        </m:r>
                      </m:num>
                      <m:den>
                        <m:r>
                          <a:rPr lang="en-US" sz="3200" b="0" i="1" smtClean="0">
                            <a:latin typeface="Cambria Math" panose="02040503050406030204" pitchFamily="18" charset="0"/>
                          </a:rPr>
                          <m:t>273</m:t>
                        </m:r>
                      </m:den>
                    </m:f>
                  </m:oMath>
                </a14:m>
                <a:r>
                  <a:rPr lang="en-US" sz="3200" dirty="0" smtClean="0"/>
                  <a:t> 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101.3</m:t>
                        </m:r>
                      </m:num>
                      <m:den>
                        <m:r>
                          <a:rPr lang="en-US" sz="3200" b="0" i="1" smtClean="0">
                            <a:latin typeface="Cambria Math" panose="02040503050406030204" pitchFamily="18" charset="0"/>
                          </a:rPr>
                          <m:t>𝑃</m:t>
                        </m:r>
                      </m:den>
                    </m:f>
                  </m:oMath>
                </a14:m>
                <a:endParaRPr lang="en-US" sz="3200" dirty="0" smtClean="0"/>
              </a:p>
              <a:p>
                <a:pPr marL="0" indent="0">
                  <a:buNone/>
                </a:pPr>
                <a:r>
                  <a:rPr lang="en-US" sz="3200" dirty="0" smtClean="0"/>
                  <a:t>T must be in Kelvins (i.e. °C + 273) and P in KN/m</a:t>
                </a:r>
                <a:r>
                  <a:rPr lang="en-US" sz="3200" baseline="30000" dirty="0" smtClean="0"/>
                  <a:t>2</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38" t="-516"/>
                </a:stretch>
              </a:blipFill>
            </p:spPr>
            <p:txBody>
              <a:bodyPr/>
              <a:lstStyle/>
              <a:p>
                <a:r>
                  <a:rPr lang="en-US">
                    <a:noFill/>
                  </a:rPr>
                  <a:t> </a:t>
                </a:r>
              </a:p>
            </p:txBody>
          </p:sp>
        </mc:Fallback>
      </mc:AlternateContent>
    </p:spTree>
    <p:extLst>
      <p:ext uri="{BB962C8B-B14F-4D97-AF65-F5344CB8AC3E}">
        <p14:creationId xmlns:p14="http://schemas.microsoft.com/office/powerpoint/2010/main" val="423524231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Convert</a:t>
            </a:r>
          </a:p>
          <a:p>
            <a:pPr marL="571500" indent="-571500">
              <a:buAutoNum type="romanLcParenBoth"/>
            </a:pPr>
            <a:r>
              <a:rPr lang="en-US" sz="3200" dirty="0" smtClean="0"/>
              <a:t>110 Kmols of methane to its NTP volume</a:t>
            </a:r>
          </a:p>
          <a:p>
            <a:pPr marL="571500" indent="-571500">
              <a:buAutoNum type="romanLcParenBoth"/>
            </a:pPr>
            <a:r>
              <a:rPr lang="en-US" sz="3200" dirty="0" smtClean="0"/>
              <a:t>150 Kg of propane to its NTP volume</a:t>
            </a:r>
          </a:p>
          <a:p>
            <a:pPr marL="571500" indent="-571500">
              <a:buAutoNum type="romanLcParenBoth"/>
            </a:pPr>
            <a:r>
              <a:rPr lang="en-US" sz="3200" dirty="0"/>
              <a:t> </a:t>
            </a:r>
            <a:r>
              <a:rPr lang="en-US" sz="3200" dirty="0" smtClean="0"/>
              <a:t>2000m</a:t>
            </a:r>
            <a:r>
              <a:rPr lang="en-US" sz="3200" baseline="30000" dirty="0" smtClean="0"/>
              <a:t>3</a:t>
            </a:r>
            <a:r>
              <a:rPr lang="en-US" sz="3200" dirty="0" smtClean="0"/>
              <a:t> of oxygen at NTP to Kmols</a:t>
            </a:r>
          </a:p>
          <a:p>
            <a:pPr marL="0" indent="0">
              <a:buNone/>
            </a:pPr>
            <a:r>
              <a:rPr lang="en-US" sz="3200" dirty="0" smtClean="0"/>
              <a:t>      V = 22.41m</a:t>
            </a:r>
            <a:r>
              <a:rPr lang="en-US" sz="3200" baseline="30000" dirty="0" smtClean="0"/>
              <a:t>3</a:t>
            </a:r>
            <a:endParaRPr lang="en-US" sz="3200" dirty="0"/>
          </a:p>
        </p:txBody>
      </p:sp>
    </p:spTree>
    <p:extLst>
      <p:ext uri="{BB962C8B-B14F-4D97-AF65-F5344CB8AC3E}">
        <p14:creationId xmlns:p14="http://schemas.microsoft.com/office/powerpoint/2010/main" val="128747791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 (2)</a:t>
            </a:r>
            <a:endParaRPr lang="en-US" sz="4400" dirty="0"/>
          </a:p>
        </p:txBody>
      </p:sp>
      <p:sp>
        <p:nvSpPr>
          <p:cNvPr id="3" name="Content Placeholder 2"/>
          <p:cNvSpPr>
            <a:spLocks noGrp="1"/>
          </p:cNvSpPr>
          <p:nvPr>
            <p:ph idx="1"/>
          </p:nvPr>
        </p:nvSpPr>
        <p:spPr/>
        <p:txBody>
          <a:bodyPr>
            <a:normAutofit/>
          </a:bodyPr>
          <a:lstStyle/>
          <a:p>
            <a:pPr marL="571500" indent="-571500">
              <a:buAutoNum type="romanLcParenBoth" startAt="4"/>
            </a:pPr>
            <a:r>
              <a:rPr lang="en-US" sz="3200" dirty="0" smtClean="0"/>
              <a:t>The number of Kmols in 2000m</a:t>
            </a:r>
            <a:r>
              <a:rPr lang="en-US" sz="3200" baseline="30000" dirty="0" smtClean="0"/>
              <a:t>3 </a:t>
            </a:r>
            <a:r>
              <a:rPr lang="en-US" sz="3200" dirty="0" smtClean="0"/>
              <a:t>of hydrogen at NTP and its mass</a:t>
            </a:r>
          </a:p>
          <a:p>
            <a:pPr marL="571500" indent="-571500">
              <a:buAutoNum type="romanLcParenBoth" startAt="4"/>
            </a:pPr>
            <a:r>
              <a:rPr lang="en-US" sz="3200" dirty="0"/>
              <a:t> </a:t>
            </a:r>
            <a:r>
              <a:rPr lang="en-US" sz="3200" dirty="0" smtClean="0"/>
              <a:t>The volume of 50Kg of nitrogen when the conditions are changed from NTP to 15°C and 101.3 kN/m</a:t>
            </a:r>
            <a:r>
              <a:rPr lang="en-US" sz="3200" baseline="30000" dirty="0" smtClean="0"/>
              <a:t>2</a:t>
            </a:r>
            <a:endParaRPr lang="en-US" sz="3200" dirty="0" smtClean="0"/>
          </a:p>
          <a:p>
            <a:pPr marL="0" indent="0">
              <a:buNone/>
            </a:pPr>
            <a:r>
              <a:rPr lang="en-US" sz="3200" dirty="0" smtClean="0"/>
              <a:t>     V= 22.41m</a:t>
            </a:r>
            <a:r>
              <a:rPr lang="en-US" sz="3200" baseline="30000" dirty="0"/>
              <a:t>3</a:t>
            </a:r>
            <a:endParaRPr lang="en-US" sz="3200" dirty="0" smtClean="0"/>
          </a:p>
          <a:p>
            <a:pPr marL="0" indent="0">
              <a:buNone/>
            </a:pPr>
            <a:endParaRPr lang="en-US" sz="3200" dirty="0"/>
          </a:p>
        </p:txBody>
      </p:sp>
    </p:spTree>
    <p:extLst>
      <p:ext uri="{BB962C8B-B14F-4D97-AF65-F5344CB8AC3E}">
        <p14:creationId xmlns:p14="http://schemas.microsoft.com/office/powerpoint/2010/main" val="242765795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50126"/>
            <a:ext cx="9905998" cy="805218"/>
          </a:xfrm>
        </p:spPr>
        <p:txBody>
          <a:bodyPr>
            <a:normAutofit/>
          </a:bodyPr>
          <a:lstStyle/>
          <a:p>
            <a:pPr algn="ctr"/>
            <a:r>
              <a:rPr lang="en-US" sz="4400" dirty="0" smtClean="0"/>
              <a:t>Solution 1</a:t>
            </a:r>
            <a:endParaRPr lang="en-US" sz="44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141412" y="955344"/>
                <a:ext cx="10158934" cy="5540989"/>
              </a:xfrm>
            </p:spPr>
            <p:txBody>
              <a:bodyPr>
                <a:normAutofit fontScale="92500"/>
              </a:bodyPr>
              <a:lstStyle/>
              <a:p>
                <a:pPr marL="571500" indent="-571500">
                  <a:buAutoNum type="romanLcParenBoth"/>
                </a:pPr>
                <a:r>
                  <a:rPr lang="en-US" sz="3200" dirty="0" smtClean="0"/>
                  <a:t>110 Kmol of CH</a:t>
                </a:r>
                <a:r>
                  <a:rPr lang="en-US" sz="3200" baseline="-25000" dirty="0" smtClean="0"/>
                  <a:t>4</a:t>
                </a:r>
                <a:r>
                  <a:rPr lang="en-US" sz="3200" dirty="0" smtClean="0"/>
                  <a:t> will have an NTP volume of (110 x 22.4)m</a:t>
                </a:r>
                <a:r>
                  <a:rPr lang="en-US" sz="3200" baseline="30000" dirty="0" smtClean="0"/>
                  <a:t>3</a:t>
                </a:r>
                <a:r>
                  <a:rPr lang="en-US" sz="3200" dirty="0" smtClean="0"/>
                  <a:t> = </a:t>
                </a:r>
                <a:r>
                  <a:rPr lang="en-US" sz="3200" dirty="0" smtClean="0"/>
                  <a:t>2465m</a:t>
                </a:r>
                <a:r>
                  <a:rPr lang="en-US" sz="3200" baseline="30000" dirty="0" smtClean="0"/>
                  <a:t>3</a:t>
                </a:r>
                <a:endParaRPr lang="en-US" sz="3200" dirty="0" smtClean="0"/>
              </a:p>
              <a:p>
                <a:pPr marL="571500" indent="-571500">
                  <a:buAutoNum type="romanLcParenBoth"/>
                </a:pPr>
                <a:r>
                  <a:rPr lang="en-US" sz="3200" dirty="0" smtClean="0"/>
                  <a:t>150Kg of propane.  First we have to work out how many Kmols there are in 150Kg of propane.  Propane chemical formula is C</a:t>
                </a:r>
                <a:r>
                  <a:rPr lang="en-US" sz="3200" baseline="-25000" dirty="0" smtClean="0"/>
                  <a:t>3</a:t>
                </a:r>
                <a:r>
                  <a:rPr lang="en-US" sz="3200" dirty="0" smtClean="0"/>
                  <a:t>H</a:t>
                </a:r>
                <a:r>
                  <a:rPr lang="en-US" sz="3200" baseline="-25000" dirty="0" smtClean="0"/>
                  <a:t>8</a:t>
                </a:r>
                <a:r>
                  <a:rPr lang="en-US" sz="3200" dirty="0" smtClean="0"/>
                  <a:t> molecular mass is 44g</a:t>
                </a:r>
              </a:p>
              <a:p>
                <a:pPr marL="0" indent="0">
                  <a:buNone/>
                </a:pPr>
                <a:r>
                  <a:rPr lang="en-US" sz="3200" dirty="0" smtClean="0"/>
                  <a:t>     As 1 Kmol has a mass of 44Kg there will be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150</m:t>
                        </m:r>
                      </m:num>
                      <m:den>
                        <m:r>
                          <a:rPr lang="en-US" sz="3200" b="0" i="1" smtClean="0">
                            <a:latin typeface="Cambria Math" panose="02040503050406030204" pitchFamily="18" charset="0"/>
                          </a:rPr>
                          <m:t>44</m:t>
                        </m:r>
                      </m:den>
                    </m:f>
                  </m:oMath>
                </a14:m>
                <a:r>
                  <a:rPr lang="en-US" sz="3200" dirty="0" smtClean="0"/>
                  <a:t> Kmol in    </a:t>
                </a:r>
              </a:p>
              <a:p>
                <a:pPr marL="0" indent="0">
                  <a:buNone/>
                </a:pPr>
                <a:r>
                  <a:rPr lang="en-US" sz="3200" dirty="0"/>
                  <a:t> </a:t>
                </a:r>
                <a:r>
                  <a:rPr lang="en-US" sz="3200" dirty="0" smtClean="0"/>
                  <a:t>    150Kg giving us 3.409 Kmol</a:t>
                </a:r>
              </a:p>
              <a:p>
                <a:pPr marL="0" indent="0">
                  <a:buNone/>
                </a:pPr>
                <a:r>
                  <a:rPr lang="en-US" sz="3200" dirty="0"/>
                  <a:t> </a:t>
                </a:r>
                <a:r>
                  <a:rPr lang="en-US" sz="3200" dirty="0" smtClean="0"/>
                  <a:t>    Volume is calculated as (3.409 x 22.41) m</a:t>
                </a:r>
                <a:r>
                  <a:rPr lang="en-US" sz="3200" baseline="30000" dirty="0" smtClean="0"/>
                  <a:t>3</a:t>
                </a:r>
                <a:r>
                  <a:rPr lang="en-US" sz="3200" dirty="0" smtClean="0"/>
                  <a:t> = 76.4m</a:t>
                </a:r>
                <a:r>
                  <a:rPr lang="en-US" sz="3200" baseline="30000" dirty="0" smtClean="0"/>
                  <a:t>3</a:t>
                </a:r>
                <a:r>
                  <a:rPr lang="en-US" sz="3200" dirty="0" smtClean="0"/>
                  <a:t> at NTP</a:t>
                </a:r>
                <a:endParaRPr lang="en-US"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141412" y="955344"/>
                <a:ext cx="10158934" cy="5540989"/>
              </a:xfrm>
              <a:blipFill rotWithShape="0">
                <a:blip r:embed="rId2"/>
                <a:stretch>
                  <a:fillRect l="-1680" t="-1540"/>
                </a:stretch>
              </a:blipFill>
            </p:spPr>
            <p:txBody>
              <a:bodyPr/>
              <a:lstStyle/>
              <a:p>
                <a:r>
                  <a:rPr lang="en-US">
                    <a:noFill/>
                  </a:rPr>
                  <a:t> </a:t>
                </a:r>
              </a:p>
            </p:txBody>
          </p:sp>
        </mc:Fallback>
      </mc:AlternateContent>
    </p:spTree>
    <p:extLst>
      <p:ext uri="{BB962C8B-B14F-4D97-AF65-F5344CB8AC3E}">
        <p14:creationId xmlns:p14="http://schemas.microsoft.com/office/powerpoint/2010/main" val="204602719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(2)</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600" dirty="0" smtClean="0"/>
                  <a:t>(iii) 2000m of oxygen at NTP.</a:t>
                </a:r>
              </a:p>
              <a:p>
                <a:pPr marL="0" indent="0">
                  <a:buNone/>
                </a:pPr>
                <a:r>
                  <a:rPr lang="en-US" sz="3600" dirty="0" smtClean="0"/>
                  <a:t>      To find Kmols we divide by 22.41</a:t>
                </a:r>
              </a:p>
              <a:p>
                <a:pPr marL="0" indent="0">
                  <a:buNone/>
                </a:pPr>
                <a:r>
                  <a:rPr lang="en-US" sz="3600" dirty="0"/>
                  <a:t> </a:t>
                </a:r>
                <a:r>
                  <a:rPr lang="en-US" sz="3600" dirty="0" smtClean="0"/>
                  <a:t>     </a:t>
                </a:r>
                <a14:m>
                  <m:oMath xmlns:m="http://schemas.openxmlformats.org/officeDocument/2006/math">
                    <m:f>
                      <m:fPr>
                        <m:ctrlPr>
                          <a:rPr lang="en-US" sz="3600" i="1" smtClean="0">
                            <a:latin typeface="Cambria Math" panose="02040503050406030204" pitchFamily="18" charset="0"/>
                          </a:rPr>
                        </m:ctrlPr>
                      </m:fPr>
                      <m:num>
                        <m:r>
                          <a:rPr lang="en-US" sz="3600" b="0" i="1" smtClean="0">
                            <a:latin typeface="Cambria Math" panose="02040503050406030204" pitchFamily="18" charset="0"/>
                          </a:rPr>
                          <m:t>2000</m:t>
                        </m:r>
                      </m:num>
                      <m:den>
                        <m:r>
                          <a:rPr lang="en-US" sz="3600" b="0" i="1" smtClean="0">
                            <a:latin typeface="Cambria Math" panose="02040503050406030204" pitchFamily="18" charset="0"/>
                          </a:rPr>
                          <m:t>22.41</m:t>
                        </m:r>
                      </m:den>
                    </m:f>
                  </m:oMath>
                </a14:m>
                <a:r>
                  <a:rPr lang="en-US" sz="3600" dirty="0" smtClean="0"/>
                  <a:t> Kmols = 89.25 Kmols</a:t>
                </a:r>
                <a:endParaRPr lang="en-US" sz="36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846" t="-861"/>
                </a:stretch>
              </a:blipFill>
            </p:spPr>
            <p:txBody>
              <a:bodyPr/>
              <a:lstStyle/>
              <a:p>
                <a:r>
                  <a:rPr lang="en-US">
                    <a:noFill/>
                  </a:rPr>
                  <a:t> </a:t>
                </a:r>
              </a:p>
            </p:txBody>
          </p:sp>
        </mc:Fallback>
      </mc:AlternateContent>
    </p:spTree>
    <p:extLst>
      <p:ext uri="{BB962C8B-B14F-4D97-AF65-F5344CB8AC3E}">
        <p14:creationId xmlns:p14="http://schemas.microsoft.com/office/powerpoint/2010/main" val="286751201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(3)</a:t>
            </a:r>
            <a:endParaRPr lang="en-US" sz="4400" dirty="0"/>
          </a:p>
        </p:txBody>
      </p:sp>
      <p:sp>
        <p:nvSpPr>
          <p:cNvPr id="3" name="Content Placeholder 2"/>
          <p:cNvSpPr>
            <a:spLocks noGrp="1"/>
          </p:cNvSpPr>
          <p:nvPr>
            <p:ph idx="1"/>
          </p:nvPr>
        </p:nvSpPr>
        <p:spPr>
          <a:xfrm>
            <a:off x="600502" y="2249486"/>
            <a:ext cx="10740788" cy="4178609"/>
          </a:xfrm>
        </p:spPr>
        <p:txBody>
          <a:bodyPr>
            <a:normAutofit fontScale="92500"/>
          </a:bodyPr>
          <a:lstStyle/>
          <a:p>
            <a:pPr marL="571500" indent="-571500">
              <a:buAutoNum type="romanLcParenBoth" startAt="4"/>
            </a:pPr>
            <a:r>
              <a:rPr lang="en-US" sz="3200" dirty="0" smtClean="0"/>
              <a:t>2000m</a:t>
            </a:r>
            <a:r>
              <a:rPr lang="en-US" sz="3200" baseline="30000" dirty="0" smtClean="0"/>
              <a:t>3</a:t>
            </a:r>
            <a:r>
              <a:rPr lang="en-US" sz="3200" dirty="0" smtClean="0"/>
              <a:t> </a:t>
            </a:r>
            <a:r>
              <a:rPr lang="en-US" sz="3200" dirty="0" smtClean="0"/>
              <a:t>of hydrogen using </a:t>
            </a:r>
            <a:r>
              <a:rPr lang="en-US" sz="3200" dirty="0" smtClean="0"/>
              <a:t>Avagadro</a:t>
            </a:r>
            <a:r>
              <a:rPr lang="en-US" sz="3200" dirty="0" smtClean="0"/>
              <a:t> hypothesis states that “Equal volumes of any gas, at the same temperature and pressure, will contain equal numbers of molecules?</a:t>
            </a:r>
          </a:p>
          <a:p>
            <a:pPr marL="0" indent="0">
              <a:buNone/>
            </a:pPr>
            <a:r>
              <a:rPr lang="en-US" sz="3200" dirty="0" smtClean="0"/>
              <a:t>     So 2000m</a:t>
            </a:r>
            <a:r>
              <a:rPr lang="en-US" sz="3200" baseline="30000" dirty="0" smtClean="0"/>
              <a:t>3</a:t>
            </a:r>
            <a:r>
              <a:rPr lang="en-US" sz="3200" dirty="0" smtClean="0"/>
              <a:t> of hydrogen has the same number of Kmols in it as</a:t>
            </a:r>
          </a:p>
          <a:p>
            <a:pPr marL="0" indent="0">
              <a:buNone/>
            </a:pPr>
            <a:r>
              <a:rPr lang="en-US" sz="3200" dirty="0"/>
              <a:t> </a:t>
            </a:r>
            <a:r>
              <a:rPr lang="en-US" sz="3200" dirty="0" smtClean="0"/>
              <a:t>    2000m</a:t>
            </a:r>
            <a:r>
              <a:rPr lang="en-US" sz="3200" baseline="30000" dirty="0" smtClean="0"/>
              <a:t>3</a:t>
            </a:r>
            <a:r>
              <a:rPr lang="en-US" sz="3200" dirty="0" smtClean="0"/>
              <a:t> of oxygen, or as 2000m</a:t>
            </a:r>
            <a:r>
              <a:rPr lang="en-US" sz="3200" baseline="30000" dirty="0" smtClean="0"/>
              <a:t>3</a:t>
            </a:r>
            <a:r>
              <a:rPr lang="en-US" sz="3200" dirty="0" smtClean="0"/>
              <a:t> of air</a:t>
            </a:r>
          </a:p>
          <a:p>
            <a:pPr marL="0" indent="0">
              <a:buNone/>
            </a:pPr>
            <a:r>
              <a:rPr lang="en-US" sz="3200" dirty="0"/>
              <a:t> </a:t>
            </a:r>
            <a:r>
              <a:rPr lang="en-US" sz="3200" dirty="0" smtClean="0"/>
              <a:t>    It is the mass of 2000m</a:t>
            </a:r>
            <a:r>
              <a:rPr lang="en-US" sz="3200" baseline="30000" dirty="0" smtClean="0"/>
              <a:t>3</a:t>
            </a:r>
            <a:r>
              <a:rPr lang="en-US" sz="3200" dirty="0" smtClean="0"/>
              <a:t> of each gas that shows the difference</a:t>
            </a:r>
          </a:p>
          <a:p>
            <a:pPr marL="0" indent="0">
              <a:buNone/>
            </a:pPr>
            <a:endParaRPr lang="en-US" sz="3200" dirty="0"/>
          </a:p>
        </p:txBody>
      </p:sp>
    </p:spTree>
    <p:extLst>
      <p:ext uri="{BB962C8B-B14F-4D97-AF65-F5344CB8AC3E}">
        <p14:creationId xmlns:p14="http://schemas.microsoft.com/office/powerpoint/2010/main" val="210002712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(4)</a:t>
            </a:r>
            <a:endParaRPr lang="en-US" sz="4400" dirty="0"/>
          </a:p>
        </p:txBody>
      </p:sp>
      <p:sp>
        <p:nvSpPr>
          <p:cNvPr id="3" name="Content Placeholder 2"/>
          <p:cNvSpPr>
            <a:spLocks noGrp="1"/>
          </p:cNvSpPr>
          <p:nvPr>
            <p:ph idx="1"/>
          </p:nvPr>
        </p:nvSpPr>
        <p:spPr/>
        <p:txBody>
          <a:bodyPr>
            <a:normAutofit/>
          </a:bodyPr>
          <a:lstStyle/>
          <a:p>
            <a:pPr marL="571500" indent="-571500">
              <a:buAutoNum type="romanLcParenBoth" startAt="4"/>
            </a:pPr>
            <a:r>
              <a:rPr lang="en-US" sz="3200" dirty="0" smtClean="0"/>
              <a:t> Mass is Kmols x relative molecular mass</a:t>
            </a:r>
          </a:p>
          <a:p>
            <a:pPr marL="0" indent="0">
              <a:buNone/>
            </a:pPr>
            <a:r>
              <a:rPr lang="en-US" sz="3200" dirty="0"/>
              <a:t> </a:t>
            </a:r>
            <a:r>
              <a:rPr lang="en-US" sz="3200" dirty="0" smtClean="0"/>
              <a:t>     So for hydrogen (H</a:t>
            </a:r>
            <a:r>
              <a:rPr lang="en-US" sz="3200" baseline="-25000" dirty="0" smtClean="0"/>
              <a:t>2</a:t>
            </a:r>
            <a:r>
              <a:rPr lang="en-US" sz="3200" dirty="0" smtClean="0"/>
              <a:t>) the mass of 2000m</a:t>
            </a:r>
            <a:r>
              <a:rPr lang="en-US" sz="3200" baseline="30000" dirty="0" smtClean="0"/>
              <a:t>3</a:t>
            </a:r>
            <a:r>
              <a:rPr lang="en-US" sz="3200" dirty="0" smtClean="0"/>
              <a:t> H</a:t>
            </a:r>
            <a:r>
              <a:rPr lang="en-US" sz="3200" baseline="-25000" dirty="0" smtClean="0"/>
              <a:t>2</a:t>
            </a:r>
            <a:r>
              <a:rPr lang="en-US" sz="3200" dirty="0" smtClean="0"/>
              <a:t> at NTP is</a:t>
            </a:r>
          </a:p>
          <a:p>
            <a:pPr marL="0" indent="0">
              <a:buNone/>
            </a:pPr>
            <a:r>
              <a:rPr lang="en-US" sz="3200" dirty="0"/>
              <a:t> </a:t>
            </a:r>
            <a:r>
              <a:rPr lang="en-US" sz="3200" dirty="0" smtClean="0"/>
              <a:t>     (89.25 x 2)Kg = 178.5 Kg</a:t>
            </a:r>
          </a:p>
          <a:p>
            <a:pPr marL="0" indent="0">
              <a:buNone/>
            </a:pPr>
            <a:r>
              <a:rPr lang="en-US" sz="3200" dirty="0"/>
              <a:t> </a:t>
            </a:r>
            <a:r>
              <a:rPr lang="en-US" sz="3200" dirty="0" smtClean="0"/>
              <a:t>     For oxygen the mass of 2000m at NTP (89.25 x 32)Kg   </a:t>
            </a:r>
          </a:p>
          <a:p>
            <a:pPr marL="0" indent="0">
              <a:buNone/>
            </a:pPr>
            <a:r>
              <a:rPr lang="en-US" sz="3200" dirty="0"/>
              <a:t> </a:t>
            </a:r>
            <a:r>
              <a:rPr lang="en-US" sz="3200" dirty="0" smtClean="0"/>
              <a:t>     = 2856 Kg</a:t>
            </a:r>
            <a:endParaRPr lang="en-US" sz="3200" dirty="0"/>
          </a:p>
        </p:txBody>
      </p:sp>
    </p:spTree>
    <p:extLst>
      <p:ext uri="{BB962C8B-B14F-4D97-AF65-F5344CB8AC3E}">
        <p14:creationId xmlns:p14="http://schemas.microsoft.com/office/powerpoint/2010/main" val="272587972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(5)</a:t>
            </a:r>
            <a:endParaRPr lang="en-US" sz="44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141412" y="2249486"/>
                <a:ext cx="9905999" cy="4124017"/>
              </a:xfrm>
            </p:spPr>
            <p:txBody>
              <a:bodyPr>
                <a:normAutofit/>
              </a:bodyPr>
              <a:lstStyle/>
              <a:p>
                <a:pPr marL="0" indent="0">
                  <a:buNone/>
                </a:pPr>
                <a:r>
                  <a:rPr lang="en-US" sz="3200" dirty="0" smtClean="0"/>
                  <a:t>(V) 50 Kg N</a:t>
                </a:r>
                <a:r>
                  <a:rPr lang="en-US" sz="3200" baseline="-25000" dirty="0" smtClean="0"/>
                  <a:t>2</a:t>
                </a:r>
                <a:r>
                  <a:rPr lang="en-US" sz="3200" dirty="0" smtClean="0"/>
                  <a:t> at NTP</a:t>
                </a:r>
              </a:p>
              <a:p>
                <a:pPr marL="0" indent="0">
                  <a:buNone/>
                </a:pPr>
                <a:r>
                  <a:rPr lang="en-US" sz="3200" dirty="0" smtClean="0"/>
                  <a:t>This time find the number of Kmols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50</m:t>
                        </m:r>
                      </m:num>
                      <m:den>
                        <m:r>
                          <a:rPr lang="en-US" sz="3200" b="0" i="1" smtClean="0">
                            <a:latin typeface="Cambria Math" panose="02040503050406030204" pitchFamily="18" charset="0"/>
                          </a:rPr>
                          <m:t>28</m:t>
                        </m:r>
                      </m:den>
                    </m:f>
                  </m:oMath>
                </a14:m>
                <a:r>
                  <a:rPr lang="en-US" sz="3200" dirty="0" smtClean="0"/>
                  <a:t> Kmols = 1.786 Kmols</a:t>
                </a:r>
              </a:p>
              <a:p>
                <a:pPr marL="0" indent="0">
                  <a:buNone/>
                </a:pPr>
                <a:r>
                  <a:rPr lang="en-US" sz="3200" dirty="0" smtClean="0"/>
                  <a:t>1 Kmol of any gas at a temperature T (K) and pressure of P (KN/m</a:t>
                </a:r>
                <a:r>
                  <a:rPr lang="en-US" sz="3200" baseline="30000" dirty="0" smtClean="0"/>
                  <a:t>2</a:t>
                </a:r>
                <a:r>
                  <a:rPr lang="en-US" sz="3200" dirty="0" smtClean="0"/>
                  <a:t>) has a given volume</a:t>
                </a:r>
              </a:p>
              <a:p>
                <a:pPr marL="0" indent="0">
                  <a:buNone/>
                </a:pPr>
                <a:r>
                  <a:rPr lang="en-US" sz="3200" dirty="0" smtClean="0"/>
                  <a:t>V = </a:t>
                </a:r>
                <a:r>
                  <a:rPr lang="en-US" sz="3200" dirty="0" smtClean="0"/>
                  <a:t>22.41 </a:t>
                </a:r>
                <a:r>
                  <a:rPr lang="en-US" sz="3200" dirty="0" smtClean="0"/>
                  <a:t>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𝑇</m:t>
                        </m:r>
                      </m:num>
                      <m:den>
                        <m:r>
                          <a:rPr lang="en-US" sz="3200" b="0" i="1" smtClean="0">
                            <a:latin typeface="Cambria Math" panose="02040503050406030204" pitchFamily="18" charset="0"/>
                          </a:rPr>
                          <m:t>273</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 </m:t>
                    </m:r>
                    <m:f>
                      <m:fPr>
                        <m:ctrlPr>
                          <a:rPr lang="en-US" sz="3200" b="0" i="1" smtClean="0">
                            <a:latin typeface="Cambria Math" panose="02040503050406030204" pitchFamily="18" charset="0"/>
                            <a:ea typeface="Cambria Math" panose="02040503050406030204" pitchFamily="18" charset="0"/>
                          </a:rPr>
                        </m:ctrlPr>
                      </m:fPr>
                      <m:num>
                        <m:r>
                          <a:rPr lang="en-US" sz="3200" b="0" i="1" smtClean="0">
                            <a:latin typeface="Cambria Math" panose="02040503050406030204" pitchFamily="18" charset="0"/>
                            <a:ea typeface="Cambria Math" panose="02040503050406030204" pitchFamily="18" charset="0"/>
                          </a:rPr>
                          <m:t>101.3</m:t>
                        </m:r>
                      </m:num>
                      <m:den>
                        <m:r>
                          <a:rPr lang="en-US" sz="3200" b="0" i="1" smtClean="0">
                            <a:latin typeface="Cambria Math" panose="02040503050406030204" pitchFamily="18" charset="0"/>
                            <a:ea typeface="Cambria Math" panose="02040503050406030204" pitchFamily="18" charset="0"/>
                          </a:rPr>
                          <m:t>𝑃</m:t>
                        </m:r>
                      </m:den>
                    </m:f>
                  </m:oMath>
                </a14:m>
                <a:endParaRPr lang="en-US"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141412" y="2249486"/>
                <a:ext cx="9905999" cy="4124017"/>
              </a:xfrm>
              <a:blipFill rotWithShape="0">
                <a:blip r:embed="rId2"/>
                <a:stretch>
                  <a:fillRect l="-1538" t="-443" r="-2400"/>
                </a:stretch>
              </a:blipFill>
            </p:spPr>
            <p:txBody>
              <a:bodyPr/>
              <a:lstStyle/>
              <a:p>
                <a:r>
                  <a:rPr lang="en-US">
                    <a:noFill/>
                  </a:rPr>
                  <a:t> </a:t>
                </a:r>
              </a:p>
            </p:txBody>
          </p:sp>
        </mc:Fallback>
      </mc:AlternateContent>
    </p:spTree>
    <p:extLst>
      <p:ext uri="{BB962C8B-B14F-4D97-AF65-F5344CB8AC3E}">
        <p14:creationId xmlns:p14="http://schemas.microsoft.com/office/powerpoint/2010/main" val="78083182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(6)</a:t>
            </a:r>
            <a:endParaRPr lang="en-US" sz="44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a:bodyPr>
              <a:lstStyle/>
              <a:p>
                <a:pPr marL="0" indent="0">
                  <a:buNone/>
                </a:pPr>
                <a:r>
                  <a:rPr lang="en-US" sz="3200" dirty="0" smtClean="0"/>
                  <a:t>We have 1.786 Kmols of N</a:t>
                </a:r>
                <a:r>
                  <a:rPr lang="en-US" sz="3200" baseline="-25000" dirty="0" smtClean="0"/>
                  <a:t>2</a:t>
                </a:r>
                <a:r>
                  <a:rPr lang="en-US" sz="3200" dirty="0" smtClean="0"/>
                  <a:t>, T is 15°C = 288K and P is 101.3 </a:t>
                </a:r>
                <a:r>
                  <a:rPr lang="en-US" sz="3200" dirty="0" smtClean="0"/>
                  <a:t>kN/m</a:t>
                </a:r>
                <a:r>
                  <a:rPr lang="en-US" sz="3200" baseline="30000" dirty="0" smtClean="0"/>
                  <a:t>2</a:t>
                </a:r>
                <a:r>
                  <a:rPr lang="en-US" sz="3200" dirty="0" smtClean="0"/>
                  <a:t>, substituting we get</a:t>
                </a:r>
              </a:p>
              <a:p>
                <a:pPr marL="0" indent="0">
                  <a:buNone/>
                </a:pPr>
                <a:r>
                  <a:rPr lang="en-US" sz="3200" dirty="0" smtClean="0"/>
                  <a:t>V = (1.786 x 22.41 x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288</m:t>
                        </m:r>
                      </m:num>
                      <m:den>
                        <m:r>
                          <a:rPr lang="en-US" sz="3200" b="0" i="1" smtClean="0">
                            <a:latin typeface="Cambria Math" panose="02040503050406030204" pitchFamily="18" charset="0"/>
                          </a:rPr>
                          <m:t>273</m:t>
                        </m:r>
                      </m:den>
                    </m:f>
                  </m:oMath>
                </a14:m>
                <a:r>
                  <a:rPr lang="en-US" sz="3200" dirty="0" smtClean="0"/>
                  <a:t> </a:t>
                </a:r>
                <a14:m>
                  <m:oMath xmlns:m="http://schemas.openxmlformats.org/officeDocument/2006/math">
                    <m:r>
                      <a:rPr lang="en-US" sz="3200" i="1" dirty="0" smtClean="0">
                        <a:latin typeface="Cambria Math" panose="02040503050406030204" pitchFamily="18" charset="0"/>
                        <a:ea typeface="Cambria Math" panose="02040503050406030204" pitchFamily="18" charset="0"/>
                      </a:rPr>
                      <m:t>×</m:t>
                    </m:r>
                    <m:r>
                      <a:rPr lang="en-US" sz="3200" b="0" i="1" dirty="0" smtClean="0">
                        <a:latin typeface="Cambria Math" panose="02040503050406030204" pitchFamily="18" charset="0"/>
                        <a:ea typeface="Cambria Math" panose="02040503050406030204" pitchFamily="18" charset="0"/>
                      </a:rPr>
                      <m:t> </m:t>
                    </m:r>
                    <m:f>
                      <m:fPr>
                        <m:ctrlPr>
                          <a:rPr lang="en-US" sz="3200" b="0" i="1" dirty="0" smtClean="0">
                            <a:latin typeface="Cambria Math" panose="02040503050406030204" pitchFamily="18" charset="0"/>
                            <a:ea typeface="Cambria Math" panose="02040503050406030204" pitchFamily="18" charset="0"/>
                          </a:rPr>
                        </m:ctrlPr>
                      </m:fPr>
                      <m:num>
                        <m:r>
                          <a:rPr lang="en-US" sz="3200" b="0" i="1" dirty="0" smtClean="0">
                            <a:latin typeface="Cambria Math" panose="02040503050406030204" pitchFamily="18" charset="0"/>
                            <a:ea typeface="Cambria Math" panose="02040503050406030204" pitchFamily="18" charset="0"/>
                          </a:rPr>
                          <m:t>101.3</m:t>
                        </m:r>
                      </m:num>
                      <m:den>
                        <m:r>
                          <a:rPr lang="en-US" sz="3200" b="0" i="1" dirty="0" smtClean="0">
                            <a:latin typeface="Cambria Math" panose="02040503050406030204" pitchFamily="18" charset="0"/>
                            <a:ea typeface="Cambria Math" panose="02040503050406030204" pitchFamily="18" charset="0"/>
                          </a:rPr>
                          <m:t>101.3</m:t>
                        </m:r>
                      </m:den>
                    </m:f>
                  </m:oMath>
                </a14:m>
                <a:r>
                  <a:rPr lang="en-US" sz="3200" dirty="0" smtClean="0"/>
                  <a:t> ) m</a:t>
                </a:r>
              </a:p>
              <a:p>
                <a:pPr marL="0" indent="0">
                  <a:buNone/>
                </a:pPr>
                <a:r>
                  <a:rPr lang="en-US" sz="3200" dirty="0" smtClean="0"/>
                  <a:t>V = 42.22m</a:t>
                </a:r>
                <a:r>
                  <a:rPr lang="en-US" sz="3200" baseline="30000" dirty="0" smtClean="0"/>
                  <a:t>3</a:t>
                </a:r>
                <a:r>
                  <a:rPr lang="en-US" sz="3200" dirty="0" smtClean="0"/>
                  <a:t> at 15°C and </a:t>
                </a:r>
                <a:r>
                  <a:rPr lang="en-US" sz="3200" dirty="0"/>
                  <a:t>101.3 </a:t>
                </a:r>
                <a:r>
                  <a:rPr lang="en-US" sz="3200" dirty="0" smtClean="0"/>
                  <a:t>kN/m</a:t>
                </a:r>
                <a:r>
                  <a:rPr lang="en-US" sz="3200" baseline="30000" dirty="0" smtClean="0"/>
                  <a:t>2 </a:t>
                </a:r>
                <a:r>
                  <a:rPr lang="en-US" sz="3200" dirty="0" smtClean="0"/>
                  <a:t>pressure</a:t>
                </a:r>
                <a:endParaRPr lang="en-US"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38" t="-516"/>
                </a:stretch>
              </a:blipFill>
            </p:spPr>
            <p:txBody>
              <a:bodyPr/>
              <a:lstStyle/>
              <a:p>
                <a:r>
                  <a:rPr lang="en-US">
                    <a:noFill/>
                  </a:rPr>
                  <a:t> </a:t>
                </a:r>
              </a:p>
            </p:txBody>
          </p:sp>
        </mc:Fallback>
      </mc:AlternateContent>
    </p:spTree>
    <p:extLst>
      <p:ext uri="{BB962C8B-B14F-4D97-AF65-F5344CB8AC3E}">
        <p14:creationId xmlns:p14="http://schemas.microsoft.com/office/powerpoint/2010/main" val="306793170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NTP and STP</a:t>
            </a:r>
            <a:endParaRPr lang="en-US" sz="4400" dirty="0"/>
          </a:p>
        </p:txBody>
      </p:sp>
      <p:sp>
        <p:nvSpPr>
          <p:cNvPr id="3" name="Content Placeholder 2"/>
          <p:cNvSpPr>
            <a:spLocks noGrp="1"/>
          </p:cNvSpPr>
          <p:nvPr>
            <p:ph idx="1"/>
          </p:nvPr>
        </p:nvSpPr>
        <p:spPr>
          <a:xfrm>
            <a:off x="573206" y="2249487"/>
            <a:ext cx="11000095" cy="4192256"/>
          </a:xfrm>
        </p:spPr>
        <p:txBody>
          <a:bodyPr>
            <a:normAutofit fontScale="92500" lnSpcReduction="20000"/>
          </a:bodyPr>
          <a:lstStyle/>
          <a:p>
            <a:r>
              <a:rPr lang="en-US" sz="3200" dirty="0" smtClean="0"/>
              <a:t> We’ve used the term NTP to indicate that we’re dealing with gas volumes at 0°C (273K) </a:t>
            </a:r>
            <a:r>
              <a:rPr lang="en-US" sz="3200" dirty="0"/>
              <a:t>and 101.3 KN/m</a:t>
            </a:r>
            <a:r>
              <a:rPr lang="en-US" sz="3200" baseline="30000" dirty="0"/>
              <a:t>2</a:t>
            </a:r>
            <a:r>
              <a:rPr lang="en-US" sz="3200" dirty="0"/>
              <a:t>, </a:t>
            </a:r>
            <a:r>
              <a:rPr lang="en-US" sz="3200" dirty="0" smtClean="0"/>
              <a:t>pressure</a:t>
            </a:r>
          </a:p>
          <a:p>
            <a:r>
              <a:rPr lang="en-US" sz="3200" dirty="0" smtClean="0"/>
              <a:t>When gas volumes are measured industrially they’re most often quoted as volumes at STP</a:t>
            </a:r>
          </a:p>
          <a:p>
            <a:r>
              <a:rPr lang="en-US" sz="3200" dirty="0" smtClean="0"/>
              <a:t>This means their volume, corrected as if they were at a temperature of 15°C (288K) and a pressure of </a:t>
            </a:r>
            <a:r>
              <a:rPr lang="en-US" sz="3200" dirty="0"/>
              <a:t>101.3 </a:t>
            </a:r>
            <a:r>
              <a:rPr lang="en-US" sz="3200" dirty="0" smtClean="0"/>
              <a:t>KN/m</a:t>
            </a:r>
            <a:r>
              <a:rPr lang="en-US" sz="3200" baseline="30000" dirty="0" smtClean="0"/>
              <a:t>2</a:t>
            </a:r>
            <a:endParaRPr lang="en-US" sz="3200" dirty="0"/>
          </a:p>
          <a:p>
            <a:r>
              <a:rPr lang="en-US" sz="3200" dirty="0" smtClean="0"/>
              <a:t>The atmospheric pressure is still the accepted normal level but the temperature is changed from NTP</a:t>
            </a:r>
            <a:endParaRPr lang="en-US" sz="3200" dirty="0"/>
          </a:p>
        </p:txBody>
      </p:sp>
    </p:spTree>
    <p:extLst>
      <p:ext uri="{BB962C8B-B14F-4D97-AF65-F5344CB8AC3E}">
        <p14:creationId xmlns:p14="http://schemas.microsoft.com/office/powerpoint/2010/main" val="325427185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The Reactants</a:t>
            </a:r>
            <a:endParaRPr lang="en-US" sz="4400" dirty="0"/>
          </a:p>
        </p:txBody>
      </p:sp>
      <p:sp>
        <p:nvSpPr>
          <p:cNvPr id="3" name="Content Placeholder 2"/>
          <p:cNvSpPr>
            <a:spLocks noGrp="1"/>
          </p:cNvSpPr>
          <p:nvPr>
            <p:ph idx="1"/>
          </p:nvPr>
        </p:nvSpPr>
        <p:spPr>
          <a:xfrm>
            <a:off x="1141412" y="2249486"/>
            <a:ext cx="9905999" cy="4151313"/>
          </a:xfrm>
        </p:spPr>
        <p:txBody>
          <a:bodyPr>
            <a:normAutofit/>
          </a:bodyPr>
          <a:lstStyle/>
          <a:p>
            <a:r>
              <a:rPr lang="en-US" sz="3200" dirty="0" smtClean="0"/>
              <a:t>We burn the fuel with air mixture as our source of oxygen</a:t>
            </a:r>
          </a:p>
          <a:p>
            <a:r>
              <a:rPr lang="en-US" sz="3200" dirty="0" smtClean="0"/>
              <a:t>Analysis shows that air is largely a mixture of oxygen and nitrogen with very small amounts of carbon dioxide, water vapour and the inert gases</a:t>
            </a:r>
          </a:p>
          <a:p>
            <a:r>
              <a:rPr lang="en-US" sz="3200" dirty="0" smtClean="0"/>
              <a:t>For our purposes air can be assumed to be a mixture of only oxygen and nitrogen in the proportions</a:t>
            </a:r>
            <a:endParaRPr lang="en-US" sz="3200" dirty="0"/>
          </a:p>
        </p:txBody>
      </p:sp>
    </p:spTree>
    <p:extLst>
      <p:ext uri="{BB962C8B-B14F-4D97-AF65-F5344CB8AC3E}">
        <p14:creationId xmlns:p14="http://schemas.microsoft.com/office/powerpoint/2010/main" val="212163699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The reactants</a:t>
            </a:r>
            <a:endParaRPr lang="en-US" sz="4400" dirty="0"/>
          </a:p>
        </p:txBody>
      </p:sp>
      <p:sp>
        <p:nvSpPr>
          <p:cNvPr id="3" name="Content Placeholder 2"/>
          <p:cNvSpPr>
            <a:spLocks noGrp="1"/>
          </p:cNvSpPr>
          <p:nvPr>
            <p:ph idx="1"/>
          </p:nvPr>
        </p:nvSpPr>
        <p:spPr/>
        <p:txBody>
          <a:bodyPr>
            <a:normAutofit/>
          </a:bodyPr>
          <a:lstStyle/>
          <a:p>
            <a:r>
              <a:rPr lang="en-US" sz="3200" dirty="0" smtClean="0"/>
              <a:t>21% oxygen and 79% nitrogen on a volume basis</a:t>
            </a:r>
          </a:p>
          <a:p>
            <a:r>
              <a:rPr lang="en-US" sz="3200" dirty="0" smtClean="0"/>
              <a:t>23.2% oxygen and 76.8% nitrogen on a mass basis</a:t>
            </a:r>
          </a:p>
          <a:p>
            <a:r>
              <a:rPr lang="en-US" sz="3200" dirty="0" smtClean="0"/>
              <a:t>Do you know why there’s this difference when the composition of air is shown on a mass basis and a volume basis?</a:t>
            </a:r>
            <a:endParaRPr lang="en-US" sz="3200" dirty="0"/>
          </a:p>
        </p:txBody>
      </p:sp>
    </p:spTree>
    <p:extLst>
      <p:ext uri="{BB962C8B-B14F-4D97-AF65-F5344CB8AC3E}">
        <p14:creationId xmlns:p14="http://schemas.microsoft.com/office/powerpoint/2010/main" val="153973968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The reactants</a:t>
            </a:r>
            <a:endParaRPr lang="en-US" sz="4400" dirty="0"/>
          </a:p>
        </p:txBody>
      </p:sp>
      <p:sp>
        <p:nvSpPr>
          <p:cNvPr id="3" name="Content Placeholder 2"/>
          <p:cNvSpPr>
            <a:spLocks noGrp="1"/>
          </p:cNvSpPr>
          <p:nvPr>
            <p:ph idx="1"/>
          </p:nvPr>
        </p:nvSpPr>
        <p:spPr>
          <a:xfrm>
            <a:off x="1141412" y="2249487"/>
            <a:ext cx="9905999" cy="4069426"/>
          </a:xfrm>
        </p:spPr>
        <p:txBody>
          <a:bodyPr>
            <a:normAutofit/>
          </a:bodyPr>
          <a:lstStyle/>
          <a:p>
            <a:r>
              <a:rPr lang="en-US" sz="3200" dirty="0" smtClean="0"/>
              <a:t>Remember that, although 1 Kmol of any gas occupies 22.41m</a:t>
            </a:r>
            <a:r>
              <a:rPr lang="en-US" sz="3200" baseline="30000" dirty="0" smtClean="0"/>
              <a:t>3</a:t>
            </a:r>
            <a:r>
              <a:rPr lang="en-US" sz="3200" dirty="0" smtClean="0"/>
              <a:t> NTP, 1 Kmol of oxygen will have a mass of 32Kg.  Nitrogen is lighter, and the mass of 1 Kmol is 28Kg</a:t>
            </a:r>
          </a:p>
          <a:p>
            <a:r>
              <a:rPr lang="en-US" sz="3200" dirty="0" smtClean="0"/>
              <a:t>This means that on a mass basis the proportion of oxygen in air will be more than that worked out on a volume basis</a:t>
            </a:r>
            <a:endParaRPr lang="en-US" sz="3200" dirty="0"/>
          </a:p>
        </p:txBody>
      </p:sp>
    </p:spTree>
    <p:extLst>
      <p:ext uri="{BB962C8B-B14F-4D97-AF65-F5344CB8AC3E}">
        <p14:creationId xmlns:p14="http://schemas.microsoft.com/office/powerpoint/2010/main" val="50127245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a:bodyPr>
          <a:lstStyle/>
          <a:p>
            <a:r>
              <a:rPr lang="en-US" sz="3200" dirty="0" smtClean="0"/>
              <a:t>Convince yourself that the values given above for the analysis by mass are correct.  Use the volume composition of 21% O</a:t>
            </a:r>
            <a:r>
              <a:rPr lang="en-US" sz="3200" baseline="-25000" dirty="0" smtClean="0"/>
              <a:t>2</a:t>
            </a:r>
            <a:r>
              <a:rPr lang="en-US" sz="3200" dirty="0" smtClean="0"/>
              <a:t> and 79% N</a:t>
            </a:r>
            <a:r>
              <a:rPr lang="en-US" sz="3200" baseline="-25000" dirty="0" smtClean="0"/>
              <a:t>2</a:t>
            </a:r>
            <a:r>
              <a:rPr lang="en-US" sz="3200" dirty="0" smtClean="0"/>
              <a:t> and from it work out the percentage by mass</a:t>
            </a:r>
            <a:endParaRPr lang="en-US" sz="3200" dirty="0"/>
          </a:p>
        </p:txBody>
      </p:sp>
    </p:spTree>
    <p:extLst>
      <p:ext uri="{BB962C8B-B14F-4D97-AF65-F5344CB8AC3E}">
        <p14:creationId xmlns:p14="http://schemas.microsoft.com/office/powerpoint/2010/main" val="182182167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(1)</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1842448"/>
                <a:ext cx="9905999" cy="4749421"/>
              </a:xfrm>
            </p:spPr>
            <p:txBody>
              <a:bodyPr>
                <a:normAutofit/>
              </a:bodyPr>
              <a:lstStyle/>
              <a:p>
                <a:pPr marL="0" indent="0">
                  <a:buNone/>
                </a:pPr>
                <a:r>
                  <a:rPr lang="en-US" sz="3200" dirty="0" smtClean="0"/>
                  <a:t>If we take 100m</a:t>
                </a:r>
                <a:r>
                  <a:rPr lang="en-US" sz="3200" baseline="30000" dirty="0" smtClean="0"/>
                  <a:t>3</a:t>
                </a:r>
                <a:r>
                  <a:rPr lang="en-US" sz="3200" dirty="0" smtClean="0"/>
                  <a:t> of air at NTP analysis will show that there is 21% of oxygen (21m</a:t>
                </a:r>
                <a:r>
                  <a:rPr lang="en-US" sz="3200" baseline="30000" dirty="0" smtClean="0"/>
                  <a:t>3</a:t>
                </a:r>
                <a:r>
                  <a:rPr lang="en-US" sz="3200" dirty="0" smtClean="0"/>
                  <a:t>) and the rest can be assumed to be nitrogen- 79% of nitrogen or 79</a:t>
                </a:r>
              </a:p>
              <a:p>
                <a:pPr marL="0" indent="0">
                  <a:buNone/>
                </a:pPr>
                <a:r>
                  <a:rPr lang="en-US" sz="3200" dirty="0" smtClean="0"/>
                  <a:t>Remember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21</m:t>
                        </m:r>
                      </m:num>
                      <m:den>
                        <m:r>
                          <a:rPr lang="en-US" sz="3200" b="0" i="1" smtClean="0">
                            <a:latin typeface="Cambria Math" panose="02040503050406030204" pitchFamily="18" charset="0"/>
                          </a:rPr>
                          <m:t>22.41</m:t>
                        </m:r>
                      </m:den>
                    </m:f>
                  </m:oMath>
                </a14:m>
                <a:r>
                  <a:rPr lang="en-US" sz="3200" dirty="0" smtClean="0"/>
                  <a:t> Kmols of oxygen x molecular mass gives us the mas of the oxygen</a:t>
                </a:r>
              </a:p>
              <a:p>
                <a:pPr marL="0" indent="0">
                  <a:buNone/>
                </a:pPr>
                <a:r>
                  <a:rPr lang="en-US" sz="3200" dirty="0" smtClean="0"/>
                  <a:t>21m</a:t>
                </a:r>
                <a:r>
                  <a:rPr lang="en-US" sz="3200" baseline="30000" dirty="0" smtClean="0"/>
                  <a:t>3</a:t>
                </a:r>
                <a:r>
                  <a:rPr lang="en-US" sz="3200" dirty="0" smtClean="0"/>
                  <a:t> NTP of oxygen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21</m:t>
                        </m:r>
                      </m:num>
                      <m:den>
                        <m:r>
                          <a:rPr lang="en-US" sz="3200" b="0" i="1" smtClean="0">
                            <a:latin typeface="Cambria Math" panose="02040503050406030204" pitchFamily="18" charset="0"/>
                          </a:rPr>
                          <m:t>22.41</m:t>
                        </m:r>
                      </m:den>
                    </m:f>
                  </m:oMath>
                </a14:m>
                <a:r>
                  <a:rPr lang="en-US" sz="3200" dirty="0" smtClean="0"/>
                  <a:t> </a:t>
                </a:r>
                <a14:m>
                  <m:oMath xmlns:m="http://schemas.openxmlformats.org/officeDocument/2006/math">
                    <m:r>
                      <a:rPr lang="en-US" sz="3200" i="1" dirty="0" smtClean="0">
                        <a:latin typeface="Cambria Math" panose="02040503050406030204" pitchFamily="18" charset="0"/>
                        <a:ea typeface="Cambria Math" panose="02040503050406030204" pitchFamily="18" charset="0"/>
                      </a:rPr>
                      <m:t>×</m:t>
                    </m:r>
                    <m:r>
                      <a:rPr lang="en-US" sz="3200" b="0" i="1" dirty="0" smtClean="0">
                        <a:latin typeface="Cambria Math" panose="02040503050406030204" pitchFamily="18" charset="0"/>
                        <a:ea typeface="Cambria Math" panose="02040503050406030204" pitchFamily="18" charset="0"/>
                      </a:rPr>
                      <m:t>32=29.99 </m:t>
                    </m:r>
                    <m:r>
                      <a:rPr lang="en-US" sz="3200" b="0" i="1" dirty="0" smtClean="0">
                        <a:latin typeface="Cambria Math" panose="02040503050406030204" pitchFamily="18" charset="0"/>
                        <a:ea typeface="Cambria Math" panose="02040503050406030204" pitchFamily="18" charset="0"/>
                      </a:rPr>
                      <m:t>𝐾𝑔</m:t>
                    </m:r>
                  </m:oMath>
                </a14:m>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1842448"/>
                <a:ext cx="9905999" cy="4749421"/>
              </a:xfrm>
              <a:blipFill rotWithShape="0">
                <a:blip r:embed="rId2"/>
                <a:stretch>
                  <a:fillRect l="-1538" t="-385" r="-2277"/>
                </a:stretch>
              </a:blipFill>
            </p:spPr>
            <p:txBody>
              <a:bodyPr/>
              <a:lstStyle/>
              <a:p>
                <a:r>
                  <a:rPr lang="en-US">
                    <a:noFill/>
                  </a:rPr>
                  <a:t> </a:t>
                </a:r>
              </a:p>
            </p:txBody>
          </p:sp>
        </mc:Fallback>
      </mc:AlternateContent>
    </p:spTree>
    <p:extLst>
      <p:ext uri="{BB962C8B-B14F-4D97-AF65-F5344CB8AC3E}">
        <p14:creationId xmlns:p14="http://schemas.microsoft.com/office/powerpoint/2010/main" val="38185664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(2)</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6"/>
                <a:ext cx="9905999" cy="4124017"/>
              </a:xfrm>
            </p:spPr>
            <p:txBody>
              <a:bodyPr>
                <a:normAutofit lnSpcReduction="10000"/>
              </a:bodyPr>
              <a:lstStyle/>
              <a:p>
                <a:pPr marL="0" indent="0">
                  <a:buNone/>
                </a:pPr>
                <a:r>
                  <a:rPr lang="en-US" sz="3200" dirty="0" smtClean="0"/>
                  <a:t>79m</a:t>
                </a:r>
                <a:r>
                  <a:rPr lang="en-US" sz="3200" baseline="30000" dirty="0" smtClean="0"/>
                  <a:t>3</a:t>
                </a:r>
                <a:r>
                  <a:rPr lang="en-US" sz="3200" dirty="0" smtClean="0"/>
                  <a:t> NTP of nitrogen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79</m:t>
                        </m:r>
                      </m:num>
                      <m:den>
                        <m:r>
                          <a:rPr lang="en-US" sz="3200" b="0" i="1" smtClean="0">
                            <a:latin typeface="Cambria Math" panose="02040503050406030204" pitchFamily="18" charset="0"/>
                          </a:rPr>
                          <m:t>22.41</m:t>
                        </m:r>
                      </m:den>
                    </m:f>
                    <m:r>
                      <a:rPr lang="en-US" sz="3200" i="1" smtClean="0">
                        <a:latin typeface="Cambria Math" panose="02040503050406030204" pitchFamily="18" charset="0"/>
                        <a:ea typeface="Cambria Math" panose="02040503050406030204" pitchFamily="18" charset="0"/>
                      </a:rPr>
                      <m:t>×</m:t>
                    </m:r>
                    <m:r>
                      <a:rPr lang="en-US" sz="3200" b="0" i="1" smtClean="0">
                        <a:latin typeface="Cambria Math" panose="02040503050406030204" pitchFamily="18" charset="0"/>
                        <a:ea typeface="Cambria Math" panose="02040503050406030204" pitchFamily="18" charset="0"/>
                      </a:rPr>
                      <m:t>28=98.71</m:t>
                    </m:r>
                    <m:r>
                      <a:rPr lang="en-US" sz="3200" b="0" i="1" smtClean="0">
                        <a:latin typeface="Cambria Math" panose="02040503050406030204" pitchFamily="18" charset="0"/>
                        <a:ea typeface="Cambria Math" panose="02040503050406030204" pitchFamily="18" charset="0"/>
                      </a:rPr>
                      <m:t>𝐾𝑔</m:t>
                    </m:r>
                  </m:oMath>
                </a14:m>
                <a:endParaRPr lang="en-US" sz="3200" dirty="0" smtClean="0"/>
              </a:p>
              <a:p>
                <a:pPr marL="0" indent="0">
                  <a:buNone/>
                </a:pPr>
                <a:r>
                  <a:rPr lang="en-US" sz="3200" dirty="0" smtClean="0"/>
                  <a:t>Total mass of 100m</a:t>
                </a:r>
                <a:r>
                  <a:rPr lang="en-US" sz="3200" baseline="30000" dirty="0" smtClean="0"/>
                  <a:t>3</a:t>
                </a:r>
                <a:r>
                  <a:rPr lang="en-US" sz="3200" dirty="0" smtClean="0"/>
                  <a:t> NTP of air is (29.99 + 98.71Kg) </a:t>
                </a:r>
              </a:p>
              <a:p>
                <a:pPr marL="0" indent="0">
                  <a:buNone/>
                </a:pPr>
                <a:r>
                  <a:rPr lang="en-US" sz="3200" dirty="0" smtClean="0"/>
                  <a:t>= 128.70 Kg</a:t>
                </a:r>
              </a:p>
              <a:p>
                <a:pPr marL="0" indent="0">
                  <a:buNone/>
                </a:pPr>
                <a:r>
                  <a:rPr lang="en-US" sz="3200" dirty="0" smtClean="0"/>
                  <a:t>Oxygen by mass is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29.99</m:t>
                            </m:r>
                          </m:num>
                          <m:den>
                            <m:r>
                              <a:rPr lang="en-US" sz="3200" b="0" i="1" smtClean="0">
                                <a:latin typeface="Cambria Math" panose="02040503050406030204" pitchFamily="18" charset="0"/>
                              </a:rPr>
                              <m:t>128.70</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×100</m:t>
                        </m:r>
                      </m:e>
                    </m:d>
                  </m:oMath>
                </a14:m>
                <a:r>
                  <a:rPr lang="en-US" sz="3200" dirty="0" smtClean="0"/>
                  <a:t> = 23.3%</a:t>
                </a:r>
              </a:p>
              <a:p>
                <a:pPr marL="0" indent="0">
                  <a:buNone/>
                </a:pPr>
                <a:r>
                  <a:rPr lang="en-US" sz="3200" dirty="0" smtClean="0"/>
                  <a:t>Nitrogen </a:t>
                </a:r>
                <a:r>
                  <a:rPr lang="en-US" sz="3200" dirty="0"/>
                  <a:t>by mass is </a:t>
                </a:r>
                <a14:m>
                  <m:oMath xmlns:m="http://schemas.openxmlformats.org/officeDocument/2006/math">
                    <m:d>
                      <m:dPr>
                        <m:ctrlPr>
                          <a:rPr lang="en-US" sz="3200" i="1">
                            <a:latin typeface="Cambria Math" panose="02040503050406030204" pitchFamily="18" charset="0"/>
                          </a:rPr>
                        </m:ctrlPr>
                      </m:dPr>
                      <m:e>
                        <m:f>
                          <m:fPr>
                            <m:ctrlPr>
                              <a:rPr lang="en-US" sz="3200" i="1">
                                <a:latin typeface="Cambria Math" panose="02040503050406030204" pitchFamily="18" charset="0"/>
                              </a:rPr>
                            </m:ctrlPr>
                          </m:fPr>
                          <m:num>
                            <m:r>
                              <a:rPr lang="en-US" sz="3200" b="0" i="1" smtClean="0">
                                <a:latin typeface="Cambria Math" panose="02040503050406030204" pitchFamily="18" charset="0"/>
                              </a:rPr>
                              <m:t>98.71</m:t>
                            </m:r>
                          </m:num>
                          <m:den>
                            <m:r>
                              <a:rPr lang="en-US" sz="3200" i="1">
                                <a:latin typeface="Cambria Math" panose="02040503050406030204" pitchFamily="18" charset="0"/>
                              </a:rPr>
                              <m:t>128.70</m:t>
                            </m:r>
                          </m:den>
                        </m:f>
                        <m:r>
                          <a:rPr lang="en-US" sz="3200" i="1">
                            <a:latin typeface="Cambria Math" panose="02040503050406030204" pitchFamily="18" charset="0"/>
                          </a:rPr>
                          <m:t> </m:t>
                        </m:r>
                        <m:r>
                          <a:rPr lang="en-US" sz="3200" i="1">
                            <a:latin typeface="Cambria Math" panose="02040503050406030204" pitchFamily="18" charset="0"/>
                            <a:ea typeface="Cambria Math" panose="02040503050406030204" pitchFamily="18" charset="0"/>
                          </a:rPr>
                          <m:t>×100</m:t>
                        </m:r>
                      </m:e>
                    </m:d>
                  </m:oMath>
                </a14:m>
                <a:r>
                  <a:rPr lang="en-US" sz="3200" dirty="0"/>
                  <a:t> = </a:t>
                </a:r>
                <a:r>
                  <a:rPr lang="en-US" sz="3200" dirty="0" smtClean="0"/>
                  <a:t>76.7%</a:t>
                </a:r>
                <a:endParaRPr lang="en-US" sz="3200" dirty="0"/>
              </a:p>
              <a:p>
                <a:pPr marL="0" indent="0">
                  <a:buNone/>
                </a:pP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6"/>
                <a:ext cx="9905999" cy="4124017"/>
              </a:xfrm>
              <a:blipFill rotWithShape="0">
                <a:blip r:embed="rId2"/>
                <a:stretch>
                  <a:fillRect l="-1538"/>
                </a:stretch>
              </a:blipFill>
            </p:spPr>
            <p:txBody>
              <a:bodyPr/>
              <a:lstStyle/>
              <a:p>
                <a:r>
                  <a:rPr lang="en-US">
                    <a:noFill/>
                  </a:rPr>
                  <a:t> </a:t>
                </a:r>
              </a:p>
            </p:txBody>
          </p:sp>
        </mc:Fallback>
      </mc:AlternateContent>
    </p:spTree>
    <p:extLst>
      <p:ext uri="{BB962C8B-B14F-4D97-AF65-F5344CB8AC3E}">
        <p14:creationId xmlns:p14="http://schemas.microsoft.com/office/powerpoint/2010/main" val="934073196"/>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Combustion Calculation</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36979" y="1869742"/>
                <a:ext cx="10849969" cy="4503761"/>
              </a:xfrm>
            </p:spPr>
            <p:txBody>
              <a:bodyPr>
                <a:normAutofit fontScale="92500" lnSpcReduction="10000"/>
              </a:bodyPr>
              <a:lstStyle/>
              <a:p>
                <a:pPr marL="0" indent="0">
                  <a:buNone/>
                </a:pPr>
                <a:r>
                  <a:rPr lang="en-US" dirty="0" smtClean="0"/>
                  <a:t>	</a:t>
                </a:r>
                <a:r>
                  <a:rPr lang="en-US" sz="3200" dirty="0" smtClean="0"/>
                  <a:t>H</a:t>
                </a:r>
                <a:r>
                  <a:rPr lang="en-US" sz="3200" baseline="-25000" dirty="0" smtClean="0"/>
                  <a:t>2</a:t>
                </a:r>
                <a:r>
                  <a:rPr lang="en-US" sz="3200" dirty="0" smtClean="0"/>
                  <a:t>	+	½O</a:t>
                </a:r>
                <a:r>
                  <a:rPr lang="en-US" sz="3200" baseline="-25000" dirty="0" smtClean="0"/>
                  <a:t>2</a:t>
                </a:r>
                <a:r>
                  <a:rPr lang="en-US" sz="3200" dirty="0" smtClean="0"/>
                  <a:t>		    H</a:t>
                </a:r>
                <a:r>
                  <a:rPr lang="en-US" sz="3200" baseline="-25000" dirty="0" smtClean="0"/>
                  <a:t>2</a:t>
                </a:r>
                <a:r>
                  <a:rPr lang="en-US" sz="3200" dirty="0" smtClean="0"/>
                  <a:t>O</a:t>
                </a:r>
              </a:p>
              <a:p>
                <a:pPr marL="0" indent="0">
                  <a:buNone/>
                </a:pPr>
                <a:r>
                  <a:rPr lang="en-US" sz="3200" dirty="0"/>
                  <a:t>	</a:t>
                </a:r>
                <a:r>
                  <a:rPr lang="en-US" sz="3200" dirty="0" smtClean="0"/>
                  <a:t>1Kmol	0.5Kmol	    1Kmol</a:t>
                </a:r>
              </a:p>
              <a:p>
                <a:pPr marL="0" indent="0">
                  <a:buNone/>
                </a:pPr>
                <a:r>
                  <a:rPr lang="en-US" sz="3200" dirty="0" smtClean="0"/>
                  <a:t>This shows that we need 0.5m</a:t>
                </a:r>
                <a:r>
                  <a:rPr lang="en-US" sz="3200" baseline="30000" dirty="0" smtClean="0"/>
                  <a:t>3</a:t>
                </a:r>
                <a:r>
                  <a:rPr lang="en-US" sz="3200" dirty="0" smtClean="0"/>
                  <a:t> of oxygen to react with hydrogen to form 1m</a:t>
                </a:r>
                <a:r>
                  <a:rPr lang="en-US" sz="3200" baseline="30000" dirty="0" smtClean="0"/>
                  <a:t>3</a:t>
                </a:r>
                <a:r>
                  <a:rPr lang="en-US" sz="3200" dirty="0" smtClean="0"/>
                  <a:t> of water as the reaction product </a:t>
                </a:r>
              </a:p>
              <a:p>
                <a:pPr marL="0" indent="0">
                  <a:buNone/>
                </a:pPr>
                <a:r>
                  <a:rPr lang="en-US" sz="3200" dirty="0" smtClean="0"/>
                  <a:t>Only 21% of air is oxygen so we need some what more than 0.5m</a:t>
                </a:r>
                <a:r>
                  <a:rPr lang="en-US" sz="3200" baseline="30000" dirty="0" smtClean="0"/>
                  <a:t>3</a:t>
                </a:r>
                <a:r>
                  <a:rPr lang="en-US" sz="3200" dirty="0" smtClean="0"/>
                  <a:t> of air to get 0.5m</a:t>
                </a:r>
                <a:r>
                  <a:rPr lang="en-US" sz="3200" baseline="30000" dirty="0" smtClean="0"/>
                  <a:t>3</a:t>
                </a:r>
                <a:r>
                  <a:rPr lang="en-US" sz="3200" dirty="0" smtClean="0"/>
                  <a:t> of oxygen.</a:t>
                </a:r>
              </a:p>
              <a:p>
                <a:pPr marL="0" indent="0">
                  <a:buNone/>
                </a:pPr>
                <a:r>
                  <a:rPr lang="en-US" sz="3200" dirty="0"/>
                  <a:t>	</a:t>
                </a:r>
                <a:r>
                  <a:rPr lang="en-US" sz="3200" dirty="0" smtClean="0"/>
                  <a:t>	</a:t>
                </a:r>
                <a14:m>
                  <m:oMath xmlns:m="http://schemas.openxmlformats.org/officeDocument/2006/math">
                    <m:d>
                      <m:dPr>
                        <m:ctrlPr>
                          <a:rPr lang="en-US" sz="3200" i="1" smtClean="0">
                            <a:latin typeface="Cambria Math" panose="02040503050406030204" pitchFamily="18" charset="0"/>
                          </a:rPr>
                        </m:ctrlPr>
                      </m:dPr>
                      <m:e>
                        <m:r>
                          <a:rPr lang="en-US" sz="3200" b="0" i="1" smtClean="0">
                            <a:latin typeface="Cambria Math" panose="02040503050406030204" pitchFamily="18" charset="0"/>
                          </a:rPr>
                          <m:t>0.5 </m:t>
                        </m:r>
                        <m:r>
                          <a:rPr lang="en-US" sz="3200" b="0" i="1" smtClean="0">
                            <a:latin typeface="Cambria Math" panose="02040503050406030204" pitchFamily="18" charset="0"/>
                            <a:ea typeface="Cambria Math" panose="02040503050406030204" pitchFamily="18" charset="0"/>
                          </a:rPr>
                          <m:t>× </m:t>
                        </m:r>
                        <m:f>
                          <m:fPr>
                            <m:ctrlPr>
                              <a:rPr lang="en-US" sz="3200" b="0" i="1" smtClean="0">
                                <a:latin typeface="Cambria Math" panose="02040503050406030204" pitchFamily="18" charset="0"/>
                                <a:ea typeface="Cambria Math" panose="02040503050406030204" pitchFamily="18" charset="0"/>
                              </a:rPr>
                            </m:ctrlPr>
                          </m:fPr>
                          <m:num>
                            <m:r>
                              <a:rPr lang="en-US" sz="3200" b="0" i="1" smtClean="0">
                                <a:latin typeface="Cambria Math" panose="02040503050406030204" pitchFamily="18" charset="0"/>
                                <a:ea typeface="Cambria Math" panose="02040503050406030204" pitchFamily="18" charset="0"/>
                              </a:rPr>
                              <m:t>100</m:t>
                            </m:r>
                          </m:num>
                          <m:den>
                            <m:r>
                              <a:rPr lang="en-US" sz="3200" b="0" i="1" smtClean="0">
                                <a:latin typeface="Cambria Math" panose="02040503050406030204" pitchFamily="18" charset="0"/>
                                <a:ea typeface="Cambria Math" panose="02040503050406030204" pitchFamily="18" charset="0"/>
                              </a:rPr>
                              <m:t>21</m:t>
                            </m:r>
                          </m:den>
                        </m:f>
                      </m:e>
                    </m:d>
                  </m:oMath>
                </a14:m>
                <a:r>
                  <a:rPr lang="en-US" dirty="0" smtClean="0"/>
                  <a:t>= </a:t>
                </a:r>
                <a:r>
                  <a:rPr lang="en-US" sz="3500" dirty="0" smtClean="0"/>
                  <a:t>2.38m</a:t>
                </a:r>
                <a:r>
                  <a:rPr lang="en-US" sz="3500" baseline="30000" dirty="0" smtClean="0"/>
                  <a:t>3</a:t>
                </a:r>
                <a:r>
                  <a:rPr lang="en-US" sz="3500" dirty="0" smtClean="0"/>
                  <a:t> of air</a:t>
                </a:r>
                <a:endParaRPr lang="en-US" sz="35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36979" y="1869742"/>
                <a:ext cx="10849969" cy="4503761"/>
              </a:xfrm>
              <a:blipFill rotWithShape="0">
                <a:blip r:embed="rId2"/>
                <a:stretch>
                  <a:fillRect l="-1348" t="-1218" r="-2135"/>
                </a:stretch>
              </a:blipFill>
            </p:spPr>
            <p:txBody>
              <a:bodyPr/>
              <a:lstStyle/>
              <a:p>
                <a:r>
                  <a:rPr lang="en-US">
                    <a:noFill/>
                  </a:rPr>
                  <a:t> </a:t>
                </a:r>
              </a:p>
            </p:txBody>
          </p:sp>
        </mc:Fallback>
      </mc:AlternateContent>
      <p:cxnSp>
        <p:nvCxnSpPr>
          <p:cNvPr id="5" name="Straight Arrow Connector 4"/>
          <p:cNvCxnSpPr/>
          <p:nvPr/>
        </p:nvCxnSpPr>
        <p:spPr>
          <a:xfrm>
            <a:off x="4572000" y="2210937"/>
            <a:ext cx="1091821"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774572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Combustion Calculation</a:t>
            </a:r>
          </a:p>
        </p:txBody>
      </p:sp>
      <p:sp>
        <p:nvSpPr>
          <p:cNvPr id="3" name="Content Placeholder 2"/>
          <p:cNvSpPr>
            <a:spLocks noGrp="1"/>
          </p:cNvSpPr>
          <p:nvPr>
            <p:ph idx="1"/>
          </p:nvPr>
        </p:nvSpPr>
        <p:spPr>
          <a:xfrm>
            <a:off x="1141412" y="1842448"/>
            <a:ext cx="9905999" cy="4517409"/>
          </a:xfrm>
        </p:spPr>
        <p:txBody>
          <a:bodyPr>
            <a:normAutofit/>
          </a:bodyPr>
          <a:lstStyle/>
          <a:p>
            <a:pPr marL="0" indent="0">
              <a:buNone/>
            </a:pPr>
            <a:r>
              <a:rPr lang="en-US" sz="3200" dirty="0" smtClean="0"/>
              <a:t>Theoretical air = 2.38m</a:t>
            </a:r>
            <a:r>
              <a:rPr lang="en-US" sz="3200" baseline="30000" dirty="0" smtClean="0"/>
              <a:t>3</a:t>
            </a:r>
            <a:r>
              <a:rPr lang="en-US" sz="3200" dirty="0" smtClean="0"/>
              <a:t>/m</a:t>
            </a:r>
            <a:r>
              <a:rPr lang="en-US" sz="3200" baseline="30000" dirty="0" smtClean="0"/>
              <a:t>3</a:t>
            </a:r>
            <a:r>
              <a:rPr lang="en-US" sz="3200" dirty="0" smtClean="0"/>
              <a:t> H</a:t>
            </a:r>
            <a:r>
              <a:rPr lang="en-US" sz="3200" baseline="-25000" dirty="0" smtClean="0"/>
              <a:t>2</a:t>
            </a:r>
            <a:endParaRPr lang="en-US" sz="3200" dirty="0" smtClean="0"/>
          </a:p>
          <a:p>
            <a:pPr marL="0" indent="0">
              <a:buNone/>
            </a:pPr>
            <a:r>
              <a:rPr lang="en-US" sz="3200" dirty="0" smtClean="0"/>
              <a:t>Theoretical air/fuel ratio = 2.38/L by volume</a:t>
            </a:r>
          </a:p>
          <a:p>
            <a:pPr marL="0" indent="0">
              <a:buNone/>
            </a:pPr>
            <a:r>
              <a:rPr lang="en-US" sz="3200" dirty="0" smtClean="0"/>
              <a:t>The theoretical air is the amount that needs to be supplied to satisfy the chemical requirements of combustion.  It is often referred to as the minimum air requirement</a:t>
            </a:r>
            <a:endParaRPr lang="en-US" sz="3200" dirty="0"/>
          </a:p>
        </p:txBody>
      </p:sp>
    </p:spTree>
    <p:extLst>
      <p:ext uri="{BB962C8B-B14F-4D97-AF65-F5344CB8AC3E}">
        <p14:creationId xmlns:p14="http://schemas.microsoft.com/office/powerpoint/2010/main" val="33300727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Combustion Calculation</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141412" y="2249486"/>
                <a:ext cx="9905999" cy="4260495"/>
              </a:xfrm>
            </p:spPr>
            <p:txBody>
              <a:bodyPr>
                <a:normAutofit lnSpcReduction="10000"/>
              </a:bodyPr>
              <a:lstStyle/>
              <a:p>
                <a:pPr marL="0" indent="0">
                  <a:buNone/>
                </a:pPr>
                <a:r>
                  <a:rPr lang="en-US" sz="3200" dirty="0" smtClean="0"/>
                  <a:t>Combustion products will contain</a:t>
                </a:r>
              </a:p>
              <a:p>
                <a:pPr marL="0" indent="0">
                  <a:buNone/>
                </a:pPr>
                <a:r>
                  <a:rPr lang="en-US" sz="3200" dirty="0" smtClean="0"/>
                  <a:t>(</a:t>
                </a:r>
                <a:r>
                  <a:rPr lang="en-US" sz="3200" dirty="0" smtClean="0"/>
                  <a:t>i</a:t>
                </a:r>
                <a:r>
                  <a:rPr lang="en-US" sz="3200" dirty="0" smtClean="0"/>
                  <a:t>) 1.0m</a:t>
                </a:r>
                <a:r>
                  <a:rPr lang="en-US" sz="3200" baseline="30000" dirty="0" smtClean="0"/>
                  <a:t>3</a:t>
                </a:r>
                <a:r>
                  <a:rPr lang="en-US" sz="3200" dirty="0" smtClean="0"/>
                  <a:t> H</a:t>
                </a:r>
                <a:r>
                  <a:rPr lang="en-US" sz="3200" baseline="-25000" dirty="0" smtClean="0"/>
                  <a:t>2</a:t>
                </a:r>
                <a:r>
                  <a:rPr lang="en-US" sz="3200" dirty="0" smtClean="0"/>
                  <a:t>O/m</a:t>
                </a:r>
                <a:r>
                  <a:rPr lang="en-US" sz="3200" baseline="30000" dirty="0" smtClean="0"/>
                  <a:t>3</a:t>
                </a:r>
                <a:r>
                  <a:rPr lang="en-US" sz="3200" dirty="0" smtClean="0"/>
                  <a:t> H</a:t>
                </a:r>
                <a:r>
                  <a:rPr lang="en-US" sz="3200" baseline="-25000" dirty="0" smtClean="0"/>
                  <a:t>2</a:t>
                </a:r>
                <a:r>
                  <a:rPr lang="en-US" sz="3200" dirty="0" smtClean="0"/>
                  <a:t> burned</a:t>
                </a:r>
              </a:p>
              <a:p>
                <a:pPr marL="0" indent="0">
                  <a:buNone/>
                </a:pPr>
                <a:r>
                  <a:rPr lang="en-US" sz="3200" dirty="0" smtClean="0"/>
                  <a:t>(ii) The N</a:t>
                </a:r>
                <a:r>
                  <a:rPr lang="en-US" sz="3200" baseline="-25000" dirty="0" smtClean="0"/>
                  <a:t>2</a:t>
                </a:r>
                <a:r>
                  <a:rPr lang="en-US" sz="3200" dirty="0" smtClean="0"/>
                  <a:t> from air used to supply the O</a:t>
                </a:r>
                <a:r>
                  <a:rPr lang="en-US" sz="3200" baseline="-25000" dirty="0" smtClean="0"/>
                  <a:t>2</a:t>
                </a:r>
                <a:r>
                  <a:rPr lang="en-US" sz="3200" dirty="0" smtClean="0"/>
                  <a:t> for combustion</a:t>
                </a:r>
              </a:p>
              <a:p>
                <a:pPr marL="0" indent="0">
                  <a:buNone/>
                </a:pPr>
                <a:r>
                  <a:rPr lang="en-US" sz="3200" dirty="0"/>
                  <a:t>	</a:t>
                </a:r>
                <a:r>
                  <a:rPr lang="en-US" sz="3200" dirty="0" smtClean="0"/>
                  <a:t>= 2.38 x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79</m:t>
                            </m:r>
                          </m:num>
                          <m:den>
                            <m:r>
                              <a:rPr lang="en-US" sz="3200" b="0" i="1" smtClean="0">
                                <a:latin typeface="Cambria Math" panose="02040503050406030204" pitchFamily="18" charset="0"/>
                              </a:rPr>
                              <m:t>100</m:t>
                            </m:r>
                          </m:den>
                        </m:f>
                      </m:e>
                    </m:d>
                  </m:oMath>
                </a14:m>
                <a:r>
                  <a:rPr lang="en-US" sz="3200" dirty="0" smtClean="0"/>
                  <a:t> = 1.88m</a:t>
                </a:r>
                <a:r>
                  <a:rPr lang="en-US" sz="3200" baseline="30000" dirty="0" smtClean="0"/>
                  <a:t>3</a:t>
                </a:r>
                <a:r>
                  <a:rPr lang="en-US" sz="3200" dirty="0" smtClean="0"/>
                  <a:t> N</a:t>
                </a:r>
                <a:r>
                  <a:rPr lang="en-US" sz="3200" baseline="-25000" dirty="0" smtClean="0"/>
                  <a:t>2</a:t>
                </a:r>
                <a:r>
                  <a:rPr lang="en-US" sz="3200" dirty="0" smtClean="0"/>
                  <a:t>/m</a:t>
                </a:r>
                <a:r>
                  <a:rPr lang="en-US" sz="3200" baseline="30000" dirty="0" smtClean="0"/>
                  <a:t>3</a:t>
                </a:r>
                <a:r>
                  <a:rPr lang="en-US" sz="3200" dirty="0" smtClean="0"/>
                  <a:t> H</a:t>
                </a:r>
                <a:r>
                  <a:rPr lang="en-US" sz="3200" baseline="-25000" dirty="0" smtClean="0"/>
                  <a:t>2</a:t>
                </a:r>
                <a:r>
                  <a:rPr lang="en-US" sz="3200" dirty="0" smtClean="0"/>
                  <a:t> burned</a:t>
                </a:r>
              </a:p>
              <a:p>
                <a:pPr marL="0" indent="0">
                  <a:buNone/>
                </a:pPr>
                <a:r>
                  <a:rPr lang="en-US" sz="3200" dirty="0" smtClean="0"/>
                  <a:t>Total volume of combustion products of (1.0 + 1.88) = 2.88m</a:t>
                </a:r>
                <a:r>
                  <a:rPr lang="en-US" sz="3200" baseline="30000" dirty="0" smtClean="0"/>
                  <a:t>3</a:t>
                </a:r>
                <a:r>
                  <a:rPr lang="en-US" sz="3200" dirty="0" smtClean="0"/>
                  <a:t> per m</a:t>
                </a:r>
                <a:r>
                  <a:rPr lang="en-US" sz="3200" baseline="30000" dirty="0" smtClean="0"/>
                  <a:t>3</a:t>
                </a:r>
                <a:r>
                  <a:rPr lang="en-US" sz="3200" dirty="0" smtClean="0"/>
                  <a:t> burned</a:t>
                </a:r>
                <a:endParaRPr lang="en-US"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141412" y="2249486"/>
                <a:ext cx="9905999" cy="4260495"/>
              </a:xfrm>
              <a:blipFill rotWithShape="0">
                <a:blip r:embed="rId2"/>
                <a:stretch>
                  <a:fillRect l="-1538" t="-1288"/>
                </a:stretch>
              </a:blipFill>
            </p:spPr>
            <p:txBody>
              <a:bodyPr/>
              <a:lstStyle/>
              <a:p>
                <a:r>
                  <a:rPr lang="en-US">
                    <a:noFill/>
                  </a:rPr>
                  <a:t> </a:t>
                </a:r>
              </a:p>
            </p:txBody>
          </p:sp>
        </mc:Fallback>
      </mc:AlternateContent>
    </p:spTree>
    <p:extLst>
      <p:ext uri="{BB962C8B-B14F-4D97-AF65-F5344CB8AC3E}">
        <p14:creationId xmlns:p14="http://schemas.microsoft.com/office/powerpoint/2010/main" val="979782029"/>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Relevance of Theoretical Air Quality</a:t>
            </a:r>
            <a:endParaRPr lang="en-US" sz="4400" dirty="0"/>
          </a:p>
        </p:txBody>
      </p:sp>
      <p:sp>
        <p:nvSpPr>
          <p:cNvPr id="3" name="Content Placeholder 2"/>
          <p:cNvSpPr>
            <a:spLocks noGrp="1"/>
          </p:cNvSpPr>
          <p:nvPr>
            <p:ph idx="1"/>
          </p:nvPr>
        </p:nvSpPr>
        <p:spPr/>
        <p:txBody>
          <a:bodyPr>
            <a:normAutofit/>
          </a:bodyPr>
          <a:lstStyle/>
          <a:p>
            <a:r>
              <a:rPr lang="en-US" sz="3200" dirty="0" smtClean="0"/>
              <a:t>It’s the air needed to provide the maximum amount of oxygen that can be used up in combustion</a:t>
            </a:r>
          </a:p>
          <a:p>
            <a:r>
              <a:rPr lang="en-US" sz="3200" dirty="0" smtClean="0"/>
              <a:t>The calculated theoretical quantity of air is always an under-estimate of how much air needs to be supplied to make sure that a fuel is combusted efficiently</a:t>
            </a:r>
            <a:endParaRPr lang="en-US" sz="3200" dirty="0"/>
          </a:p>
        </p:txBody>
      </p:sp>
    </p:spTree>
    <p:extLst>
      <p:ext uri="{BB962C8B-B14F-4D97-AF65-F5344CB8AC3E}">
        <p14:creationId xmlns:p14="http://schemas.microsoft.com/office/powerpoint/2010/main" val="97519090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Combustion Analysis</a:t>
            </a:r>
            <a:endParaRPr lang="en-US" sz="4400" dirty="0"/>
          </a:p>
        </p:txBody>
      </p:sp>
      <p:sp>
        <p:nvSpPr>
          <p:cNvPr id="3" name="Content Placeholder 2"/>
          <p:cNvSpPr>
            <a:spLocks noGrp="1"/>
          </p:cNvSpPr>
          <p:nvPr>
            <p:ph idx="1"/>
          </p:nvPr>
        </p:nvSpPr>
        <p:spPr>
          <a:xfrm>
            <a:off x="1141412" y="2249486"/>
            <a:ext cx="9905999" cy="4124017"/>
          </a:xfrm>
        </p:spPr>
        <p:txBody>
          <a:bodyPr>
            <a:normAutofit/>
          </a:bodyPr>
          <a:lstStyle/>
          <a:p>
            <a:r>
              <a:rPr lang="en-US" sz="3200" dirty="0" smtClean="0"/>
              <a:t>Most of the methods used to analyse combustion products rely on techniques which require condensation and absorption of any water present before gas analysis.</a:t>
            </a:r>
          </a:p>
          <a:p>
            <a:r>
              <a:rPr lang="en-US" sz="3200" dirty="0" smtClean="0"/>
              <a:t>This analysis is called a dry waste gas analysis and it’s this we compare with the theoretical dry waste gas analysis when assessing combustion conditions</a:t>
            </a:r>
            <a:endParaRPr lang="en-US" sz="3200" dirty="0"/>
          </a:p>
        </p:txBody>
      </p:sp>
    </p:spTree>
    <p:extLst>
      <p:ext uri="{BB962C8B-B14F-4D97-AF65-F5344CB8AC3E}">
        <p14:creationId xmlns:p14="http://schemas.microsoft.com/office/powerpoint/2010/main" val="324261282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It may be necessary, even for a gaseous fuel, to determine the theoretical air/fuel ratio on a mass basis: do this for hydrogen combustion</a:t>
            </a:r>
            <a:endParaRPr lang="en-US" sz="3200" dirty="0"/>
          </a:p>
        </p:txBody>
      </p:sp>
    </p:spTree>
    <p:extLst>
      <p:ext uri="{BB962C8B-B14F-4D97-AF65-F5344CB8AC3E}">
        <p14:creationId xmlns:p14="http://schemas.microsoft.com/office/powerpoint/2010/main" val="264548918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86604"/>
            <a:ext cx="9905998" cy="1146412"/>
          </a:xfrm>
        </p:spPr>
        <p:txBody>
          <a:bodyPr>
            <a:normAutofit/>
          </a:bodyPr>
          <a:lstStyle/>
          <a:p>
            <a:pPr algn="ctr"/>
            <a:r>
              <a:rPr lang="en-US" sz="4400" dirty="0" smtClean="0"/>
              <a:t>Solution (1)</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1433016"/>
                <a:ext cx="9905999" cy="4940487"/>
              </a:xfrm>
            </p:spPr>
            <p:txBody>
              <a:bodyPr>
                <a:normAutofit lnSpcReduction="10000"/>
              </a:bodyPr>
              <a:lstStyle/>
              <a:p>
                <a:pPr marL="0" indent="0">
                  <a:buNone/>
                </a:pPr>
                <a:r>
                  <a:rPr lang="en-US" sz="3200" dirty="0" smtClean="0"/>
                  <a:t>Theoretical air to H ratio by mass is 34.5/L</a:t>
                </a:r>
              </a:p>
              <a:p>
                <a:pPr marL="0" indent="0">
                  <a:buNone/>
                </a:pPr>
                <a:r>
                  <a:rPr lang="en-US" sz="3200" dirty="0" smtClean="0"/>
                  <a:t>Balanced Equation</a:t>
                </a:r>
              </a:p>
              <a:p>
                <a:pPr marL="0" indent="0">
                  <a:buNone/>
                </a:pPr>
                <a:r>
                  <a:rPr lang="en-US" sz="3200" dirty="0"/>
                  <a:t>H</a:t>
                </a:r>
                <a:r>
                  <a:rPr lang="en-US" sz="3200" baseline="-25000" dirty="0"/>
                  <a:t>2</a:t>
                </a:r>
                <a:r>
                  <a:rPr lang="en-US" sz="3200" dirty="0"/>
                  <a:t>	+	½O</a:t>
                </a:r>
                <a:r>
                  <a:rPr lang="en-US" sz="3200" baseline="-25000" dirty="0"/>
                  <a:t>2</a:t>
                </a:r>
                <a:r>
                  <a:rPr lang="en-US" sz="3200" dirty="0"/>
                  <a:t>		    H</a:t>
                </a:r>
                <a:r>
                  <a:rPr lang="en-US" sz="3200" baseline="-25000" dirty="0"/>
                  <a:t>2</a:t>
                </a:r>
                <a:r>
                  <a:rPr lang="en-US" sz="3200" dirty="0"/>
                  <a:t>O</a:t>
                </a:r>
              </a:p>
              <a:p>
                <a:pPr marL="0" indent="0">
                  <a:buNone/>
                </a:pPr>
                <a:r>
                  <a:rPr lang="en-US" sz="3200" dirty="0" smtClean="0"/>
                  <a:t>1Kmol</a:t>
                </a:r>
                <a:r>
                  <a:rPr lang="en-US" sz="3200" dirty="0"/>
                  <a:t>	0.5Kmol	    </a:t>
                </a:r>
                <a:r>
                  <a:rPr lang="en-US" sz="3200" dirty="0" smtClean="0"/>
                  <a:t>1Kmol</a:t>
                </a:r>
              </a:p>
              <a:p>
                <a:pPr marL="0" indent="0">
                  <a:buNone/>
                </a:pPr>
                <a:r>
                  <a:rPr lang="en-US" sz="3200" dirty="0" smtClean="0"/>
                  <a:t>This means that 1Kg mol of hydrogen uses 0.5Kg mol of oxygen.  From this the ratio of</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𝑂𝑥𝑦𝑔𝑒𝑛</m:t>
                        </m:r>
                      </m:num>
                      <m:den>
                        <m:r>
                          <a:rPr lang="en-US" sz="3200" b="0" i="1" smtClean="0">
                            <a:latin typeface="Cambria Math" panose="02040503050406030204" pitchFamily="18" charset="0"/>
                          </a:rPr>
                          <m:t>𝐻𝑦𝑑𝑟𝑜𝑔𝑒𝑛</m:t>
                        </m:r>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0.5</m:t>
                        </m:r>
                        <m:r>
                          <a:rPr lang="en-US" sz="3200" b="0" i="1" smtClean="0">
                            <a:latin typeface="Cambria Math" panose="02040503050406030204" pitchFamily="18" charset="0"/>
                          </a:rPr>
                          <m:t>𝐾𝑔</m:t>
                        </m:r>
                        <m:r>
                          <a:rPr lang="en-US" sz="3200" b="0" i="1" smtClean="0">
                            <a:latin typeface="Cambria Math" panose="02040503050406030204" pitchFamily="18" charset="0"/>
                          </a:rPr>
                          <m:t> </m:t>
                        </m:r>
                        <m:r>
                          <a:rPr lang="en-US" sz="3200" b="0" i="1" smtClean="0">
                            <a:latin typeface="Cambria Math" panose="02040503050406030204" pitchFamily="18" charset="0"/>
                          </a:rPr>
                          <m:t>𝑚𝑜𝑙</m:t>
                        </m:r>
                      </m:num>
                      <m:den>
                        <m:r>
                          <a:rPr lang="en-US" sz="3200" b="0" i="1" smtClean="0">
                            <a:latin typeface="Cambria Math" panose="02040503050406030204" pitchFamily="18" charset="0"/>
                          </a:rPr>
                          <m:t>1.0</m:t>
                        </m:r>
                        <m:r>
                          <a:rPr lang="en-US" sz="3200" b="0" i="1" smtClean="0">
                            <a:latin typeface="Cambria Math" panose="02040503050406030204" pitchFamily="18" charset="0"/>
                          </a:rPr>
                          <m:t>𝐾𝑔</m:t>
                        </m:r>
                        <m:r>
                          <a:rPr lang="en-US" sz="3200" b="0" i="1" smtClean="0">
                            <a:latin typeface="Cambria Math" panose="02040503050406030204" pitchFamily="18" charset="0"/>
                          </a:rPr>
                          <m:t> </m:t>
                        </m:r>
                        <m:r>
                          <a:rPr lang="en-US" sz="3200" b="0" i="1" smtClean="0">
                            <a:latin typeface="Cambria Math" panose="02040503050406030204" pitchFamily="18" charset="0"/>
                          </a:rPr>
                          <m:t>𝑚𝑜𝑙</m:t>
                        </m:r>
                      </m:den>
                    </m:f>
                  </m:oMath>
                </a14:m>
                <a:endParaRPr lang="en-US" sz="3200" dirty="0"/>
              </a:p>
              <a:p>
                <a:pPr marL="0" indent="0">
                  <a:buNone/>
                </a:pP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1433016"/>
                <a:ext cx="9905999" cy="4940487"/>
              </a:xfrm>
              <a:blipFill rotWithShape="0">
                <a:blip r:embed="rId2"/>
                <a:stretch>
                  <a:fillRect l="-1538" t="-1110"/>
                </a:stretch>
              </a:blipFill>
            </p:spPr>
            <p:txBody>
              <a:bodyPr/>
              <a:lstStyle/>
              <a:p>
                <a:r>
                  <a:rPr lang="en-US">
                    <a:noFill/>
                  </a:rPr>
                  <a:t> </a:t>
                </a:r>
              </a:p>
            </p:txBody>
          </p:sp>
        </mc:Fallback>
      </mc:AlternateContent>
    </p:spTree>
    <p:extLst>
      <p:ext uri="{BB962C8B-B14F-4D97-AF65-F5344CB8AC3E}">
        <p14:creationId xmlns:p14="http://schemas.microsoft.com/office/powerpoint/2010/main" val="313325720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(2)</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85000" lnSpcReduction="20000"/>
              </a:bodyPr>
              <a:lstStyle/>
              <a:p>
                <a:pPr marL="0" indent="0">
                  <a:buNone/>
                </a:pPr>
                <a:r>
                  <a:rPr lang="en-US" sz="3200" dirty="0" smtClean="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0.5 </m:t>
                        </m:r>
                        <m:r>
                          <a:rPr lang="en-US" sz="3200" b="0" i="1" smtClean="0">
                            <a:latin typeface="Cambria Math" panose="02040503050406030204" pitchFamily="18" charset="0"/>
                            <a:ea typeface="Cambria Math" panose="02040503050406030204" pitchFamily="18" charset="0"/>
                          </a:rPr>
                          <m:t>×</m:t>
                        </m:r>
                        <m:r>
                          <a:rPr lang="en-US" sz="3200" b="0" i="1" smtClean="0">
                            <a:latin typeface="Cambria Math" panose="02040503050406030204" pitchFamily="18" charset="0"/>
                            <a:ea typeface="Cambria Math" panose="02040503050406030204" pitchFamily="18" charset="0"/>
                          </a:rPr>
                          <m:t>𝑚𝑜𝑙𝑒𝑐𝑢𝑙𝑎𝑟</m:t>
                        </m:r>
                        <m:r>
                          <a:rPr lang="en-US" sz="3200" b="0" i="1" smtClean="0">
                            <a:latin typeface="Cambria Math" panose="02040503050406030204" pitchFamily="18" charset="0"/>
                            <a:ea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𝑚𝑎𝑠𝑠</m:t>
                        </m:r>
                        <m:r>
                          <a:rPr lang="en-US" sz="3200" b="0" i="1" smtClean="0">
                            <a:latin typeface="Cambria Math" panose="02040503050406030204" pitchFamily="18" charset="0"/>
                            <a:ea typeface="Cambria Math" panose="02040503050406030204" pitchFamily="18" charset="0"/>
                          </a:rPr>
                          <m:t> </m:t>
                        </m:r>
                        <m:d>
                          <m:dPr>
                            <m:ctrlPr>
                              <a:rPr lang="en-US" sz="3200" b="0" i="1" smtClean="0">
                                <a:latin typeface="Cambria Math" panose="02040503050406030204" pitchFamily="18" charset="0"/>
                                <a:ea typeface="Cambria Math" panose="02040503050406030204" pitchFamily="18" charset="0"/>
                              </a:rPr>
                            </m:ctrlPr>
                          </m:dPr>
                          <m:e>
                            <m:r>
                              <a:rPr lang="en-US" sz="3200" b="0" i="1" smtClean="0">
                                <a:latin typeface="Cambria Math" panose="02040503050406030204" pitchFamily="18" charset="0"/>
                                <a:ea typeface="Cambria Math" panose="02040503050406030204" pitchFamily="18" charset="0"/>
                              </a:rPr>
                              <m:t>𝐾𝑔</m:t>
                            </m:r>
                          </m:e>
                        </m:d>
                        <m:r>
                          <a:rPr lang="en-US" sz="3200" b="0" i="1" smtClean="0">
                            <a:latin typeface="Cambria Math" panose="02040503050406030204" pitchFamily="18" charset="0"/>
                            <a:ea typeface="Cambria Math" panose="02040503050406030204" pitchFamily="18" charset="0"/>
                          </a:rPr>
                          <m:t>𝑜𝑓</m:t>
                        </m:r>
                        <m:r>
                          <a:rPr lang="en-US" sz="3200" b="0" i="1" smtClean="0">
                            <a:latin typeface="Cambria Math" panose="02040503050406030204" pitchFamily="18" charset="0"/>
                            <a:ea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𝑜𝑥𝑦𝑒𝑛</m:t>
                        </m:r>
                      </m:num>
                      <m:den>
                        <m:r>
                          <a:rPr lang="en-US" sz="3200" b="0" i="1" smtClean="0">
                            <a:latin typeface="Cambria Math" panose="02040503050406030204" pitchFamily="18" charset="0"/>
                          </a:rPr>
                          <m:t>1.0 </m:t>
                        </m:r>
                        <m:r>
                          <a:rPr lang="en-US" sz="3200" b="0" i="1" smtClean="0">
                            <a:latin typeface="Cambria Math" panose="02040503050406030204" pitchFamily="18" charset="0"/>
                            <a:ea typeface="Cambria Math" panose="02040503050406030204" pitchFamily="18" charset="0"/>
                          </a:rPr>
                          <m:t>×</m:t>
                        </m:r>
                        <m:r>
                          <a:rPr lang="en-US" sz="3200" b="0" i="1" smtClean="0">
                            <a:latin typeface="Cambria Math" panose="02040503050406030204" pitchFamily="18" charset="0"/>
                            <a:ea typeface="Cambria Math" panose="02040503050406030204" pitchFamily="18" charset="0"/>
                          </a:rPr>
                          <m:t>𝑚𝑜𝑙𝑒𝑐𝑢𝑙𝑎𝑟</m:t>
                        </m:r>
                        <m:r>
                          <a:rPr lang="en-US" sz="3200" b="0" i="1" smtClean="0">
                            <a:latin typeface="Cambria Math" panose="02040503050406030204" pitchFamily="18" charset="0"/>
                            <a:ea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𝑚𝑎𝑠𝑠</m:t>
                        </m:r>
                        <m:r>
                          <a:rPr lang="en-US" sz="3200" b="0" i="1" smtClean="0">
                            <a:latin typeface="Cambria Math" panose="02040503050406030204" pitchFamily="18" charset="0"/>
                            <a:ea typeface="Cambria Math" panose="02040503050406030204" pitchFamily="18" charset="0"/>
                          </a:rPr>
                          <m:t> </m:t>
                        </m:r>
                        <m:d>
                          <m:dPr>
                            <m:ctrlPr>
                              <a:rPr lang="en-US" sz="3200" b="0" i="1" smtClean="0">
                                <a:latin typeface="Cambria Math" panose="02040503050406030204" pitchFamily="18" charset="0"/>
                                <a:ea typeface="Cambria Math" panose="02040503050406030204" pitchFamily="18" charset="0"/>
                              </a:rPr>
                            </m:ctrlPr>
                          </m:dPr>
                          <m:e>
                            <m:r>
                              <a:rPr lang="en-US" sz="3200" b="0" i="1" smtClean="0">
                                <a:latin typeface="Cambria Math" panose="02040503050406030204" pitchFamily="18" charset="0"/>
                                <a:ea typeface="Cambria Math" panose="02040503050406030204" pitchFamily="18" charset="0"/>
                              </a:rPr>
                              <m:t>𝐾𝑔</m:t>
                            </m:r>
                          </m:e>
                        </m:d>
                        <m:r>
                          <a:rPr lang="en-US" sz="3200" b="0" i="1" smtClean="0">
                            <a:latin typeface="Cambria Math" panose="02040503050406030204" pitchFamily="18" charset="0"/>
                            <a:ea typeface="Cambria Math" panose="02040503050406030204" pitchFamily="18" charset="0"/>
                          </a:rPr>
                          <m:t>𝑜𝑓</m:t>
                        </m:r>
                        <m:r>
                          <a:rPr lang="en-US" sz="3200" b="0" i="1" smtClean="0">
                            <a:latin typeface="Cambria Math" panose="02040503050406030204" pitchFamily="18" charset="0"/>
                            <a:ea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h𝑦𝑑𝑟𝑜𝑔𝑒𝑛</m:t>
                        </m:r>
                      </m:den>
                    </m:f>
                  </m:oMath>
                </a14:m>
                <a:endParaRPr lang="en-US" sz="3200" dirty="0" smtClean="0"/>
              </a:p>
              <a:p>
                <a:pPr marL="0" indent="0">
                  <a:buNone/>
                </a:pPr>
                <a:r>
                  <a:rPr lang="en-US" sz="3200" dirty="0" smtClean="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0.5 </m:t>
                        </m:r>
                        <m:r>
                          <a:rPr lang="en-US" sz="3200" b="0" i="1" smtClean="0">
                            <a:latin typeface="Cambria Math" panose="02040503050406030204" pitchFamily="18" charset="0"/>
                            <a:ea typeface="Cambria Math" panose="02040503050406030204" pitchFamily="18" charset="0"/>
                          </a:rPr>
                          <m:t>×32</m:t>
                        </m:r>
                      </m:num>
                      <m:den>
                        <m:r>
                          <a:rPr lang="en-US" sz="3200" b="0" i="1" smtClean="0">
                            <a:latin typeface="Cambria Math" panose="02040503050406030204" pitchFamily="18" charset="0"/>
                          </a:rPr>
                          <m:t>1.0 </m:t>
                        </m:r>
                        <m:r>
                          <a:rPr lang="en-US" sz="3200" b="0" i="1" smtClean="0">
                            <a:latin typeface="Cambria Math" panose="02040503050406030204" pitchFamily="18" charset="0"/>
                            <a:ea typeface="Cambria Math" panose="02040503050406030204" pitchFamily="18" charset="0"/>
                          </a:rPr>
                          <m:t>×2</m:t>
                        </m:r>
                      </m:den>
                    </m:f>
                  </m:oMath>
                </a14:m>
                <a:r>
                  <a:rPr lang="en-US" sz="3200" dirty="0" smtClean="0"/>
                  <a:t> = 8</a:t>
                </a:r>
              </a:p>
              <a:p>
                <a:pPr marL="0" indent="0">
                  <a:buNone/>
                </a:pPr>
                <a:r>
                  <a:rPr lang="en-US" sz="3200" dirty="0" smtClean="0"/>
                  <a:t>There is approx. 23.2% oxygen (by mass) in air, and so:- </a:t>
                </a:r>
              </a:p>
              <a:p>
                <a:pPr marL="0" indent="0">
                  <a:buNone/>
                </a:pPr>
                <a:r>
                  <a:rPr lang="en-US" sz="3200" dirty="0" smtClean="0"/>
                  <a:t>Theoretical air/H</a:t>
                </a:r>
                <a:r>
                  <a:rPr lang="en-US" sz="3200" baseline="-25000" dirty="0" smtClean="0"/>
                  <a:t>2</a:t>
                </a:r>
                <a:r>
                  <a:rPr lang="en-US" sz="3200" dirty="0" smtClean="0"/>
                  <a:t> by mass</a:t>
                </a:r>
              </a:p>
              <a:p>
                <a:pPr marL="0" indent="0">
                  <a:buNone/>
                </a:pPr>
                <a14:m>
                  <m:oMathPara xmlns:m="http://schemas.openxmlformats.org/officeDocument/2006/math">
                    <m:oMathParaPr>
                      <m:jc m:val="left"/>
                    </m:oMathParaPr>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m:t>
                          </m:r>
                        </m:num>
                        <m:den>
                          <m:r>
                            <a:rPr lang="en-US" sz="3200" b="0" i="1" smtClean="0">
                              <a:latin typeface="Cambria Math" panose="02040503050406030204" pitchFamily="18" charset="0"/>
                            </a:rPr>
                            <m:t>1</m:t>
                          </m:r>
                        </m:den>
                      </m:f>
                      <m:r>
                        <a:rPr lang="en-US" sz="3200" i="1" smtClean="0">
                          <a:latin typeface="Cambria Math" panose="02040503050406030204" pitchFamily="18" charset="0"/>
                          <a:ea typeface="Cambria Math" panose="02040503050406030204" pitchFamily="18" charset="0"/>
                        </a:rPr>
                        <m:t>×</m:t>
                      </m:r>
                      <m:r>
                        <a:rPr lang="en-US" sz="3200" b="0" i="1" smtClean="0">
                          <a:latin typeface="Cambria Math" panose="02040503050406030204" pitchFamily="18" charset="0"/>
                          <a:ea typeface="Cambria Math" panose="02040503050406030204" pitchFamily="18" charset="0"/>
                        </a:rPr>
                        <m:t> </m:t>
                      </m:r>
                      <m:f>
                        <m:fPr>
                          <m:ctrlPr>
                            <a:rPr lang="en-US" sz="3200" b="0" i="1" smtClean="0">
                              <a:latin typeface="Cambria Math" panose="02040503050406030204" pitchFamily="18" charset="0"/>
                              <a:ea typeface="Cambria Math" panose="02040503050406030204" pitchFamily="18" charset="0"/>
                            </a:rPr>
                          </m:ctrlPr>
                        </m:fPr>
                        <m:num>
                          <m:r>
                            <a:rPr lang="en-US" sz="3200" b="0" i="1" smtClean="0">
                              <a:latin typeface="Cambria Math" panose="02040503050406030204" pitchFamily="18" charset="0"/>
                              <a:ea typeface="Cambria Math" panose="02040503050406030204" pitchFamily="18" charset="0"/>
                            </a:rPr>
                            <m:t>100</m:t>
                          </m:r>
                        </m:num>
                        <m:den>
                          <m:r>
                            <a:rPr lang="en-US" sz="3200" b="0" i="1" smtClean="0">
                              <a:latin typeface="Cambria Math" panose="02040503050406030204" pitchFamily="18" charset="0"/>
                              <a:ea typeface="Cambria Math" panose="02040503050406030204" pitchFamily="18" charset="0"/>
                            </a:rPr>
                            <m:t>23.2</m:t>
                          </m:r>
                        </m:den>
                      </m:f>
                      <m:r>
                        <a:rPr lang="en-US" sz="3200" b="0" i="1" smtClean="0">
                          <a:latin typeface="Cambria Math" panose="02040503050406030204" pitchFamily="18" charset="0"/>
                          <a:ea typeface="Cambria Math" panose="02040503050406030204" pitchFamily="18" charset="0"/>
                        </a:rPr>
                        <m:t>=34.5:1</m:t>
                      </m:r>
                    </m:oMath>
                  </m:oMathPara>
                </a14:m>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169"/>
                </a:stretch>
              </a:blipFill>
            </p:spPr>
            <p:txBody>
              <a:bodyPr/>
              <a:lstStyle/>
              <a:p>
                <a:r>
                  <a:rPr lang="en-US">
                    <a:noFill/>
                  </a:rPr>
                  <a:t> </a:t>
                </a:r>
              </a:p>
            </p:txBody>
          </p:sp>
        </mc:Fallback>
      </mc:AlternateContent>
    </p:spTree>
    <p:extLst>
      <p:ext uri="{BB962C8B-B14F-4D97-AF65-F5344CB8AC3E}">
        <p14:creationId xmlns:p14="http://schemas.microsoft.com/office/powerpoint/2010/main" val="290233219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smtClean="0"/>
              <a:t>Combustion Calculations Methane</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Assume 100m</a:t>
            </a:r>
            <a:r>
              <a:rPr lang="en-US" sz="3200" baseline="30000" dirty="0" smtClean="0"/>
              <a:t>3</a:t>
            </a:r>
            <a:r>
              <a:rPr lang="en-US" sz="3200" dirty="0" smtClean="0"/>
              <a:t> methane; at NTP</a:t>
            </a:r>
          </a:p>
          <a:p>
            <a:pPr marL="0" indent="0">
              <a:buNone/>
            </a:pPr>
            <a:endParaRPr lang="en-US" sz="3200" dirty="0"/>
          </a:p>
        </p:txBody>
      </p:sp>
      <p:graphicFrame>
        <p:nvGraphicFramePr>
          <p:cNvPr id="4" name="Table 3"/>
          <p:cNvGraphicFramePr>
            <a:graphicFrameLocks noGrp="1"/>
          </p:cNvGraphicFramePr>
          <p:nvPr>
            <p:extLst>
              <p:ext uri="{D42A27DB-BD31-4B8C-83A1-F6EECF244321}">
                <p14:modId xmlns:p14="http://schemas.microsoft.com/office/powerpoint/2010/main" val="2645695937"/>
              </p:ext>
            </p:extLst>
          </p:nvPr>
        </p:nvGraphicFramePr>
        <p:xfrm>
          <a:off x="887102" y="3084395"/>
          <a:ext cx="10160308" cy="2909248"/>
        </p:xfrm>
        <a:graphic>
          <a:graphicData uri="http://schemas.openxmlformats.org/drawingml/2006/table">
            <a:tbl>
              <a:tblPr firstRow="1" bandRow="1">
                <a:tableStyleId>{5C22544A-7EE6-4342-B048-85BDC9FD1C3A}</a:tableStyleId>
              </a:tblPr>
              <a:tblGrid>
                <a:gridCol w="4749423"/>
                <a:gridCol w="1746914"/>
                <a:gridCol w="1951630"/>
                <a:gridCol w="1712341"/>
              </a:tblGrid>
              <a:tr h="768824">
                <a:tc>
                  <a:txBody>
                    <a:bodyPr/>
                    <a:lstStyle/>
                    <a:p>
                      <a:r>
                        <a:rPr lang="en-US" sz="2800" dirty="0" smtClean="0"/>
                        <a:t>Stoichiometric</a:t>
                      </a:r>
                      <a:r>
                        <a:rPr lang="en-US" sz="2800" baseline="0" dirty="0" smtClean="0"/>
                        <a:t> Equation</a:t>
                      </a:r>
                      <a:endParaRPr lang="en-US" sz="2800" dirty="0"/>
                    </a:p>
                  </a:txBody>
                  <a:tcPr/>
                </a:tc>
                <a:tc>
                  <a:txBody>
                    <a:bodyPr/>
                    <a:lstStyle/>
                    <a:p>
                      <a:pPr algn="ctr"/>
                      <a:r>
                        <a:rPr lang="en-US" sz="2800" dirty="0" smtClean="0"/>
                        <a:t>O</a:t>
                      </a:r>
                      <a:r>
                        <a:rPr lang="en-US" sz="2800" baseline="-25000" dirty="0" smtClean="0"/>
                        <a:t>2</a:t>
                      </a:r>
                      <a:endParaRPr lang="en-US" sz="2800" dirty="0"/>
                    </a:p>
                  </a:txBody>
                  <a:tcPr/>
                </a:tc>
                <a:tc>
                  <a:txBody>
                    <a:bodyPr/>
                    <a:lstStyle/>
                    <a:p>
                      <a:pPr algn="ctr"/>
                      <a:r>
                        <a:rPr lang="en-US" sz="2800" dirty="0" smtClean="0"/>
                        <a:t>CO</a:t>
                      </a:r>
                      <a:r>
                        <a:rPr lang="en-US" sz="2800" baseline="-25000" dirty="0" smtClean="0"/>
                        <a:t>2</a:t>
                      </a:r>
                      <a:endParaRPr lang="en-US" sz="2800" dirty="0"/>
                    </a:p>
                  </a:txBody>
                  <a:tcPr/>
                </a:tc>
                <a:tc>
                  <a:txBody>
                    <a:bodyPr/>
                    <a:lstStyle/>
                    <a:p>
                      <a:pPr algn="ctr"/>
                      <a:r>
                        <a:rPr lang="en-US" sz="2800" dirty="0" smtClean="0"/>
                        <a:t>H</a:t>
                      </a:r>
                      <a:r>
                        <a:rPr lang="en-US" sz="2800" baseline="-25000" dirty="0" smtClean="0"/>
                        <a:t>2</a:t>
                      </a:r>
                      <a:r>
                        <a:rPr lang="en-US" sz="2800" dirty="0" smtClean="0"/>
                        <a:t>O</a:t>
                      </a:r>
                      <a:endParaRPr lang="en-US" sz="2800" dirty="0"/>
                    </a:p>
                  </a:txBody>
                  <a:tcPr/>
                </a:tc>
              </a:tr>
              <a:tr h="768824">
                <a:tc>
                  <a:txBody>
                    <a:bodyPr/>
                    <a:lstStyle/>
                    <a:p>
                      <a:r>
                        <a:rPr lang="en-US" sz="2800" dirty="0" smtClean="0"/>
                        <a:t>CH</a:t>
                      </a:r>
                      <a:r>
                        <a:rPr lang="en-US" sz="2800" baseline="-25000" dirty="0" smtClean="0"/>
                        <a:t>4</a:t>
                      </a:r>
                      <a:r>
                        <a:rPr lang="en-US" sz="2800" dirty="0" smtClean="0"/>
                        <a:t>   + 2O</a:t>
                      </a:r>
                      <a:r>
                        <a:rPr lang="en-US" sz="2800" baseline="-25000" dirty="0" smtClean="0"/>
                        <a:t>2</a:t>
                      </a:r>
                      <a:r>
                        <a:rPr lang="en-US" sz="2800" dirty="0" smtClean="0"/>
                        <a:t>       CO</a:t>
                      </a:r>
                      <a:r>
                        <a:rPr lang="en-US" sz="2800" baseline="-25000" dirty="0" smtClean="0"/>
                        <a:t>2</a:t>
                      </a:r>
                      <a:r>
                        <a:rPr lang="en-US" sz="2800" dirty="0" smtClean="0"/>
                        <a:t>  + 2H</a:t>
                      </a:r>
                      <a:r>
                        <a:rPr lang="en-US" sz="2800" baseline="-25000" dirty="0" smtClean="0"/>
                        <a:t>2</a:t>
                      </a:r>
                      <a:r>
                        <a:rPr lang="en-US" sz="2800" dirty="0" smtClean="0"/>
                        <a:t>O</a:t>
                      </a:r>
                    </a:p>
                    <a:p>
                      <a:r>
                        <a:rPr lang="en-US" sz="2800" dirty="0" smtClean="0"/>
                        <a:t>1 vol</a:t>
                      </a:r>
                      <a:r>
                        <a:rPr lang="en-US" sz="2800" baseline="0" dirty="0" smtClean="0"/>
                        <a:t>  2 vol        1 vol    2 vol</a:t>
                      </a:r>
                    </a:p>
                    <a:p>
                      <a:r>
                        <a:rPr lang="en-US" sz="2800" baseline="0" dirty="0" smtClean="0"/>
                        <a:t>100m</a:t>
                      </a:r>
                      <a:r>
                        <a:rPr lang="en-US" sz="2800" baseline="30000" dirty="0" smtClean="0"/>
                        <a:t>3</a:t>
                      </a:r>
                      <a:r>
                        <a:rPr lang="en-US" sz="2800" baseline="0" dirty="0" smtClean="0"/>
                        <a:t> Nb</a:t>
                      </a:r>
                      <a:endParaRPr lang="en-US" sz="2800" dirty="0"/>
                    </a:p>
                  </a:txBody>
                  <a:tcPr/>
                </a:tc>
                <a:tc>
                  <a:txBody>
                    <a:bodyPr/>
                    <a:lstStyle/>
                    <a:p>
                      <a:pPr algn="ctr"/>
                      <a:endParaRPr lang="en-US" sz="2800" dirty="0" smtClean="0"/>
                    </a:p>
                    <a:p>
                      <a:pPr algn="ctr"/>
                      <a:endParaRPr lang="en-US" sz="2800" dirty="0" smtClean="0"/>
                    </a:p>
                    <a:p>
                      <a:pPr algn="ctr"/>
                      <a:r>
                        <a:rPr lang="en-US" sz="2800" dirty="0" smtClean="0"/>
                        <a:t>200m</a:t>
                      </a:r>
                      <a:r>
                        <a:rPr lang="en-US" sz="2800" baseline="30000" dirty="0" smtClean="0"/>
                        <a:t>3</a:t>
                      </a:r>
                      <a:endParaRPr lang="en-US" sz="2800" dirty="0"/>
                    </a:p>
                  </a:txBody>
                  <a:tcPr/>
                </a:tc>
                <a:tc>
                  <a:txBody>
                    <a:bodyPr/>
                    <a:lstStyle/>
                    <a:p>
                      <a:pPr algn="ctr"/>
                      <a:endParaRPr lang="en-US" sz="2800" dirty="0" smtClean="0"/>
                    </a:p>
                    <a:p>
                      <a:pPr algn="ctr"/>
                      <a:endParaRPr lang="en-US" sz="2800" dirty="0" smtClean="0"/>
                    </a:p>
                    <a:p>
                      <a:pPr algn="ctr"/>
                      <a:r>
                        <a:rPr lang="en-US" sz="2800" dirty="0" smtClean="0"/>
                        <a:t>100m</a:t>
                      </a:r>
                      <a:r>
                        <a:rPr lang="en-US" sz="2800" baseline="30000" dirty="0" smtClean="0"/>
                        <a:t>3</a:t>
                      </a:r>
                      <a:endParaRPr lang="en-US" sz="2800" dirty="0"/>
                    </a:p>
                  </a:txBody>
                  <a:tcPr/>
                </a:tc>
                <a:tc>
                  <a:txBody>
                    <a:bodyPr/>
                    <a:lstStyle/>
                    <a:p>
                      <a:pPr algn="ctr"/>
                      <a:endParaRPr lang="en-US" sz="2800" dirty="0" smtClean="0"/>
                    </a:p>
                    <a:p>
                      <a:pPr algn="ctr"/>
                      <a:endParaRPr lang="en-US" sz="2800" dirty="0" smtClean="0"/>
                    </a:p>
                    <a:p>
                      <a:pPr algn="ctr"/>
                      <a:r>
                        <a:rPr lang="en-US" sz="2800" dirty="0" smtClean="0"/>
                        <a:t>200m</a:t>
                      </a:r>
                      <a:r>
                        <a:rPr lang="en-US" sz="2800" baseline="30000" dirty="0" smtClean="0"/>
                        <a:t>3</a:t>
                      </a:r>
                      <a:endParaRPr lang="en-US" sz="2800" dirty="0"/>
                    </a:p>
                  </a:txBody>
                  <a:tcPr/>
                </a:tc>
              </a:tr>
              <a:tr h="768824">
                <a:tc>
                  <a:txBody>
                    <a:bodyPr/>
                    <a:lstStyle/>
                    <a:p>
                      <a:r>
                        <a:rPr lang="en-US" sz="2800" dirty="0" smtClean="0"/>
                        <a:t>Total</a:t>
                      </a:r>
                      <a:endParaRPr lang="en-US" sz="2800" dirty="0"/>
                    </a:p>
                  </a:txBody>
                  <a:tcPr/>
                </a:tc>
                <a:tc>
                  <a:txBody>
                    <a:bodyPr/>
                    <a:lstStyle/>
                    <a:p>
                      <a:pPr algn="ctr"/>
                      <a:r>
                        <a:rPr lang="en-US" sz="2800" dirty="0" smtClean="0"/>
                        <a:t>200m</a:t>
                      </a:r>
                      <a:r>
                        <a:rPr lang="en-US" sz="2800" baseline="30000" dirty="0" smtClean="0"/>
                        <a:t>3</a:t>
                      </a:r>
                      <a:endParaRPr lang="en-US" sz="2800" dirty="0"/>
                    </a:p>
                  </a:txBody>
                  <a:tcPr/>
                </a:tc>
                <a:tc>
                  <a:txBody>
                    <a:bodyPr/>
                    <a:lstStyle/>
                    <a:p>
                      <a:pPr algn="ctr"/>
                      <a:r>
                        <a:rPr lang="en-US" sz="2800" dirty="0" smtClean="0"/>
                        <a:t>100m</a:t>
                      </a:r>
                      <a:r>
                        <a:rPr lang="en-US" sz="2800" baseline="30000" dirty="0" smtClean="0"/>
                        <a:t>3</a:t>
                      </a:r>
                      <a:endParaRPr lang="en-US" sz="2800" dirty="0"/>
                    </a:p>
                  </a:txBody>
                  <a:tcPr/>
                </a:tc>
                <a:tc>
                  <a:txBody>
                    <a:bodyPr/>
                    <a:lstStyle/>
                    <a:p>
                      <a:pPr algn="ctr"/>
                      <a:r>
                        <a:rPr lang="en-US" sz="2800" dirty="0" smtClean="0"/>
                        <a:t>200m</a:t>
                      </a:r>
                      <a:r>
                        <a:rPr lang="en-US" sz="2800" baseline="30000" dirty="0" smtClean="0"/>
                        <a:t>3</a:t>
                      </a:r>
                      <a:endParaRPr lang="en-US" sz="2800" dirty="0"/>
                    </a:p>
                  </a:txBody>
                  <a:tcPr/>
                </a:tc>
              </a:tr>
            </a:tbl>
          </a:graphicData>
        </a:graphic>
      </p:graphicFrame>
      <p:cxnSp>
        <p:nvCxnSpPr>
          <p:cNvPr id="6" name="Straight Arrow Connector 5"/>
          <p:cNvCxnSpPr/>
          <p:nvPr/>
        </p:nvCxnSpPr>
        <p:spPr>
          <a:xfrm>
            <a:off x="2975212" y="4121624"/>
            <a:ext cx="341194"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39788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t>Combustion Calculations Methane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6"/>
                <a:ext cx="9905999" cy="4151313"/>
              </a:xfrm>
            </p:spPr>
            <p:txBody>
              <a:bodyPr>
                <a:normAutofit fontScale="85000" lnSpcReduction="20000"/>
              </a:bodyPr>
              <a:lstStyle/>
              <a:p>
                <a:pPr marL="0" indent="0">
                  <a:buNone/>
                </a:pPr>
                <a:r>
                  <a:rPr lang="en-US" sz="3200" dirty="0" smtClean="0"/>
                  <a:t>From this we know that the volume of O needed is 200m</a:t>
                </a:r>
                <a:r>
                  <a:rPr lang="en-US" sz="3200" baseline="30000" dirty="0" smtClean="0"/>
                  <a:t>3</a:t>
                </a:r>
                <a:r>
                  <a:rPr lang="en-US" sz="3200" dirty="0" smtClean="0"/>
                  <a:t> NTP and the volume of air needed is</a:t>
                </a:r>
              </a:p>
              <a:p>
                <a:pPr marL="0" indent="0">
                  <a:buNone/>
                </a:pPr>
                <a14:m>
                  <m:oMath xmlns:m="http://schemas.openxmlformats.org/officeDocument/2006/math">
                    <m:d>
                      <m:dPr>
                        <m:ctrlPr>
                          <a:rPr lang="en-US" sz="3200" i="1" smtClean="0">
                            <a:latin typeface="Cambria Math" panose="02040503050406030204" pitchFamily="18" charset="0"/>
                          </a:rPr>
                        </m:ctrlPr>
                      </m:dPr>
                      <m:e>
                        <m:r>
                          <a:rPr lang="en-US" sz="3200" b="0" i="1" smtClean="0">
                            <a:latin typeface="Cambria Math" panose="02040503050406030204" pitchFamily="18" charset="0"/>
                          </a:rPr>
                          <m:t>200 </m:t>
                        </m:r>
                        <m:r>
                          <a:rPr lang="en-US" sz="3200" b="0" i="1" smtClean="0">
                            <a:latin typeface="Cambria Math" panose="02040503050406030204" pitchFamily="18" charset="0"/>
                            <a:ea typeface="Cambria Math" panose="02040503050406030204" pitchFamily="18" charset="0"/>
                          </a:rPr>
                          <m:t>×</m:t>
                        </m:r>
                        <m:r>
                          <a:rPr lang="en-US" sz="3200" b="0" i="1" smtClean="0">
                            <a:latin typeface="Cambria Math" panose="02040503050406030204" pitchFamily="18" charset="0"/>
                          </a:rPr>
                          <m:t> </m:t>
                        </m:r>
                        <m:f>
                          <m:fPr>
                            <m:ctrlPr>
                              <a:rPr lang="en-US" sz="3200" b="0" i="1" smtClean="0">
                                <a:latin typeface="Cambria Math" panose="02040503050406030204" pitchFamily="18" charset="0"/>
                              </a:rPr>
                            </m:ctrlPr>
                          </m:fPr>
                          <m:num>
                            <m:r>
                              <a:rPr lang="en-US" sz="3200" b="0" i="1" smtClean="0">
                                <a:latin typeface="Cambria Math" panose="02040503050406030204" pitchFamily="18" charset="0"/>
                              </a:rPr>
                              <m:t>100</m:t>
                            </m:r>
                          </m:num>
                          <m:den>
                            <m:r>
                              <a:rPr lang="en-US" sz="3200" b="0" i="1" smtClean="0">
                                <a:latin typeface="Cambria Math" panose="02040503050406030204" pitchFamily="18" charset="0"/>
                              </a:rPr>
                              <m:t>21</m:t>
                            </m:r>
                          </m:den>
                        </m:f>
                        <m:r>
                          <a:rPr lang="en-US" sz="3200" b="0" i="1" smtClean="0">
                            <a:latin typeface="Cambria Math" panose="02040503050406030204" pitchFamily="18" charset="0"/>
                          </a:rPr>
                          <m:t> </m:t>
                        </m:r>
                      </m:e>
                    </m:d>
                  </m:oMath>
                </a14:m>
                <a:r>
                  <a:rPr lang="en-US" sz="3200" dirty="0" smtClean="0"/>
                  <a:t> = 952m</a:t>
                </a:r>
                <a:r>
                  <a:rPr lang="en-US" sz="3200" baseline="30000" dirty="0" smtClean="0"/>
                  <a:t>3</a:t>
                </a:r>
                <a:r>
                  <a:rPr lang="en-US" sz="3200" dirty="0" smtClean="0"/>
                  <a:t> NTP</a:t>
                </a:r>
              </a:p>
              <a:p>
                <a:pPr marL="0" indent="0">
                  <a:buNone/>
                </a:pPr>
                <a:r>
                  <a:rPr lang="en-US" sz="3200" dirty="0" smtClean="0"/>
                  <a:t>Theoretical air volume is</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952</m:t>
                        </m:r>
                      </m:num>
                      <m:den>
                        <m:r>
                          <a:rPr lang="en-US" sz="3200" b="0" i="1" smtClean="0">
                            <a:latin typeface="Cambria Math" panose="02040503050406030204" pitchFamily="18" charset="0"/>
                          </a:rPr>
                          <m:t>100</m:t>
                        </m:r>
                      </m:den>
                    </m:f>
                  </m:oMath>
                </a14:m>
                <a:r>
                  <a:rPr lang="en-US" sz="3200" dirty="0" smtClean="0"/>
                  <a:t> = 9.52m</a:t>
                </a:r>
                <a:r>
                  <a:rPr lang="en-US" sz="3200" baseline="30000" dirty="0" smtClean="0"/>
                  <a:t>3</a:t>
                </a:r>
                <a:r>
                  <a:rPr lang="en-US" sz="3200" dirty="0" smtClean="0"/>
                  <a:t>/m</a:t>
                </a:r>
                <a:r>
                  <a:rPr lang="en-US" sz="3200" baseline="30000" dirty="0" smtClean="0"/>
                  <a:t>3</a:t>
                </a:r>
                <a:r>
                  <a:rPr lang="en-US" sz="3200" dirty="0" smtClean="0"/>
                  <a:t> of CH</a:t>
                </a:r>
                <a:r>
                  <a:rPr lang="en-US" sz="3200" baseline="-25000" dirty="0" smtClean="0"/>
                  <a:t>4</a:t>
                </a:r>
                <a:r>
                  <a:rPr lang="en-US" sz="3200" dirty="0" smtClean="0"/>
                  <a:t> at NTP</a:t>
                </a:r>
              </a:p>
              <a:p>
                <a:pPr marL="0" indent="0">
                  <a:buNone/>
                </a:pPr>
                <a:r>
                  <a:rPr lang="en-US" sz="3200" dirty="0" smtClean="0"/>
                  <a:t>Theoretical oxygen: fuel = 2 : 1 by volume</a:t>
                </a:r>
              </a:p>
              <a:p>
                <a:pPr marL="0" indent="0">
                  <a:buNone/>
                </a:pPr>
                <a:r>
                  <a:rPr lang="en-US" sz="3200" dirty="0" smtClean="0"/>
                  <a:t>Theoretical air: fuel = 9.52</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6"/>
                <a:ext cx="9905999" cy="4151313"/>
              </a:xfrm>
              <a:blipFill rotWithShape="0">
                <a:blip r:embed="rId2"/>
                <a:stretch>
                  <a:fillRect l="-1169" t="-1468" r="-862"/>
                </a:stretch>
              </a:blipFill>
            </p:spPr>
            <p:txBody>
              <a:bodyPr/>
              <a:lstStyle/>
              <a:p>
                <a:r>
                  <a:rPr lang="en-US">
                    <a:noFill/>
                  </a:rPr>
                  <a:t> </a:t>
                </a:r>
              </a:p>
            </p:txBody>
          </p:sp>
        </mc:Fallback>
      </mc:AlternateContent>
    </p:spTree>
    <p:extLst>
      <p:ext uri="{BB962C8B-B14F-4D97-AF65-F5344CB8AC3E}">
        <p14:creationId xmlns:p14="http://schemas.microsoft.com/office/powerpoint/2010/main" val="4079646115"/>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t>Combustion Calculations Methane</a:t>
            </a:r>
          </a:p>
        </p:txBody>
      </p:sp>
      <p:sp>
        <p:nvSpPr>
          <p:cNvPr id="3" name="Content Placeholder 2"/>
          <p:cNvSpPr>
            <a:spLocks noGrp="1"/>
          </p:cNvSpPr>
          <p:nvPr>
            <p:ph idx="1"/>
          </p:nvPr>
        </p:nvSpPr>
        <p:spPr>
          <a:xfrm>
            <a:off x="1141412" y="2249487"/>
            <a:ext cx="9905999" cy="4110370"/>
          </a:xfrm>
        </p:spPr>
        <p:txBody>
          <a:bodyPr>
            <a:normAutofit fontScale="92500" lnSpcReduction="10000"/>
          </a:bodyPr>
          <a:lstStyle/>
          <a:p>
            <a:r>
              <a:rPr lang="en-US" sz="3200" dirty="0" smtClean="0"/>
              <a:t>The combustion equation tells us that there’ll be some carbon dioxide and some water</a:t>
            </a:r>
          </a:p>
          <a:p>
            <a:r>
              <a:rPr lang="en-US" sz="3200" dirty="0" smtClean="0"/>
              <a:t>Don’t forget that the combustion air is mostly nitrogen and this isn’t used in the reaction: it will all be in the flue gases</a:t>
            </a:r>
          </a:p>
          <a:p>
            <a:r>
              <a:rPr lang="en-US" sz="3200" dirty="0" smtClean="0"/>
              <a:t>The calculated oxygen, air and waste gas volumes will, of course, also be at the same temperature and pressure as the methane</a:t>
            </a:r>
            <a:endParaRPr lang="en-US" sz="3200" dirty="0"/>
          </a:p>
        </p:txBody>
      </p:sp>
    </p:spTree>
    <p:extLst>
      <p:ext uri="{BB962C8B-B14F-4D97-AF65-F5344CB8AC3E}">
        <p14:creationId xmlns:p14="http://schemas.microsoft.com/office/powerpoint/2010/main" val="135645570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t>Combustion Calculations Methane</a:t>
            </a:r>
          </a:p>
        </p:txBody>
      </p:sp>
      <p:sp>
        <p:nvSpPr>
          <p:cNvPr id="3" name="Content Placeholder 2"/>
          <p:cNvSpPr>
            <a:spLocks noGrp="1"/>
          </p:cNvSpPr>
          <p:nvPr>
            <p:ph idx="1"/>
          </p:nvPr>
        </p:nvSpPr>
        <p:spPr/>
        <p:txBody>
          <a:bodyPr>
            <a:normAutofit fontScale="92500" lnSpcReduction="20000"/>
          </a:bodyPr>
          <a:lstStyle/>
          <a:p>
            <a:pPr marL="0" indent="0">
              <a:buNone/>
            </a:pPr>
            <a:r>
              <a:rPr lang="en-US" sz="3200" dirty="0" smtClean="0"/>
              <a:t>Calculate total wet flue gas volume in 100m</a:t>
            </a:r>
            <a:r>
              <a:rPr lang="en-US" sz="3200" baseline="30000" dirty="0" smtClean="0"/>
              <a:t>3</a:t>
            </a:r>
            <a:r>
              <a:rPr lang="en-US" sz="3200" dirty="0" smtClean="0"/>
              <a:t> of CH</a:t>
            </a:r>
            <a:r>
              <a:rPr lang="en-US" sz="3200" baseline="-25000" dirty="0" smtClean="0"/>
              <a:t>4</a:t>
            </a:r>
            <a:endParaRPr lang="en-US" sz="3200" dirty="0" smtClean="0"/>
          </a:p>
          <a:p>
            <a:pPr marL="0" indent="0">
              <a:buNone/>
            </a:pPr>
            <a:r>
              <a:rPr lang="en-US" sz="3200" dirty="0"/>
              <a:t>	</a:t>
            </a:r>
            <a:r>
              <a:rPr lang="en-US" sz="3200" dirty="0" smtClean="0"/>
              <a:t>		CO</a:t>
            </a:r>
            <a:r>
              <a:rPr lang="en-US" sz="3200" baseline="-25000" dirty="0" smtClean="0"/>
              <a:t>2</a:t>
            </a:r>
            <a:r>
              <a:rPr lang="en-US" sz="3200" dirty="0" smtClean="0"/>
              <a:t>				100m</a:t>
            </a:r>
            <a:r>
              <a:rPr lang="en-US" sz="3200" baseline="30000" dirty="0" smtClean="0"/>
              <a:t>3</a:t>
            </a:r>
            <a:endParaRPr lang="en-US" sz="3200" dirty="0" smtClean="0"/>
          </a:p>
          <a:p>
            <a:pPr marL="0" indent="0">
              <a:buNone/>
            </a:pPr>
            <a:r>
              <a:rPr lang="en-US" sz="3200" dirty="0"/>
              <a:t>	</a:t>
            </a:r>
            <a:r>
              <a:rPr lang="en-US" sz="3200" dirty="0" smtClean="0"/>
              <a:t>		H</a:t>
            </a:r>
            <a:r>
              <a:rPr lang="en-US" sz="3200" baseline="-25000" dirty="0" smtClean="0"/>
              <a:t>2</a:t>
            </a:r>
            <a:r>
              <a:rPr lang="en-US" sz="3200" dirty="0" smtClean="0"/>
              <a:t>O				200m</a:t>
            </a:r>
            <a:r>
              <a:rPr lang="en-US" sz="3200" baseline="30000" dirty="0" smtClean="0"/>
              <a:t>3</a:t>
            </a:r>
            <a:endParaRPr lang="en-US" sz="3200" dirty="0" smtClean="0"/>
          </a:p>
          <a:p>
            <a:pPr marL="0" indent="0">
              <a:buNone/>
            </a:pPr>
            <a:r>
              <a:rPr lang="en-US" sz="3200" dirty="0"/>
              <a:t>	</a:t>
            </a:r>
            <a:r>
              <a:rPr lang="en-US" sz="3200" dirty="0" smtClean="0"/>
              <a:t>		N</a:t>
            </a:r>
            <a:r>
              <a:rPr lang="en-US" sz="3200" baseline="-25000" dirty="0" smtClean="0"/>
              <a:t>2</a:t>
            </a:r>
            <a:r>
              <a:rPr lang="en-US" sz="3200" dirty="0" smtClean="0"/>
              <a:t>  (79% of the air)	752m</a:t>
            </a:r>
            <a:r>
              <a:rPr lang="en-US" sz="3200" baseline="30000" dirty="0" smtClean="0"/>
              <a:t>3</a:t>
            </a:r>
            <a:endParaRPr lang="en-US" sz="3200" dirty="0" smtClean="0"/>
          </a:p>
          <a:p>
            <a:pPr marL="0" indent="0">
              <a:buNone/>
            </a:pPr>
            <a:r>
              <a:rPr lang="en-US" sz="3200" dirty="0"/>
              <a:t>	</a:t>
            </a:r>
            <a:r>
              <a:rPr lang="en-US" sz="3200" dirty="0" smtClean="0"/>
              <a:t>		Total				1052m</a:t>
            </a:r>
            <a:r>
              <a:rPr lang="en-US" sz="3200" baseline="30000" dirty="0" smtClean="0"/>
              <a:t>3</a:t>
            </a:r>
            <a:r>
              <a:rPr lang="en-US" sz="3200" dirty="0" smtClean="0"/>
              <a:t> for 100m</a:t>
            </a:r>
            <a:r>
              <a:rPr lang="en-US" sz="3200" baseline="30000" dirty="0" smtClean="0"/>
              <a:t>3</a:t>
            </a:r>
            <a:endParaRPr lang="en-US" sz="3200" dirty="0" smtClean="0"/>
          </a:p>
          <a:p>
            <a:pPr marL="0" indent="0">
              <a:buNone/>
            </a:pPr>
            <a:r>
              <a:rPr lang="en-US" sz="3200" dirty="0" smtClean="0"/>
              <a:t>Theoretical wet flue gas is 10.52m</a:t>
            </a:r>
            <a:r>
              <a:rPr lang="en-US" sz="3200" baseline="30000" dirty="0" smtClean="0"/>
              <a:t>3</a:t>
            </a:r>
            <a:r>
              <a:rPr lang="en-US" sz="3200" dirty="0" smtClean="0"/>
              <a:t>/m</a:t>
            </a:r>
            <a:r>
              <a:rPr lang="en-US" sz="3200" baseline="30000" dirty="0" smtClean="0"/>
              <a:t>3</a:t>
            </a:r>
            <a:r>
              <a:rPr lang="en-US" sz="3200" dirty="0" smtClean="0"/>
              <a:t> CH</a:t>
            </a:r>
            <a:r>
              <a:rPr lang="en-US" sz="3200" baseline="-25000" dirty="0" smtClean="0"/>
              <a:t>4</a:t>
            </a:r>
            <a:r>
              <a:rPr lang="en-US" sz="3200" dirty="0" smtClean="0"/>
              <a:t> at NTP</a:t>
            </a:r>
            <a:endParaRPr lang="en-US" sz="3200" dirty="0"/>
          </a:p>
        </p:txBody>
      </p:sp>
    </p:spTree>
    <p:extLst>
      <p:ext uri="{BB962C8B-B14F-4D97-AF65-F5344CB8AC3E}">
        <p14:creationId xmlns:p14="http://schemas.microsoft.com/office/powerpoint/2010/main" val="217321527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Find the mass of wet waste gas produced when 1m</a:t>
            </a:r>
            <a:r>
              <a:rPr lang="en-US" sz="3200" baseline="30000" dirty="0" smtClean="0"/>
              <a:t>3</a:t>
            </a:r>
            <a:r>
              <a:rPr lang="en-US" sz="3200" dirty="0" smtClean="0"/>
              <a:t> of methane CH</a:t>
            </a:r>
            <a:r>
              <a:rPr lang="en-US" sz="3200" baseline="-25000" dirty="0" smtClean="0"/>
              <a:t>4</a:t>
            </a:r>
            <a:r>
              <a:rPr lang="en-US" sz="3200" dirty="0" smtClean="0"/>
              <a:t> at NTP is completely combusted with the theoretical amount of air</a:t>
            </a:r>
            <a:endParaRPr lang="en-US" sz="3200" dirty="0"/>
          </a:p>
        </p:txBody>
      </p:sp>
    </p:spTree>
    <p:extLst>
      <p:ext uri="{BB962C8B-B14F-4D97-AF65-F5344CB8AC3E}">
        <p14:creationId xmlns:p14="http://schemas.microsoft.com/office/powerpoint/2010/main" val="257887697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(1)</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1Kmol of any gas at NTP occupies 22.41m</a:t>
            </a:r>
            <a:r>
              <a:rPr lang="en-US" sz="3200" baseline="30000" dirty="0" smtClean="0"/>
              <a:t>3</a:t>
            </a:r>
            <a:endParaRPr lang="en-US" sz="3200" dirty="0" smtClean="0"/>
          </a:p>
          <a:p>
            <a:pPr marL="0" indent="0">
              <a:buNone/>
            </a:pPr>
            <a:r>
              <a:rPr lang="en-US" sz="3200" dirty="0" smtClean="0"/>
              <a:t>From this, and the volume of combustion products we find (for each cubic metre of CH</a:t>
            </a:r>
            <a:r>
              <a:rPr lang="en-US" sz="3200" baseline="-25000" dirty="0" smtClean="0"/>
              <a:t>4</a:t>
            </a:r>
            <a:r>
              <a:rPr lang="en-US" sz="3200" dirty="0" smtClean="0"/>
              <a:t> at NTP that)</a:t>
            </a:r>
            <a:endParaRPr lang="en-US" sz="3200" dirty="0"/>
          </a:p>
        </p:txBody>
      </p:sp>
      <p:graphicFrame>
        <p:nvGraphicFramePr>
          <p:cNvPr id="4" name="Table 3"/>
          <p:cNvGraphicFramePr>
            <a:graphicFrameLocks noGrp="1"/>
          </p:cNvGraphicFramePr>
          <p:nvPr>
            <p:extLst>
              <p:ext uri="{D42A27DB-BD31-4B8C-83A1-F6EECF244321}">
                <p14:modId xmlns:p14="http://schemas.microsoft.com/office/powerpoint/2010/main" val="4116583990"/>
              </p:ext>
            </p:extLst>
          </p:nvPr>
        </p:nvGraphicFramePr>
        <p:xfrm>
          <a:off x="777920" y="4244454"/>
          <a:ext cx="8570796" cy="1992572"/>
        </p:xfrm>
        <a:graphic>
          <a:graphicData uri="http://schemas.openxmlformats.org/drawingml/2006/table">
            <a:tbl>
              <a:tblPr firstRow="1" bandRow="1">
                <a:tableStyleId>{5C22544A-7EE6-4342-B048-85BDC9FD1C3A}</a:tableStyleId>
              </a:tblPr>
              <a:tblGrid>
                <a:gridCol w="949706"/>
                <a:gridCol w="1383521"/>
                <a:gridCol w="1664915"/>
                <a:gridCol w="4572654"/>
              </a:tblGrid>
              <a:tr h="498143">
                <a:tc>
                  <a:txBody>
                    <a:bodyPr/>
                    <a:lstStyle/>
                    <a:p>
                      <a:pPr algn="ctr"/>
                      <a:r>
                        <a:rPr lang="en-US" sz="2400" dirty="0" smtClean="0"/>
                        <a:t>Gas</a:t>
                      </a:r>
                      <a:endParaRPr lang="en-US" sz="2400" dirty="0"/>
                    </a:p>
                  </a:txBody>
                  <a:tcPr/>
                </a:tc>
                <a:tc>
                  <a:txBody>
                    <a:bodyPr/>
                    <a:lstStyle/>
                    <a:p>
                      <a:pPr algn="ctr"/>
                      <a:r>
                        <a:rPr lang="en-US" sz="2400" baseline="0" dirty="0" smtClean="0"/>
                        <a:t>m</a:t>
                      </a:r>
                      <a:r>
                        <a:rPr lang="en-US" sz="2400" baseline="30000" dirty="0" smtClean="0"/>
                        <a:t>3</a:t>
                      </a:r>
                      <a:r>
                        <a:rPr lang="en-US" sz="2400" baseline="0" dirty="0" smtClean="0"/>
                        <a:t> NTP</a:t>
                      </a:r>
                      <a:endParaRPr lang="en-US" sz="2400" dirty="0"/>
                    </a:p>
                  </a:txBody>
                  <a:tcPr/>
                </a:tc>
                <a:tc>
                  <a:txBody>
                    <a:bodyPr/>
                    <a:lstStyle/>
                    <a:p>
                      <a:pPr algn="ctr"/>
                      <a:r>
                        <a:rPr lang="en-US" sz="2400" dirty="0" smtClean="0"/>
                        <a:t>Kmol</a:t>
                      </a:r>
                      <a:endParaRPr lang="en-US" sz="2400" dirty="0"/>
                    </a:p>
                  </a:txBody>
                  <a:tcPr/>
                </a:tc>
                <a:tc>
                  <a:txBody>
                    <a:bodyPr/>
                    <a:lstStyle/>
                    <a:p>
                      <a:pPr algn="ctr"/>
                      <a:r>
                        <a:rPr lang="en-US" sz="2400" dirty="0" smtClean="0"/>
                        <a:t>Kg = Kmol x molecular mass</a:t>
                      </a:r>
                      <a:endParaRPr lang="en-US" sz="2400" dirty="0"/>
                    </a:p>
                  </a:txBody>
                  <a:tcPr/>
                </a:tc>
              </a:tr>
              <a:tr h="498143">
                <a:tc>
                  <a:txBody>
                    <a:bodyPr/>
                    <a:lstStyle/>
                    <a:p>
                      <a:pPr algn="ctr"/>
                      <a:r>
                        <a:rPr lang="en-US" sz="2400" dirty="0" smtClean="0"/>
                        <a:t>CO</a:t>
                      </a:r>
                      <a:r>
                        <a:rPr lang="en-US" sz="2400" baseline="-25000" dirty="0" smtClean="0"/>
                        <a:t>2</a:t>
                      </a:r>
                      <a:endParaRPr lang="en-US" sz="2400" dirty="0"/>
                    </a:p>
                  </a:txBody>
                  <a:tcPr/>
                </a:tc>
                <a:tc>
                  <a:txBody>
                    <a:bodyPr/>
                    <a:lstStyle/>
                    <a:p>
                      <a:pPr algn="ctr"/>
                      <a:r>
                        <a:rPr lang="en-US" sz="2400" dirty="0" smtClean="0"/>
                        <a:t>1.0</a:t>
                      </a:r>
                      <a:endParaRPr lang="en-US" sz="2400" dirty="0"/>
                    </a:p>
                  </a:txBody>
                  <a:tcPr/>
                </a:tc>
                <a:tc>
                  <a:txBody>
                    <a:bodyPr/>
                    <a:lstStyle/>
                    <a:p>
                      <a:pPr algn="ctr"/>
                      <a:r>
                        <a:rPr lang="en-US" sz="2400" dirty="0" smtClean="0"/>
                        <a:t>1/22.41</a:t>
                      </a:r>
                      <a:endParaRPr lang="en-US" sz="2400" dirty="0"/>
                    </a:p>
                  </a:txBody>
                  <a:tcPr/>
                </a:tc>
                <a:tc>
                  <a:txBody>
                    <a:bodyPr/>
                    <a:lstStyle/>
                    <a:p>
                      <a:pPr algn="ctr"/>
                      <a:r>
                        <a:rPr lang="en-US" sz="2400" dirty="0" smtClean="0"/>
                        <a:t>0.0446 x 44 = 1.264</a:t>
                      </a:r>
                      <a:endParaRPr lang="en-US" sz="2400" dirty="0"/>
                    </a:p>
                  </a:txBody>
                  <a:tcPr/>
                </a:tc>
              </a:tr>
              <a:tr h="498143">
                <a:tc>
                  <a:txBody>
                    <a:bodyPr/>
                    <a:lstStyle/>
                    <a:p>
                      <a:pPr algn="ctr"/>
                      <a:r>
                        <a:rPr lang="en-US" sz="2400" dirty="0" smtClean="0"/>
                        <a:t>H</a:t>
                      </a:r>
                      <a:r>
                        <a:rPr lang="en-US" sz="2400" baseline="-25000" dirty="0" smtClean="0"/>
                        <a:t>2</a:t>
                      </a:r>
                      <a:r>
                        <a:rPr lang="en-US" sz="2400" dirty="0" smtClean="0"/>
                        <a:t>O</a:t>
                      </a:r>
                      <a:endParaRPr lang="en-US" sz="2400" dirty="0"/>
                    </a:p>
                  </a:txBody>
                  <a:tcPr/>
                </a:tc>
                <a:tc>
                  <a:txBody>
                    <a:bodyPr/>
                    <a:lstStyle/>
                    <a:p>
                      <a:pPr algn="ctr"/>
                      <a:r>
                        <a:rPr lang="en-US" sz="2400" dirty="0" smtClean="0"/>
                        <a:t>2.0</a:t>
                      </a:r>
                      <a:endParaRPr lang="en-US" sz="2400" dirty="0"/>
                    </a:p>
                  </a:txBody>
                  <a:tcPr/>
                </a:tc>
                <a:tc>
                  <a:txBody>
                    <a:bodyPr/>
                    <a:lstStyle/>
                    <a:p>
                      <a:pPr algn="ctr"/>
                      <a:r>
                        <a:rPr lang="en-US" sz="2400" dirty="0" smtClean="0"/>
                        <a:t>2/22.41</a:t>
                      </a:r>
                      <a:endParaRPr lang="en-US" sz="2400" dirty="0"/>
                    </a:p>
                  </a:txBody>
                  <a:tcPr/>
                </a:tc>
                <a:tc>
                  <a:txBody>
                    <a:bodyPr/>
                    <a:lstStyle/>
                    <a:p>
                      <a:pPr algn="ctr"/>
                      <a:r>
                        <a:rPr lang="en-US" sz="2400" dirty="0" smtClean="0"/>
                        <a:t>0.0892 x 18 = 1.607</a:t>
                      </a:r>
                      <a:endParaRPr lang="en-US" sz="2400" dirty="0"/>
                    </a:p>
                  </a:txBody>
                  <a:tcPr/>
                </a:tc>
              </a:tr>
              <a:tr h="498143">
                <a:tc>
                  <a:txBody>
                    <a:bodyPr/>
                    <a:lstStyle/>
                    <a:p>
                      <a:pPr algn="ctr"/>
                      <a:r>
                        <a:rPr lang="en-US" sz="2400" dirty="0" smtClean="0"/>
                        <a:t>N</a:t>
                      </a:r>
                      <a:r>
                        <a:rPr lang="en-US" sz="2400" baseline="-25000" dirty="0" smtClean="0"/>
                        <a:t>2</a:t>
                      </a:r>
                      <a:endParaRPr lang="en-US" sz="2400" dirty="0"/>
                    </a:p>
                  </a:txBody>
                  <a:tcPr/>
                </a:tc>
                <a:tc>
                  <a:txBody>
                    <a:bodyPr/>
                    <a:lstStyle/>
                    <a:p>
                      <a:pPr algn="ctr"/>
                      <a:r>
                        <a:rPr lang="en-US" sz="2400" dirty="0" smtClean="0"/>
                        <a:t>7.52</a:t>
                      </a:r>
                      <a:endParaRPr lang="en-US" sz="2400" dirty="0"/>
                    </a:p>
                  </a:txBody>
                  <a:tcPr/>
                </a:tc>
                <a:tc>
                  <a:txBody>
                    <a:bodyPr/>
                    <a:lstStyle/>
                    <a:p>
                      <a:pPr algn="ctr"/>
                      <a:r>
                        <a:rPr lang="en-US" sz="2400" dirty="0" smtClean="0"/>
                        <a:t>7.52/22.41</a:t>
                      </a:r>
                      <a:endParaRPr lang="en-US" sz="2400" dirty="0"/>
                    </a:p>
                  </a:txBody>
                  <a:tcPr/>
                </a:tc>
                <a:tc>
                  <a:txBody>
                    <a:bodyPr/>
                    <a:lstStyle/>
                    <a:p>
                      <a:pPr algn="ctr"/>
                      <a:r>
                        <a:rPr lang="en-US" sz="2400" dirty="0" smtClean="0"/>
                        <a:t>0.336 x 28 = 9.400</a:t>
                      </a:r>
                      <a:endParaRPr lang="en-US" sz="2400" dirty="0"/>
                    </a:p>
                  </a:txBody>
                  <a:tcPr/>
                </a:tc>
              </a:tr>
            </a:tbl>
          </a:graphicData>
        </a:graphic>
      </p:graphicFrame>
    </p:spTree>
    <p:extLst>
      <p:ext uri="{BB962C8B-B14F-4D97-AF65-F5344CB8AC3E}">
        <p14:creationId xmlns:p14="http://schemas.microsoft.com/office/powerpoint/2010/main" val="428069849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(2)</a:t>
            </a:r>
            <a:endParaRPr lang="en-US" sz="4400" dirty="0"/>
          </a:p>
        </p:txBody>
      </p:sp>
      <p:sp>
        <p:nvSpPr>
          <p:cNvPr id="3" name="Content Placeholder 2"/>
          <p:cNvSpPr>
            <a:spLocks noGrp="1"/>
          </p:cNvSpPr>
          <p:nvPr>
            <p:ph idx="1"/>
          </p:nvPr>
        </p:nvSpPr>
        <p:spPr>
          <a:xfrm>
            <a:off x="1141412" y="2249486"/>
            <a:ext cx="10131639" cy="4260495"/>
          </a:xfrm>
        </p:spPr>
        <p:txBody>
          <a:bodyPr>
            <a:normAutofit fontScale="92500" lnSpcReduction="10000"/>
          </a:bodyPr>
          <a:lstStyle/>
          <a:p>
            <a:pPr marL="0" indent="0">
              <a:buNone/>
            </a:pPr>
            <a:r>
              <a:rPr lang="en-US" sz="3200" dirty="0" smtClean="0"/>
              <a:t>1Kmol CH</a:t>
            </a:r>
            <a:r>
              <a:rPr lang="en-US" sz="3200" baseline="-25000" dirty="0" smtClean="0"/>
              <a:t>4</a:t>
            </a:r>
            <a:r>
              <a:rPr lang="en-US" sz="3200" dirty="0" smtClean="0"/>
              <a:t>		1Kmol CO</a:t>
            </a:r>
            <a:r>
              <a:rPr lang="en-US" sz="3200" baseline="-25000" dirty="0" smtClean="0"/>
              <a:t>2</a:t>
            </a:r>
            <a:r>
              <a:rPr lang="en-US" sz="3200" dirty="0" smtClean="0"/>
              <a:t> x 2Kmol H</a:t>
            </a:r>
            <a:r>
              <a:rPr lang="en-US" sz="3200" baseline="-25000" dirty="0" smtClean="0"/>
              <a:t>2</a:t>
            </a:r>
            <a:r>
              <a:rPr lang="en-US" sz="3200" dirty="0" smtClean="0"/>
              <a:t>O and 7.52 Kmol N</a:t>
            </a:r>
            <a:r>
              <a:rPr lang="en-US" sz="3200" baseline="-25000" dirty="0" smtClean="0"/>
              <a:t>2</a:t>
            </a:r>
          </a:p>
          <a:p>
            <a:pPr marL="0" indent="0">
              <a:buNone/>
            </a:pPr>
            <a:endParaRPr lang="en-US" sz="3200" baseline="-25000" dirty="0"/>
          </a:p>
          <a:p>
            <a:pPr marL="0" indent="0">
              <a:buNone/>
            </a:pPr>
            <a:endParaRPr lang="en-US" sz="3200" baseline="-25000" dirty="0" smtClean="0"/>
          </a:p>
          <a:p>
            <a:pPr marL="0" indent="0">
              <a:buNone/>
            </a:pPr>
            <a:endParaRPr lang="en-US" sz="3200" baseline="-25000" dirty="0"/>
          </a:p>
          <a:p>
            <a:pPr marL="0" indent="0">
              <a:buNone/>
            </a:pPr>
            <a:endParaRPr lang="en-US" sz="3200" baseline="-25000" dirty="0" smtClean="0"/>
          </a:p>
          <a:p>
            <a:pPr marL="0" indent="0">
              <a:buNone/>
            </a:pPr>
            <a:endParaRPr lang="en-US" sz="3200" baseline="-25000" dirty="0"/>
          </a:p>
          <a:p>
            <a:pPr marL="0" indent="0">
              <a:buNone/>
            </a:pPr>
            <a:r>
              <a:rPr lang="en-US" sz="3200" dirty="0" smtClean="0"/>
              <a:t>Total mass of gas is 290.6 Kg/Kmol CH</a:t>
            </a:r>
            <a:r>
              <a:rPr lang="en-US" sz="3200" baseline="-25000" dirty="0" smtClean="0"/>
              <a:t>4</a:t>
            </a:r>
            <a:endParaRPr lang="en-US" sz="3200" dirty="0" smtClean="0"/>
          </a:p>
          <a:p>
            <a:pPr marL="0" indent="0">
              <a:buNone/>
            </a:pPr>
            <a:r>
              <a:rPr lang="en-US" sz="3200" dirty="0" smtClean="0"/>
              <a:t> </a:t>
            </a:r>
            <a:endParaRPr lang="en-US" sz="3200" dirty="0"/>
          </a:p>
        </p:txBody>
      </p:sp>
      <p:graphicFrame>
        <p:nvGraphicFramePr>
          <p:cNvPr id="4" name="Table 3"/>
          <p:cNvGraphicFramePr>
            <a:graphicFrameLocks noGrp="1"/>
          </p:cNvGraphicFramePr>
          <p:nvPr>
            <p:extLst>
              <p:ext uri="{D42A27DB-BD31-4B8C-83A1-F6EECF244321}">
                <p14:modId xmlns:p14="http://schemas.microsoft.com/office/powerpoint/2010/main" val="1789055121"/>
              </p:ext>
            </p:extLst>
          </p:nvPr>
        </p:nvGraphicFramePr>
        <p:xfrm>
          <a:off x="2101755" y="3275462"/>
          <a:ext cx="8058244" cy="1910687"/>
        </p:xfrm>
        <a:graphic>
          <a:graphicData uri="http://schemas.openxmlformats.org/drawingml/2006/table">
            <a:tbl>
              <a:tblPr firstRow="1" bandRow="1">
                <a:tableStyleId>{5C22544A-7EE6-4342-B048-85BDC9FD1C3A}</a:tableStyleId>
              </a:tblPr>
              <a:tblGrid>
                <a:gridCol w="2120439"/>
                <a:gridCol w="1732486"/>
                <a:gridCol w="4205319"/>
              </a:tblGrid>
              <a:tr h="709684">
                <a:tc>
                  <a:txBody>
                    <a:bodyPr/>
                    <a:lstStyle/>
                    <a:p>
                      <a:pPr algn="ctr"/>
                      <a:r>
                        <a:rPr lang="en-US" sz="2400" dirty="0" smtClean="0"/>
                        <a:t>Gas</a:t>
                      </a:r>
                      <a:endParaRPr lang="en-US" sz="2400" dirty="0"/>
                    </a:p>
                  </a:txBody>
                  <a:tcPr/>
                </a:tc>
                <a:tc>
                  <a:txBody>
                    <a:bodyPr/>
                    <a:lstStyle/>
                    <a:p>
                      <a:pPr algn="ctr"/>
                      <a:r>
                        <a:rPr lang="en-US" sz="2400" dirty="0" smtClean="0"/>
                        <a:t>Kmol</a:t>
                      </a:r>
                      <a:endParaRPr lang="en-US" sz="2400" dirty="0"/>
                    </a:p>
                  </a:txBody>
                  <a:tcPr/>
                </a:tc>
                <a:tc>
                  <a:txBody>
                    <a:bodyPr/>
                    <a:lstStyle/>
                    <a:p>
                      <a:pPr algn="ctr"/>
                      <a:r>
                        <a:rPr lang="en-US" sz="2400" dirty="0" smtClean="0"/>
                        <a:t>Kg of gas</a:t>
                      </a:r>
                      <a:endParaRPr lang="en-US" sz="2400" dirty="0"/>
                    </a:p>
                  </a:txBody>
                  <a:tcPr/>
                </a:tc>
              </a:tr>
              <a:tr h="1201003">
                <a:tc>
                  <a:txBody>
                    <a:bodyPr/>
                    <a:lstStyle/>
                    <a:p>
                      <a:pPr algn="ctr"/>
                      <a:r>
                        <a:rPr lang="en-US" sz="2400" dirty="0" smtClean="0"/>
                        <a:t>CO</a:t>
                      </a:r>
                      <a:r>
                        <a:rPr lang="en-US" sz="2400" baseline="-25000" dirty="0" smtClean="0"/>
                        <a:t>2</a:t>
                      </a:r>
                      <a:endParaRPr lang="en-US" sz="2400" dirty="0" smtClean="0"/>
                    </a:p>
                    <a:p>
                      <a:pPr algn="ctr"/>
                      <a:r>
                        <a:rPr lang="en-US" sz="2400" dirty="0" smtClean="0"/>
                        <a:t>H</a:t>
                      </a:r>
                      <a:r>
                        <a:rPr lang="en-US" sz="2400" baseline="-25000" dirty="0" smtClean="0"/>
                        <a:t>2</a:t>
                      </a:r>
                      <a:r>
                        <a:rPr lang="en-US" sz="2400" dirty="0" smtClean="0"/>
                        <a:t>O</a:t>
                      </a:r>
                    </a:p>
                    <a:p>
                      <a:pPr algn="ctr"/>
                      <a:r>
                        <a:rPr lang="en-US" sz="2400" dirty="0" smtClean="0"/>
                        <a:t>N</a:t>
                      </a:r>
                      <a:r>
                        <a:rPr lang="en-US" sz="2400" baseline="-25000" dirty="0" smtClean="0"/>
                        <a:t>2</a:t>
                      </a:r>
                      <a:endParaRPr lang="en-US" sz="2400" dirty="0"/>
                    </a:p>
                  </a:txBody>
                  <a:tcPr/>
                </a:tc>
                <a:tc>
                  <a:txBody>
                    <a:bodyPr/>
                    <a:lstStyle/>
                    <a:p>
                      <a:pPr algn="ctr"/>
                      <a:r>
                        <a:rPr lang="en-US" sz="2400" dirty="0" smtClean="0"/>
                        <a:t>1.0</a:t>
                      </a:r>
                    </a:p>
                    <a:p>
                      <a:pPr algn="ctr"/>
                      <a:r>
                        <a:rPr lang="en-US" sz="2400" dirty="0" smtClean="0"/>
                        <a:t>2.0</a:t>
                      </a:r>
                    </a:p>
                    <a:p>
                      <a:pPr algn="ctr"/>
                      <a:r>
                        <a:rPr lang="en-US" sz="2400" dirty="0" smtClean="0"/>
                        <a:t>7.52</a:t>
                      </a:r>
                      <a:endParaRPr lang="en-US" sz="2400" dirty="0"/>
                    </a:p>
                  </a:txBody>
                  <a:tcPr/>
                </a:tc>
                <a:tc>
                  <a:txBody>
                    <a:bodyPr/>
                    <a:lstStyle/>
                    <a:p>
                      <a:r>
                        <a:rPr lang="en-US" sz="2400" dirty="0" smtClean="0"/>
                        <a:t>1.0 x 44 = 44.0</a:t>
                      </a:r>
                    </a:p>
                    <a:p>
                      <a:r>
                        <a:rPr lang="en-US" sz="2400" dirty="0" smtClean="0"/>
                        <a:t>2.0 x 18 = 36.0</a:t>
                      </a:r>
                    </a:p>
                    <a:p>
                      <a:r>
                        <a:rPr lang="en-US" sz="2400" dirty="0" smtClean="0"/>
                        <a:t>7.52 x 28 = 210.6</a:t>
                      </a:r>
                      <a:endParaRPr lang="en-US" sz="2400" dirty="0"/>
                    </a:p>
                  </a:txBody>
                  <a:tcPr/>
                </a:tc>
              </a:tr>
            </a:tbl>
          </a:graphicData>
        </a:graphic>
      </p:graphicFrame>
      <p:cxnSp>
        <p:nvCxnSpPr>
          <p:cNvPr id="6" name="Straight Arrow Connector 5"/>
          <p:cNvCxnSpPr/>
          <p:nvPr/>
        </p:nvCxnSpPr>
        <p:spPr>
          <a:xfrm flipV="1">
            <a:off x="3234519" y="2579427"/>
            <a:ext cx="614150" cy="1364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9925248"/>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(3)</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sz="3200" dirty="0" smtClean="0"/>
                  <a:t>But 1Kmol of CH</a:t>
                </a:r>
                <a:r>
                  <a:rPr lang="en-US" sz="3200" baseline="-25000" dirty="0" smtClean="0"/>
                  <a:t>4</a:t>
                </a:r>
                <a:r>
                  <a:rPr lang="en-US" sz="3200" dirty="0" smtClean="0"/>
                  <a:t> is 22.41m</a:t>
                </a:r>
                <a:r>
                  <a:rPr lang="en-US" sz="3200" baseline="30000" dirty="0" smtClean="0"/>
                  <a:t>3</a:t>
                </a:r>
                <a:r>
                  <a:rPr lang="en-US" sz="3200" dirty="0" smtClean="0"/>
                  <a:t> NTP so the mass of wet waste gas is </a:t>
                </a:r>
              </a:p>
              <a:p>
                <a:pPr marL="0" indent="0">
                  <a:buNone/>
                </a:pPr>
                <a:r>
                  <a:rPr lang="en-US" sz="3200" dirty="0"/>
                  <a:t> </a:t>
                </a:r>
                <a:r>
                  <a:rPr lang="en-US" sz="3200" dirty="0" smtClean="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290.6</m:t>
                        </m:r>
                      </m:num>
                      <m:den>
                        <m:r>
                          <a:rPr lang="en-US" sz="3200" b="0" i="1" smtClean="0">
                            <a:latin typeface="Cambria Math" panose="02040503050406030204" pitchFamily="18" charset="0"/>
                          </a:rPr>
                          <m:t>22.41</m:t>
                        </m:r>
                      </m:den>
                    </m:f>
                  </m:oMath>
                </a14:m>
                <a:r>
                  <a:rPr lang="en-US" sz="3200" dirty="0" smtClean="0"/>
                  <a:t> = 12.97Kg/m</a:t>
                </a:r>
                <a:r>
                  <a:rPr lang="en-US" sz="3200" baseline="30000" dirty="0" smtClean="0"/>
                  <a:t>3</a:t>
                </a:r>
                <a:r>
                  <a:rPr lang="en-US" sz="3200" dirty="0" smtClean="0"/>
                  <a:t> of CH</a:t>
                </a:r>
                <a:r>
                  <a:rPr lang="en-US" sz="3200" baseline="-25000" dirty="0" smtClean="0"/>
                  <a:t>4</a:t>
                </a:r>
                <a:r>
                  <a:rPr lang="en-US" sz="3200" dirty="0" smtClean="0"/>
                  <a:t> at NTP</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969" t="-3270"/>
                </a:stretch>
              </a:blipFill>
            </p:spPr>
            <p:txBody>
              <a:bodyPr/>
              <a:lstStyle/>
              <a:p>
                <a:r>
                  <a:rPr lang="en-US">
                    <a:noFill/>
                  </a:rPr>
                  <a:t> </a:t>
                </a:r>
              </a:p>
            </p:txBody>
          </p:sp>
        </mc:Fallback>
      </mc:AlternateContent>
    </p:spTree>
    <p:extLst>
      <p:ext uri="{BB962C8B-B14F-4D97-AF65-F5344CB8AC3E}">
        <p14:creationId xmlns:p14="http://schemas.microsoft.com/office/powerpoint/2010/main" val="2581732630"/>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Combustion calculations</a:t>
            </a:r>
            <a:endParaRPr lang="en-US" sz="4400" dirty="0"/>
          </a:p>
        </p:txBody>
      </p:sp>
      <p:sp>
        <p:nvSpPr>
          <p:cNvPr id="3" name="Content Placeholder 2"/>
          <p:cNvSpPr>
            <a:spLocks noGrp="1"/>
          </p:cNvSpPr>
          <p:nvPr>
            <p:ph idx="1"/>
          </p:nvPr>
        </p:nvSpPr>
        <p:spPr>
          <a:xfrm>
            <a:off x="1141412" y="2249486"/>
            <a:ext cx="10172582" cy="4246847"/>
          </a:xfrm>
        </p:spPr>
        <p:txBody>
          <a:bodyPr>
            <a:normAutofit fontScale="92500" lnSpcReduction="10000"/>
          </a:bodyPr>
          <a:lstStyle/>
          <a:p>
            <a:r>
              <a:rPr lang="en-US" sz="3200" dirty="0" smtClean="0"/>
              <a:t>This means that what we get is what we call a </a:t>
            </a:r>
            <a:r>
              <a:rPr lang="en-US" sz="3200" b="1" dirty="0" smtClean="0"/>
              <a:t>dry gas analysis</a:t>
            </a:r>
            <a:r>
              <a:rPr lang="en-US" sz="3200" dirty="0" smtClean="0"/>
              <a:t> and this shows the relative proportions of the gases that are left after water has been taken out</a:t>
            </a:r>
          </a:p>
          <a:p>
            <a:r>
              <a:rPr lang="en-US" sz="3200" dirty="0" smtClean="0"/>
              <a:t>In our methane example it will be a mixture of CO</a:t>
            </a:r>
            <a:r>
              <a:rPr lang="en-US" sz="3200" baseline="-25000" dirty="0" smtClean="0"/>
              <a:t>2</a:t>
            </a:r>
            <a:r>
              <a:rPr lang="en-US" sz="3200" dirty="0" smtClean="0"/>
              <a:t> and N</a:t>
            </a:r>
            <a:r>
              <a:rPr lang="en-US" sz="3200" baseline="-25000" dirty="0" smtClean="0"/>
              <a:t>2 </a:t>
            </a:r>
            <a:endParaRPr lang="en-US" sz="3200" dirty="0" smtClean="0"/>
          </a:p>
          <a:p>
            <a:pPr marL="0" indent="0">
              <a:buNone/>
            </a:pPr>
            <a:r>
              <a:rPr lang="en-US" sz="3200" dirty="0"/>
              <a:t>	</a:t>
            </a:r>
            <a:r>
              <a:rPr lang="en-US" sz="3200" dirty="0" smtClean="0"/>
              <a:t>Volume CO</a:t>
            </a:r>
            <a:r>
              <a:rPr lang="en-US" sz="3200" baseline="-25000" dirty="0" smtClean="0"/>
              <a:t>2</a:t>
            </a:r>
            <a:r>
              <a:rPr lang="en-US" sz="3200" dirty="0" smtClean="0"/>
              <a:t> = 100m</a:t>
            </a:r>
            <a:r>
              <a:rPr lang="en-US" sz="3200" baseline="30000" dirty="0" smtClean="0"/>
              <a:t>3</a:t>
            </a:r>
            <a:r>
              <a:rPr lang="en-US" sz="3200" dirty="0" smtClean="0"/>
              <a:t> NTP</a:t>
            </a:r>
          </a:p>
          <a:p>
            <a:pPr marL="0" indent="0">
              <a:buNone/>
            </a:pPr>
            <a:r>
              <a:rPr lang="en-US" sz="3200" dirty="0"/>
              <a:t>	</a:t>
            </a:r>
            <a:r>
              <a:rPr lang="en-US" sz="3200" dirty="0" smtClean="0"/>
              <a:t>Volume N</a:t>
            </a:r>
            <a:r>
              <a:rPr lang="en-US" sz="3200" baseline="-25000" dirty="0" smtClean="0"/>
              <a:t>2</a:t>
            </a:r>
            <a:r>
              <a:rPr lang="en-US" sz="3200" dirty="0" smtClean="0"/>
              <a:t> = 752m</a:t>
            </a:r>
            <a:r>
              <a:rPr lang="en-US" sz="3200" baseline="30000" dirty="0" smtClean="0"/>
              <a:t>3</a:t>
            </a:r>
            <a:r>
              <a:rPr lang="en-US" sz="3200" dirty="0" smtClean="0"/>
              <a:t> NTP</a:t>
            </a:r>
          </a:p>
          <a:p>
            <a:pPr marL="0" indent="0">
              <a:buNone/>
            </a:pPr>
            <a:r>
              <a:rPr lang="en-US" sz="3200" dirty="0" smtClean="0"/>
              <a:t>Total theoretical dry gas volume = 852m</a:t>
            </a:r>
            <a:r>
              <a:rPr lang="en-US" sz="3200" baseline="30000" dirty="0" smtClean="0"/>
              <a:t>3</a:t>
            </a:r>
            <a:r>
              <a:rPr lang="en-US" sz="3200" dirty="0" smtClean="0"/>
              <a:t> NTP</a:t>
            </a:r>
            <a:endParaRPr lang="en-US" sz="3200" dirty="0"/>
          </a:p>
        </p:txBody>
      </p:sp>
    </p:spTree>
    <p:extLst>
      <p:ext uri="{BB962C8B-B14F-4D97-AF65-F5344CB8AC3E}">
        <p14:creationId xmlns:p14="http://schemas.microsoft.com/office/powerpoint/2010/main" val="1892976565"/>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Combustion calculations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So the percentage by volume of these is worked out as</a:t>
                </a:r>
              </a:p>
              <a:p>
                <a:pPr marL="0" indent="0">
                  <a:buNone/>
                </a:pPr>
                <a:r>
                  <a:rPr lang="en-US" sz="3200" dirty="0"/>
                  <a:t>	</a:t>
                </a:r>
                <a:r>
                  <a:rPr lang="en-US" sz="3200" dirty="0" smtClean="0"/>
                  <a:t>% CO</a:t>
                </a:r>
                <a:r>
                  <a:rPr lang="en-US" sz="3200" baseline="-25000" dirty="0" smtClean="0"/>
                  <a:t>2</a:t>
                </a:r>
                <a:r>
                  <a:rPr lang="en-US" sz="3200" dirty="0" smtClean="0"/>
                  <a:t> =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100</m:t>
                            </m:r>
                          </m:num>
                          <m:den>
                            <m:r>
                              <a:rPr lang="en-US" sz="3200" b="0" i="1" smtClean="0">
                                <a:latin typeface="Cambria Math" panose="02040503050406030204" pitchFamily="18" charset="0"/>
                              </a:rPr>
                              <m:t>852</m:t>
                            </m:r>
                          </m:den>
                        </m:f>
                      </m:e>
                    </m:d>
                  </m:oMath>
                </a14:m>
                <a:r>
                  <a:rPr lang="en-US" sz="3200" dirty="0" smtClean="0"/>
                  <a:t> X 100 = 11.7%</a:t>
                </a:r>
              </a:p>
              <a:p>
                <a:pPr marL="0" indent="0">
                  <a:buNone/>
                </a:pPr>
                <a:r>
                  <a:rPr lang="en-US" sz="3200" dirty="0"/>
                  <a:t>	</a:t>
                </a:r>
                <a:r>
                  <a:rPr lang="en-US" sz="3200" dirty="0" smtClean="0"/>
                  <a:t>% N</a:t>
                </a:r>
                <a:r>
                  <a:rPr lang="en-US" sz="3200" baseline="-25000" dirty="0" smtClean="0"/>
                  <a:t>2</a:t>
                </a:r>
                <a:r>
                  <a:rPr lang="en-US" sz="3200" dirty="0" smtClean="0"/>
                  <a:t> =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752</m:t>
                            </m:r>
                          </m:num>
                          <m:den>
                            <m:r>
                              <a:rPr lang="en-US" sz="3200" b="0" i="1" smtClean="0">
                                <a:latin typeface="Cambria Math" panose="02040503050406030204" pitchFamily="18" charset="0"/>
                              </a:rPr>
                              <m:t>852</m:t>
                            </m:r>
                          </m:den>
                        </m:f>
                      </m:e>
                    </m:d>
                  </m:oMath>
                </a14:m>
                <a:r>
                  <a:rPr lang="en-US" sz="3200" dirty="0" smtClean="0"/>
                  <a:t> X 100 = 88.3%</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38" t="-516"/>
                </a:stretch>
              </a:blipFill>
            </p:spPr>
            <p:txBody>
              <a:bodyPr/>
              <a:lstStyle/>
              <a:p>
                <a:r>
                  <a:rPr lang="en-US">
                    <a:noFill/>
                  </a:rPr>
                  <a:t> </a:t>
                </a:r>
              </a:p>
            </p:txBody>
          </p:sp>
        </mc:Fallback>
      </mc:AlternateContent>
    </p:spTree>
    <p:extLst>
      <p:ext uri="{BB962C8B-B14F-4D97-AF65-F5344CB8AC3E}">
        <p14:creationId xmlns:p14="http://schemas.microsoft.com/office/powerpoint/2010/main" val="3579791715"/>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Combustion calculations</a:t>
            </a:r>
          </a:p>
        </p:txBody>
      </p:sp>
      <p:sp>
        <p:nvSpPr>
          <p:cNvPr id="3" name="Content Placeholder 2"/>
          <p:cNvSpPr>
            <a:spLocks noGrp="1"/>
          </p:cNvSpPr>
          <p:nvPr>
            <p:ph idx="1"/>
          </p:nvPr>
        </p:nvSpPr>
        <p:spPr>
          <a:xfrm>
            <a:off x="1141412" y="2249487"/>
            <a:ext cx="9905999" cy="4096722"/>
          </a:xfrm>
        </p:spPr>
        <p:txBody>
          <a:bodyPr>
            <a:normAutofit fontScale="92500" lnSpcReduction="10000"/>
          </a:bodyPr>
          <a:lstStyle/>
          <a:p>
            <a:r>
              <a:rPr lang="en-US" sz="3200" dirty="0" smtClean="0"/>
              <a:t>If our fuel-methane- is able to be completely combusted by supplying only the calculated theoretical amount of air the combustion products will consist of 11.75% CO</a:t>
            </a:r>
            <a:r>
              <a:rPr lang="en-US" sz="3200" baseline="-25000" dirty="0" smtClean="0"/>
              <a:t>2</a:t>
            </a:r>
            <a:endParaRPr lang="en-US" sz="3200" dirty="0" smtClean="0"/>
          </a:p>
          <a:p>
            <a:r>
              <a:rPr lang="en-US" sz="3200" dirty="0" smtClean="0"/>
              <a:t>We can now compare the actual analysed dry flue gas composition with this theoretical one</a:t>
            </a:r>
          </a:p>
          <a:p>
            <a:r>
              <a:rPr lang="en-US" sz="3200" dirty="0" smtClean="0"/>
              <a:t>This will give us an indication of what is happening in the real combustion situation and allow us to assess its efficiency</a:t>
            </a:r>
            <a:endParaRPr lang="en-US" sz="3200" dirty="0"/>
          </a:p>
        </p:txBody>
      </p:sp>
    </p:spTree>
    <p:extLst>
      <p:ext uri="{BB962C8B-B14F-4D97-AF65-F5344CB8AC3E}">
        <p14:creationId xmlns:p14="http://schemas.microsoft.com/office/powerpoint/2010/main" val="2924846059"/>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313900"/>
            <a:ext cx="9905998" cy="1228298"/>
          </a:xfrm>
        </p:spPr>
        <p:txBody>
          <a:bodyPr>
            <a:normAutofit/>
          </a:bodyPr>
          <a:lstStyle/>
          <a:p>
            <a:pPr algn="ctr"/>
            <a:r>
              <a:rPr lang="en-US" sz="4400" dirty="0" smtClean="0"/>
              <a:t>Coke Oven Gas</a:t>
            </a:r>
            <a:endParaRPr lang="en-US" sz="4400" dirty="0"/>
          </a:p>
        </p:txBody>
      </p:sp>
      <p:sp>
        <p:nvSpPr>
          <p:cNvPr id="3" name="Content Placeholder 2"/>
          <p:cNvSpPr>
            <a:spLocks noGrp="1"/>
          </p:cNvSpPr>
          <p:nvPr>
            <p:ph idx="1"/>
          </p:nvPr>
        </p:nvSpPr>
        <p:spPr>
          <a:xfrm>
            <a:off x="1141412" y="1692322"/>
            <a:ext cx="9905999" cy="4558353"/>
          </a:xfrm>
        </p:spPr>
        <p:txBody>
          <a:bodyPr>
            <a:normAutofit/>
          </a:bodyPr>
          <a:lstStyle/>
          <a:p>
            <a:r>
              <a:rPr lang="en-US" sz="3200" dirty="0" smtClean="0"/>
              <a:t>Coke oven gas is a very important fuel in large integrated steel plants, where coal is changed into the coke needed to make iron in blast furnaces</a:t>
            </a:r>
          </a:p>
          <a:p>
            <a:r>
              <a:rPr lang="en-US" sz="3200" dirty="0" smtClean="0"/>
              <a:t>The gas produced is then used within the works for a variety of purposes</a:t>
            </a:r>
          </a:p>
          <a:p>
            <a:r>
              <a:rPr lang="en-US" sz="3200" dirty="0" smtClean="0"/>
              <a:t>A typical coke oven gas will contain mainly hydrogen and methane but there will also be other gases present</a:t>
            </a:r>
            <a:endParaRPr lang="en-US" sz="3200" dirty="0"/>
          </a:p>
        </p:txBody>
      </p:sp>
    </p:spTree>
    <p:extLst>
      <p:ext uri="{BB962C8B-B14F-4D97-AF65-F5344CB8AC3E}">
        <p14:creationId xmlns:p14="http://schemas.microsoft.com/office/powerpoint/2010/main" val="2803837854"/>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Coke Oven Gas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95220747"/>
              </p:ext>
            </p:extLst>
          </p:nvPr>
        </p:nvGraphicFramePr>
        <p:xfrm>
          <a:off x="1141413" y="2097088"/>
          <a:ext cx="8862396" cy="4139939"/>
        </p:xfrm>
        <a:graphic>
          <a:graphicData uri="http://schemas.openxmlformats.org/drawingml/2006/table">
            <a:tbl>
              <a:tblPr firstRow="1" bandRow="1">
                <a:tableStyleId>{5C22544A-7EE6-4342-B048-85BDC9FD1C3A}</a:tableStyleId>
              </a:tblPr>
              <a:tblGrid>
                <a:gridCol w="4953000"/>
                <a:gridCol w="3909396"/>
              </a:tblGrid>
              <a:tr h="1022055">
                <a:tc>
                  <a:txBody>
                    <a:bodyPr/>
                    <a:lstStyle/>
                    <a:p>
                      <a:r>
                        <a:rPr lang="en-US" sz="2800" dirty="0" smtClean="0"/>
                        <a:t>Volume (% of Coke Oven Gas)</a:t>
                      </a:r>
                      <a:endParaRPr lang="en-US" sz="2800" dirty="0"/>
                    </a:p>
                  </a:txBody>
                  <a:tcPr/>
                </a:tc>
                <a:tc>
                  <a:txBody>
                    <a:bodyPr/>
                    <a:lstStyle/>
                    <a:p>
                      <a:r>
                        <a:rPr lang="en-US" sz="2800" dirty="0" smtClean="0"/>
                        <a:t>Volume in 100m at NTP</a:t>
                      </a:r>
                      <a:endParaRPr lang="en-US" sz="2800" dirty="0"/>
                    </a:p>
                  </a:txBody>
                  <a:tcPr/>
                </a:tc>
              </a:tr>
              <a:tr h="3117884">
                <a:tc>
                  <a:txBody>
                    <a:bodyPr/>
                    <a:lstStyle/>
                    <a:p>
                      <a:r>
                        <a:rPr lang="en-US" sz="2400" dirty="0" smtClean="0"/>
                        <a:t>Hydrogen                H</a:t>
                      </a:r>
                      <a:r>
                        <a:rPr lang="en-US" sz="2400" baseline="-25000" dirty="0" smtClean="0"/>
                        <a:t>2</a:t>
                      </a:r>
                      <a:r>
                        <a:rPr lang="en-US" sz="2400" dirty="0" smtClean="0"/>
                        <a:t>           50%</a:t>
                      </a:r>
                    </a:p>
                    <a:p>
                      <a:r>
                        <a:rPr lang="en-US" sz="2400" dirty="0" smtClean="0"/>
                        <a:t>Methane                 CH</a:t>
                      </a:r>
                      <a:r>
                        <a:rPr lang="en-US" sz="2400" baseline="-25000" dirty="0" smtClean="0"/>
                        <a:t>4</a:t>
                      </a:r>
                      <a:r>
                        <a:rPr lang="en-US" sz="2400" dirty="0" smtClean="0"/>
                        <a:t>         32%</a:t>
                      </a:r>
                    </a:p>
                    <a:p>
                      <a:r>
                        <a:rPr lang="en-US" sz="2400" dirty="0" smtClean="0"/>
                        <a:t>Carbon dioxide       CO</a:t>
                      </a:r>
                      <a:r>
                        <a:rPr lang="en-US" sz="2400" baseline="-25000" dirty="0" smtClean="0"/>
                        <a:t>2</a:t>
                      </a:r>
                      <a:r>
                        <a:rPr lang="en-US" sz="2400" dirty="0" smtClean="0"/>
                        <a:t>          4%</a:t>
                      </a:r>
                    </a:p>
                    <a:p>
                      <a:r>
                        <a:rPr lang="en-US" sz="2400" dirty="0" smtClean="0"/>
                        <a:t>Carbon monoxide    CO           8%</a:t>
                      </a:r>
                    </a:p>
                    <a:p>
                      <a:r>
                        <a:rPr lang="en-US" sz="2400" dirty="0" smtClean="0"/>
                        <a:t>Oxygen                  O</a:t>
                      </a:r>
                      <a:r>
                        <a:rPr lang="en-US" sz="2400" baseline="-25000" dirty="0" smtClean="0"/>
                        <a:t>2</a:t>
                      </a:r>
                      <a:r>
                        <a:rPr lang="en-US" sz="2400" dirty="0" smtClean="0"/>
                        <a:t>            4%</a:t>
                      </a:r>
                    </a:p>
                    <a:p>
                      <a:r>
                        <a:rPr lang="en-US" sz="2400" dirty="0" smtClean="0"/>
                        <a:t>Nitrogen                 N</a:t>
                      </a:r>
                      <a:r>
                        <a:rPr lang="en-US" sz="2400" baseline="-25000" dirty="0" smtClean="0"/>
                        <a:t>2</a:t>
                      </a:r>
                      <a:r>
                        <a:rPr lang="en-US" sz="2400" dirty="0" smtClean="0"/>
                        <a:t>             2%</a:t>
                      </a:r>
                      <a:endParaRPr lang="en-US" sz="2400" dirty="0"/>
                    </a:p>
                  </a:txBody>
                  <a:tcPr/>
                </a:tc>
                <a:tc>
                  <a:txBody>
                    <a:bodyPr/>
                    <a:lstStyle/>
                    <a:p>
                      <a:pPr algn="ctr"/>
                      <a:r>
                        <a:rPr lang="en-US" sz="2400" dirty="0" smtClean="0"/>
                        <a:t>50m</a:t>
                      </a:r>
                      <a:r>
                        <a:rPr lang="en-US" sz="2400" baseline="30000" dirty="0" smtClean="0"/>
                        <a:t>3</a:t>
                      </a:r>
                      <a:endParaRPr lang="en-US" sz="2400" dirty="0" smtClean="0"/>
                    </a:p>
                    <a:p>
                      <a:pPr algn="ctr"/>
                      <a:r>
                        <a:rPr lang="en-US" sz="2400" dirty="0" smtClean="0"/>
                        <a:t>32m</a:t>
                      </a:r>
                      <a:r>
                        <a:rPr lang="en-US" sz="2400" baseline="30000" dirty="0" smtClean="0"/>
                        <a:t>3</a:t>
                      </a:r>
                      <a:endParaRPr lang="en-US" sz="2400" dirty="0" smtClean="0"/>
                    </a:p>
                    <a:p>
                      <a:pPr algn="ctr"/>
                      <a:r>
                        <a:rPr lang="en-US" sz="2400" dirty="0" smtClean="0"/>
                        <a:t>4m</a:t>
                      </a:r>
                      <a:r>
                        <a:rPr lang="en-US" sz="2400" baseline="30000" dirty="0" smtClean="0"/>
                        <a:t>3</a:t>
                      </a:r>
                      <a:endParaRPr lang="en-US" sz="2400" dirty="0" smtClean="0"/>
                    </a:p>
                    <a:p>
                      <a:pPr algn="ctr"/>
                      <a:r>
                        <a:rPr lang="en-US" sz="2400" dirty="0" smtClean="0"/>
                        <a:t>8m</a:t>
                      </a:r>
                      <a:r>
                        <a:rPr lang="en-US" sz="2400" baseline="30000" dirty="0" smtClean="0"/>
                        <a:t>3</a:t>
                      </a:r>
                      <a:endParaRPr lang="en-US" sz="2400" dirty="0" smtClean="0"/>
                    </a:p>
                    <a:p>
                      <a:pPr algn="ctr"/>
                      <a:r>
                        <a:rPr lang="en-US" sz="2400" dirty="0" smtClean="0"/>
                        <a:t>4m</a:t>
                      </a:r>
                      <a:r>
                        <a:rPr lang="en-US" sz="2400" baseline="30000" dirty="0" smtClean="0"/>
                        <a:t>3</a:t>
                      </a:r>
                      <a:endParaRPr lang="en-US" sz="2400" dirty="0" smtClean="0"/>
                    </a:p>
                    <a:p>
                      <a:pPr algn="ctr"/>
                      <a:r>
                        <a:rPr lang="en-US" sz="2400" dirty="0" smtClean="0"/>
                        <a:t>2m</a:t>
                      </a:r>
                      <a:r>
                        <a:rPr lang="en-US" sz="2400" baseline="30000" dirty="0" smtClean="0"/>
                        <a:t>3</a:t>
                      </a:r>
                      <a:endParaRPr lang="en-US" sz="2400" dirty="0"/>
                    </a:p>
                  </a:txBody>
                  <a:tcPr/>
                </a:tc>
              </a:tr>
            </a:tbl>
          </a:graphicData>
        </a:graphic>
      </p:graphicFrame>
    </p:spTree>
    <p:extLst>
      <p:ext uri="{BB962C8B-B14F-4D97-AF65-F5344CB8AC3E}">
        <p14:creationId xmlns:p14="http://schemas.microsoft.com/office/powerpoint/2010/main" val="4195962866"/>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Coke Oven Gas</a:t>
            </a:r>
          </a:p>
        </p:txBody>
      </p:sp>
      <p:sp>
        <p:nvSpPr>
          <p:cNvPr id="3" name="Content Placeholder 2"/>
          <p:cNvSpPr>
            <a:spLocks noGrp="1"/>
          </p:cNvSpPr>
          <p:nvPr>
            <p:ph idx="1"/>
          </p:nvPr>
        </p:nvSpPr>
        <p:spPr>
          <a:xfrm>
            <a:off x="791570" y="2249486"/>
            <a:ext cx="10454185" cy="4164961"/>
          </a:xfrm>
        </p:spPr>
        <p:txBody>
          <a:bodyPr>
            <a:normAutofit fontScale="92500" lnSpcReduction="10000"/>
          </a:bodyPr>
          <a:lstStyle/>
          <a:p>
            <a:pPr marL="0" indent="0">
              <a:buNone/>
            </a:pPr>
            <a:r>
              <a:rPr lang="en-US" sz="3200" dirty="0" smtClean="0"/>
              <a:t>Quantity of fuel (take 100m</a:t>
            </a:r>
            <a:r>
              <a:rPr lang="en-US" sz="3200" baseline="30000" dirty="0" smtClean="0"/>
              <a:t>3</a:t>
            </a:r>
            <a:r>
              <a:rPr lang="en-US" sz="3200" dirty="0" smtClean="0"/>
              <a:t>) because this means that the percentage by volume given in the analysis is the actual volume given in the analysis is the actual volume in cubic metres</a:t>
            </a:r>
          </a:p>
          <a:p>
            <a:pPr marL="0" indent="0">
              <a:buNone/>
            </a:pPr>
            <a:r>
              <a:rPr lang="en-US" sz="3200" dirty="0" smtClean="0"/>
              <a:t>Using this 32% CH</a:t>
            </a:r>
            <a:r>
              <a:rPr lang="en-US" sz="3200" baseline="-25000" dirty="0" smtClean="0"/>
              <a:t>4</a:t>
            </a:r>
            <a:r>
              <a:rPr lang="en-US" sz="3200" dirty="0" smtClean="0"/>
              <a:t> means there’s 32m</a:t>
            </a:r>
            <a:r>
              <a:rPr lang="en-US" sz="3200" baseline="30000" dirty="0" smtClean="0"/>
              <a:t>3</a:t>
            </a:r>
            <a:r>
              <a:rPr lang="en-US" sz="3200" dirty="0" smtClean="0"/>
              <a:t> of methane in 100m</a:t>
            </a:r>
            <a:r>
              <a:rPr lang="en-US" sz="3200" baseline="30000" dirty="0" smtClean="0"/>
              <a:t>3</a:t>
            </a:r>
            <a:r>
              <a:rPr lang="en-US" sz="3200" dirty="0" smtClean="0"/>
              <a:t> of the coke oven gas</a:t>
            </a:r>
          </a:p>
          <a:p>
            <a:pPr marL="0" indent="0">
              <a:buNone/>
            </a:pPr>
            <a:r>
              <a:rPr lang="en-US" sz="3200" dirty="0" smtClean="0"/>
              <a:t>What we need to decide is how which of these gases will burn by reacting with oxygen to produce CO</a:t>
            </a:r>
            <a:r>
              <a:rPr lang="en-US" sz="3200" baseline="-25000" dirty="0" smtClean="0"/>
              <a:t>2</a:t>
            </a:r>
            <a:r>
              <a:rPr lang="en-US" sz="3200" dirty="0" smtClean="0"/>
              <a:t> and/or H</a:t>
            </a:r>
            <a:r>
              <a:rPr lang="en-US" sz="3200" baseline="-25000" dirty="0" smtClean="0"/>
              <a:t>2</a:t>
            </a:r>
            <a:r>
              <a:rPr lang="en-US" sz="3200" dirty="0" smtClean="0"/>
              <a:t> and which won’t</a:t>
            </a:r>
            <a:endParaRPr lang="en-US" sz="3200" dirty="0"/>
          </a:p>
        </p:txBody>
      </p:sp>
    </p:spTree>
    <p:extLst>
      <p:ext uri="{BB962C8B-B14F-4D97-AF65-F5344CB8AC3E}">
        <p14:creationId xmlns:p14="http://schemas.microsoft.com/office/powerpoint/2010/main" val="2659754606"/>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Coke Oven Gas</a:t>
            </a:r>
          </a:p>
        </p:txBody>
      </p:sp>
      <p:sp>
        <p:nvSpPr>
          <p:cNvPr id="3" name="Content Placeholder 2"/>
          <p:cNvSpPr>
            <a:spLocks noGrp="1"/>
          </p:cNvSpPr>
          <p:nvPr>
            <p:ph idx="1"/>
          </p:nvPr>
        </p:nvSpPr>
        <p:spPr>
          <a:xfrm>
            <a:off x="1141412" y="2249487"/>
            <a:ext cx="10104343" cy="3541714"/>
          </a:xfrm>
        </p:spPr>
        <p:txBody>
          <a:bodyPr>
            <a:normAutofit/>
          </a:bodyPr>
          <a:lstStyle/>
          <a:p>
            <a:pPr marL="0" indent="0">
              <a:buNone/>
            </a:pPr>
            <a:r>
              <a:rPr lang="en-US" sz="3200" dirty="0" smtClean="0"/>
              <a:t>Combustible					Incombustible</a:t>
            </a:r>
          </a:p>
          <a:p>
            <a:pPr marL="0" indent="0">
              <a:buNone/>
            </a:pPr>
            <a:r>
              <a:rPr lang="en-US" sz="3200" dirty="0" smtClean="0"/>
              <a:t>Hydrogen H</a:t>
            </a:r>
            <a:r>
              <a:rPr lang="en-US" sz="3200" baseline="-25000" dirty="0" smtClean="0"/>
              <a:t>2</a:t>
            </a:r>
            <a:r>
              <a:rPr lang="en-US" sz="3200" dirty="0" smtClean="0"/>
              <a:t>         H</a:t>
            </a:r>
            <a:r>
              <a:rPr lang="en-US" sz="3200" baseline="-25000" dirty="0" smtClean="0"/>
              <a:t>2</a:t>
            </a:r>
            <a:r>
              <a:rPr lang="en-US" sz="3200" dirty="0" smtClean="0"/>
              <a:t>O			Nitrogen N</a:t>
            </a:r>
            <a:r>
              <a:rPr lang="en-US" sz="3200" baseline="-25000" dirty="0" smtClean="0"/>
              <a:t>2</a:t>
            </a:r>
            <a:endParaRPr lang="en-US" sz="3200" dirty="0" smtClean="0"/>
          </a:p>
          <a:p>
            <a:pPr marL="0" indent="0">
              <a:buNone/>
            </a:pPr>
            <a:r>
              <a:rPr lang="en-US" sz="3200" dirty="0" smtClean="0"/>
              <a:t>Methane CH</a:t>
            </a:r>
            <a:r>
              <a:rPr lang="en-US" sz="3200" baseline="-25000" dirty="0" smtClean="0"/>
              <a:t>4</a:t>
            </a:r>
            <a:r>
              <a:rPr lang="en-US" sz="3200" dirty="0" smtClean="0"/>
              <a:t>        CO</a:t>
            </a:r>
            <a:r>
              <a:rPr lang="en-US" sz="3200" baseline="-25000" dirty="0" smtClean="0"/>
              <a:t>2</a:t>
            </a:r>
            <a:r>
              <a:rPr lang="en-US" sz="3200" dirty="0" smtClean="0"/>
              <a:t> and H</a:t>
            </a:r>
            <a:r>
              <a:rPr lang="en-US" sz="3200" baseline="-25000" dirty="0" smtClean="0"/>
              <a:t>2</a:t>
            </a:r>
            <a:r>
              <a:rPr lang="en-US" sz="3200" dirty="0" smtClean="0"/>
              <a:t>O		Carbon dioxide CO</a:t>
            </a:r>
          </a:p>
          <a:p>
            <a:pPr marL="0" indent="0">
              <a:buNone/>
            </a:pPr>
            <a:r>
              <a:rPr lang="en-US" sz="3200" dirty="0" smtClean="0"/>
              <a:t>Carbon monoxide CO          CO</a:t>
            </a:r>
            <a:r>
              <a:rPr lang="en-US" sz="3200" baseline="-25000" dirty="0" smtClean="0"/>
              <a:t>2</a:t>
            </a:r>
            <a:endParaRPr lang="en-US" sz="3200" dirty="0" smtClean="0"/>
          </a:p>
          <a:p>
            <a:pPr marL="0" indent="0">
              <a:buNone/>
            </a:pPr>
            <a:r>
              <a:rPr lang="en-US" sz="3200" dirty="0" smtClean="0"/>
              <a:t>We mustn’t ignore oxygen O</a:t>
            </a:r>
            <a:r>
              <a:rPr lang="en-US" sz="3200" baseline="-25000" dirty="0" smtClean="0"/>
              <a:t>2</a:t>
            </a:r>
            <a:r>
              <a:rPr lang="en-US" sz="3200" dirty="0" smtClean="0"/>
              <a:t> and there’s 4% of it</a:t>
            </a:r>
            <a:endParaRPr lang="en-US" sz="3200" dirty="0"/>
          </a:p>
        </p:txBody>
      </p:sp>
      <p:cxnSp>
        <p:nvCxnSpPr>
          <p:cNvPr id="5" name="Straight Arrow Connector 4"/>
          <p:cNvCxnSpPr/>
          <p:nvPr/>
        </p:nvCxnSpPr>
        <p:spPr>
          <a:xfrm>
            <a:off x="3507475" y="3330054"/>
            <a:ext cx="736979"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603009" y="4053385"/>
            <a:ext cx="600501"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4967785" y="4749421"/>
            <a:ext cx="832514"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9429905"/>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Coke Oven Gas</a:t>
            </a:r>
          </a:p>
        </p:txBody>
      </p:sp>
      <p:sp>
        <p:nvSpPr>
          <p:cNvPr id="3" name="Content Placeholder 2"/>
          <p:cNvSpPr>
            <a:spLocks noGrp="1"/>
          </p:cNvSpPr>
          <p:nvPr>
            <p:ph idx="1"/>
          </p:nvPr>
        </p:nvSpPr>
        <p:spPr/>
        <p:txBody>
          <a:bodyPr>
            <a:normAutofit/>
          </a:bodyPr>
          <a:lstStyle/>
          <a:p>
            <a:pPr marL="0" indent="0">
              <a:buNone/>
            </a:pPr>
            <a:r>
              <a:rPr lang="en-US" sz="3200" dirty="0" smtClean="0"/>
              <a:t>Has three combustible gases (H</a:t>
            </a:r>
            <a:r>
              <a:rPr lang="en-US" sz="3200" baseline="-25000" dirty="0" smtClean="0"/>
              <a:t>2</a:t>
            </a:r>
            <a:r>
              <a:rPr lang="en-US" sz="3200" dirty="0" smtClean="0"/>
              <a:t> CH</a:t>
            </a:r>
            <a:r>
              <a:rPr lang="en-US" sz="3200" baseline="-25000" dirty="0" smtClean="0"/>
              <a:t>4</a:t>
            </a:r>
            <a:r>
              <a:rPr lang="en-US" sz="3200" dirty="0" smtClean="0"/>
              <a:t> and CO) instead of a single gas fuel as before</a:t>
            </a:r>
          </a:p>
          <a:p>
            <a:pPr marL="0" indent="0">
              <a:buNone/>
            </a:pPr>
            <a:r>
              <a:rPr lang="en-US" sz="3200" dirty="0" smtClean="0"/>
              <a:t>H</a:t>
            </a:r>
            <a:r>
              <a:rPr lang="en-US" sz="3200" baseline="-25000" dirty="0" smtClean="0"/>
              <a:t>2</a:t>
            </a:r>
            <a:r>
              <a:rPr lang="en-US" sz="3200" dirty="0" smtClean="0"/>
              <a:t> + ½O        H</a:t>
            </a:r>
            <a:r>
              <a:rPr lang="en-US" sz="3200" baseline="-25000" dirty="0" smtClean="0"/>
              <a:t>2</a:t>
            </a:r>
            <a:r>
              <a:rPr lang="en-US" sz="3200" dirty="0" smtClean="0"/>
              <a:t>O</a:t>
            </a:r>
          </a:p>
          <a:p>
            <a:pPr marL="0" indent="0">
              <a:buNone/>
            </a:pPr>
            <a:r>
              <a:rPr lang="en-US" sz="3200" dirty="0" smtClean="0"/>
              <a:t>CH</a:t>
            </a:r>
            <a:r>
              <a:rPr lang="en-US" sz="3200" baseline="-25000" dirty="0" smtClean="0"/>
              <a:t>4</a:t>
            </a:r>
            <a:r>
              <a:rPr lang="en-US" sz="3200" dirty="0" smtClean="0"/>
              <a:t> + 2O</a:t>
            </a:r>
            <a:r>
              <a:rPr lang="en-US" sz="3200" baseline="-25000" dirty="0" smtClean="0"/>
              <a:t>2</a:t>
            </a:r>
            <a:r>
              <a:rPr lang="en-US" sz="3200" dirty="0" smtClean="0"/>
              <a:t>           CO</a:t>
            </a:r>
            <a:r>
              <a:rPr lang="en-US" sz="3200" baseline="-25000" dirty="0" smtClean="0"/>
              <a:t>2</a:t>
            </a:r>
            <a:r>
              <a:rPr lang="en-US" sz="3200" dirty="0" smtClean="0"/>
              <a:t> + 2H</a:t>
            </a:r>
            <a:r>
              <a:rPr lang="en-US" sz="3200" baseline="-25000" dirty="0" smtClean="0"/>
              <a:t>2</a:t>
            </a:r>
            <a:r>
              <a:rPr lang="en-US" sz="3200" dirty="0" smtClean="0"/>
              <a:t>O</a:t>
            </a:r>
          </a:p>
          <a:p>
            <a:pPr marL="0" indent="0">
              <a:buNone/>
            </a:pPr>
            <a:r>
              <a:rPr lang="en-US" sz="3200" dirty="0" smtClean="0"/>
              <a:t>CO + ½O</a:t>
            </a:r>
            <a:r>
              <a:rPr lang="en-US" sz="3200" baseline="-25000" dirty="0" smtClean="0"/>
              <a:t>2</a:t>
            </a:r>
            <a:r>
              <a:rPr lang="en-US" sz="3200" dirty="0" smtClean="0"/>
              <a:t>          CO</a:t>
            </a:r>
            <a:r>
              <a:rPr lang="en-US" sz="3200" baseline="-25000" dirty="0" smtClean="0"/>
              <a:t>2</a:t>
            </a:r>
            <a:endParaRPr lang="en-US" sz="3200" dirty="0"/>
          </a:p>
        </p:txBody>
      </p:sp>
    </p:spTree>
    <p:extLst>
      <p:ext uri="{BB962C8B-B14F-4D97-AF65-F5344CB8AC3E}">
        <p14:creationId xmlns:p14="http://schemas.microsoft.com/office/powerpoint/2010/main" val="2901416199"/>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Coke Oven Gas</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92500" lnSpcReduction="10000"/>
              </a:bodyPr>
              <a:lstStyle/>
              <a:p>
                <a:pPr marL="0" indent="0">
                  <a:buNone/>
                </a:pPr>
                <a:r>
                  <a:rPr lang="en-US" sz="3200" dirty="0" smtClean="0"/>
                  <a:t>Taking 100m</a:t>
                </a:r>
                <a:r>
                  <a:rPr lang="en-US" sz="3200" baseline="30000" dirty="0" smtClean="0"/>
                  <a:t>3</a:t>
                </a:r>
                <a:r>
                  <a:rPr lang="en-US" sz="3200" dirty="0" smtClean="0"/>
                  <a:t> NTP of coke oven gas we can calculate that the air needed to supply 89m</a:t>
                </a:r>
                <a:r>
                  <a:rPr lang="en-US" sz="3200" baseline="30000" dirty="0" smtClean="0"/>
                  <a:t>3</a:t>
                </a:r>
                <a:r>
                  <a:rPr lang="en-US" sz="3200" dirty="0" smtClean="0"/>
                  <a:t> of oxygen is</a:t>
                </a:r>
              </a:p>
              <a:p>
                <a:pPr marL="0" indent="0">
                  <a:buNone/>
                </a:pPr>
                <a14:m>
                  <m:oMath xmlns:m="http://schemas.openxmlformats.org/officeDocument/2006/math">
                    <m:d>
                      <m:dPr>
                        <m:ctrlPr>
                          <a:rPr lang="en-US" sz="3200" i="1" smtClean="0">
                            <a:latin typeface="Cambria Math" panose="02040503050406030204" pitchFamily="18" charset="0"/>
                          </a:rPr>
                        </m:ctrlPr>
                      </m:dPr>
                      <m:e>
                        <m:r>
                          <a:rPr lang="en-US" sz="3200" b="0" i="1" smtClean="0">
                            <a:latin typeface="Cambria Math" panose="02040503050406030204" pitchFamily="18" charset="0"/>
                          </a:rPr>
                          <m:t>89 </m:t>
                        </m:r>
                        <m:r>
                          <a:rPr lang="en-US" sz="3200" b="0" i="1" smtClean="0">
                            <a:latin typeface="Cambria Math" panose="02040503050406030204" pitchFamily="18" charset="0"/>
                            <a:ea typeface="Cambria Math" panose="02040503050406030204" pitchFamily="18" charset="0"/>
                          </a:rPr>
                          <m:t>× </m:t>
                        </m:r>
                        <m:f>
                          <m:fPr>
                            <m:ctrlPr>
                              <a:rPr lang="en-US" sz="3200" b="0" i="1" smtClean="0">
                                <a:latin typeface="Cambria Math" panose="02040503050406030204" pitchFamily="18" charset="0"/>
                                <a:ea typeface="Cambria Math" panose="02040503050406030204" pitchFamily="18" charset="0"/>
                              </a:rPr>
                            </m:ctrlPr>
                          </m:fPr>
                          <m:num>
                            <m:r>
                              <a:rPr lang="en-US" sz="3200" b="0" i="1" smtClean="0">
                                <a:latin typeface="Cambria Math" panose="02040503050406030204" pitchFamily="18" charset="0"/>
                                <a:ea typeface="Cambria Math" panose="02040503050406030204" pitchFamily="18" charset="0"/>
                              </a:rPr>
                              <m:t>100</m:t>
                            </m:r>
                          </m:num>
                          <m:den>
                            <m:r>
                              <a:rPr lang="en-US" sz="3200" b="0" i="1" smtClean="0">
                                <a:latin typeface="Cambria Math" panose="02040503050406030204" pitchFamily="18" charset="0"/>
                                <a:ea typeface="Cambria Math" panose="02040503050406030204" pitchFamily="18" charset="0"/>
                              </a:rPr>
                              <m:t>21</m:t>
                            </m:r>
                          </m:den>
                        </m:f>
                        <m:r>
                          <a:rPr lang="en-US" sz="3200" b="0" i="1" smtClean="0">
                            <a:latin typeface="Cambria Math" panose="02040503050406030204" pitchFamily="18" charset="0"/>
                          </a:rPr>
                          <m:t> </m:t>
                        </m:r>
                      </m:e>
                    </m:d>
                  </m:oMath>
                </a14:m>
                <a:r>
                  <a:rPr lang="en-US" sz="3200" dirty="0" smtClean="0"/>
                  <a:t> = 423.8m</a:t>
                </a:r>
                <a:r>
                  <a:rPr lang="en-US" sz="3200" baseline="30000" dirty="0" smtClean="0"/>
                  <a:t>3</a:t>
                </a:r>
                <a:r>
                  <a:rPr lang="en-US" sz="3200" dirty="0" smtClean="0"/>
                  <a:t> NTP</a:t>
                </a:r>
              </a:p>
              <a:p>
                <a:pPr marL="0" indent="0">
                  <a:buNone/>
                </a:pPr>
                <a:r>
                  <a:rPr lang="en-US" sz="3200" dirty="0" smtClean="0"/>
                  <a:t>The theoretical air volume at NTP is</a:t>
                </a:r>
              </a:p>
              <a:p>
                <a:pPr marL="0" indent="0">
                  <a:buNone/>
                </a:pP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423.8</m:t>
                            </m:r>
                          </m:num>
                          <m:den>
                            <m:r>
                              <a:rPr lang="en-US" sz="3200" b="0" i="1" smtClean="0">
                                <a:latin typeface="Cambria Math" panose="02040503050406030204" pitchFamily="18" charset="0"/>
                              </a:rPr>
                              <m:t>100</m:t>
                            </m:r>
                          </m:den>
                        </m:f>
                      </m:e>
                    </m:d>
                  </m:oMath>
                </a14:m>
                <a:r>
                  <a:rPr lang="en-US" sz="3200" dirty="0" smtClean="0"/>
                  <a:t> = 4.24m</a:t>
                </a:r>
                <a:r>
                  <a:rPr lang="en-US" sz="3200" baseline="30000" dirty="0" smtClean="0"/>
                  <a:t>3</a:t>
                </a:r>
                <a:r>
                  <a:rPr lang="en-US" sz="3200" dirty="0" smtClean="0"/>
                  <a:t>/m</a:t>
                </a:r>
                <a:r>
                  <a:rPr lang="en-US" sz="3200" baseline="30000" dirty="0" smtClean="0"/>
                  <a:t>3</a:t>
                </a:r>
                <a:r>
                  <a:rPr lang="en-US" sz="3200" dirty="0" smtClean="0"/>
                  <a:t> of  coke oven gas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415" t="-1549" b="-861"/>
                </a:stretch>
              </a:blipFill>
            </p:spPr>
            <p:txBody>
              <a:bodyPr/>
              <a:lstStyle/>
              <a:p>
                <a:r>
                  <a:rPr lang="en-US">
                    <a:noFill/>
                  </a:rPr>
                  <a:t> </a:t>
                </a:r>
              </a:p>
            </p:txBody>
          </p:sp>
        </mc:Fallback>
      </mc:AlternateContent>
    </p:spTree>
    <p:extLst>
      <p:ext uri="{BB962C8B-B14F-4D97-AF65-F5344CB8AC3E}">
        <p14:creationId xmlns:p14="http://schemas.microsoft.com/office/powerpoint/2010/main" val="608669008"/>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18364"/>
            <a:ext cx="9905998" cy="627797"/>
          </a:xfrm>
        </p:spPr>
        <p:txBody>
          <a:bodyPr>
            <a:normAutofit fontScale="90000"/>
          </a:bodyPr>
          <a:lstStyle/>
          <a:p>
            <a:pPr algn="ctr"/>
            <a:r>
              <a:rPr lang="en-US" sz="4400" dirty="0"/>
              <a:t>Coke Oven Gas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78999186"/>
              </p:ext>
            </p:extLst>
          </p:nvPr>
        </p:nvGraphicFramePr>
        <p:xfrm>
          <a:off x="1141413" y="941697"/>
          <a:ext cx="9906000" cy="5916303"/>
        </p:xfrm>
        <a:graphic>
          <a:graphicData uri="http://schemas.openxmlformats.org/drawingml/2006/table">
            <a:tbl>
              <a:tblPr firstRow="1" bandRow="1">
                <a:tableStyleId>{5C22544A-7EE6-4342-B048-85BDC9FD1C3A}</a:tableStyleId>
              </a:tblPr>
              <a:tblGrid>
                <a:gridCol w="3730838"/>
                <a:gridCol w="1460310"/>
                <a:gridCol w="1815152"/>
                <a:gridCol w="1473959"/>
                <a:gridCol w="1425741"/>
              </a:tblGrid>
              <a:tr h="515128">
                <a:tc rowSpan="2">
                  <a:txBody>
                    <a:bodyPr/>
                    <a:lstStyle/>
                    <a:p>
                      <a:r>
                        <a:rPr lang="en-US" sz="2400" dirty="0" smtClean="0"/>
                        <a:t>Stoichiometric Equations</a:t>
                      </a:r>
                      <a:endParaRPr lang="en-US" sz="2400" dirty="0"/>
                    </a:p>
                  </a:txBody>
                  <a:tcPr/>
                </a:tc>
                <a:tc gridSpan="4">
                  <a:txBody>
                    <a:bodyPr/>
                    <a:lstStyle/>
                    <a:p>
                      <a:r>
                        <a:rPr lang="en-US" sz="2400" dirty="0" smtClean="0"/>
                        <a:t>Reactants Reaction Products</a:t>
                      </a:r>
                      <a:endParaRPr lang="en-US" sz="2400" dirty="0"/>
                    </a:p>
                  </a:txBody>
                  <a:tcPr/>
                </a:tc>
                <a:tc hMerge="1">
                  <a:txBody>
                    <a:bodyPr/>
                    <a:lstStyle/>
                    <a:p>
                      <a:endParaRPr lang="en-US" sz="2400" dirty="0"/>
                    </a:p>
                  </a:txBody>
                  <a:tcPr/>
                </a:tc>
                <a:tc hMerge="1">
                  <a:txBody>
                    <a:bodyPr/>
                    <a:lstStyle/>
                    <a:p>
                      <a:endParaRPr lang="en-US" sz="2400" dirty="0"/>
                    </a:p>
                  </a:txBody>
                  <a:tcPr/>
                </a:tc>
                <a:tc hMerge="1">
                  <a:txBody>
                    <a:bodyPr/>
                    <a:lstStyle/>
                    <a:p>
                      <a:endParaRPr lang="en-US" sz="2400" dirty="0"/>
                    </a:p>
                  </a:txBody>
                  <a:tcPr/>
                </a:tc>
              </a:tr>
              <a:tr h="468755">
                <a:tc vMerge="1">
                  <a:txBody>
                    <a:bodyPr/>
                    <a:lstStyle/>
                    <a:p>
                      <a:endParaRPr lang="en-US" sz="2400" dirty="0"/>
                    </a:p>
                  </a:txBody>
                  <a:tcPr/>
                </a:tc>
                <a:tc>
                  <a:txBody>
                    <a:bodyPr/>
                    <a:lstStyle/>
                    <a:p>
                      <a:pPr algn="ctr"/>
                      <a:r>
                        <a:rPr lang="en-US" sz="2400" dirty="0" smtClean="0"/>
                        <a:t>O</a:t>
                      </a:r>
                      <a:r>
                        <a:rPr lang="en-US" sz="2400" baseline="-25000" dirty="0" smtClean="0"/>
                        <a:t>2</a:t>
                      </a:r>
                      <a:r>
                        <a:rPr lang="en-US" sz="2400" dirty="0" smtClean="0"/>
                        <a:t> (m</a:t>
                      </a:r>
                      <a:r>
                        <a:rPr lang="en-US" sz="2400" baseline="30000" dirty="0" smtClean="0"/>
                        <a:t>3</a:t>
                      </a:r>
                      <a:r>
                        <a:rPr lang="en-US" sz="2400" dirty="0" smtClean="0"/>
                        <a:t>)</a:t>
                      </a:r>
                      <a:endParaRPr lang="en-US" sz="2400" dirty="0"/>
                    </a:p>
                  </a:txBody>
                  <a:tcPr/>
                </a:tc>
                <a:tc>
                  <a:txBody>
                    <a:bodyPr/>
                    <a:lstStyle/>
                    <a:p>
                      <a:pPr algn="ctr"/>
                      <a:r>
                        <a:rPr lang="en-US" sz="2400" dirty="0" smtClean="0"/>
                        <a:t>CO</a:t>
                      </a:r>
                      <a:r>
                        <a:rPr lang="en-US" sz="2400" baseline="-25000" dirty="0" smtClean="0"/>
                        <a:t>2</a:t>
                      </a:r>
                      <a:r>
                        <a:rPr lang="en-US" sz="2400" dirty="0" smtClean="0"/>
                        <a:t> (m</a:t>
                      </a:r>
                      <a:r>
                        <a:rPr lang="en-US" sz="2400" baseline="30000" dirty="0" smtClean="0"/>
                        <a:t>3</a:t>
                      </a:r>
                      <a:r>
                        <a:rPr lang="en-US" sz="2400" dirty="0" smtClean="0"/>
                        <a:t>)</a:t>
                      </a:r>
                      <a:endParaRPr lang="en-US" sz="2400" dirty="0"/>
                    </a:p>
                  </a:txBody>
                  <a:tcPr/>
                </a:tc>
                <a:tc>
                  <a:txBody>
                    <a:bodyPr/>
                    <a:lstStyle/>
                    <a:p>
                      <a:pPr algn="ctr"/>
                      <a:r>
                        <a:rPr lang="en-US" sz="2400" dirty="0" smtClean="0"/>
                        <a:t>H</a:t>
                      </a:r>
                      <a:r>
                        <a:rPr lang="en-US" sz="2400" baseline="-25000" dirty="0" smtClean="0"/>
                        <a:t>2</a:t>
                      </a:r>
                      <a:r>
                        <a:rPr lang="en-US" sz="2400" dirty="0" smtClean="0"/>
                        <a:t>O (m</a:t>
                      </a:r>
                      <a:r>
                        <a:rPr lang="en-US" sz="2400" baseline="30000" dirty="0" smtClean="0"/>
                        <a:t>3</a:t>
                      </a:r>
                      <a:r>
                        <a:rPr lang="en-US" sz="2400" dirty="0" smtClean="0"/>
                        <a:t>)</a:t>
                      </a:r>
                      <a:endParaRPr lang="en-US" sz="2400" dirty="0"/>
                    </a:p>
                  </a:txBody>
                  <a:tcPr/>
                </a:tc>
                <a:tc>
                  <a:txBody>
                    <a:bodyPr/>
                    <a:lstStyle/>
                    <a:p>
                      <a:pPr algn="ctr"/>
                      <a:r>
                        <a:rPr lang="en-US" sz="2400" dirty="0" smtClean="0"/>
                        <a:t>N</a:t>
                      </a:r>
                      <a:r>
                        <a:rPr lang="en-US" sz="2400" baseline="-25000" dirty="0" smtClean="0"/>
                        <a:t>2</a:t>
                      </a:r>
                      <a:r>
                        <a:rPr lang="en-US" sz="2400" dirty="0" smtClean="0"/>
                        <a:t> (m</a:t>
                      </a:r>
                      <a:r>
                        <a:rPr lang="en-US" sz="2400" baseline="30000" dirty="0" smtClean="0"/>
                        <a:t>3</a:t>
                      </a:r>
                      <a:r>
                        <a:rPr lang="en-US" sz="2400" dirty="0" smtClean="0"/>
                        <a:t>)</a:t>
                      </a:r>
                      <a:endParaRPr lang="en-US" sz="2400" dirty="0"/>
                    </a:p>
                  </a:txBody>
                  <a:tcPr/>
                </a:tc>
              </a:tr>
              <a:tr h="34687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H</a:t>
                      </a:r>
                      <a:r>
                        <a:rPr lang="en-US" sz="2400" baseline="-25000" dirty="0" smtClean="0"/>
                        <a:t>2</a:t>
                      </a:r>
                      <a:r>
                        <a:rPr lang="en-US" sz="2400" dirty="0" smtClean="0"/>
                        <a:t> + ½O        H</a:t>
                      </a:r>
                      <a:r>
                        <a:rPr lang="en-US" sz="2400" baseline="-25000" dirty="0" smtClean="0"/>
                        <a:t>2</a:t>
                      </a:r>
                      <a:r>
                        <a:rPr lang="en-US" sz="2400" dirty="0" smtClean="0"/>
                        <a:t>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50m</a:t>
                      </a:r>
                      <a:r>
                        <a:rPr lang="en-US" sz="2400" baseline="30000" dirty="0" smtClean="0"/>
                        <a:t>3</a:t>
                      </a:r>
                      <a:endParaRPr lang="en-US" sz="240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CH</a:t>
                      </a:r>
                      <a:r>
                        <a:rPr lang="en-US" sz="2400" baseline="-25000" dirty="0" smtClean="0"/>
                        <a:t>4</a:t>
                      </a:r>
                      <a:r>
                        <a:rPr lang="en-US" sz="2400" dirty="0" smtClean="0"/>
                        <a:t> + 2O</a:t>
                      </a:r>
                      <a:r>
                        <a:rPr lang="en-US" sz="2400" baseline="-25000" dirty="0" smtClean="0"/>
                        <a:t>2</a:t>
                      </a:r>
                      <a:r>
                        <a:rPr lang="en-US" sz="2400" dirty="0" smtClean="0"/>
                        <a:t>      CO</a:t>
                      </a:r>
                      <a:r>
                        <a:rPr lang="en-US" sz="2400" baseline="-25000" dirty="0" smtClean="0"/>
                        <a:t>2</a:t>
                      </a:r>
                      <a:r>
                        <a:rPr lang="en-US" sz="2400" dirty="0" smtClean="0"/>
                        <a:t> + 2H</a:t>
                      </a:r>
                      <a:r>
                        <a:rPr lang="en-US" sz="2400" baseline="-25000" dirty="0" smtClean="0"/>
                        <a:t>2</a:t>
                      </a:r>
                      <a:r>
                        <a:rPr lang="en-US" sz="2400" dirty="0" smtClean="0"/>
                        <a:t>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32m</a:t>
                      </a:r>
                      <a:r>
                        <a:rPr lang="en-US" sz="2400" baseline="30000" dirty="0" smtClean="0"/>
                        <a:t>3</a:t>
                      </a:r>
                      <a:endParaRPr lang="en-US" sz="240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CO + ½O</a:t>
                      </a:r>
                      <a:r>
                        <a:rPr lang="en-US" sz="2400" baseline="-25000" dirty="0" smtClean="0"/>
                        <a:t>2</a:t>
                      </a:r>
                      <a:r>
                        <a:rPr lang="en-US" sz="2400" dirty="0" smtClean="0"/>
                        <a:t>          CO</a:t>
                      </a:r>
                      <a:r>
                        <a:rPr lang="en-US" sz="2400" baseline="-25000" dirty="0" smtClean="0"/>
                        <a:t>2</a:t>
                      </a:r>
                      <a:endParaRPr lang="en-US" sz="2400" dirty="0" smtClean="0"/>
                    </a:p>
                    <a:p>
                      <a:r>
                        <a:rPr lang="en-US" sz="2400" dirty="0" smtClean="0"/>
                        <a:t>8m</a:t>
                      </a:r>
                      <a:r>
                        <a:rPr lang="en-US" sz="2400" baseline="30000" dirty="0" smtClean="0"/>
                        <a:t>3 </a:t>
                      </a:r>
                      <a:endParaRPr lang="en-US" sz="2400" baseline="0" dirty="0" smtClean="0"/>
                    </a:p>
                    <a:p>
                      <a:r>
                        <a:rPr lang="en-US" sz="2400" baseline="0" dirty="0" smtClean="0"/>
                        <a:t>Incombustible in the fuel</a:t>
                      </a:r>
                    </a:p>
                    <a:p>
                      <a:r>
                        <a:rPr lang="en-US" sz="2400" baseline="0" dirty="0" smtClean="0"/>
                        <a:t>CO</a:t>
                      </a:r>
                      <a:r>
                        <a:rPr lang="en-US" sz="2400" baseline="-25000" dirty="0" smtClean="0"/>
                        <a:t>2</a:t>
                      </a:r>
                      <a:endParaRPr lang="en-US" sz="2400" baseline="0" dirty="0" smtClean="0"/>
                    </a:p>
                    <a:p>
                      <a:r>
                        <a:rPr lang="en-US" sz="2400" baseline="0" dirty="0" smtClean="0"/>
                        <a:t>N</a:t>
                      </a:r>
                      <a:r>
                        <a:rPr lang="en-US" sz="2400" baseline="-25000" dirty="0" smtClean="0"/>
                        <a:t>2</a:t>
                      </a:r>
                      <a:endParaRPr lang="en-US" sz="2400" dirty="0"/>
                    </a:p>
                  </a:txBody>
                  <a:tcPr/>
                </a:tc>
                <a:tc>
                  <a:txBody>
                    <a:bodyPr/>
                    <a:lstStyle/>
                    <a:p>
                      <a:pPr algn="ctr"/>
                      <a:r>
                        <a:rPr lang="en-US" sz="2400" dirty="0" smtClean="0"/>
                        <a:t>25</a:t>
                      </a:r>
                    </a:p>
                    <a:p>
                      <a:pPr algn="ctr"/>
                      <a:endParaRPr lang="en-US" sz="2400" dirty="0" smtClean="0"/>
                    </a:p>
                    <a:p>
                      <a:pPr algn="ctr"/>
                      <a:r>
                        <a:rPr lang="en-US" sz="2400" dirty="0" smtClean="0"/>
                        <a:t>64</a:t>
                      </a:r>
                    </a:p>
                    <a:p>
                      <a:pPr algn="ctr"/>
                      <a:endParaRPr lang="en-US" sz="2400" dirty="0" smtClean="0"/>
                    </a:p>
                    <a:p>
                      <a:pPr algn="ctr"/>
                      <a:r>
                        <a:rPr lang="en-US" sz="2400" dirty="0" smtClean="0"/>
                        <a:t>4</a:t>
                      </a:r>
                      <a:endParaRPr lang="en-US" sz="2400" dirty="0"/>
                    </a:p>
                  </a:txBody>
                  <a:tcPr/>
                </a:tc>
                <a:tc>
                  <a:txBody>
                    <a:bodyPr/>
                    <a:lstStyle/>
                    <a:p>
                      <a:pPr algn="ctr"/>
                      <a:endParaRPr lang="en-US" sz="2400" dirty="0" smtClean="0"/>
                    </a:p>
                    <a:p>
                      <a:pPr algn="ctr"/>
                      <a:endParaRPr lang="en-US" sz="2400" dirty="0" smtClean="0"/>
                    </a:p>
                    <a:p>
                      <a:pPr algn="ctr"/>
                      <a:r>
                        <a:rPr lang="en-US" sz="2400" dirty="0" smtClean="0"/>
                        <a:t>44</a:t>
                      </a:r>
                    </a:p>
                    <a:p>
                      <a:pPr algn="ctr"/>
                      <a:endParaRPr lang="en-US" sz="2400" dirty="0" smtClean="0"/>
                    </a:p>
                    <a:p>
                      <a:pPr algn="ctr"/>
                      <a:r>
                        <a:rPr lang="en-US" sz="2400" dirty="0" smtClean="0"/>
                        <a:t>44</a:t>
                      </a:r>
                      <a:endParaRPr lang="en-US" sz="2400" dirty="0"/>
                    </a:p>
                  </a:txBody>
                  <a:tcPr/>
                </a:tc>
                <a:tc>
                  <a:txBody>
                    <a:bodyPr/>
                    <a:lstStyle/>
                    <a:p>
                      <a:pPr algn="ctr"/>
                      <a:r>
                        <a:rPr lang="en-US" sz="2400" dirty="0" smtClean="0"/>
                        <a:t>50</a:t>
                      </a:r>
                    </a:p>
                    <a:p>
                      <a:pPr algn="ctr"/>
                      <a:endParaRPr lang="en-US" sz="2400" dirty="0" smtClean="0"/>
                    </a:p>
                    <a:p>
                      <a:pPr algn="ctr"/>
                      <a:r>
                        <a:rPr lang="en-US" sz="2400" dirty="0" smtClean="0"/>
                        <a:t>64</a:t>
                      </a:r>
                      <a:endParaRPr lang="en-US" sz="2400" dirty="0"/>
                    </a:p>
                  </a:txBody>
                  <a:tcPr/>
                </a:tc>
                <a:tc>
                  <a:txBody>
                    <a:bodyPr/>
                    <a:lstStyle/>
                    <a:p>
                      <a:pPr algn="ctr"/>
                      <a:endParaRPr lang="en-US" sz="2400" dirty="0" smtClean="0"/>
                    </a:p>
                    <a:p>
                      <a:pPr algn="ctr"/>
                      <a:endParaRPr lang="en-US" sz="2400" dirty="0" smtClean="0"/>
                    </a:p>
                    <a:p>
                      <a:pPr algn="ctr"/>
                      <a:endParaRPr lang="en-US" sz="2400" dirty="0" smtClean="0"/>
                    </a:p>
                    <a:p>
                      <a:pPr algn="ctr"/>
                      <a:endParaRPr lang="en-US" sz="2400" dirty="0" smtClean="0"/>
                    </a:p>
                    <a:p>
                      <a:pPr algn="ctr"/>
                      <a:endParaRPr lang="en-US" sz="2400" dirty="0" smtClean="0"/>
                    </a:p>
                    <a:p>
                      <a:pPr algn="ctr"/>
                      <a:endParaRPr lang="en-US" sz="2400" dirty="0" smtClean="0"/>
                    </a:p>
                    <a:p>
                      <a:pPr algn="ctr"/>
                      <a:endParaRPr lang="en-US" sz="2400" dirty="0" smtClean="0"/>
                    </a:p>
                    <a:p>
                      <a:pPr algn="ctr"/>
                      <a:endParaRPr lang="en-US" sz="2400" dirty="0" smtClean="0"/>
                    </a:p>
                    <a:p>
                      <a:pPr algn="ctr"/>
                      <a:r>
                        <a:rPr lang="en-US" sz="2400" dirty="0" smtClean="0"/>
                        <a:t>2</a:t>
                      </a:r>
                      <a:endParaRPr lang="en-US" sz="2400" dirty="0"/>
                    </a:p>
                  </a:txBody>
                  <a:tcPr/>
                </a:tc>
              </a:tr>
              <a:tr h="526124">
                <a:tc>
                  <a:txBody>
                    <a:bodyPr/>
                    <a:lstStyle/>
                    <a:p>
                      <a:r>
                        <a:rPr lang="en-US" sz="2400" dirty="0" smtClean="0"/>
                        <a:t>Total</a:t>
                      </a:r>
                      <a:endParaRPr lang="en-US" sz="2400" dirty="0"/>
                    </a:p>
                  </a:txBody>
                  <a:tcPr/>
                </a:tc>
                <a:tc>
                  <a:txBody>
                    <a:bodyPr/>
                    <a:lstStyle/>
                    <a:p>
                      <a:pPr algn="ctr"/>
                      <a:r>
                        <a:rPr lang="en-US" sz="2400" dirty="0" smtClean="0"/>
                        <a:t>93</a:t>
                      </a:r>
                      <a:endParaRPr lang="en-US" sz="2400" dirty="0"/>
                    </a:p>
                  </a:txBody>
                  <a:tcPr/>
                </a:tc>
                <a:tc>
                  <a:txBody>
                    <a:bodyPr/>
                    <a:lstStyle/>
                    <a:p>
                      <a:pPr algn="ctr"/>
                      <a:r>
                        <a:rPr lang="en-US" sz="2400" dirty="0" smtClean="0"/>
                        <a:t>44</a:t>
                      </a:r>
                      <a:endParaRPr lang="en-US" sz="2400" dirty="0"/>
                    </a:p>
                  </a:txBody>
                  <a:tcPr/>
                </a:tc>
                <a:tc>
                  <a:txBody>
                    <a:bodyPr/>
                    <a:lstStyle/>
                    <a:p>
                      <a:pPr algn="ctr"/>
                      <a:r>
                        <a:rPr lang="en-US" sz="2400" dirty="0" smtClean="0"/>
                        <a:t>114</a:t>
                      </a:r>
                      <a:endParaRPr lang="en-US" sz="2400" dirty="0"/>
                    </a:p>
                  </a:txBody>
                  <a:tcPr/>
                </a:tc>
                <a:tc>
                  <a:txBody>
                    <a:bodyPr/>
                    <a:lstStyle/>
                    <a:p>
                      <a:pPr algn="ctr"/>
                      <a:r>
                        <a:rPr lang="en-US" sz="2400" dirty="0" smtClean="0"/>
                        <a:t>2</a:t>
                      </a:r>
                      <a:endParaRPr lang="en-US" sz="2400" dirty="0"/>
                    </a:p>
                  </a:txBody>
                  <a:tcPr/>
                </a:tc>
              </a:tr>
              <a:tr h="468755">
                <a:tc>
                  <a:txBody>
                    <a:bodyPr/>
                    <a:lstStyle/>
                    <a:p>
                      <a:r>
                        <a:rPr lang="en-US" sz="2400" dirty="0" smtClean="0"/>
                        <a:t>Oxygen available in the fuel</a:t>
                      </a:r>
                      <a:endParaRPr lang="en-US" sz="2400" dirty="0"/>
                    </a:p>
                  </a:txBody>
                  <a:tcPr/>
                </a:tc>
                <a:tc>
                  <a:txBody>
                    <a:bodyPr/>
                    <a:lstStyle/>
                    <a:p>
                      <a:pPr algn="ctr"/>
                      <a:r>
                        <a:rPr lang="en-US" sz="2400" dirty="0" smtClean="0"/>
                        <a:t>4</a:t>
                      </a:r>
                      <a:endParaRPr lang="en-US" sz="2400" dirty="0"/>
                    </a:p>
                  </a:txBody>
                  <a:tcPr/>
                </a:tc>
                <a:tc>
                  <a:txBody>
                    <a:bodyPr/>
                    <a:lstStyle/>
                    <a:p>
                      <a:pPr algn="ctr"/>
                      <a:endParaRPr lang="en-US" sz="2400" dirty="0"/>
                    </a:p>
                  </a:txBody>
                  <a:tcPr/>
                </a:tc>
                <a:tc>
                  <a:txBody>
                    <a:bodyPr/>
                    <a:lstStyle/>
                    <a:p>
                      <a:pPr algn="ctr"/>
                      <a:endParaRPr lang="en-US" sz="2400" dirty="0"/>
                    </a:p>
                  </a:txBody>
                  <a:tcPr/>
                </a:tc>
                <a:tc>
                  <a:txBody>
                    <a:bodyPr/>
                    <a:lstStyle/>
                    <a:p>
                      <a:pPr algn="ctr"/>
                      <a:endParaRPr lang="en-US" sz="2400" dirty="0"/>
                    </a:p>
                  </a:txBody>
                  <a:tcPr/>
                </a:tc>
              </a:tr>
              <a:tr h="468755">
                <a:tc>
                  <a:txBody>
                    <a:bodyPr/>
                    <a:lstStyle/>
                    <a:p>
                      <a:r>
                        <a:rPr lang="en-US" sz="2400" dirty="0" smtClean="0"/>
                        <a:t>Oxygen from the air</a:t>
                      </a:r>
                      <a:endParaRPr lang="en-US" sz="2400" dirty="0"/>
                    </a:p>
                  </a:txBody>
                  <a:tcPr/>
                </a:tc>
                <a:tc>
                  <a:txBody>
                    <a:bodyPr/>
                    <a:lstStyle/>
                    <a:p>
                      <a:pPr algn="ctr"/>
                      <a:r>
                        <a:rPr lang="en-US" sz="2400" dirty="0" smtClean="0"/>
                        <a:t>89</a:t>
                      </a:r>
                      <a:endParaRPr lang="en-US" sz="2400" dirty="0"/>
                    </a:p>
                  </a:txBody>
                  <a:tcPr/>
                </a:tc>
                <a:tc>
                  <a:txBody>
                    <a:bodyPr/>
                    <a:lstStyle/>
                    <a:p>
                      <a:pPr algn="ctr"/>
                      <a:endParaRPr lang="en-US" sz="2400" dirty="0"/>
                    </a:p>
                  </a:txBody>
                  <a:tcPr/>
                </a:tc>
                <a:tc>
                  <a:txBody>
                    <a:bodyPr/>
                    <a:lstStyle/>
                    <a:p>
                      <a:pPr algn="ctr"/>
                      <a:endParaRPr lang="en-US" sz="2400" dirty="0"/>
                    </a:p>
                  </a:txBody>
                  <a:tcPr/>
                </a:tc>
                <a:tc>
                  <a:txBody>
                    <a:bodyPr/>
                    <a:lstStyle/>
                    <a:p>
                      <a:pPr algn="ctr"/>
                      <a:endParaRPr lang="en-US" sz="2400" dirty="0"/>
                    </a:p>
                  </a:txBody>
                  <a:tcPr/>
                </a:tc>
              </a:tr>
            </a:tbl>
          </a:graphicData>
        </a:graphic>
      </p:graphicFrame>
    </p:spTree>
    <p:extLst>
      <p:ext uri="{BB962C8B-B14F-4D97-AF65-F5344CB8AC3E}">
        <p14:creationId xmlns:p14="http://schemas.microsoft.com/office/powerpoint/2010/main" val="3290716013"/>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Coke Oven Gas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1937982"/>
                <a:ext cx="9905999" cy="4694829"/>
              </a:xfrm>
            </p:spPr>
            <p:txBody>
              <a:bodyPr>
                <a:normAutofit fontScale="92500" lnSpcReduction="20000"/>
              </a:bodyPr>
              <a:lstStyle/>
              <a:p>
                <a:pPr marL="0" indent="0">
                  <a:buNone/>
                </a:pPr>
                <a:r>
                  <a:rPr lang="en-US" sz="3200" dirty="0" smtClean="0"/>
                  <a:t>What is in the wet flue gas</a:t>
                </a:r>
              </a:p>
              <a:p>
                <a:pPr marL="0" indent="0">
                  <a:buNone/>
                </a:pPr>
                <a:r>
                  <a:rPr lang="en-US" sz="3200" dirty="0" smtClean="0"/>
                  <a:t>CO</a:t>
                </a:r>
                <a:r>
                  <a:rPr lang="en-US" sz="3200" baseline="-25000" dirty="0" smtClean="0"/>
                  <a:t>2</a:t>
                </a:r>
                <a:r>
                  <a:rPr lang="en-US" sz="3200" dirty="0" smtClean="0"/>
                  <a:t> 									 44m</a:t>
                </a:r>
                <a:r>
                  <a:rPr lang="en-US" sz="3200" baseline="30000" dirty="0" smtClean="0"/>
                  <a:t>3</a:t>
                </a:r>
                <a:endParaRPr lang="en-US" sz="3200" dirty="0" smtClean="0"/>
              </a:p>
              <a:p>
                <a:pPr marL="0" indent="0">
                  <a:buNone/>
                </a:pPr>
                <a:r>
                  <a:rPr lang="en-US" sz="3200" dirty="0" smtClean="0"/>
                  <a:t>H</a:t>
                </a:r>
                <a:r>
                  <a:rPr lang="en-US" sz="3200" baseline="-25000" dirty="0" smtClean="0"/>
                  <a:t>2</a:t>
                </a:r>
                <a:r>
                  <a:rPr lang="en-US" sz="3200" dirty="0" smtClean="0"/>
                  <a:t>O									114m</a:t>
                </a:r>
                <a:r>
                  <a:rPr lang="en-US" sz="3200" baseline="30000" dirty="0" smtClean="0"/>
                  <a:t>3</a:t>
                </a:r>
                <a:endParaRPr lang="en-US" sz="3200" dirty="0" smtClean="0"/>
              </a:p>
              <a:p>
                <a:pPr marL="0" indent="0">
                  <a:buNone/>
                </a:pPr>
                <a:r>
                  <a:rPr lang="en-US" sz="3200" dirty="0" smtClean="0"/>
                  <a:t>N</a:t>
                </a:r>
                <a:r>
                  <a:rPr lang="en-US" sz="3200" baseline="-25000" dirty="0" smtClean="0"/>
                  <a:t>2</a:t>
                </a:r>
                <a:r>
                  <a:rPr lang="en-US" sz="3200" dirty="0" smtClean="0"/>
                  <a:t> (from the gas itself)						  2m</a:t>
                </a:r>
                <a:r>
                  <a:rPr lang="en-US" sz="3200" baseline="30000" dirty="0" smtClean="0"/>
                  <a:t>3</a:t>
                </a:r>
                <a:endParaRPr lang="en-US" sz="3200" dirty="0" smtClean="0"/>
              </a:p>
              <a:p>
                <a:pPr marL="0" indent="0">
                  <a:buNone/>
                </a:pPr>
                <a:r>
                  <a:rPr lang="en-US" sz="3200" dirty="0" smtClean="0"/>
                  <a:t>N</a:t>
                </a:r>
                <a:r>
                  <a:rPr lang="en-US" sz="3200" baseline="-25000" dirty="0" smtClean="0"/>
                  <a:t>2</a:t>
                </a:r>
                <a:r>
                  <a:rPr lang="en-US" sz="3200" dirty="0" smtClean="0"/>
                  <a:t> (from the combustion air) </a:t>
                </a:r>
                <a14:m>
                  <m:oMath xmlns:m="http://schemas.openxmlformats.org/officeDocument/2006/math">
                    <m:d>
                      <m:dPr>
                        <m:ctrlPr>
                          <a:rPr lang="en-US" sz="3200" i="1" smtClean="0">
                            <a:latin typeface="Cambria Math" panose="02040503050406030204" pitchFamily="18" charset="0"/>
                          </a:rPr>
                        </m:ctrlPr>
                      </m:dPr>
                      <m:e>
                        <m:r>
                          <a:rPr lang="en-US" sz="3200" b="0" i="1" smtClean="0">
                            <a:latin typeface="Cambria Math" panose="02040503050406030204" pitchFamily="18" charset="0"/>
                          </a:rPr>
                          <m:t>423.8 </m:t>
                        </m:r>
                        <m:r>
                          <a:rPr lang="en-US" sz="3200" b="0" i="1" smtClean="0">
                            <a:latin typeface="Cambria Math" panose="02040503050406030204" pitchFamily="18" charset="0"/>
                            <a:ea typeface="Cambria Math" panose="02040503050406030204" pitchFamily="18" charset="0"/>
                          </a:rPr>
                          <m:t>× </m:t>
                        </m:r>
                        <m:f>
                          <m:fPr>
                            <m:ctrlPr>
                              <a:rPr lang="en-US" sz="3200" b="0" i="1" smtClean="0">
                                <a:latin typeface="Cambria Math" panose="02040503050406030204" pitchFamily="18" charset="0"/>
                                <a:ea typeface="Cambria Math" panose="02040503050406030204" pitchFamily="18" charset="0"/>
                              </a:rPr>
                            </m:ctrlPr>
                          </m:fPr>
                          <m:num>
                            <m:r>
                              <a:rPr lang="en-US" sz="3200" b="0" i="1" smtClean="0">
                                <a:latin typeface="Cambria Math" panose="02040503050406030204" pitchFamily="18" charset="0"/>
                                <a:ea typeface="Cambria Math" panose="02040503050406030204" pitchFamily="18" charset="0"/>
                              </a:rPr>
                              <m:t>79</m:t>
                            </m:r>
                          </m:num>
                          <m:den>
                            <m:r>
                              <a:rPr lang="en-US" sz="3200" b="0" i="1" smtClean="0">
                                <a:latin typeface="Cambria Math" panose="02040503050406030204" pitchFamily="18" charset="0"/>
                                <a:ea typeface="Cambria Math" panose="02040503050406030204" pitchFamily="18" charset="0"/>
                              </a:rPr>
                              <m:t>100</m:t>
                            </m:r>
                          </m:den>
                        </m:f>
                      </m:e>
                    </m:d>
                  </m:oMath>
                </a14:m>
                <a:r>
                  <a:rPr lang="en-US" sz="3200" dirty="0" smtClean="0"/>
                  <a:t> = 334.8m</a:t>
                </a:r>
                <a:r>
                  <a:rPr lang="en-US" sz="3200" baseline="30000" dirty="0" smtClean="0"/>
                  <a:t>3</a:t>
                </a:r>
                <a:endParaRPr lang="en-US" sz="3200" dirty="0" smtClean="0"/>
              </a:p>
              <a:p>
                <a:pPr marL="0" indent="0">
                  <a:buNone/>
                </a:pPr>
                <a:r>
                  <a:rPr lang="en-US" sz="3200" dirty="0" smtClean="0"/>
                  <a:t>From this you can work out the expected wet and dry gas analysis if complete combustion has taken place under these ideal theoretical conditions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1937982"/>
                <a:ext cx="9905999" cy="4694829"/>
              </a:xfrm>
              <a:blipFill rotWithShape="0">
                <a:blip r:embed="rId2"/>
                <a:stretch>
                  <a:fillRect l="-1415" t="-1558" b="-2338"/>
                </a:stretch>
              </a:blipFill>
            </p:spPr>
            <p:txBody>
              <a:bodyPr/>
              <a:lstStyle/>
              <a:p>
                <a:r>
                  <a:rPr lang="en-US">
                    <a:noFill/>
                  </a:rPr>
                  <a:t> </a:t>
                </a:r>
              </a:p>
            </p:txBody>
          </p:sp>
        </mc:Fallback>
      </mc:AlternateContent>
    </p:spTree>
    <p:extLst>
      <p:ext uri="{BB962C8B-B14F-4D97-AF65-F5344CB8AC3E}">
        <p14:creationId xmlns:p14="http://schemas.microsoft.com/office/powerpoint/2010/main" val="659523429"/>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Find the theoretical wet and dry flue gas analysis by volume for this coke oven gas</a:t>
            </a:r>
            <a:endParaRPr lang="en-US" sz="3200" dirty="0"/>
          </a:p>
        </p:txBody>
      </p:sp>
    </p:spTree>
    <p:extLst>
      <p:ext uri="{BB962C8B-B14F-4D97-AF65-F5344CB8AC3E}">
        <p14:creationId xmlns:p14="http://schemas.microsoft.com/office/powerpoint/2010/main" val="2468976419"/>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(1)</a:t>
            </a:r>
            <a:endParaRPr lang="en-US" sz="4400" dirty="0"/>
          </a:p>
        </p:txBody>
      </p:sp>
      <p:sp>
        <p:nvSpPr>
          <p:cNvPr id="3" name="Content Placeholder 2"/>
          <p:cNvSpPr>
            <a:spLocks noGrp="1"/>
          </p:cNvSpPr>
          <p:nvPr>
            <p:ph idx="1"/>
          </p:nvPr>
        </p:nvSpPr>
        <p:spPr>
          <a:xfrm>
            <a:off x="1141412" y="2249486"/>
            <a:ext cx="10063400" cy="4287791"/>
          </a:xfrm>
        </p:spPr>
        <p:txBody>
          <a:bodyPr>
            <a:normAutofit fontScale="92500" lnSpcReduction="10000"/>
          </a:bodyPr>
          <a:lstStyle/>
          <a:p>
            <a:pPr marL="0" indent="0">
              <a:buNone/>
            </a:pPr>
            <a:r>
              <a:rPr lang="en-US" sz="3200" dirty="0" smtClean="0"/>
              <a:t>To find the wet and dry gas analysis you need to list the amounts of the individual gases that are in the flue gas</a:t>
            </a:r>
          </a:p>
          <a:p>
            <a:pPr marL="0" indent="0">
              <a:buNone/>
            </a:pPr>
            <a:r>
              <a:rPr lang="en-US" sz="3200" dirty="0" smtClean="0"/>
              <a:t>For each 100m</a:t>
            </a:r>
            <a:r>
              <a:rPr lang="en-US" sz="3200" baseline="30000" dirty="0" smtClean="0"/>
              <a:t>3</a:t>
            </a:r>
            <a:r>
              <a:rPr lang="en-US" sz="3200" dirty="0" smtClean="0"/>
              <a:t> NTP of the coke-oven gas burnt</a:t>
            </a:r>
          </a:p>
          <a:p>
            <a:pPr marL="0" indent="0">
              <a:buNone/>
            </a:pPr>
            <a:r>
              <a:rPr lang="en-US" sz="3200" dirty="0" smtClean="0"/>
              <a:t>CO</a:t>
            </a:r>
            <a:r>
              <a:rPr lang="en-US" sz="3200" baseline="-25000" dirty="0" smtClean="0"/>
              <a:t>2</a:t>
            </a:r>
            <a:r>
              <a:rPr lang="en-US" sz="3200" dirty="0" smtClean="0"/>
              <a:t>		44.0m of CO</a:t>
            </a:r>
            <a:r>
              <a:rPr lang="en-US" sz="3200" baseline="-25000" dirty="0" smtClean="0"/>
              <a:t>2</a:t>
            </a:r>
            <a:endParaRPr lang="en-US" sz="3200" dirty="0" smtClean="0"/>
          </a:p>
          <a:p>
            <a:pPr marL="0" indent="0">
              <a:buNone/>
            </a:pPr>
            <a:r>
              <a:rPr lang="en-US" sz="3200" dirty="0" smtClean="0"/>
              <a:t>H</a:t>
            </a:r>
            <a:r>
              <a:rPr lang="en-US" sz="3200" baseline="-25000" dirty="0" smtClean="0"/>
              <a:t>2</a:t>
            </a:r>
            <a:r>
              <a:rPr lang="en-US" sz="3200" dirty="0" smtClean="0"/>
              <a:t>O		114.0m of H</a:t>
            </a:r>
            <a:r>
              <a:rPr lang="en-US" sz="3200" baseline="-25000" dirty="0" smtClean="0"/>
              <a:t>2</a:t>
            </a:r>
            <a:r>
              <a:rPr lang="en-US" sz="3200" dirty="0" smtClean="0"/>
              <a:t>O and a total of</a:t>
            </a:r>
          </a:p>
          <a:p>
            <a:pPr marL="0" indent="0">
              <a:buNone/>
            </a:pPr>
            <a:r>
              <a:rPr lang="en-US" sz="3200" dirty="0" smtClean="0"/>
              <a:t>		336.8m</a:t>
            </a:r>
            <a:r>
              <a:rPr lang="en-US" sz="3200" baseline="30000" dirty="0" smtClean="0"/>
              <a:t>3</a:t>
            </a:r>
            <a:r>
              <a:rPr lang="en-US" sz="3200" dirty="0" smtClean="0"/>
              <a:t> of N</a:t>
            </a:r>
            <a:r>
              <a:rPr lang="en-US" sz="3200" baseline="-25000" dirty="0" smtClean="0"/>
              <a:t>2</a:t>
            </a:r>
            <a:r>
              <a:rPr lang="en-US" sz="3200" dirty="0" smtClean="0"/>
              <a:t> from the combustion air and gas itself</a:t>
            </a:r>
            <a:endParaRPr lang="en-US" sz="3200" dirty="0"/>
          </a:p>
          <a:p>
            <a:pPr marL="0" indent="0">
              <a:buNone/>
            </a:pPr>
            <a:r>
              <a:rPr lang="en-US" sz="3200" dirty="0" smtClean="0"/>
              <a:t>The total is 494.8m</a:t>
            </a:r>
            <a:r>
              <a:rPr lang="en-US" sz="3200" baseline="30000" dirty="0" smtClean="0"/>
              <a:t>3</a:t>
            </a:r>
            <a:r>
              <a:rPr lang="en-US" sz="3200" dirty="0" smtClean="0"/>
              <a:t> NTP</a:t>
            </a:r>
            <a:endParaRPr lang="en-US" sz="3200" dirty="0"/>
          </a:p>
        </p:txBody>
      </p:sp>
    </p:spTree>
    <p:extLst>
      <p:ext uri="{BB962C8B-B14F-4D97-AF65-F5344CB8AC3E}">
        <p14:creationId xmlns:p14="http://schemas.microsoft.com/office/powerpoint/2010/main" val="3739159161"/>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18941"/>
            <a:ext cx="9905998" cy="901521"/>
          </a:xfrm>
        </p:spPr>
        <p:txBody>
          <a:bodyPr>
            <a:normAutofit/>
          </a:bodyPr>
          <a:lstStyle/>
          <a:p>
            <a:pPr algn="ctr"/>
            <a:r>
              <a:rPr lang="en-US" sz="4400" dirty="0" smtClean="0"/>
              <a:t>Solution (2)</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1300766"/>
                <a:ext cx="9905999" cy="5228823"/>
              </a:xfrm>
            </p:spPr>
            <p:txBody>
              <a:bodyPr>
                <a:normAutofit fontScale="92500" lnSpcReduction="20000"/>
              </a:bodyPr>
              <a:lstStyle/>
              <a:p>
                <a:pPr marL="0" indent="0">
                  <a:buNone/>
                </a:pPr>
                <a:r>
                  <a:rPr lang="en-US" sz="3200" b="1" u="sng" dirty="0" smtClean="0"/>
                  <a:t>Wet gas</a:t>
                </a:r>
                <a:r>
                  <a:rPr lang="en-US" sz="3200" dirty="0" smtClean="0"/>
                  <a:t>: - All three of the gases will be in the actual wet gas passing from the combustion chamber</a:t>
                </a:r>
              </a:p>
              <a:p>
                <a:pPr marL="0" indent="0">
                  <a:buNone/>
                </a:pPr>
                <a:r>
                  <a:rPr lang="en-US" sz="3200" dirty="0" smtClean="0"/>
                  <a:t>For each gas the percentage present is given by</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𝑉𝑜𝑙𝑢𝑚𝑒</m:t>
                        </m:r>
                        <m:r>
                          <a:rPr lang="en-US" sz="3200" b="0" i="1" smtClean="0">
                            <a:latin typeface="Cambria Math" panose="02040503050406030204" pitchFamily="18" charset="0"/>
                          </a:rPr>
                          <m:t> </m:t>
                        </m:r>
                        <m:r>
                          <a:rPr lang="en-US" sz="3200" b="0" i="1" smtClean="0">
                            <a:latin typeface="Cambria Math" panose="02040503050406030204" pitchFamily="18" charset="0"/>
                          </a:rPr>
                          <m:t>𝑜𝑓</m:t>
                        </m:r>
                        <m:r>
                          <a:rPr lang="en-US" sz="3200" b="0" i="1" smtClean="0">
                            <a:latin typeface="Cambria Math" panose="02040503050406030204" pitchFamily="18" charset="0"/>
                          </a:rPr>
                          <m:t> </m:t>
                        </m:r>
                        <m:r>
                          <a:rPr lang="en-US" sz="3200" b="0" i="1" smtClean="0">
                            <a:latin typeface="Cambria Math" panose="02040503050406030204" pitchFamily="18" charset="0"/>
                          </a:rPr>
                          <m:t>𝑡h𝑒</m:t>
                        </m:r>
                        <m:r>
                          <a:rPr lang="en-US" sz="3200" b="0" i="1" smtClean="0">
                            <a:latin typeface="Cambria Math" panose="02040503050406030204" pitchFamily="18" charset="0"/>
                          </a:rPr>
                          <m:t> </m:t>
                        </m:r>
                        <m:r>
                          <a:rPr lang="en-US" sz="3200" b="0" i="1" smtClean="0">
                            <a:latin typeface="Cambria Math" panose="02040503050406030204" pitchFamily="18" charset="0"/>
                          </a:rPr>
                          <m:t>𝑔𝑎𝑠</m:t>
                        </m:r>
                      </m:num>
                      <m:den>
                        <m:r>
                          <a:rPr lang="en-US" sz="3200" b="0" i="1" smtClean="0">
                            <a:latin typeface="Cambria Math" panose="02040503050406030204" pitchFamily="18" charset="0"/>
                          </a:rPr>
                          <m:t>𝑇𝑜𝑡𝑎𝑙</m:t>
                        </m:r>
                        <m:r>
                          <a:rPr lang="en-US" sz="3200" b="0" i="1" smtClean="0">
                            <a:latin typeface="Cambria Math" panose="02040503050406030204" pitchFamily="18" charset="0"/>
                          </a:rPr>
                          <m:t> </m:t>
                        </m:r>
                        <m:r>
                          <a:rPr lang="en-US" sz="3200" b="0" i="1" smtClean="0">
                            <a:latin typeface="Cambria Math" panose="02040503050406030204" pitchFamily="18" charset="0"/>
                          </a:rPr>
                          <m:t>𝑤𝑒𝑡</m:t>
                        </m:r>
                        <m:r>
                          <a:rPr lang="en-US" sz="3200" b="0" i="1" smtClean="0">
                            <a:latin typeface="Cambria Math" panose="02040503050406030204" pitchFamily="18" charset="0"/>
                          </a:rPr>
                          <m:t> </m:t>
                        </m:r>
                        <m:r>
                          <a:rPr lang="en-US" sz="3200" b="0" i="1" smtClean="0">
                            <a:latin typeface="Cambria Math" panose="02040503050406030204" pitchFamily="18" charset="0"/>
                          </a:rPr>
                          <m:t>𝑔𝑎𝑠</m:t>
                        </m:r>
                        <m:r>
                          <a:rPr lang="en-US" sz="3200" b="0" i="1" smtClean="0">
                            <a:latin typeface="Cambria Math" panose="02040503050406030204" pitchFamily="18" charset="0"/>
                          </a:rPr>
                          <m:t> </m:t>
                        </m:r>
                        <m:r>
                          <a:rPr lang="en-US" sz="3200" b="0" i="1" smtClean="0">
                            <a:latin typeface="Cambria Math" panose="02040503050406030204" pitchFamily="18" charset="0"/>
                          </a:rPr>
                          <m:t>𝑣𝑜𝑙𝑢𝑚𝑒</m:t>
                        </m:r>
                      </m:den>
                    </m:f>
                  </m:oMath>
                </a14:m>
                <a:r>
                  <a:rPr lang="en-US" sz="3200" dirty="0" smtClean="0"/>
                  <a:t> x 100</a:t>
                </a:r>
              </a:p>
              <a:p>
                <a:pPr marL="0" indent="0">
                  <a:buNone/>
                </a:pPr>
                <a:r>
                  <a:rPr lang="en-US" sz="3200" dirty="0" smtClean="0"/>
                  <a:t>CO</a:t>
                </a:r>
                <a:r>
                  <a:rPr lang="en-US" sz="3200" baseline="-25000" dirty="0" smtClean="0"/>
                  <a:t>2</a:t>
                </a:r>
                <a:r>
                  <a:rPr lang="en-US" sz="3200" dirty="0" smtClean="0"/>
                  <a:t> =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44</m:t>
                            </m:r>
                          </m:num>
                          <m:den>
                            <m:r>
                              <a:rPr lang="en-US" sz="3200" b="0" i="1" smtClean="0">
                                <a:latin typeface="Cambria Math" panose="02040503050406030204" pitchFamily="18" charset="0"/>
                              </a:rPr>
                              <m:t>494.8</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×100</m:t>
                        </m:r>
                        <m:r>
                          <a:rPr lang="en-US" sz="3200" b="0" i="1" smtClean="0">
                            <a:latin typeface="Cambria Math" panose="02040503050406030204" pitchFamily="18" charset="0"/>
                          </a:rPr>
                          <m:t> </m:t>
                        </m:r>
                      </m:e>
                    </m:d>
                  </m:oMath>
                </a14:m>
                <a:r>
                  <a:rPr lang="en-US" sz="3200" dirty="0" smtClean="0"/>
                  <a:t> = 8.9%</a:t>
                </a:r>
              </a:p>
              <a:p>
                <a:pPr marL="0" indent="0">
                  <a:buNone/>
                </a:pPr>
                <a:r>
                  <a:rPr lang="en-US" sz="3200" dirty="0" smtClean="0"/>
                  <a:t>H</a:t>
                </a:r>
                <a:r>
                  <a:rPr lang="en-US" sz="3200" baseline="-25000" dirty="0" smtClean="0"/>
                  <a:t>2</a:t>
                </a:r>
                <a:r>
                  <a:rPr lang="en-US" sz="3200" dirty="0" smtClean="0"/>
                  <a:t>O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114</m:t>
                            </m:r>
                          </m:num>
                          <m:den>
                            <m:r>
                              <a:rPr lang="en-US" sz="3200" b="0" i="1" smtClean="0">
                                <a:latin typeface="Cambria Math" panose="02040503050406030204" pitchFamily="18" charset="0"/>
                              </a:rPr>
                              <m:t>494.8</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×100</m:t>
                        </m:r>
                      </m:e>
                    </m:d>
                  </m:oMath>
                </a14:m>
                <a:r>
                  <a:rPr lang="en-US" sz="3200" dirty="0" smtClean="0"/>
                  <a:t> = 23.0%</a:t>
                </a:r>
              </a:p>
              <a:p>
                <a:pPr marL="0" indent="0">
                  <a:buNone/>
                </a:pPr>
                <a:r>
                  <a:rPr lang="en-US" sz="3200" dirty="0" smtClean="0"/>
                  <a:t>N</a:t>
                </a:r>
                <a:r>
                  <a:rPr lang="en-US" sz="3200" baseline="-25000" dirty="0" smtClean="0"/>
                  <a:t>2</a:t>
                </a:r>
                <a:r>
                  <a:rPr lang="en-US" sz="3200" dirty="0" smtClean="0"/>
                  <a:t> =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336.8</m:t>
                            </m:r>
                          </m:num>
                          <m:den>
                            <m:r>
                              <a:rPr lang="en-US" sz="3200" b="0" i="1" smtClean="0">
                                <a:latin typeface="Cambria Math" panose="02040503050406030204" pitchFamily="18" charset="0"/>
                              </a:rPr>
                              <m:t>494.8</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×100</m:t>
                        </m:r>
                      </m:e>
                    </m:d>
                  </m:oMath>
                </a14:m>
                <a:r>
                  <a:rPr lang="en-US" sz="3200" dirty="0" smtClean="0"/>
                  <a:t> = 68.1%</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1300766"/>
                <a:ext cx="9905999" cy="5228823"/>
              </a:xfrm>
              <a:blipFill rotWithShape="0">
                <a:blip r:embed="rId2"/>
                <a:stretch>
                  <a:fillRect l="-1415" t="-1399"/>
                </a:stretch>
              </a:blipFill>
            </p:spPr>
            <p:txBody>
              <a:bodyPr/>
              <a:lstStyle/>
              <a:p>
                <a:r>
                  <a:rPr lang="en-US">
                    <a:noFill/>
                  </a:rPr>
                  <a:t> </a:t>
                </a:r>
              </a:p>
            </p:txBody>
          </p:sp>
        </mc:Fallback>
      </mc:AlternateContent>
    </p:spTree>
    <p:extLst>
      <p:ext uri="{BB962C8B-B14F-4D97-AF65-F5344CB8AC3E}">
        <p14:creationId xmlns:p14="http://schemas.microsoft.com/office/powerpoint/2010/main" val="3649336596"/>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(3)</a:t>
            </a:r>
            <a:endParaRPr lang="en-US" sz="4400" dirty="0"/>
          </a:p>
        </p:txBody>
      </p:sp>
      <p:sp>
        <p:nvSpPr>
          <p:cNvPr id="3" name="Content Placeholder 2"/>
          <p:cNvSpPr>
            <a:spLocks noGrp="1"/>
          </p:cNvSpPr>
          <p:nvPr>
            <p:ph idx="1"/>
          </p:nvPr>
        </p:nvSpPr>
        <p:spPr>
          <a:xfrm>
            <a:off x="1141412" y="2249487"/>
            <a:ext cx="9905999" cy="4228586"/>
          </a:xfrm>
        </p:spPr>
        <p:txBody>
          <a:bodyPr>
            <a:normAutofit lnSpcReduction="10000"/>
          </a:bodyPr>
          <a:lstStyle/>
          <a:p>
            <a:r>
              <a:rPr lang="en-US" sz="3200" dirty="0" smtClean="0"/>
              <a:t>When the sample of flue gas is taken the moisture is condensed out so the information we work out is for a moisture-free, dry sample</a:t>
            </a:r>
          </a:p>
          <a:p>
            <a:r>
              <a:rPr lang="en-US" sz="3200" dirty="0" smtClean="0"/>
              <a:t>This means that in the example we are working on now, there’ll only be CO</a:t>
            </a:r>
            <a:r>
              <a:rPr lang="en-US" sz="3200" baseline="-25000" dirty="0" smtClean="0"/>
              <a:t>2</a:t>
            </a:r>
            <a:r>
              <a:rPr lang="en-US" sz="3200" dirty="0" smtClean="0"/>
              <a:t> and N</a:t>
            </a:r>
            <a:r>
              <a:rPr lang="en-US" sz="3200" baseline="-25000" dirty="0" smtClean="0"/>
              <a:t>2</a:t>
            </a:r>
            <a:r>
              <a:rPr lang="en-US" sz="3200" dirty="0" smtClean="0"/>
              <a:t> in the dry gas</a:t>
            </a:r>
          </a:p>
          <a:p>
            <a:r>
              <a:rPr lang="en-US" sz="3200" dirty="0" smtClean="0"/>
              <a:t>The total dry gas volume is less than the wet gas volume there’s no H</a:t>
            </a:r>
            <a:r>
              <a:rPr lang="en-US" sz="3200" baseline="-25000" dirty="0" smtClean="0"/>
              <a:t>2</a:t>
            </a:r>
            <a:r>
              <a:rPr lang="en-US" sz="3200" dirty="0" smtClean="0"/>
              <a:t>O</a:t>
            </a:r>
            <a:endParaRPr lang="en-US" sz="3200" dirty="0"/>
          </a:p>
        </p:txBody>
      </p:sp>
    </p:spTree>
    <p:extLst>
      <p:ext uri="{BB962C8B-B14F-4D97-AF65-F5344CB8AC3E}">
        <p14:creationId xmlns:p14="http://schemas.microsoft.com/office/powerpoint/2010/main" val="1907822958"/>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334852"/>
            <a:ext cx="9905998" cy="914400"/>
          </a:xfrm>
        </p:spPr>
        <p:txBody>
          <a:bodyPr>
            <a:normAutofit/>
          </a:bodyPr>
          <a:lstStyle/>
          <a:p>
            <a:pPr algn="ctr"/>
            <a:r>
              <a:rPr lang="en-US" sz="4400" dirty="0" smtClean="0"/>
              <a:t>Solution (4)</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1519707"/>
                <a:ext cx="9905999" cy="4842456"/>
              </a:xfrm>
            </p:spPr>
            <p:txBody>
              <a:bodyPr>
                <a:normAutofit/>
              </a:bodyPr>
              <a:lstStyle/>
              <a:p>
                <a:pPr marL="0" indent="0">
                  <a:buNone/>
                </a:pPr>
                <a:r>
                  <a:rPr lang="en-US" sz="3200" dirty="0" smtClean="0"/>
                  <a:t>What we have is (44 + 336.8m</a:t>
                </a:r>
                <a:r>
                  <a:rPr lang="en-US" sz="3200" baseline="30000" dirty="0" smtClean="0"/>
                  <a:t>3</a:t>
                </a:r>
                <a:r>
                  <a:rPr lang="en-US" sz="3200" dirty="0" smtClean="0"/>
                  <a:t>) = 380.8m</a:t>
                </a:r>
                <a:r>
                  <a:rPr lang="en-US" sz="3200" baseline="30000" dirty="0" smtClean="0"/>
                  <a:t>3</a:t>
                </a:r>
                <a:r>
                  <a:rPr lang="en-US" sz="3200" dirty="0" smtClean="0"/>
                  <a:t> per 100m</a:t>
                </a:r>
                <a:r>
                  <a:rPr lang="en-US" sz="3200" baseline="30000" dirty="0" smtClean="0"/>
                  <a:t>3</a:t>
                </a:r>
                <a:r>
                  <a:rPr lang="en-US" sz="3200" dirty="0" smtClean="0"/>
                  <a:t> of fuel gas</a:t>
                </a:r>
              </a:p>
              <a:p>
                <a:pPr marL="0" indent="0">
                  <a:buNone/>
                </a:pPr>
                <a:r>
                  <a:rPr lang="en-US" sz="3200" dirty="0" smtClean="0"/>
                  <a:t>Using the same relationship as for the wet gas analysis we have</a:t>
                </a:r>
              </a:p>
              <a:p>
                <a:pPr marL="0" indent="0">
                  <a:buNone/>
                </a:pP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44</m:t>
                            </m:r>
                          </m:num>
                          <m:den>
                            <m:r>
                              <a:rPr lang="en-US" sz="3200" b="0" i="1" smtClean="0">
                                <a:latin typeface="Cambria Math" panose="02040503050406030204" pitchFamily="18" charset="0"/>
                              </a:rPr>
                              <m:t>380.8</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×100</m:t>
                        </m:r>
                      </m:e>
                    </m:d>
                  </m:oMath>
                </a14:m>
                <a:r>
                  <a:rPr lang="en-US" sz="3200" dirty="0" smtClean="0"/>
                  <a:t> = 11.6% of CO</a:t>
                </a:r>
                <a:r>
                  <a:rPr lang="en-US" sz="3200" baseline="-25000" dirty="0" smtClean="0"/>
                  <a:t>2</a:t>
                </a:r>
                <a:endParaRPr lang="en-US" sz="3200" dirty="0" smtClean="0"/>
              </a:p>
              <a:p>
                <a:pPr marL="0" indent="0">
                  <a:buNone/>
                </a:pP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336.8</m:t>
                            </m:r>
                          </m:num>
                          <m:den>
                            <m:r>
                              <a:rPr lang="en-US" sz="3200" b="0" i="1" smtClean="0">
                                <a:latin typeface="Cambria Math" panose="02040503050406030204" pitchFamily="18" charset="0"/>
                              </a:rPr>
                              <m:t>380.8</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×100</m:t>
                        </m:r>
                      </m:e>
                    </m:d>
                  </m:oMath>
                </a14:m>
                <a:r>
                  <a:rPr lang="en-US" sz="3200" dirty="0" smtClean="0"/>
                  <a:t> = 88.4% of N</a:t>
                </a:r>
                <a:r>
                  <a:rPr lang="en-US" sz="3200" baseline="-25000" dirty="0" smtClean="0"/>
                  <a:t>2</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1519707"/>
                <a:ext cx="9905999" cy="4842456"/>
              </a:xfrm>
              <a:blipFill rotWithShape="0">
                <a:blip r:embed="rId2"/>
                <a:stretch>
                  <a:fillRect l="-1538" t="-377" r="-1969"/>
                </a:stretch>
              </a:blipFill>
            </p:spPr>
            <p:txBody>
              <a:bodyPr/>
              <a:lstStyle/>
              <a:p>
                <a:r>
                  <a:rPr lang="en-US">
                    <a:noFill/>
                  </a:rPr>
                  <a:t> </a:t>
                </a:r>
              </a:p>
            </p:txBody>
          </p:sp>
        </mc:Fallback>
      </mc:AlternateContent>
    </p:spTree>
    <p:extLst>
      <p:ext uri="{BB962C8B-B14F-4D97-AF65-F5344CB8AC3E}">
        <p14:creationId xmlns:p14="http://schemas.microsoft.com/office/powerpoint/2010/main" val="4128201419"/>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18941"/>
            <a:ext cx="9905998" cy="927279"/>
          </a:xfrm>
        </p:spPr>
        <p:txBody>
          <a:bodyPr>
            <a:normAutofit/>
          </a:bodyPr>
          <a:lstStyle/>
          <a:p>
            <a:pPr algn="ctr"/>
            <a:r>
              <a:rPr lang="en-US" sz="4400" dirty="0" smtClean="0"/>
              <a:t>Fuel Oil</a:t>
            </a:r>
            <a:endParaRPr lang="en-US" sz="4400" dirty="0"/>
          </a:p>
        </p:txBody>
      </p:sp>
      <p:sp>
        <p:nvSpPr>
          <p:cNvPr id="3" name="Content Placeholder 2"/>
          <p:cNvSpPr>
            <a:spLocks noGrp="1"/>
          </p:cNvSpPr>
          <p:nvPr>
            <p:ph idx="1"/>
          </p:nvPr>
        </p:nvSpPr>
        <p:spPr>
          <a:xfrm>
            <a:off x="927280" y="1275008"/>
            <a:ext cx="10315976" cy="5190185"/>
          </a:xfrm>
        </p:spPr>
        <p:txBody>
          <a:bodyPr>
            <a:normAutofit lnSpcReduction="10000"/>
          </a:bodyPr>
          <a:lstStyle/>
          <a:p>
            <a:pPr marL="0" indent="0">
              <a:buNone/>
            </a:pPr>
            <a:r>
              <a:rPr lang="en-US" sz="3200" dirty="0" smtClean="0"/>
              <a:t>Our fuel oil has an ultimate analysis in percentage by mass of</a:t>
            </a:r>
          </a:p>
          <a:p>
            <a:pPr marL="0" indent="0">
              <a:buNone/>
            </a:pPr>
            <a:r>
              <a:rPr lang="en-US" sz="3200" dirty="0"/>
              <a:t>	</a:t>
            </a:r>
            <a:r>
              <a:rPr lang="en-US" sz="3200" dirty="0" smtClean="0"/>
              <a:t>Carbon</a:t>
            </a:r>
          </a:p>
          <a:p>
            <a:pPr marL="0" indent="0">
              <a:buNone/>
            </a:pPr>
            <a:r>
              <a:rPr lang="en-US" sz="3200" dirty="0"/>
              <a:t>	</a:t>
            </a:r>
            <a:r>
              <a:rPr lang="en-US" sz="3200" dirty="0" smtClean="0"/>
              <a:t>Hydrogen</a:t>
            </a:r>
          </a:p>
          <a:p>
            <a:pPr marL="0" indent="0">
              <a:buNone/>
            </a:pPr>
            <a:r>
              <a:rPr lang="en-US" sz="3200" dirty="0"/>
              <a:t>	</a:t>
            </a:r>
            <a:r>
              <a:rPr lang="en-US" sz="3200" dirty="0" smtClean="0"/>
              <a:t>Sulphur</a:t>
            </a:r>
          </a:p>
          <a:p>
            <a:pPr marL="0" indent="0">
              <a:buNone/>
            </a:pPr>
            <a:r>
              <a:rPr lang="en-US" sz="3200" dirty="0" smtClean="0"/>
              <a:t>To keep the figures reasonable let’s take 100Kg of the oil.  This will give: -</a:t>
            </a:r>
          </a:p>
          <a:p>
            <a:pPr marL="0" indent="0">
              <a:buNone/>
            </a:pPr>
            <a:r>
              <a:rPr lang="en-US" sz="3200" dirty="0"/>
              <a:t>	</a:t>
            </a:r>
            <a:r>
              <a:rPr lang="en-US" sz="3200" dirty="0" smtClean="0"/>
              <a:t>  C		  H		 S</a:t>
            </a:r>
          </a:p>
          <a:p>
            <a:pPr marL="0" indent="0">
              <a:buNone/>
            </a:pPr>
            <a:r>
              <a:rPr lang="en-US" sz="3200" dirty="0"/>
              <a:t>	</a:t>
            </a:r>
            <a:r>
              <a:rPr lang="en-US" sz="3200" dirty="0" smtClean="0"/>
              <a:t>87.0		11.0		2.0	Kg</a:t>
            </a:r>
            <a:endParaRPr lang="en-US" sz="3200" dirty="0"/>
          </a:p>
        </p:txBody>
      </p:sp>
    </p:spTree>
    <p:extLst>
      <p:ext uri="{BB962C8B-B14F-4D97-AF65-F5344CB8AC3E}">
        <p14:creationId xmlns:p14="http://schemas.microsoft.com/office/powerpoint/2010/main" val="2766231568"/>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Fuel Oil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7"/>
                <a:ext cx="9905999" cy="4370254"/>
              </a:xfrm>
            </p:spPr>
            <p:txBody>
              <a:bodyPr>
                <a:normAutofit fontScale="92500" lnSpcReduction="10000"/>
              </a:bodyPr>
              <a:lstStyle/>
              <a:p>
                <a:pPr marL="0" indent="0">
                  <a:buNone/>
                </a:pPr>
                <a:r>
                  <a:rPr lang="en-US" sz="3200" dirty="0" smtClean="0"/>
                  <a:t>So, for 100Kg of oil, we have</a:t>
                </a:r>
              </a:p>
              <a:p>
                <a:pPr marL="0" indent="0">
                  <a:buNone/>
                </a:pPr>
                <a:r>
                  <a:rPr lang="en-US" sz="3200" dirty="0"/>
                  <a:t>	</a:t>
                </a:r>
                <a:r>
                  <a:rPr lang="en-US" sz="3200" dirty="0" smtClean="0"/>
                  <a:t>C		H		S</a:t>
                </a:r>
              </a:p>
              <a:p>
                <a:pPr marL="0" indent="0">
                  <a:buNone/>
                </a:pPr>
                <a:r>
                  <a:rPr lang="en-US" sz="3200" dirty="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87.0</m:t>
                        </m:r>
                      </m:num>
                      <m:den>
                        <m:r>
                          <a:rPr lang="en-US" sz="3200" b="0" i="1" smtClean="0">
                            <a:latin typeface="Cambria Math" panose="02040503050406030204" pitchFamily="18" charset="0"/>
                          </a:rPr>
                          <m:t>12</m:t>
                        </m:r>
                      </m:den>
                    </m:f>
                  </m:oMath>
                </a14:m>
                <a:r>
                  <a:rPr lang="en-US" sz="3200" dirty="0" smtClean="0"/>
                  <a:t>           </a:t>
                </a:r>
                <a14:m>
                  <m:oMath xmlns:m="http://schemas.openxmlformats.org/officeDocument/2006/math">
                    <m:f>
                      <m:fPr>
                        <m:ctrlPr>
                          <a:rPr lang="en-US" sz="3200" i="1" dirty="0" smtClean="0">
                            <a:latin typeface="Cambria Math" panose="02040503050406030204" pitchFamily="18" charset="0"/>
                          </a:rPr>
                        </m:ctrlPr>
                      </m:fPr>
                      <m:num>
                        <m:r>
                          <a:rPr lang="en-US" sz="3200" b="0" i="1" dirty="0" smtClean="0">
                            <a:latin typeface="Cambria Math" panose="02040503050406030204" pitchFamily="18" charset="0"/>
                          </a:rPr>
                          <m:t>11.0</m:t>
                        </m:r>
                      </m:num>
                      <m:den>
                        <m:r>
                          <a:rPr lang="en-US" sz="3200" b="0" i="1" dirty="0" smtClean="0">
                            <a:latin typeface="Cambria Math" panose="02040503050406030204" pitchFamily="18" charset="0"/>
                          </a:rPr>
                          <m:t>2</m:t>
                        </m:r>
                      </m:den>
                    </m:f>
                  </m:oMath>
                </a14:m>
                <a:r>
                  <a:rPr lang="en-US" sz="3200" dirty="0" smtClean="0"/>
                  <a:t>           </a:t>
                </a:r>
                <a14:m>
                  <m:oMath xmlns:m="http://schemas.openxmlformats.org/officeDocument/2006/math">
                    <m:f>
                      <m:fPr>
                        <m:ctrlPr>
                          <a:rPr lang="en-US" sz="3200" i="1" dirty="0" smtClean="0">
                            <a:latin typeface="Cambria Math" panose="02040503050406030204" pitchFamily="18" charset="0"/>
                          </a:rPr>
                        </m:ctrlPr>
                      </m:fPr>
                      <m:num>
                        <m:r>
                          <a:rPr lang="en-US" sz="3200" b="0" i="1" dirty="0" smtClean="0">
                            <a:latin typeface="Cambria Math" panose="02040503050406030204" pitchFamily="18" charset="0"/>
                          </a:rPr>
                          <m:t>2</m:t>
                        </m:r>
                      </m:num>
                      <m:den>
                        <m:r>
                          <a:rPr lang="en-US" sz="3200" b="0" i="1" dirty="0" smtClean="0">
                            <a:latin typeface="Cambria Math" panose="02040503050406030204" pitchFamily="18" charset="0"/>
                          </a:rPr>
                          <m:t>32</m:t>
                        </m:r>
                      </m:den>
                    </m:f>
                  </m:oMath>
                </a14:m>
                <a:r>
                  <a:rPr lang="en-US" sz="3200" dirty="0" smtClean="0"/>
                  <a:t>	Kmol</a:t>
                </a:r>
              </a:p>
              <a:p>
                <a:pPr marL="0" indent="0">
                  <a:buNone/>
                </a:pPr>
                <a:r>
                  <a:rPr lang="en-US" sz="3200" dirty="0" smtClean="0"/>
                  <a:t>    = 7.25	        5.5         0.063  Kmol</a:t>
                </a:r>
              </a:p>
              <a:p>
                <a:pPr marL="0" indent="0">
                  <a:buNone/>
                </a:pPr>
                <a:r>
                  <a:rPr lang="en-US" sz="3200" dirty="0" smtClean="0"/>
                  <a:t>Balanced combustion equations have to be worked out as usual.  All three elements in the fuel are able to combust by reacting with oxygen</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7"/>
                <a:ext cx="9905999" cy="4370254"/>
              </a:xfrm>
              <a:blipFill rotWithShape="0">
                <a:blip r:embed="rId2"/>
                <a:stretch>
                  <a:fillRect l="-1415" t="-1255" r="-2585" b="-2929"/>
                </a:stretch>
              </a:blipFill>
            </p:spPr>
            <p:txBody>
              <a:bodyPr/>
              <a:lstStyle/>
              <a:p>
                <a:r>
                  <a:rPr lang="en-US">
                    <a:noFill/>
                  </a:rPr>
                  <a:t> </a:t>
                </a:r>
              </a:p>
            </p:txBody>
          </p:sp>
        </mc:Fallback>
      </mc:AlternateContent>
    </p:spTree>
    <p:extLst>
      <p:ext uri="{BB962C8B-B14F-4D97-AF65-F5344CB8AC3E}">
        <p14:creationId xmlns:p14="http://schemas.microsoft.com/office/powerpoint/2010/main" val="3923302218"/>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Fuel Oil</a:t>
            </a:r>
          </a:p>
        </p:txBody>
      </p:sp>
      <p:sp>
        <p:nvSpPr>
          <p:cNvPr id="3" name="Content Placeholder 2"/>
          <p:cNvSpPr>
            <a:spLocks noGrp="1"/>
          </p:cNvSpPr>
          <p:nvPr>
            <p:ph idx="1"/>
          </p:nvPr>
        </p:nvSpPr>
        <p:spPr>
          <a:xfrm>
            <a:off x="1141412" y="2249486"/>
            <a:ext cx="9905999" cy="4305859"/>
          </a:xfrm>
        </p:spPr>
        <p:txBody>
          <a:bodyPr>
            <a:normAutofit fontScale="85000" lnSpcReduction="20000"/>
          </a:bodyPr>
          <a:lstStyle/>
          <a:p>
            <a:pPr marL="0" indent="0">
              <a:buNone/>
            </a:pPr>
            <a:r>
              <a:rPr lang="en-US" sz="3200" dirty="0" smtClean="0"/>
              <a:t>For carbon the combustion equation is</a:t>
            </a:r>
          </a:p>
          <a:p>
            <a:pPr marL="0" indent="0">
              <a:buNone/>
            </a:pPr>
            <a:r>
              <a:rPr lang="en-US" sz="3200" dirty="0"/>
              <a:t>	</a:t>
            </a:r>
            <a:r>
              <a:rPr lang="en-US" sz="3200" dirty="0" smtClean="0"/>
              <a:t>C	+	O</a:t>
            </a:r>
            <a:r>
              <a:rPr lang="en-US" sz="3200" baseline="-25000" dirty="0" smtClean="0"/>
              <a:t>2</a:t>
            </a:r>
            <a:r>
              <a:rPr lang="en-US" sz="3200" dirty="0" smtClean="0"/>
              <a:t> 		CO</a:t>
            </a:r>
            <a:r>
              <a:rPr lang="en-US" sz="3200" baseline="-25000" dirty="0" smtClean="0"/>
              <a:t>2</a:t>
            </a:r>
            <a:endParaRPr lang="en-US" sz="3200" dirty="0" smtClean="0"/>
          </a:p>
          <a:p>
            <a:pPr marL="0" indent="0">
              <a:buNone/>
            </a:pPr>
            <a:r>
              <a:rPr lang="en-US" sz="3200" dirty="0" smtClean="0"/>
              <a:t>     1Kmol            </a:t>
            </a:r>
            <a:r>
              <a:rPr lang="en-US" sz="3200" dirty="0" smtClean="0"/>
              <a:t>1Kmol</a:t>
            </a:r>
            <a:r>
              <a:rPr lang="en-US" sz="3200" dirty="0" smtClean="0"/>
              <a:t>           </a:t>
            </a:r>
            <a:r>
              <a:rPr lang="en-US" sz="3200" dirty="0" smtClean="0"/>
              <a:t>1Kmol</a:t>
            </a:r>
            <a:endParaRPr lang="en-US" sz="3200" dirty="0" smtClean="0"/>
          </a:p>
          <a:p>
            <a:pPr marL="0" indent="0">
              <a:buNone/>
            </a:pPr>
            <a:r>
              <a:rPr lang="en-US" sz="3200" dirty="0" smtClean="0"/>
              <a:t>For hydrogen it’s</a:t>
            </a:r>
          </a:p>
          <a:p>
            <a:pPr marL="0" indent="0">
              <a:buNone/>
            </a:pPr>
            <a:r>
              <a:rPr lang="en-US" sz="3200" dirty="0"/>
              <a:t>	</a:t>
            </a:r>
            <a:r>
              <a:rPr lang="en-US" sz="3200" dirty="0" smtClean="0"/>
              <a:t>H	+	½O</a:t>
            </a:r>
            <a:r>
              <a:rPr lang="en-US" sz="3200" baseline="-25000" dirty="0" smtClean="0"/>
              <a:t>2</a:t>
            </a:r>
            <a:r>
              <a:rPr lang="en-US" sz="3200" dirty="0" smtClean="0"/>
              <a:t>		H</a:t>
            </a:r>
            <a:r>
              <a:rPr lang="en-US" sz="3200" baseline="-25000" dirty="0" smtClean="0"/>
              <a:t>2</a:t>
            </a:r>
            <a:r>
              <a:rPr lang="en-US" sz="3200" dirty="0" smtClean="0"/>
              <a:t>O</a:t>
            </a:r>
          </a:p>
          <a:p>
            <a:pPr marL="0" indent="0">
              <a:buNone/>
            </a:pPr>
            <a:r>
              <a:rPr lang="en-US" sz="3200" dirty="0"/>
              <a:t> </a:t>
            </a:r>
            <a:r>
              <a:rPr lang="en-US" sz="3200" dirty="0" smtClean="0"/>
              <a:t>    1Kmol            ½Kmol	       1Kmol	</a:t>
            </a:r>
          </a:p>
          <a:p>
            <a:pPr marL="0" indent="0">
              <a:buNone/>
            </a:pPr>
            <a:r>
              <a:rPr lang="en-US" sz="3200" dirty="0" smtClean="0"/>
              <a:t>For Sulphur its</a:t>
            </a:r>
          </a:p>
          <a:p>
            <a:pPr marL="0" indent="0">
              <a:buNone/>
            </a:pPr>
            <a:r>
              <a:rPr lang="en-US" sz="3200" dirty="0"/>
              <a:t>	</a:t>
            </a:r>
            <a:r>
              <a:rPr lang="en-US" sz="3200" dirty="0" smtClean="0"/>
              <a:t>S	+	O</a:t>
            </a:r>
            <a:r>
              <a:rPr lang="en-US" sz="3200" baseline="-25000" dirty="0" smtClean="0"/>
              <a:t>2</a:t>
            </a:r>
            <a:r>
              <a:rPr lang="en-US" sz="3200" dirty="0" smtClean="0"/>
              <a:t>		SO</a:t>
            </a:r>
            <a:r>
              <a:rPr lang="en-US" sz="3200" baseline="-25000" dirty="0" smtClean="0"/>
              <a:t>2</a:t>
            </a:r>
            <a:endParaRPr lang="en-US" sz="3200" dirty="0"/>
          </a:p>
        </p:txBody>
      </p:sp>
    </p:spTree>
    <p:extLst>
      <p:ext uri="{BB962C8B-B14F-4D97-AF65-F5344CB8AC3E}">
        <p14:creationId xmlns:p14="http://schemas.microsoft.com/office/powerpoint/2010/main" val="1109421130"/>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31820"/>
            <a:ext cx="9905998" cy="862884"/>
          </a:xfrm>
        </p:spPr>
        <p:txBody>
          <a:bodyPr>
            <a:normAutofit/>
          </a:bodyPr>
          <a:lstStyle/>
          <a:p>
            <a:pPr algn="ctr"/>
            <a:r>
              <a:rPr lang="en-US" sz="4400" dirty="0"/>
              <a:t>Fuel Oil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8894816"/>
              </p:ext>
            </p:extLst>
          </p:nvPr>
        </p:nvGraphicFramePr>
        <p:xfrm>
          <a:off x="631825" y="1211263"/>
          <a:ext cx="9906000" cy="4434725"/>
        </p:xfrm>
        <a:graphic>
          <a:graphicData uri="http://schemas.openxmlformats.org/drawingml/2006/table">
            <a:tbl>
              <a:tblPr firstRow="1" bandRow="1">
                <a:tableStyleId>{5C22544A-7EE6-4342-B048-85BDC9FD1C3A}</a:tableStyleId>
              </a:tblPr>
              <a:tblGrid>
                <a:gridCol w="3730838"/>
                <a:gridCol w="1460310"/>
                <a:gridCol w="1815152"/>
                <a:gridCol w="1473959"/>
                <a:gridCol w="1425741"/>
              </a:tblGrid>
              <a:tr h="515128">
                <a:tc rowSpan="2">
                  <a:txBody>
                    <a:bodyPr/>
                    <a:lstStyle/>
                    <a:p>
                      <a:r>
                        <a:rPr lang="en-US" sz="2400" dirty="0" smtClean="0"/>
                        <a:t>Stoichiometric Equations</a:t>
                      </a:r>
                      <a:endParaRPr lang="en-US" sz="2400" dirty="0"/>
                    </a:p>
                  </a:txBody>
                  <a:tcPr/>
                </a:tc>
                <a:tc gridSpan="4">
                  <a:txBody>
                    <a:bodyPr/>
                    <a:lstStyle/>
                    <a:p>
                      <a:r>
                        <a:rPr lang="en-US" sz="2400" dirty="0" smtClean="0"/>
                        <a:t>Reactants Reaction Products</a:t>
                      </a:r>
                      <a:endParaRPr lang="en-US" sz="2400" dirty="0"/>
                    </a:p>
                  </a:txBody>
                  <a:tcPr/>
                </a:tc>
                <a:tc hMerge="1">
                  <a:txBody>
                    <a:bodyPr/>
                    <a:lstStyle/>
                    <a:p>
                      <a:endParaRPr lang="en-US" sz="2400" dirty="0"/>
                    </a:p>
                  </a:txBody>
                  <a:tcPr/>
                </a:tc>
                <a:tc hMerge="1">
                  <a:txBody>
                    <a:bodyPr/>
                    <a:lstStyle/>
                    <a:p>
                      <a:endParaRPr lang="en-US" sz="2400" dirty="0"/>
                    </a:p>
                  </a:txBody>
                  <a:tcPr/>
                </a:tc>
                <a:tc hMerge="1">
                  <a:txBody>
                    <a:bodyPr/>
                    <a:lstStyle/>
                    <a:p>
                      <a:endParaRPr lang="en-US" sz="2400" dirty="0"/>
                    </a:p>
                  </a:txBody>
                  <a:tcPr/>
                </a:tc>
              </a:tr>
              <a:tr h="468755">
                <a:tc vMerge="1">
                  <a:txBody>
                    <a:bodyPr/>
                    <a:lstStyle/>
                    <a:p>
                      <a:endParaRPr lang="en-US" sz="2400" dirty="0"/>
                    </a:p>
                  </a:txBody>
                  <a:tcPr/>
                </a:tc>
                <a:tc>
                  <a:txBody>
                    <a:bodyPr/>
                    <a:lstStyle/>
                    <a:p>
                      <a:pPr algn="ctr"/>
                      <a:r>
                        <a:rPr lang="en-US" sz="2400" dirty="0" smtClean="0"/>
                        <a:t>O</a:t>
                      </a:r>
                      <a:r>
                        <a:rPr lang="en-US" sz="2400" baseline="-25000" dirty="0" smtClean="0"/>
                        <a:t>2</a:t>
                      </a:r>
                      <a:r>
                        <a:rPr lang="en-US" sz="2400" dirty="0" smtClean="0"/>
                        <a:t> Kmol</a:t>
                      </a:r>
                      <a:endParaRPr lang="en-US" sz="2400" dirty="0"/>
                    </a:p>
                  </a:txBody>
                  <a:tcPr/>
                </a:tc>
                <a:tc>
                  <a:txBody>
                    <a:bodyPr/>
                    <a:lstStyle/>
                    <a:p>
                      <a:pPr algn="ctr"/>
                      <a:r>
                        <a:rPr lang="en-US" sz="2400" dirty="0" smtClean="0"/>
                        <a:t>CO</a:t>
                      </a:r>
                      <a:r>
                        <a:rPr lang="en-US" sz="2400" baseline="-25000" dirty="0" smtClean="0"/>
                        <a:t>2</a:t>
                      </a:r>
                      <a:r>
                        <a:rPr lang="en-US" sz="2400" dirty="0" smtClean="0"/>
                        <a:t> Kmol</a:t>
                      </a:r>
                      <a:endParaRPr lang="en-US" sz="2400" dirty="0"/>
                    </a:p>
                  </a:txBody>
                  <a:tcPr/>
                </a:tc>
                <a:tc>
                  <a:txBody>
                    <a:bodyPr/>
                    <a:lstStyle/>
                    <a:p>
                      <a:pPr algn="ctr"/>
                      <a:r>
                        <a:rPr lang="en-US" sz="2400" dirty="0" smtClean="0"/>
                        <a:t>H</a:t>
                      </a:r>
                      <a:r>
                        <a:rPr lang="en-US" sz="2400" baseline="-25000" dirty="0" smtClean="0"/>
                        <a:t>2</a:t>
                      </a:r>
                      <a:r>
                        <a:rPr lang="en-US" sz="2400" dirty="0" smtClean="0"/>
                        <a:t>O Kmol</a:t>
                      </a:r>
                      <a:endParaRPr lang="en-US" sz="2400" dirty="0"/>
                    </a:p>
                  </a:txBody>
                  <a:tcPr/>
                </a:tc>
                <a:tc>
                  <a:txBody>
                    <a:bodyPr/>
                    <a:lstStyle/>
                    <a:p>
                      <a:pPr algn="ctr"/>
                      <a:r>
                        <a:rPr lang="en-US" sz="2400" baseline="0" dirty="0" smtClean="0"/>
                        <a:t>SO</a:t>
                      </a:r>
                      <a:r>
                        <a:rPr lang="en-US" sz="2400" baseline="-25000" dirty="0" smtClean="0"/>
                        <a:t>2</a:t>
                      </a:r>
                      <a:r>
                        <a:rPr lang="en-US" sz="2400" dirty="0" smtClean="0"/>
                        <a:t> Kmol</a:t>
                      </a:r>
                      <a:endParaRPr lang="en-US" sz="2400" dirty="0"/>
                    </a:p>
                  </a:txBody>
                  <a:tcPr/>
                </a:tc>
              </a:tr>
              <a:tr h="25133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H</a:t>
                      </a:r>
                      <a:r>
                        <a:rPr lang="en-US" sz="2400" baseline="-25000" dirty="0" smtClean="0"/>
                        <a:t>2</a:t>
                      </a:r>
                      <a:r>
                        <a:rPr lang="en-US" sz="2400" dirty="0" smtClean="0"/>
                        <a:t> + ½O        H</a:t>
                      </a:r>
                      <a:r>
                        <a:rPr lang="en-US" sz="2400" baseline="-25000" dirty="0" smtClean="0"/>
                        <a:t>2</a:t>
                      </a:r>
                      <a:r>
                        <a:rPr lang="en-US" sz="2400" dirty="0" smtClean="0"/>
                        <a:t>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5.50</a:t>
                      </a:r>
                      <a:r>
                        <a:rPr lang="en-US" sz="2400" baseline="0" dirty="0" smtClean="0"/>
                        <a:t> Kmol</a:t>
                      </a:r>
                      <a:endParaRPr lang="en-US" sz="240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S + O          SO</a:t>
                      </a:r>
                      <a:r>
                        <a:rPr lang="en-US" sz="2400" baseline="-25000" dirty="0" smtClean="0"/>
                        <a:t>2</a:t>
                      </a:r>
                      <a:r>
                        <a:rPr lang="en-US" sz="2400" dirty="0" smtClean="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0.063</a:t>
                      </a:r>
                      <a:r>
                        <a:rPr lang="en-US" sz="2400" baseline="0" dirty="0" smtClean="0"/>
                        <a:t> Kmol</a:t>
                      </a:r>
                      <a:endParaRPr lang="en-US" sz="240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C</a:t>
                      </a:r>
                      <a:r>
                        <a:rPr lang="en-US" sz="2400" baseline="0" dirty="0" smtClean="0"/>
                        <a:t> </a:t>
                      </a:r>
                      <a:r>
                        <a:rPr lang="en-US" sz="2400" dirty="0" smtClean="0"/>
                        <a:t> + O          CO</a:t>
                      </a:r>
                      <a:r>
                        <a:rPr lang="en-US" sz="2400" baseline="-25000" dirty="0" smtClean="0"/>
                        <a:t>2</a:t>
                      </a:r>
                      <a:endParaRPr lang="en-US" sz="2400" dirty="0" smtClean="0"/>
                    </a:p>
                    <a:p>
                      <a:r>
                        <a:rPr lang="en-US" sz="2400" baseline="0" dirty="0" smtClean="0"/>
                        <a:t>7.25 Kmol</a:t>
                      </a:r>
                      <a:r>
                        <a:rPr lang="en-US" sz="2400" baseline="30000" dirty="0" smtClean="0"/>
                        <a:t> </a:t>
                      </a:r>
                      <a:endParaRPr lang="en-US" sz="2400" baseline="0" dirty="0" smtClean="0"/>
                    </a:p>
                  </a:txBody>
                  <a:tcPr/>
                </a:tc>
                <a:tc>
                  <a:txBody>
                    <a:bodyPr/>
                    <a:lstStyle/>
                    <a:p>
                      <a:pPr algn="ctr"/>
                      <a:r>
                        <a:rPr lang="en-US" sz="2400" dirty="0" smtClean="0"/>
                        <a:t>2.25</a:t>
                      </a:r>
                    </a:p>
                    <a:p>
                      <a:pPr algn="ctr"/>
                      <a:endParaRPr lang="en-US" sz="2400" dirty="0" smtClean="0"/>
                    </a:p>
                    <a:p>
                      <a:pPr algn="ctr"/>
                      <a:r>
                        <a:rPr lang="en-US" sz="2400" dirty="0" smtClean="0"/>
                        <a:t>0.063</a:t>
                      </a:r>
                    </a:p>
                    <a:p>
                      <a:pPr algn="ctr"/>
                      <a:endParaRPr lang="en-US" sz="2400" dirty="0" smtClean="0"/>
                    </a:p>
                    <a:p>
                      <a:pPr algn="ctr"/>
                      <a:r>
                        <a:rPr lang="en-US" sz="2400" dirty="0" smtClean="0"/>
                        <a:t>7.25</a:t>
                      </a:r>
                      <a:endParaRPr lang="en-US" sz="2400" dirty="0"/>
                    </a:p>
                  </a:txBody>
                  <a:tcPr/>
                </a:tc>
                <a:tc>
                  <a:txBody>
                    <a:bodyPr/>
                    <a:lstStyle/>
                    <a:p>
                      <a:pPr algn="ctr"/>
                      <a:endParaRPr lang="en-US" sz="2400" dirty="0" smtClean="0"/>
                    </a:p>
                    <a:p>
                      <a:pPr algn="ctr"/>
                      <a:endParaRPr lang="en-US" sz="2400" dirty="0" smtClean="0"/>
                    </a:p>
                    <a:p>
                      <a:pPr algn="ctr"/>
                      <a:endParaRPr lang="en-US" sz="2400" dirty="0" smtClean="0"/>
                    </a:p>
                    <a:p>
                      <a:pPr algn="ctr"/>
                      <a:endParaRPr lang="en-US" sz="2400" dirty="0" smtClean="0"/>
                    </a:p>
                    <a:p>
                      <a:pPr algn="ctr"/>
                      <a:r>
                        <a:rPr lang="en-US" sz="2400" dirty="0" smtClean="0"/>
                        <a:t>7.25</a:t>
                      </a:r>
                      <a:endParaRPr lang="en-US" sz="2400" dirty="0"/>
                    </a:p>
                  </a:txBody>
                  <a:tcPr/>
                </a:tc>
                <a:tc>
                  <a:txBody>
                    <a:bodyPr/>
                    <a:lstStyle/>
                    <a:p>
                      <a:pPr algn="ctr"/>
                      <a:r>
                        <a:rPr lang="en-US" sz="2400" dirty="0" smtClean="0"/>
                        <a:t>5.50</a:t>
                      </a:r>
                    </a:p>
                    <a:p>
                      <a:pPr algn="ctr"/>
                      <a:endParaRPr lang="en-US" sz="2400" dirty="0" smtClean="0"/>
                    </a:p>
                    <a:p>
                      <a:pPr algn="ctr"/>
                      <a:endParaRPr lang="en-US" sz="2400" dirty="0"/>
                    </a:p>
                  </a:txBody>
                  <a:tcPr/>
                </a:tc>
                <a:tc>
                  <a:txBody>
                    <a:bodyPr/>
                    <a:lstStyle/>
                    <a:p>
                      <a:pPr algn="ctr"/>
                      <a:endParaRPr lang="en-US" sz="2400" dirty="0" smtClean="0"/>
                    </a:p>
                    <a:p>
                      <a:pPr algn="ctr"/>
                      <a:endParaRPr lang="en-US" sz="2400" dirty="0" smtClean="0"/>
                    </a:p>
                    <a:p>
                      <a:pPr algn="ctr"/>
                      <a:r>
                        <a:rPr lang="en-US" sz="2400" dirty="0" smtClean="0"/>
                        <a:t>0.063</a:t>
                      </a:r>
                    </a:p>
                    <a:p>
                      <a:pPr algn="ctr"/>
                      <a:endParaRPr lang="en-US" sz="2400" dirty="0" smtClean="0"/>
                    </a:p>
                    <a:p>
                      <a:pPr algn="ctr"/>
                      <a:endParaRPr lang="en-US" sz="2400" dirty="0" smtClean="0"/>
                    </a:p>
                    <a:p>
                      <a:pPr algn="ctr"/>
                      <a:endParaRPr lang="en-US" sz="2400" dirty="0" smtClean="0"/>
                    </a:p>
                  </a:txBody>
                  <a:tcPr/>
                </a:tc>
              </a:tr>
              <a:tr h="468755">
                <a:tc>
                  <a:txBody>
                    <a:bodyPr/>
                    <a:lstStyle/>
                    <a:p>
                      <a:r>
                        <a:rPr lang="en-US" sz="2400" dirty="0" smtClean="0"/>
                        <a:t>Oxygen available in the fuel</a:t>
                      </a:r>
                      <a:endParaRPr lang="en-US" sz="2400" dirty="0"/>
                    </a:p>
                  </a:txBody>
                  <a:tcPr/>
                </a:tc>
                <a:tc>
                  <a:txBody>
                    <a:bodyPr/>
                    <a:lstStyle/>
                    <a:p>
                      <a:pPr algn="ctr"/>
                      <a:endParaRPr lang="en-US" sz="2400" dirty="0"/>
                    </a:p>
                  </a:txBody>
                  <a:tcPr/>
                </a:tc>
                <a:tc>
                  <a:txBody>
                    <a:bodyPr/>
                    <a:lstStyle/>
                    <a:p>
                      <a:pPr algn="ctr"/>
                      <a:r>
                        <a:rPr lang="en-US" sz="2400" dirty="0" smtClean="0"/>
                        <a:t>7.25</a:t>
                      </a:r>
                      <a:endParaRPr lang="en-US" sz="2400" dirty="0"/>
                    </a:p>
                  </a:txBody>
                  <a:tcPr/>
                </a:tc>
                <a:tc>
                  <a:txBody>
                    <a:bodyPr/>
                    <a:lstStyle/>
                    <a:p>
                      <a:pPr algn="ctr"/>
                      <a:r>
                        <a:rPr lang="en-US" sz="2400" dirty="0" smtClean="0"/>
                        <a:t>5.50</a:t>
                      </a:r>
                      <a:endParaRPr lang="en-US" sz="2400" dirty="0"/>
                    </a:p>
                  </a:txBody>
                  <a:tcPr/>
                </a:tc>
                <a:tc>
                  <a:txBody>
                    <a:bodyPr/>
                    <a:lstStyle/>
                    <a:p>
                      <a:pPr algn="ctr"/>
                      <a:r>
                        <a:rPr lang="en-US" sz="2400" dirty="0" smtClean="0"/>
                        <a:t>0.63</a:t>
                      </a:r>
                      <a:endParaRPr lang="en-US" sz="2400" dirty="0"/>
                    </a:p>
                  </a:txBody>
                  <a:tcPr/>
                </a:tc>
              </a:tr>
              <a:tr h="468755">
                <a:tc>
                  <a:txBody>
                    <a:bodyPr/>
                    <a:lstStyle/>
                    <a:p>
                      <a:r>
                        <a:rPr lang="en-US" sz="2400" dirty="0" smtClean="0"/>
                        <a:t>Oxygen from the air</a:t>
                      </a:r>
                      <a:endParaRPr lang="en-US" sz="2400" dirty="0"/>
                    </a:p>
                  </a:txBody>
                  <a:tcPr/>
                </a:tc>
                <a:tc>
                  <a:txBody>
                    <a:bodyPr/>
                    <a:lstStyle/>
                    <a:p>
                      <a:pPr algn="ctr"/>
                      <a:r>
                        <a:rPr lang="en-US" sz="2400" dirty="0" smtClean="0"/>
                        <a:t>10.063</a:t>
                      </a:r>
                      <a:endParaRPr lang="en-US" sz="2400" dirty="0"/>
                    </a:p>
                  </a:txBody>
                  <a:tcPr/>
                </a:tc>
                <a:tc>
                  <a:txBody>
                    <a:bodyPr/>
                    <a:lstStyle/>
                    <a:p>
                      <a:pPr algn="ctr"/>
                      <a:endParaRPr lang="en-US" sz="2400" dirty="0"/>
                    </a:p>
                  </a:txBody>
                  <a:tcPr/>
                </a:tc>
                <a:tc>
                  <a:txBody>
                    <a:bodyPr/>
                    <a:lstStyle/>
                    <a:p>
                      <a:pPr algn="ctr"/>
                      <a:endParaRPr lang="en-US" sz="2400" dirty="0"/>
                    </a:p>
                  </a:txBody>
                  <a:tcPr/>
                </a:tc>
                <a:tc>
                  <a:txBody>
                    <a:bodyPr/>
                    <a:lstStyle/>
                    <a:p>
                      <a:pPr algn="ctr"/>
                      <a:endParaRPr lang="en-US" sz="2400" dirty="0"/>
                    </a:p>
                  </a:txBody>
                  <a:tcPr/>
                </a:tc>
              </a:tr>
            </a:tbl>
          </a:graphicData>
        </a:graphic>
      </p:graphicFrame>
      <p:cxnSp>
        <p:nvCxnSpPr>
          <p:cNvPr id="6" name="Straight Arrow Connector 5"/>
          <p:cNvCxnSpPr/>
          <p:nvPr/>
        </p:nvCxnSpPr>
        <p:spPr>
          <a:xfrm flipV="1">
            <a:off x="2112135" y="2408349"/>
            <a:ext cx="334851" cy="1287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1692323" y="3889612"/>
            <a:ext cx="655092"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1692323" y="3179928"/>
            <a:ext cx="419812"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842342"/>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Fuel Oil</a:t>
            </a:r>
          </a:p>
        </p:txBody>
      </p:sp>
      <p:sp>
        <p:nvSpPr>
          <p:cNvPr id="3" name="Content Placeholder 2"/>
          <p:cNvSpPr>
            <a:spLocks noGrp="1"/>
          </p:cNvSpPr>
          <p:nvPr>
            <p:ph idx="1"/>
          </p:nvPr>
        </p:nvSpPr>
        <p:spPr/>
        <p:txBody>
          <a:bodyPr>
            <a:normAutofit/>
          </a:bodyPr>
          <a:lstStyle/>
          <a:p>
            <a:pPr marL="0" indent="0">
              <a:buNone/>
            </a:pPr>
            <a:r>
              <a:rPr lang="en-US" sz="3200" dirty="0" smtClean="0"/>
              <a:t>So 100Kg of oil needs 10.063 Kmols of oxygen</a:t>
            </a:r>
          </a:p>
          <a:p>
            <a:pPr marL="0" indent="0">
              <a:buNone/>
            </a:pPr>
            <a:r>
              <a:rPr lang="en-US" sz="3200" dirty="0" smtClean="0"/>
              <a:t>We know that 322Kg of oxygen  is needed you can work out  the mass of the air we need</a:t>
            </a:r>
          </a:p>
          <a:p>
            <a:pPr marL="0" indent="0">
              <a:buNone/>
            </a:pPr>
            <a:r>
              <a:rPr lang="en-US" sz="3200" dirty="0" smtClean="0"/>
              <a:t>Theoretical air requirement is 13.88Kg/Kg of oil and air/fuel ratio by mass is 13.88/1</a:t>
            </a:r>
            <a:endParaRPr lang="en-US" sz="3200" dirty="0"/>
          </a:p>
        </p:txBody>
      </p:sp>
    </p:spTree>
    <p:extLst>
      <p:ext uri="{BB962C8B-B14F-4D97-AF65-F5344CB8AC3E}">
        <p14:creationId xmlns:p14="http://schemas.microsoft.com/office/powerpoint/2010/main" val="3041971395"/>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80304"/>
            <a:ext cx="9905998" cy="888642"/>
          </a:xfrm>
        </p:spPr>
        <p:txBody>
          <a:bodyPr>
            <a:normAutofit/>
          </a:bodyPr>
          <a:lstStyle/>
          <a:p>
            <a:pPr algn="ctr"/>
            <a:r>
              <a:rPr lang="en-US" sz="4400" dirty="0" smtClean="0"/>
              <a:t>Fuel Oil</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33342" y="1068946"/>
                <a:ext cx="9914070" cy="5357612"/>
              </a:xfrm>
            </p:spPr>
            <p:txBody>
              <a:bodyPr>
                <a:normAutofit/>
              </a:bodyPr>
              <a:lstStyle/>
              <a:p>
                <a:pPr marL="0" indent="0">
                  <a:buNone/>
                </a:pPr>
                <a:r>
                  <a:rPr lang="en-US" sz="3200" dirty="0" smtClean="0"/>
                  <a:t>As we know 13.88Kg of air needed to combust 1Kg of oil then (by dividing this by the density) will give us the volume of air</a:t>
                </a:r>
              </a:p>
              <a:p>
                <a:pPr marL="0" indent="0">
                  <a:buNone/>
                </a:pPr>
                <a:r>
                  <a:rPr lang="en-US" sz="3200" dirty="0" smtClean="0"/>
                  <a:t>At NTP it’s</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13.88</m:t>
                        </m:r>
                      </m:num>
                      <m:den>
                        <m:r>
                          <a:rPr lang="en-US" sz="3200" b="0" i="1" smtClean="0">
                            <a:latin typeface="Cambria Math" panose="02040503050406030204" pitchFamily="18" charset="0"/>
                          </a:rPr>
                          <m:t>1.292</m:t>
                        </m:r>
                      </m:den>
                    </m:f>
                  </m:oMath>
                </a14:m>
                <a:r>
                  <a:rPr lang="en-US" sz="3200" dirty="0" smtClean="0"/>
                  <a:t> m</a:t>
                </a:r>
                <a:r>
                  <a:rPr lang="en-US" sz="3200" baseline="30000" dirty="0" smtClean="0"/>
                  <a:t>3</a:t>
                </a:r>
                <a:r>
                  <a:rPr lang="en-US" sz="3200" dirty="0" smtClean="0"/>
                  <a:t> = 10.74 m</a:t>
                </a:r>
                <a:r>
                  <a:rPr lang="en-US" sz="3200" baseline="30000" dirty="0" smtClean="0"/>
                  <a:t>3</a:t>
                </a:r>
                <a:r>
                  <a:rPr lang="en-US" sz="3200" dirty="0" smtClean="0"/>
                  <a:t>/Kg fuel oil</a:t>
                </a:r>
              </a:p>
              <a:p>
                <a:pPr marL="0" indent="0">
                  <a:buNone/>
                </a:pPr>
                <a:r>
                  <a:rPr lang="en-US" sz="3200" dirty="0" smtClean="0"/>
                  <a:t>At STP it’s</a:t>
                </a:r>
              </a:p>
              <a:p>
                <a:pPr marL="0" indent="0">
                  <a:buNone/>
                </a:pPr>
                <a14:m>
                  <m:oMath xmlns:m="http://schemas.openxmlformats.org/officeDocument/2006/math">
                    <m:f>
                      <m:fPr>
                        <m:ctrlPr>
                          <a:rPr lang="en-US" sz="3200" i="1">
                            <a:latin typeface="Cambria Math" panose="02040503050406030204" pitchFamily="18" charset="0"/>
                          </a:rPr>
                        </m:ctrlPr>
                      </m:fPr>
                      <m:num>
                        <m:r>
                          <a:rPr lang="en-US" sz="3200" i="1">
                            <a:latin typeface="Cambria Math" panose="02040503050406030204" pitchFamily="18" charset="0"/>
                          </a:rPr>
                          <m:t>13.88</m:t>
                        </m:r>
                      </m:num>
                      <m:den>
                        <m:r>
                          <a:rPr lang="en-US" sz="3200" i="1">
                            <a:latin typeface="Cambria Math" panose="02040503050406030204" pitchFamily="18" charset="0"/>
                          </a:rPr>
                          <m:t>1.2</m:t>
                        </m:r>
                        <m:r>
                          <a:rPr lang="en-US" sz="3200" b="0" i="1" smtClean="0">
                            <a:latin typeface="Cambria Math" panose="02040503050406030204" pitchFamily="18" charset="0"/>
                          </a:rPr>
                          <m:t>26</m:t>
                        </m:r>
                      </m:den>
                    </m:f>
                  </m:oMath>
                </a14:m>
                <a:r>
                  <a:rPr lang="en-US" sz="3200" dirty="0"/>
                  <a:t> </a:t>
                </a:r>
                <a:r>
                  <a:rPr lang="en-US" sz="3200" dirty="0" smtClean="0"/>
                  <a:t>m</a:t>
                </a:r>
                <a:r>
                  <a:rPr lang="en-US" sz="3200" baseline="30000" dirty="0" smtClean="0"/>
                  <a:t>3</a:t>
                </a:r>
                <a:r>
                  <a:rPr lang="en-US" sz="3200" dirty="0" smtClean="0"/>
                  <a:t> </a:t>
                </a:r>
                <a:r>
                  <a:rPr lang="en-US" sz="3200" dirty="0"/>
                  <a:t>= </a:t>
                </a:r>
                <a:r>
                  <a:rPr lang="en-US" sz="3200" dirty="0" smtClean="0"/>
                  <a:t>11.33 m</a:t>
                </a:r>
                <a:r>
                  <a:rPr lang="en-US" sz="3200" baseline="30000" dirty="0" smtClean="0"/>
                  <a:t>3</a:t>
                </a:r>
                <a:r>
                  <a:rPr lang="en-US" sz="3200" dirty="0" smtClean="0"/>
                  <a:t>/Kg </a:t>
                </a:r>
                <a:r>
                  <a:rPr lang="en-US" sz="3200" dirty="0"/>
                  <a:t>fuel oil</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33342" y="1068946"/>
                <a:ext cx="9914070" cy="5357612"/>
              </a:xfrm>
              <a:blipFill rotWithShape="0">
                <a:blip r:embed="rId2"/>
                <a:stretch>
                  <a:fillRect l="-1599" t="-341" r="-554"/>
                </a:stretch>
              </a:blipFill>
            </p:spPr>
            <p:txBody>
              <a:bodyPr/>
              <a:lstStyle/>
              <a:p>
                <a:r>
                  <a:rPr lang="en-US">
                    <a:noFill/>
                  </a:rPr>
                  <a:t> </a:t>
                </a:r>
              </a:p>
            </p:txBody>
          </p:sp>
        </mc:Fallback>
      </mc:AlternateContent>
    </p:spTree>
    <p:extLst>
      <p:ext uri="{BB962C8B-B14F-4D97-AF65-F5344CB8AC3E}">
        <p14:creationId xmlns:p14="http://schemas.microsoft.com/office/powerpoint/2010/main" val="216403309"/>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The air for combustion may be metered on a volume basis.  Work out the theoretical volume of air needed for each kilogram of fuel oil</a:t>
            </a:r>
            <a:endParaRPr lang="en-US" sz="3200" dirty="0"/>
          </a:p>
        </p:txBody>
      </p:sp>
    </p:spTree>
    <p:extLst>
      <p:ext uri="{BB962C8B-B14F-4D97-AF65-F5344CB8AC3E}">
        <p14:creationId xmlns:p14="http://schemas.microsoft.com/office/powerpoint/2010/main" val="836615090"/>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(1)</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7"/>
                <a:ext cx="9905999" cy="4202828"/>
              </a:xfrm>
            </p:spPr>
            <p:txBody>
              <a:bodyPr>
                <a:normAutofit lnSpcReduction="10000"/>
              </a:bodyPr>
              <a:lstStyle/>
              <a:p>
                <a:pPr marL="0" indent="0">
                  <a:buNone/>
                </a:pPr>
                <a:r>
                  <a:rPr lang="en-US" sz="3200" dirty="0" smtClean="0"/>
                  <a:t>10.063 Kmol of O</a:t>
                </a:r>
                <a:r>
                  <a:rPr lang="en-US" sz="3200" baseline="-25000" dirty="0" smtClean="0"/>
                  <a:t>2</a:t>
                </a:r>
                <a:r>
                  <a:rPr lang="en-US" sz="3200" dirty="0" smtClean="0"/>
                  <a:t> is required for 100Kg of fuel oil</a:t>
                </a:r>
              </a:p>
              <a:p>
                <a:pPr marL="0" indent="0">
                  <a:buNone/>
                </a:pPr>
                <a:r>
                  <a:rPr lang="en-US" sz="3200" dirty="0" smtClean="0"/>
                  <a:t>So 100 Kmols of air made up of 21 Kmols O</a:t>
                </a:r>
                <a:r>
                  <a:rPr lang="en-US" sz="3200" baseline="-25000" dirty="0" smtClean="0"/>
                  <a:t>2</a:t>
                </a:r>
                <a:r>
                  <a:rPr lang="en-US" sz="3200" dirty="0" smtClean="0"/>
                  <a:t> and 79 Kmols N</a:t>
                </a:r>
                <a:r>
                  <a:rPr lang="en-US" sz="3200" baseline="-25000" dirty="0" smtClean="0"/>
                  <a:t>2</a:t>
                </a:r>
                <a:endParaRPr lang="en-US" sz="3200" dirty="0" smtClean="0"/>
              </a:p>
              <a:p>
                <a:pPr marL="0" indent="0">
                  <a:buNone/>
                </a:pPr>
                <a:r>
                  <a:rPr lang="en-US" sz="3200" dirty="0" smtClean="0"/>
                  <a:t>This means that each kind of O</a:t>
                </a:r>
                <a:r>
                  <a:rPr lang="en-US" sz="3200" baseline="-25000" dirty="0" smtClean="0"/>
                  <a:t>2</a:t>
                </a:r>
                <a:r>
                  <a:rPr lang="en-US" sz="3200" dirty="0" smtClean="0"/>
                  <a:t> is in</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100</m:t>
                        </m:r>
                      </m:num>
                      <m:den>
                        <m:r>
                          <a:rPr lang="en-US" sz="3200" b="0" i="1" smtClean="0">
                            <a:latin typeface="Cambria Math" panose="02040503050406030204" pitchFamily="18" charset="0"/>
                          </a:rPr>
                          <m:t>21</m:t>
                        </m:r>
                      </m:den>
                    </m:f>
                  </m:oMath>
                </a14:m>
                <a:r>
                  <a:rPr lang="en-US" sz="3200" dirty="0" smtClean="0"/>
                  <a:t> Kmols of air</a:t>
                </a:r>
              </a:p>
              <a:p>
                <a:pPr marL="0" indent="0">
                  <a:buNone/>
                </a:pPr>
                <a:r>
                  <a:rPr lang="en-US" sz="3200" dirty="0" smtClean="0"/>
                  <a:t>That is 4.76 Kmols of air</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7"/>
                <a:ext cx="9905999" cy="4202828"/>
              </a:xfrm>
              <a:blipFill rotWithShape="0">
                <a:blip r:embed="rId2"/>
                <a:stretch>
                  <a:fillRect l="-1538" t="-1306" b="-435"/>
                </a:stretch>
              </a:blipFill>
            </p:spPr>
            <p:txBody>
              <a:bodyPr/>
              <a:lstStyle/>
              <a:p>
                <a:r>
                  <a:rPr lang="en-US">
                    <a:noFill/>
                  </a:rPr>
                  <a:t> </a:t>
                </a:r>
              </a:p>
            </p:txBody>
          </p:sp>
        </mc:Fallback>
      </mc:AlternateContent>
    </p:spTree>
    <p:extLst>
      <p:ext uri="{BB962C8B-B14F-4D97-AF65-F5344CB8AC3E}">
        <p14:creationId xmlns:p14="http://schemas.microsoft.com/office/powerpoint/2010/main" val="3200059498"/>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(2)</a:t>
            </a:r>
            <a:endParaRPr lang="en-US" sz="4400" dirty="0"/>
          </a:p>
        </p:txBody>
      </p:sp>
      <p:sp>
        <p:nvSpPr>
          <p:cNvPr id="3" name="Content Placeholder 2"/>
          <p:cNvSpPr>
            <a:spLocks noGrp="1"/>
          </p:cNvSpPr>
          <p:nvPr>
            <p:ph idx="1"/>
          </p:nvPr>
        </p:nvSpPr>
        <p:spPr>
          <a:xfrm>
            <a:off x="1141412" y="2249486"/>
            <a:ext cx="9905999" cy="4267223"/>
          </a:xfrm>
        </p:spPr>
        <p:txBody>
          <a:bodyPr>
            <a:normAutofit/>
          </a:bodyPr>
          <a:lstStyle/>
          <a:p>
            <a:pPr marL="0" indent="0">
              <a:buNone/>
            </a:pPr>
            <a:r>
              <a:rPr lang="en-US" sz="3200" dirty="0" smtClean="0"/>
              <a:t>So the 10.063 Kmols of O we need are in (10.063 x 4.76) = 47.91 Kmols of air</a:t>
            </a:r>
          </a:p>
          <a:p>
            <a:pPr marL="0" indent="0">
              <a:buNone/>
            </a:pPr>
            <a:r>
              <a:rPr lang="en-US" sz="3200" dirty="0" smtClean="0"/>
              <a:t>This is 0.4791 Kmols of air for each kilogram of fuel oil</a:t>
            </a:r>
          </a:p>
          <a:p>
            <a:pPr marL="0" indent="0">
              <a:buNone/>
            </a:pPr>
            <a:r>
              <a:rPr lang="en-US" sz="3200" dirty="0" smtClean="0"/>
              <a:t>The volume of 1Kmol of any gas at NTP is 22.41m</a:t>
            </a:r>
            <a:r>
              <a:rPr lang="en-US" sz="3200" baseline="30000" dirty="0" smtClean="0"/>
              <a:t>3</a:t>
            </a:r>
            <a:r>
              <a:rPr lang="en-US" sz="3200" dirty="0" smtClean="0"/>
              <a:t>  Thus the theoretical volume of air is (0.4791 x 22.41)m</a:t>
            </a:r>
            <a:r>
              <a:rPr lang="en-US" sz="3200" baseline="30000" dirty="0" smtClean="0"/>
              <a:t>3</a:t>
            </a:r>
            <a:r>
              <a:rPr lang="en-US" sz="3200" dirty="0" smtClean="0"/>
              <a:t> NTP = 10.74m</a:t>
            </a:r>
            <a:r>
              <a:rPr lang="en-US" sz="3200" baseline="30000" dirty="0" smtClean="0"/>
              <a:t>3</a:t>
            </a:r>
            <a:r>
              <a:rPr lang="en-US" sz="3200" dirty="0" smtClean="0"/>
              <a:t> NTP</a:t>
            </a:r>
            <a:endParaRPr lang="en-US" sz="3200" dirty="0"/>
          </a:p>
        </p:txBody>
      </p:sp>
    </p:spTree>
    <p:extLst>
      <p:ext uri="{BB962C8B-B14F-4D97-AF65-F5344CB8AC3E}">
        <p14:creationId xmlns:p14="http://schemas.microsoft.com/office/powerpoint/2010/main" val="1631446516"/>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Theoretical Combustion Products from 100Kg oil</a:t>
            </a:r>
            <a:endParaRPr lang="en-US"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47510860"/>
              </p:ext>
            </p:extLst>
          </p:nvPr>
        </p:nvGraphicFramePr>
        <p:xfrm>
          <a:off x="798486" y="2249488"/>
          <a:ext cx="10766741" cy="2952154"/>
        </p:xfrm>
        <a:graphic>
          <a:graphicData uri="http://schemas.openxmlformats.org/drawingml/2006/table">
            <a:tbl>
              <a:tblPr firstRow="1" bandRow="1">
                <a:tableStyleId>{5C22544A-7EE6-4342-B048-85BDC9FD1C3A}</a:tableStyleId>
              </a:tblPr>
              <a:tblGrid>
                <a:gridCol w="1082366"/>
                <a:gridCol w="1582959"/>
                <a:gridCol w="2718045"/>
                <a:gridCol w="1519710"/>
                <a:gridCol w="1906073"/>
                <a:gridCol w="1957588"/>
              </a:tblGrid>
              <a:tr h="592563">
                <a:tc>
                  <a:txBody>
                    <a:bodyPr/>
                    <a:lstStyle/>
                    <a:p>
                      <a:pPr algn="ctr"/>
                      <a:r>
                        <a:rPr lang="en-US" sz="2400" dirty="0" smtClean="0"/>
                        <a:t>Gas</a:t>
                      </a:r>
                      <a:endParaRPr lang="en-US" sz="2400" dirty="0"/>
                    </a:p>
                  </a:txBody>
                  <a:tcPr/>
                </a:tc>
                <a:tc>
                  <a:txBody>
                    <a:bodyPr/>
                    <a:lstStyle/>
                    <a:p>
                      <a:pPr algn="ctr"/>
                      <a:r>
                        <a:rPr lang="en-US" sz="2400" dirty="0" smtClean="0"/>
                        <a:t>Quantity</a:t>
                      </a:r>
                      <a:endParaRPr lang="en-US" sz="2400" dirty="0"/>
                    </a:p>
                  </a:txBody>
                  <a:tcPr/>
                </a:tc>
                <a:tc>
                  <a:txBody>
                    <a:bodyPr/>
                    <a:lstStyle/>
                    <a:p>
                      <a:pPr algn="ctr"/>
                      <a:r>
                        <a:rPr lang="en-US" sz="2400" dirty="0" smtClean="0"/>
                        <a:t>Relative molecular mass</a:t>
                      </a:r>
                      <a:endParaRPr lang="en-US" sz="2400" dirty="0"/>
                    </a:p>
                  </a:txBody>
                  <a:tcPr/>
                </a:tc>
                <a:tc>
                  <a:txBody>
                    <a:bodyPr/>
                    <a:lstStyle/>
                    <a:p>
                      <a:pPr algn="ctr"/>
                      <a:r>
                        <a:rPr lang="en-US" sz="2400" dirty="0" smtClean="0"/>
                        <a:t>Mass Kg</a:t>
                      </a:r>
                      <a:endParaRPr lang="en-US" sz="2400" dirty="0"/>
                    </a:p>
                  </a:txBody>
                  <a:tcPr/>
                </a:tc>
                <a:tc>
                  <a:txBody>
                    <a:bodyPr/>
                    <a:lstStyle/>
                    <a:p>
                      <a:pPr algn="ctr"/>
                      <a:r>
                        <a:rPr lang="en-US" sz="2400" dirty="0" smtClean="0"/>
                        <a:t>Volume (m</a:t>
                      </a:r>
                      <a:r>
                        <a:rPr lang="en-US" sz="2400" baseline="30000" dirty="0" smtClean="0"/>
                        <a:t>3</a:t>
                      </a:r>
                      <a:r>
                        <a:rPr lang="en-US" sz="2400" baseline="0" dirty="0" smtClean="0"/>
                        <a:t> NTP</a:t>
                      </a:r>
                      <a:r>
                        <a:rPr lang="en-US" sz="2400" dirty="0" smtClean="0"/>
                        <a:t>)</a:t>
                      </a:r>
                      <a:endParaRPr lang="en-US" sz="2400" dirty="0"/>
                    </a:p>
                  </a:txBody>
                  <a:tcPr/>
                </a:tc>
                <a:tc>
                  <a:txBody>
                    <a:bodyPr/>
                    <a:lstStyle/>
                    <a:p>
                      <a:pPr algn="ctr"/>
                      <a:r>
                        <a:rPr lang="en-US" sz="2400" dirty="0" smtClean="0"/>
                        <a:t>Dry Analysis (%)</a:t>
                      </a:r>
                      <a:endParaRPr lang="en-US" sz="2400" dirty="0"/>
                    </a:p>
                  </a:txBody>
                  <a:tcPr/>
                </a:tc>
              </a:tr>
              <a:tr h="2129194">
                <a:tc>
                  <a:txBody>
                    <a:bodyPr/>
                    <a:lstStyle/>
                    <a:p>
                      <a:pPr algn="ctr"/>
                      <a:r>
                        <a:rPr lang="en-US" sz="2400" dirty="0" smtClean="0"/>
                        <a:t>CO</a:t>
                      </a:r>
                      <a:r>
                        <a:rPr lang="en-US" sz="2400" baseline="-25000" dirty="0" smtClean="0"/>
                        <a:t>2</a:t>
                      </a:r>
                      <a:endParaRPr lang="en-US" sz="2400" dirty="0" smtClean="0"/>
                    </a:p>
                    <a:p>
                      <a:pPr algn="ctr"/>
                      <a:r>
                        <a:rPr lang="en-US" sz="2400" dirty="0" smtClean="0"/>
                        <a:t>H</a:t>
                      </a:r>
                      <a:r>
                        <a:rPr lang="en-US" sz="2400" baseline="-25000" dirty="0" smtClean="0"/>
                        <a:t>2</a:t>
                      </a:r>
                      <a:r>
                        <a:rPr lang="en-US" sz="2400" dirty="0" smtClean="0"/>
                        <a:t>O</a:t>
                      </a:r>
                    </a:p>
                    <a:p>
                      <a:pPr algn="ctr"/>
                      <a:r>
                        <a:rPr lang="en-US" sz="2400" dirty="0" smtClean="0"/>
                        <a:t>SO</a:t>
                      </a:r>
                      <a:r>
                        <a:rPr lang="en-US" sz="2400" baseline="-25000" dirty="0" smtClean="0"/>
                        <a:t>2</a:t>
                      </a:r>
                      <a:endParaRPr lang="en-US" sz="2400" dirty="0" smtClean="0"/>
                    </a:p>
                    <a:p>
                      <a:pPr algn="ctr"/>
                      <a:r>
                        <a:rPr lang="en-US" sz="2400" dirty="0" smtClean="0"/>
                        <a:t>N</a:t>
                      </a:r>
                      <a:r>
                        <a:rPr lang="en-US" sz="2400" baseline="-25000" dirty="0" smtClean="0"/>
                        <a:t>2</a:t>
                      </a:r>
                      <a:endParaRPr lang="en-US" sz="2400" dirty="0"/>
                    </a:p>
                  </a:txBody>
                  <a:tcPr/>
                </a:tc>
                <a:tc>
                  <a:txBody>
                    <a:bodyPr/>
                    <a:lstStyle/>
                    <a:p>
                      <a:endParaRPr lang="en-US" sz="2400" dirty="0"/>
                    </a:p>
                  </a:txBody>
                  <a:tcPr/>
                </a:tc>
                <a:tc>
                  <a:txBody>
                    <a:bodyPr/>
                    <a:lstStyle/>
                    <a:p>
                      <a:endParaRPr lang="en-US" sz="2400" dirty="0"/>
                    </a:p>
                  </a:txBody>
                  <a:tcPr/>
                </a:tc>
                <a:tc>
                  <a:txBody>
                    <a:bodyPr/>
                    <a:lstStyle/>
                    <a:p>
                      <a:endParaRPr lang="en-US" sz="2400" dirty="0"/>
                    </a:p>
                  </a:txBody>
                  <a:tcPr/>
                </a:tc>
                <a:tc>
                  <a:txBody>
                    <a:bodyPr/>
                    <a:lstStyle/>
                    <a:p>
                      <a:endParaRPr lang="en-US" sz="2400" dirty="0"/>
                    </a:p>
                  </a:txBody>
                  <a:tcPr/>
                </a:tc>
                <a:tc>
                  <a:txBody>
                    <a:bodyPr/>
                    <a:lstStyle/>
                    <a:p>
                      <a:endParaRPr lang="en-US" sz="2400" dirty="0"/>
                    </a:p>
                  </a:txBody>
                  <a:tcPr/>
                </a:tc>
              </a:tr>
            </a:tbl>
          </a:graphicData>
        </a:graphic>
      </p:graphicFrame>
    </p:spTree>
    <p:extLst>
      <p:ext uri="{BB962C8B-B14F-4D97-AF65-F5344CB8AC3E}">
        <p14:creationId xmlns:p14="http://schemas.microsoft.com/office/powerpoint/2010/main" val="4123367871"/>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1007919"/>
              </p:ext>
            </p:extLst>
          </p:nvPr>
        </p:nvGraphicFramePr>
        <p:xfrm>
          <a:off x="1141413" y="2249488"/>
          <a:ext cx="10766741" cy="2952154"/>
        </p:xfrm>
        <a:graphic>
          <a:graphicData uri="http://schemas.openxmlformats.org/drawingml/2006/table">
            <a:tbl>
              <a:tblPr firstRow="1" bandRow="1">
                <a:tableStyleId>{5C22544A-7EE6-4342-B048-85BDC9FD1C3A}</a:tableStyleId>
              </a:tblPr>
              <a:tblGrid>
                <a:gridCol w="1082366"/>
                <a:gridCol w="1582959"/>
                <a:gridCol w="2718045"/>
                <a:gridCol w="1519710"/>
                <a:gridCol w="1906073"/>
                <a:gridCol w="1957588"/>
              </a:tblGrid>
              <a:tr h="592563">
                <a:tc>
                  <a:txBody>
                    <a:bodyPr/>
                    <a:lstStyle/>
                    <a:p>
                      <a:pPr algn="ctr"/>
                      <a:r>
                        <a:rPr lang="en-US" sz="2400" dirty="0" smtClean="0"/>
                        <a:t>Gas</a:t>
                      </a:r>
                      <a:endParaRPr lang="en-US" sz="2400" dirty="0"/>
                    </a:p>
                  </a:txBody>
                  <a:tcPr/>
                </a:tc>
                <a:tc>
                  <a:txBody>
                    <a:bodyPr/>
                    <a:lstStyle/>
                    <a:p>
                      <a:pPr algn="ctr"/>
                      <a:r>
                        <a:rPr lang="en-US" sz="2400" dirty="0" smtClean="0"/>
                        <a:t>Quantity</a:t>
                      </a:r>
                      <a:endParaRPr lang="en-US" sz="2400" dirty="0"/>
                    </a:p>
                  </a:txBody>
                  <a:tcPr/>
                </a:tc>
                <a:tc>
                  <a:txBody>
                    <a:bodyPr/>
                    <a:lstStyle/>
                    <a:p>
                      <a:pPr algn="ctr"/>
                      <a:r>
                        <a:rPr lang="en-US" sz="2400" dirty="0" smtClean="0"/>
                        <a:t>Relative molecular mass</a:t>
                      </a:r>
                      <a:endParaRPr lang="en-US" sz="2400" dirty="0"/>
                    </a:p>
                  </a:txBody>
                  <a:tcPr/>
                </a:tc>
                <a:tc>
                  <a:txBody>
                    <a:bodyPr/>
                    <a:lstStyle/>
                    <a:p>
                      <a:pPr algn="ctr"/>
                      <a:r>
                        <a:rPr lang="en-US" sz="2400" dirty="0" smtClean="0"/>
                        <a:t>Mass Kg</a:t>
                      </a:r>
                      <a:endParaRPr lang="en-US" sz="2400" dirty="0"/>
                    </a:p>
                  </a:txBody>
                  <a:tcPr/>
                </a:tc>
                <a:tc>
                  <a:txBody>
                    <a:bodyPr/>
                    <a:lstStyle/>
                    <a:p>
                      <a:pPr algn="ctr"/>
                      <a:r>
                        <a:rPr lang="en-US" sz="2400" dirty="0" smtClean="0"/>
                        <a:t>Volume (m</a:t>
                      </a:r>
                      <a:r>
                        <a:rPr lang="en-US" sz="2400" baseline="30000" dirty="0" smtClean="0"/>
                        <a:t>3</a:t>
                      </a:r>
                      <a:r>
                        <a:rPr lang="en-US" sz="2400" baseline="0" dirty="0" smtClean="0"/>
                        <a:t> NTP</a:t>
                      </a:r>
                      <a:r>
                        <a:rPr lang="en-US" sz="2400" dirty="0" smtClean="0"/>
                        <a:t>)</a:t>
                      </a:r>
                      <a:endParaRPr lang="en-US" sz="2400" dirty="0"/>
                    </a:p>
                  </a:txBody>
                  <a:tcPr/>
                </a:tc>
                <a:tc>
                  <a:txBody>
                    <a:bodyPr/>
                    <a:lstStyle/>
                    <a:p>
                      <a:pPr algn="ctr"/>
                      <a:r>
                        <a:rPr lang="en-US" sz="2400" dirty="0" smtClean="0"/>
                        <a:t>Dry Analysis (%)</a:t>
                      </a:r>
                      <a:endParaRPr lang="en-US" sz="2400" dirty="0"/>
                    </a:p>
                  </a:txBody>
                  <a:tcPr/>
                </a:tc>
              </a:tr>
              <a:tr h="2129194">
                <a:tc>
                  <a:txBody>
                    <a:bodyPr/>
                    <a:lstStyle/>
                    <a:p>
                      <a:pPr algn="ctr"/>
                      <a:r>
                        <a:rPr lang="en-US" sz="2400" dirty="0" smtClean="0"/>
                        <a:t>CO</a:t>
                      </a:r>
                      <a:r>
                        <a:rPr lang="en-US" sz="2400" baseline="-25000" dirty="0" smtClean="0"/>
                        <a:t>2</a:t>
                      </a:r>
                      <a:endParaRPr lang="en-US" sz="2400" dirty="0" smtClean="0"/>
                    </a:p>
                    <a:p>
                      <a:pPr algn="ctr"/>
                      <a:r>
                        <a:rPr lang="en-US" sz="2400" dirty="0" smtClean="0"/>
                        <a:t>H</a:t>
                      </a:r>
                      <a:r>
                        <a:rPr lang="en-US" sz="2400" baseline="-25000" dirty="0" smtClean="0"/>
                        <a:t>2</a:t>
                      </a:r>
                      <a:r>
                        <a:rPr lang="en-US" sz="2400" dirty="0" smtClean="0"/>
                        <a:t>O</a:t>
                      </a:r>
                    </a:p>
                    <a:p>
                      <a:pPr algn="ctr"/>
                      <a:r>
                        <a:rPr lang="en-US" sz="2400" dirty="0" smtClean="0"/>
                        <a:t>SO</a:t>
                      </a:r>
                      <a:r>
                        <a:rPr lang="en-US" sz="2400" baseline="-25000" dirty="0" smtClean="0"/>
                        <a:t>2</a:t>
                      </a:r>
                      <a:endParaRPr lang="en-US" sz="2400" dirty="0" smtClean="0"/>
                    </a:p>
                    <a:p>
                      <a:pPr algn="ctr"/>
                      <a:r>
                        <a:rPr lang="en-US" sz="2400" dirty="0" smtClean="0"/>
                        <a:t>N</a:t>
                      </a:r>
                      <a:r>
                        <a:rPr lang="en-US" sz="2400" baseline="-25000" dirty="0" smtClean="0"/>
                        <a:t>2</a:t>
                      </a:r>
                      <a:endParaRPr lang="en-US" sz="2400" dirty="0"/>
                    </a:p>
                  </a:txBody>
                  <a:tcPr/>
                </a:tc>
                <a:tc>
                  <a:txBody>
                    <a:bodyPr/>
                    <a:lstStyle/>
                    <a:p>
                      <a:pPr algn="ctr"/>
                      <a:r>
                        <a:rPr lang="en-US" sz="2400" dirty="0" smtClean="0"/>
                        <a:t>7.25</a:t>
                      </a:r>
                    </a:p>
                    <a:p>
                      <a:pPr algn="ctr"/>
                      <a:r>
                        <a:rPr lang="en-US" sz="2400" dirty="0" smtClean="0"/>
                        <a:t>5.50</a:t>
                      </a:r>
                    </a:p>
                    <a:p>
                      <a:pPr algn="ctr"/>
                      <a:r>
                        <a:rPr lang="en-US" sz="2400" dirty="0" smtClean="0"/>
                        <a:t>0.063</a:t>
                      </a:r>
                    </a:p>
                    <a:p>
                      <a:pPr algn="ctr"/>
                      <a:r>
                        <a:rPr lang="en-US" sz="2400" dirty="0" smtClean="0"/>
                        <a:t>37.86</a:t>
                      </a:r>
                      <a:endParaRPr lang="en-US" sz="2400" dirty="0"/>
                    </a:p>
                  </a:txBody>
                  <a:tcPr/>
                </a:tc>
                <a:tc>
                  <a:txBody>
                    <a:bodyPr/>
                    <a:lstStyle/>
                    <a:p>
                      <a:pPr algn="ctr"/>
                      <a:r>
                        <a:rPr lang="en-US" sz="2400" dirty="0" smtClean="0"/>
                        <a:t>44</a:t>
                      </a:r>
                    </a:p>
                    <a:p>
                      <a:pPr algn="ctr"/>
                      <a:r>
                        <a:rPr lang="en-US" sz="2400" dirty="0" smtClean="0"/>
                        <a:t>18</a:t>
                      </a:r>
                    </a:p>
                    <a:p>
                      <a:pPr algn="ctr"/>
                      <a:r>
                        <a:rPr lang="en-US" sz="2400" dirty="0" smtClean="0"/>
                        <a:t>64</a:t>
                      </a:r>
                    </a:p>
                    <a:p>
                      <a:pPr algn="ctr"/>
                      <a:r>
                        <a:rPr lang="en-US" sz="2400" dirty="0" smtClean="0"/>
                        <a:t>28</a:t>
                      </a:r>
                      <a:endParaRPr lang="en-US" sz="2400" dirty="0"/>
                    </a:p>
                  </a:txBody>
                  <a:tcPr/>
                </a:tc>
                <a:tc>
                  <a:txBody>
                    <a:bodyPr/>
                    <a:lstStyle/>
                    <a:p>
                      <a:pPr algn="ctr"/>
                      <a:r>
                        <a:rPr lang="en-US" sz="2400" dirty="0" smtClean="0"/>
                        <a:t>319</a:t>
                      </a:r>
                    </a:p>
                    <a:p>
                      <a:pPr algn="ctr"/>
                      <a:r>
                        <a:rPr lang="en-US" sz="2400" dirty="0" smtClean="0"/>
                        <a:t>99</a:t>
                      </a:r>
                    </a:p>
                    <a:p>
                      <a:pPr algn="ctr"/>
                      <a:r>
                        <a:rPr lang="en-US" sz="2400" dirty="0" smtClean="0"/>
                        <a:t>4</a:t>
                      </a:r>
                    </a:p>
                    <a:p>
                      <a:pPr algn="ctr"/>
                      <a:r>
                        <a:rPr lang="en-US" sz="2400" dirty="0" smtClean="0"/>
                        <a:t>1060</a:t>
                      </a:r>
                      <a:endParaRPr lang="en-US" sz="2400" dirty="0"/>
                    </a:p>
                  </a:txBody>
                  <a:tcPr/>
                </a:tc>
                <a:tc>
                  <a:txBody>
                    <a:bodyPr/>
                    <a:lstStyle/>
                    <a:p>
                      <a:pPr algn="ctr"/>
                      <a:r>
                        <a:rPr lang="en-US" sz="2400" dirty="0" smtClean="0"/>
                        <a:t>162.5</a:t>
                      </a:r>
                    </a:p>
                    <a:p>
                      <a:pPr algn="ctr"/>
                      <a:r>
                        <a:rPr lang="en-US" sz="2400" dirty="0" smtClean="0"/>
                        <a:t>123.3</a:t>
                      </a:r>
                    </a:p>
                    <a:p>
                      <a:pPr algn="ctr"/>
                      <a:r>
                        <a:rPr lang="en-US" sz="2400" dirty="0" smtClean="0"/>
                        <a:t>1.4</a:t>
                      </a:r>
                    </a:p>
                    <a:p>
                      <a:pPr algn="ctr"/>
                      <a:r>
                        <a:rPr lang="en-US" sz="2400" dirty="0" smtClean="0"/>
                        <a:t>848.0</a:t>
                      </a:r>
                      <a:endParaRPr lang="en-US" sz="2400" dirty="0"/>
                    </a:p>
                  </a:txBody>
                  <a:tcPr/>
                </a:tc>
                <a:tc>
                  <a:txBody>
                    <a:bodyPr/>
                    <a:lstStyle/>
                    <a:p>
                      <a:pPr algn="ctr"/>
                      <a:r>
                        <a:rPr lang="en-US" sz="2400" dirty="0" smtClean="0"/>
                        <a:t>16.05%</a:t>
                      </a:r>
                    </a:p>
                    <a:p>
                      <a:pPr algn="ctr"/>
                      <a:endParaRPr lang="en-US" sz="2400" dirty="0" smtClean="0"/>
                    </a:p>
                    <a:p>
                      <a:pPr algn="ctr"/>
                      <a:r>
                        <a:rPr lang="en-US" sz="2400" dirty="0" smtClean="0"/>
                        <a:t>0.13%</a:t>
                      </a:r>
                    </a:p>
                    <a:p>
                      <a:pPr algn="ctr"/>
                      <a:r>
                        <a:rPr lang="en-US" sz="2400" dirty="0" smtClean="0"/>
                        <a:t>83.82%</a:t>
                      </a:r>
                      <a:endParaRPr lang="en-US" sz="2400" dirty="0"/>
                    </a:p>
                  </a:txBody>
                  <a:tcPr/>
                </a:tc>
              </a:tr>
            </a:tbl>
          </a:graphicData>
        </a:graphic>
      </p:graphicFrame>
    </p:spTree>
    <p:extLst>
      <p:ext uri="{BB962C8B-B14F-4D97-AF65-F5344CB8AC3E}">
        <p14:creationId xmlns:p14="http://schemas.microsoft.com/office/powerpoint/2010/main" val="1198393554"/>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Need for Excess Air</a:t>
            </a:r>
            <a:endParaRPr lang="en-US" sz="4400" dirty="0"/>
          </a:p>
        </p:txBody>
      </p:sp>
      <p:sp>
        <p:nvSpPr>
          <p:cNvPr id="3" name="Content Placeholder 2"/>
          <p:cNvSpPr>
            <a:spLocks noGrp="1"/>
          </p:cNvSpPr>
          <p:nvPr>
            <p:ph idx="1"/>
          </p:nvPr>
        </p:nvSpPr>
        <p:spPr/>
        <p:txBody>
          <a:bodyPr>
            <a:normAutofit/>
          </a:bodyPr>
          <a:lstStyle/>
          <a:p>
            <a:r>
              <a:rPr lang="en-US" sz="3200" dirty="0" smtClean="0"/>
              <a:t>Our main aim is to achieve maximum heat release, which of course is only possible when combustion is complete</a:t>
            </a:r>
          </a:p>
          <a:p>
            <a:pPr marL="0" indent="0">
              <a:buNone/>
            </a:pPr>
            <a:r>
              <a:rPr lang="en-US" sz="3200" dirty="0" smtClean="0"/>
              <a:t>Fuel + Air     Useful heat + Hot flue gas + Part burnt fuel + </a:t>
            </a:r>
          </a:p>
          <a:p>
            <a:pPr marL="0" indent="0">
              <a:buNone/>
            </a:pPr>
            <a:r>
              <a:rPr lang="en-US" sz="3200" dirty="0"/>
              <a:t> </a:t>
            </a:r>
            <a:r>
              <a:rPr lang="en-US" sz="3200" dirty="0" smtClean="0"/>
              <a:t>                   Unburnt fuel + incombustible residue</a:t>
            </a:r>
            <a:endParaRPr lang="en-US" sz="3200" dirty="0"/>
          </a:p>
        </p:txBody>
      </p:sp>
      <p:cxnSp>
        <p:nvCxnSpPr>
          <p:cNvPr id="5" name="Straight Arrow Connector 4"/>
          <p:cNvCxnSpPr/>
          <p:nvPr/>
        </p:nvCxnSpPr>
        <p:spPr>
          <a:xfrm>
            <a:off x="3000777" y="3902299"/>
            <a:ext cx="373488"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445285"/>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Need for Excess Air</a:t>
            </a:r>
          </a:p>
        </p:txBody>
      </p:sp>
      <p:sp>
        <p:nvSpPr>
          <p:cNvPr id="3" name="Content Placeholder 2"/>
          <p:cNvSpPr>
            <a:spLocks noGrp="1"/>
          </p:cNvSpPr>
          <p:nvPr>
            <p:ph idx="1"/>
          </p:nvPr>
        </p:nvSpPr>
        <p:spPr>
          <a:xfrm>
            <a:off x="1141412" y="2249487"/>
            <a:ext cx="9905999" cy="4370254"/>
          </a:xfrm>
        </p:spPr>
        <p:txBody>
          <a:bodyPr>
            <a:normAutofit fontScale="85000" lnSpcReduction="20000"/>
          </a:bodyPr>
          <a:lstStyle/>
          <a:p>
            <a:r>
              <a:rPr lang="en-US" sz="3200" dirty="0" smtClean="0"/>
              <a:t>To get maximum useful heat from combustion these potential sources of heat waste</a:t>
            </a:r>
          </a:p>
          <a:p>
            <a:pPr marL="0" indent="0">
              <a:buNone/>
            </a:pPr>
            <a:r>
              <a:rPr lang="en-US" sz="3200" dirty="0" smtClean="0"/>
              <a:t>  - hot flue</a:t>
            </a:r>
          </a:p>
          <a:p>
            <a:pPr marL="0" indent="0">
              <a:buNone/>
            </a:pPr>
            <a:r>
              <a:rPr lang="en-US" sz="3200" dirty="0"/>
              <a:t> </a:t>
            </a:r>
            <a:r>
              <a:rPr lang="en-US" sz="3200" dirty="0" smtClean="0"/>
              <a:t> - part burnt gas</a:t>
            </a:r>
          </a:p>
          <a:p>
            <a:pPr marL="0" indent="0">
              <a:buNone/>
            </a:pPr>
            <a:r>
              <a:rPr lang="en-US" sz="3200" dirty="0"/>
              <a:t> </a:t>
            </a:r>
            <a:r>
              <a:rPr lang="en-US" sz="3200" dirty="0" smtClean="0"/>
              <a:t> - unburnt fuel</a:t>
            </a:r>
          </a:p>
          <a:p>
            <a:pPr marL="0" indent="0">
              <a:buNone/>
            </a:pPr>
            <a:r>
              <a:rPr lang="en-US" sz="3200" dirty="0"/>
              <a:t> </a:t>
            </a:r>
            <a:r>
              <a:rPr lang="en-US" sz="3200" dirty="0" smtClean="0"/>
              <a:t> must be kept to a minimum</a:t>
            </a:r>
          </a:p>
          <a:p>
            <a:pPr marL="0" indent="0">
              <a:buNone/>
            </a:pPr>
            <a:r>
              <a:rPr lang="en-US" sz="3200" dirty="0" smtClean="0"/>
              <a:t>  The amount of air used for combustion must be as little as is needed </a:t>
            </a:r>
          </a:p>
          <a:p>
            <a:pPr marL="0" indent="0">
              <a:buNone/>
            </a:pPr>
            <a:r>
              <a:rPr lang="en-US" sz="3200" dirty="0"/>
              <a:t> </a:t>
            </a:r>
            <a:r>
              <a:rPr lang="en-US" sz="3200" dirty="0" smtClean="0"/>
              <a:t> to completely burn the fuel</a:t>
            </a:r>
          </a:p>
        </p:txBody>
      </p:sp>
    </p:spTree>
    <p:extLst>
      <p:ext uri="{BB962C8B-B14F-4D97-AF65-F5344CB8AC3E}">
        <p14:creationId xmlns:p14="http://schemas.microsoft.com/office/powerpoint/2010/main" val="1729059902"/>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Need for Excess Air</a:t>
            </a:r>
          </a:p>
        </p:txBody>
      </p:sp>
      <p:sp>
        <p:nvSpPr>
          <p:cNvPr id="3" name="Content Placeholder 2"/>
          <p:cNvSpPr>
            <a:spLocks noGrp="1"/>
          </p:cNvSpPr>
          <p:nvPr>
            <p:ph idx="1"/>
          </p:nvPr>
        </p:nvSpPr>
        <p:spPr/>
        <p:txBody>
          <a:bodyPr>
            <a:normAutofit/>
          </a:bodyPr>
          <a:lstStyle/>
          <a:p>
            <a:r>
              <a:rPr lang="en-US" sz="3200" dirty="0" smtClean="0"/>
              <a:t>By using as little as possible to burn the fuel the amount of combustion products will be kept to a minimum</a:t>
            </a:r>
          </a:p>
          <a:p>
            <a:r>
              <a:rPr lang="en-US" sz="3200" dirty="0" smtClean="0"/>
              <a:t>This will help to minimize the amount of heat that will finally be carried away in the waste flue gas</a:t>
            </a:r>
            <a:endParaRPr lang="en-US" sz="3200" dirty="0"/>
          </a:p>
        </p:txBody>
      </p:sp>
    </p:spTree>
    <p:extLst>
      <p:ext uri="{BB962C8B-B14F-4D97-AF65-F5344CB8AC3E}">
        <p14:creationId xmlns:p14="http://schemas.microsoft.com/office/powerpoint/2010/main" val="933661193"/>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Need for Excess Air</a:t>
            </a:r>
          </a:p>
        </p:txBody>
      </p:sp>
      <p:sp>
        <p:nvSpPr>
          <p:cNvPr id="3" name="Content Placeholder 2"/>
          <p:cNvSpPr>
            <a:spLocks noGrp="1"/>
          </p:cNvSpPr>
          <p:nvPr>
            <p:ph idx="1"/>
          </p:nvPr>
        </p:nvSpPr>
        <p:spPr>
          <a:xfrm>
            <a:off x="785611" y="2249486"/>
            <a:ext cx="10831133" cy="4177071"/>
          </a:xfrm>
        </p:spPr>
        <p:txBody>
          <a:bodyPr>
            <a:normAutofit fontScale="92500"/>
          </a:bodyPr>
          <a:lstStyle/>
          <a:p>
            <a:r>
              <a:rPr lang="en-US" sz="3200" dirty="0" smtClean="0"/>
              <a:t>When the volume of combustion products, into which the heat from combustion is released, is small, their temperature will be high</a:t>
            </a:r>
          </a:p>
          <a:p>
            <a:pPr marL="0" indent="0">
              <a:buNone/>
            </a:pPr>
            <a:r>
              <a:rPr lang="en-US" sz="3200" dirty="0"/>
              <a:t> </a:t>
            </a:r>
            <a:r>
              <a:rPr lang="en-US" sz="3200" dirty="0" smtClean="0"/>
              <a:t> Advantages of this include: -</a:t>
            </a:r>
          </a:p>
          <a:p>
            <a:pPr marL="0" indent="0">
              <a:buNone/>
            </a:pPr>
            <a:r>
              <a:rPr lang="en-US" sz="3200" dirty="0"/>
              <a:t> </a:t>
            </a:r>
            <a:r>
              <a:rPr lang="en-US" sz="3200" dirty="0" smtClean="0"/>
              <a:t> - Increased rate of heat transfer to whatever is being heated</a:t>
            </a:r>
          </a:p>
          <a:p>
            <a:pPr marL="0" indent="0">
              <a:buNone/>
            </a:pPr>
            <a:r>
              <a:rPr lang="en-US" sz="3200" dirty="0"/>
              <a:t> </a:t>
            </a:r>
            <a:r>
              <a:rPr lang="en-US" sz="3200" dirty="0" smtClean="0"/>
              <a:t> - Larger amount of heat available for transfer within the heat </a:t>
            </a:r>
          </a:p>
          <a:p>
            <a:pPr marL="0" indent="0">
              <a:buNone/>
            </a:pPr>
            <a:r>
              <a:rPr lang="en-US" sz="3200" dirty="0"/>
              <a:t> </a:t>
            </a:r>
            <a:r>
              <a:rPr lang="en-US" sz="3200" dirty="0" smtClean="0"/>
              <a:t>   exchange device</a:t>
            </a:r>
            <a:endParaRPr lang="en-US" sz="3200" dirty="0"/>
          </a:p>
        </p:txBody>
      </p:sp>
    </p:spTree>
    <p:extLst>
      <p:ext uri="{BB962C8B-B14F-4D97-AF65-F5344CB8AC3E}">
        <p14:creationId xmlns:p14="http://schemas.microsoft.com/office/powerpoint/2010/main" val="2276708061"/>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Need for Excess Air</a:t>
            </a:r>
          </a:p>
        </p:txBody>
      </p:sp>
      <p:sp>
        <p:nvSpPr>
          <p:cNvPr id="3" name="Content Placeholder 2"/>
          <p:cNvSpPr>
            <a:spLocks noGrp="1"/>
          </p:cNvSpPr>
          <p:nvPr>
            <p:ph idx="1"/>
          </p:nvPr>
        </p:nvSpPr>
        <p:spPr>
          <a:xfrm>
            <a:off x="1141412" y="2249487"/>
            <a:ext cx="9905999" cy="4138434"/>
          </a:xfrm>
        </p:spPr>
        <p:txBody>
          <a:bodyPr>
            <a:normAutofit/>
          </a:bodyPr>
          <a:lstStyle/>
          <a:p>
            <a:r>
              <a:rPr lang="en-US" sz="3200" dirty="0" smtClean="0"/>
              <a:t>“How much air is sufficient to get what we want?”</a:t>
            </a:r>
          </a:p>
          <a:p>
            <a:r>
              <a:rPr lang="en-US" sz="3200" dirty="0" smtClean="0"/>
              <a:t>We need to know how much air we’re using; how much the fuel requires for complete combustion so that we get it just right</a:t>
            </a:r>
          </a:p>
          <a:p>
            <a:r>
              <a:rPr lang="en-US" sz="3200" dirty="0" smtClean="0"/>
              <a:t>The amount of air needed is more than can be used to satisfy the basic chemistry of fuel combustion</a:t>
            </a:r>
            <a:endParaRPr lang="en-US" sz="3200" dirty="0"/>
          </a:p>
        </p:txBody>
      </p:sp>
    </p:spTree>
    <p:extLst>
      <p:ext uri="{BB962C8B-B14F-4D97-AF65-F5344CB8AC3E}">
        <p14:creationId xmlns:p14="http://schemas.microsoft.com/office/powerpoint/2010/main" val="251719524"/>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Need for Excess Air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6"/>
                <a:ext cx="9905999" cy="4383133"/>
              </a:xfrm>
            </p:spPr>
            <p:txBody>
              <a:bodyPr>
                <a:normAutofit/>
              </a:bodyPr>
              <a:lstStyle/>
              <a:p>
                <a:r>
                  <a:rPr lang="en-US" sz="3200" dirty="0" smtClean="0"/>
                  <a:t>The extra amount is excess air</a:t>
                </a:r>
              </a:p>
              <a:p>
                <a:r>
                  <a:rPr lang="en-US" sz="3200" dirty="0" smtClean="0"/>
                  <a:t>We know that excess air is always needed and we know how much is needed depends on many things such as the type, application and efficiency of the combustion equipment</a:t>
                </a:r>
              </a:p>
              <a:p>
                <a:r>
                  <a:rPr lang="en-US" sz="3200" dirty="0" smtClean="0"/>
                  <a:t>% Excess Air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𝐴𝑐𝑡𝑢𝑎𝑙</m:t>
                        </m:r>
                        <m:r>
                          <a:rPr lang="en-US" sz="3200" b="0" i="1" smtClean="0">
                            <a:latin typeface="Cambria Math" panose="02040503050406030204" pitchFamily="18" charset="0"/>
                          </a:rPr>
                          <m:t> </m:t>
                        </m:r>
                        <m:r>
                          <a:rPr lang="en-US" sz="3200" b="0" i="1" smtClean="0">
                            <a:latin typeface="Cambria Math" panose="02040503050406030204" pitchFamily="18" charset="0"/>
                          </a:rPr>
                          <m:t>𝐴𝑖𝑟</m:t>
                        </m:r>
                        <m:r>
                          <a:rPr lang="en-US" sz="3200" b="0" i="1" smtClean="0">
                            <a:latin typeface="Cambria Math" panose="02040503050406030204" pitchFamily="18" charset="0"/>
                          </a:rPr>
                          <m:t> −</m:t>
                        </m:r>
                        <m:r>
                          <a:rPr lang="en-US" sz="3200" b="0" i="1" smtClean="0">
                            <a:latin typeface="Cambria Math" panose="02040503050406030204" pitchFamily="18" charset="0"/>
                          </a:rPr>
                          <m:t>𝑇h𝑒𝑜𝑟𝑒𝑡𝑖𝑐𝑎𝑙</m:t>
                        </m:r>
                        <m:r>
                          <a:rPr lang="en-US" sz="3200" b="0" i="1" smtClean="0">
                            <a:latin typeface="Cambria Math" panose="02040503050406030204" pitchFamily="18" charset="0"/>
                          </a:rPr>
                          <m:t> </m:t>
                        </m:r>
                        <m:r>
                          <a:rPr lang="en-US" sz="3200" b="0" i="1" smtClean="0">
                            <a:latin typeface="Cambria Math" panose="02040503050406030204" pitchFamily="18" charset="0"/>
                          </a:rPr>
                          <m:t>𝐴𝑖𝑟</m:t>
                        </m:r>
                      </m:num>
                      <m:den>
                        <m:r>
                          <a:rPr lang="en-US" sz="3200" b="0" i="1" smtClean="0">
                            <a:latin typeface="Cambria Math" panose="02040503050406030204" pitchFamily="18" charset="0"/>
                          </a:rPr>
                          <m:t>𝑇h𝑒𝑜𝑟𝑒𝑡𝑖𝑐𝑎𝑙</m:t>
                        </m:r>
                        <m:r>
                          <a:rPr lang="en-US" sz="3200" b="0" i="1" smtClean="0">
                            <a:latin typeface="Cambria Math" panose="02040503050406030204" pitchFamily="18" charset="0"/>
                          </a:rPr>
                          <m:t> </m:t>
                        </m:r>
                        <m:r>
                          <a:rPr lang="en-US" sz="3200" b="0" i="1" smtClean="0">
                            <a:latin typeface="Cambria Math" panose="02040503050406030204" pitchFamily="18" charset="0"/>
                          </a:rPr>
                          <m:t>𝐴𝑖𝑟</m:t>
                        </m:r>
                      </m:den>
                    </m:f>
                  </m:oMath>
                </a14:m>
                <a:r>
                  <a:rPr lang="en-US" sz="3200" dirty="0" smtClean="0"/>
                  <a:t> x 100</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6"/>
                <a:ext cx="9905999" cy="4383133"/>
              </a:xfrm>
              <a:blipFill rotWithShape="0">
                <a:blip r:embed="rId2"/>
                <a:stretch>
                  <a:fillRect l="-1969" t="-2643"/>
                </a:stretch>
              </a:blipFill>
            </p:spPr>
            <p:txBody>
              <a:bodyPr/>
              <a:lstStyle/>
              <a:p>
                <a:r>
                  <a:rPr lang="en-US">
                    <a:noFill/>
                  </a:rPr>
                  <a:t> </a:t>
                </a:r>
              </a:p>
            </p:txBody>
          </p:sp>
        </mc:Fallback>
      </mc:AlternateContent>
    </p:spTree>
    <p:extLst>
      <p:ext uri="{BB962C8B-B14F-4D97-AF65-F5344CB8AC3E}">
        <p14:creationId xmlns:p14="http://schemas.microsoft.com/office/powerpoint/2010/main" val="1304218987"/>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Combustion with too much air</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Add figure from Segment 5</a:t>
            </a:r>
            <a:endParaRPr lang="en-US" sz="3200" dirty="0"/>
          </a:p>
        </p:txBody>
      </p:sp>
    </p:spTree>
    <p:extLst>
      <p:ext uri="{BB962C8B-B14F-4D97-AF65-F5344CB8AC3E}">
        <p14:creationId xmlns:p14="http://schemas.microsoft.com/office/powerpoint/2010/main" val="210226275"/>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Combustion with insufficient air</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Add figure from Segment 5</a:t>
            </a:r>
            <a:endParaRPr lang="en-US" sz="3200" dirty="0"/>
          </a:p>
        </p:txBody>
      </p:sp>
    </p:spTree>
    <p:extLst>
      <p:ext uri="{BB962C8B-B14F-4D97-AF65-F5344CB8AC3E}">
        <p14:creationId xmlns:p14="http://schemas.microsoft.com/office/powerpoint/2010/main" val="4255149793"/>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Combustion with optimum air</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Add figure from Segment 5</a:t>
            </a:r>
            <a:endParaRPr lang="en-US" sz="3200" dirty="0"/>
          </a:p>
        </p:txBody>
      </p:sp>
    </p:spTree>
    <p:extLst>
      <p:ext uri="{BB962C8B-B14F-4D97-AF65-F5344CB8AC3E}">
        <p14:creationId xmlns:p14="http://schemas.microsoft.com/office/powerpoint/2010/main" val="3827164222"/>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a:bodyPr>
          <a:lstStyle/>
          <a:p>
            <a:pPr marL="571500" indent="-571500">
              <a:buAutoNum type="romanLcParenBoth"/>
            </a:pPr>
            <a:r>
              <a:rPr lang="en-US" sz="3200" dirty="0" smtClean="0"/>
              <a:t>How much air can be used chemically in a combustion reaction?</a:t>
            </a:r>
          </a:p>
          <a:p>
            <a:pPr marL="571500" indent="-571500">
              <a:buAutoNum type="romanLcParenBoth"/>
            </a:pPr>
            <a:r>
              <a:rPr lang="en-US" sz="3200" dirty="0" smtClean="0"/>
              <a:t>How much air needs to be provided to give us efficient combustion?</a:t>
            </a:r>
          </a:p>
          <a:p>
            <a:pPr marL="571500" indent="-571500">
              <a:buAutoNum type="romanLcParenBoth"/>
            </a:pPr>
            <a:r>
              <a:rPr lang="en-US" sz="3200" dirty="0"/>
              <a:t> </a:t>
            </a:r>
            <a:r>
              <a:rPr lang="en-US" sz="3200" dirty="0" smtClean="0"/>
              <a:t>Which is the larger amount (</a:t>
            </a:r>
            <a:r>
              <a:rPr lang="en-US" sz="3200" dirty="0" smtClean="0"/>
              <a:t>i</a:t>
            </a:r>
            <a:r>
              <a:rPr lang="en-US" sz="3200" dirty="0" smtClean="0"/>
              <a:t>) or (ii)?</a:t>
            </a:r>
            <a:endParaRPr lang="en-US" sz="3200" dirty="0"/>
          </a:p>
        </p:txBody>
      </p:sp>
    </p:spTree>
    <p:extLst>
      <p:ext uri="{BB962C8B-B14F-4D97-AF65-F5344CB8AC3E}">
        <p14:creationId xmlns:p14="http://schemas.microsoft.com/office/powerpoint/2010/main" val="1217881399"/>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What happens to the excess air?</a:t>
            </a:r>
            <a:endParaRPr lang="en-US" sz="4400" dirty="0"/>
          </a:p>
        </p:txBody>
      </p:sp>
      <p:sp>
        <p:nvSpPr>
          <p:cNvPr id="3" name="Content Placeholder 2"/>
          <p:cNvSpPr>
            <a:spLocks noGrp="1"/>
          </p:cNvSpPr>
          <p:nvPr>
            <p:ph idx="1"/>
          </p:nvPr>
        </p:nvSpPr>
        <p:spPr>
          <a:xfrm>
            <a:off x="1141412" y="2249486"/>
            <a:ext cx="9905999" cy="4241465"/>
          </a:xfrm>
        </p:spPr>
        <p:txBody>
          <a:bodyPr>
            <a:normAutofit lnSpcReduction="10000"/>
          </a:bodyPr>
          <a:lstStyle/>
          <a:p>
            <a:r>
              <a:rPr lang="en-US" sz="3200" dirty="0" smtClean="0"/>
              <a:t>Only the theoretical amount of oxygen needed by the fuel to produce CO</a:t>
            </a:r>
            <a:r>
              <a:rPr lang="en-US" sz="3200" baseline="-25000" dirty="0" smtClean="0"/>
              <a:t>2</a:t>
            </a:r>
            <a:r>
              <a:rPr lang="en-US" sz="3200" dirty="0" smtClean="0"/>
              <a:t> and H</a:t>
            </a:r>
            <a:r>
              <a:rPr lang="en-US" sz="3200" baseline="-25000" dirty="0" smtClean="0"/>
              <a:t>2</a:t>
            </a:r>
            <a:r>
              <a:rPr lang="en-US" sz="3200" dirty="0" smtClean="0"/>
              <a:t> can be used up</a:t>
            </a:r>
          </a:p>
          <a:p>
            <a:r>
              <a:rPr lang="en-US" sz="3200" dirty="0" smtClean="0"/>
              <a:t>So the extra air, supplied to make sure that all of the molecules of fuel do react in the time available in the combustion chamber, is chemically unused</a:t>
            </a:r>
          </a:p>
          <a:p>
            <a:r>
              <a:rPr lang="en-US" sz="3200" dirty="0" smtClean="0"/>
              <a:t>All the oxygen in the combustion products will be from the excess air</a:t>
            </a:r>
            <a:endParaRPr lang="en-US" sz="3200" dirty="0"/>
          </a:p>
        </p:txBody>
      </p:sp>
    </p:spTree>
    <p:extLst>
      <p:ext uri="{BB962C8B-B14F-4D97-AF65-F5344CB8AC3E}">
        <p14:creationId xmlns:p14="http://schemas.microsoft.com/office/powerpoint/2010/main" val="1521425"/>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What happens to the excess air?</a:t>
            </a:r>
          </a:p>
        </p:txBody>
      </p:sp>
      <p:sp>
        <p:nvSpPr>
          <p:cNvPr id="3" name="Content Placeholder 2"/>
          <p:cNvSpPr>
            <a:spLocks noGrp="1"/>
          </p:cNvSpPr>
          <p:nvPr>
            <p:ph idx="1"/>
          </p:nvPr>
        </p:nvSpPr>
        <p:spPr>
          <a:xfrm>
            <a:off x="1141412" y="2249486"/>
            <a:ext cx="9905999" cy="4177071"/>
          </a:xfrm>
        </p:spPr>
        <p:txBody>
          <a:bodyPr>
            <a:normAutofit fontScale="92500" lnSpcReduction="10000"/>
          </a:bodyPr>
          <a:lstStyle/>
          <a:p>
            <a:r>
              <a:rPr lang="en-US" sz="3200" dirty="0" smtClean="0"/>
              <a:t>Analysis of the amount of oxygen in the flue gases will tell us how much excess air is being used</a:t>
            </a:r>
          </a:p>
          <a:p>
            <a:r>
              <a:rPr lang="en-US" sz="3200" dirty="0" smtClean="0"/>
              <a:t>The total amount of combustion products for each unit amount of fuel will be greater than the theoretical amount</a:t>
            </a:r>
          </a:p>
          <a:p>
            <a:r>
              <a:rPr lang="en-US" sz="3200" dirty="0" smtClean="0"/>
              <a:t>As the quantity of CO</a:t>
            </a:r>
            <a:r>
              <a:rPr lang="en-US" sz="3200" baseline="-25000" dirty="0" smtClean="0"/>
              <a:t>2</a:t>
            </a:r>
            <a:r>
              <a:rPr lang="en-US" sz="3200" dirty="0" smtClean="0"/>
              <a:t> for complete combustion is fixed at its theoretical volume, the percentage CO</a:t>
            </a:r>
            <a:r>
              <a:rPr lang="en-US" sz="3200" baseline="-25000" dirty="0" smtClean="0"/>
              <a:t>2</a:t>
            </a:r>
            <a:r>
              <a:rPr lang="en-US" sz="3200" dirty="0" smtClean="0"/>
              <a:t> in the analysis in the increased amount of flue gas will fall from its theoretical value</a:t>
            </a:r>
            <a:endParaRPr lang="en-US" sz="3200" dirty="0"/>
          </a:p>
        </p:txBody>
      </p:sp>
    </p:spTree>
    <p:extLst>
      <p:ext uri="{BB962C8B-B14F-4D97-AF65-F5344CB8AC3E}">
        <p14:creationId xmlns:p14="http://schemas.microsoft.com/office/powerpoint/2010/main" val="2099215848"/>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Methane with excess air</a:t>
            </a:r>
            <a:endParaRPr lang="en-US" sz="4400" dirty="0"/>
          </a:p>
        </p:txBody>
      </p:sp>
      <p:sp>
        <p:nvSpPr>
          <p:cNvPr id="3" name="Content Placeholder 2"/>
          <p:cNvSpPr>
            <a:spLocks noGrp="1"/>
          </p:cNvSpPr>
          <p:nvPr>
            <p:ph idx="1"/>
          </p:nvPr>
        </p:nvSpPr>
        <p:spPr>
          <a:xfrm>
            <a:off x="1141412" y="2249486"/>
            <a:ext cx="9905999" cy="4357375"/>
          </a:xfrm>
        </p:spPr>
        <p:txBody>
          <a:bodyPr>
            <a:normAutofit fontScale="92500" lnSpcReduction="20000"/>
          </a:bodyPr>
          <a:lstStyle/>
          <a:p>
            <a:pPr marL="0" indent="0">
              <a:buNone/>
            </a:pPr>
            <a:r>
              <a:rPr lang="en-US" sz="3200" dirty="0" smtClean="0"/>
              <a:t>For each cubic metre of CH</a:t>
            </a:r>
            <a:r>
              <a:rPr lang="en-US" sz="3200" baseline="-25000" dirty="0" smtClean="0"/>
              <a:t>4</a:t>
            </a:r>
            <a:r>
              <a:rPr lang="en-US" sz="3200" dirty="0" smtClean="0"/>
              <a:t> at NTP</a:t>
            </a:r>
          </a:p>
          <a:p>
            <a:pPr marL="0" indent="0">
              <a:buNone/>
            </a:pPr>
            <a:r>
              <a:rPr lang="en-US" sz="3200" dirty="0" smtClean="0"/>
              <a:t>Theoretical Oxygen		2.0m</a:t>
            </a:r>
            <a:r>
              <a:rPr lang="en-US" sz="3200" baseline="30000" dirty="0" smtClean="0"/>
              <a:t>3</a:t>
            </a:r>
            <a:r>
              <a:rPr lang="en-US" sz="3200" dirty="0" smtClean="0"/>
              <a:t> NTP</a:t>
            </a:r>
          </a:p>
          <a:p>
            <a:pPr marL="0" indent="0">
              <a:buNone/>
            </a:pPr>
            <a:r>
              <a:rPr lang="en-US" sz="3200" dirty="0" smtClean="0"/>
              <a:t>Theoretical air			9.52m</a:t>
            </a:r>
            <a:r>
              <a:rPr lang="en-US" sz="3200" baseline="30000" dirty="0" smtClean="0"/>
              <a:t>3</a:t>
            </a:r>
            <a:r>
              <a:rPr lang="en-US" sz="3200" dirty="0" smtClean="0"/>
              <a:t> NTP</a:t>
            </a:r>
          </a:p>
          <a:p>
            <a:pPr marL="0" indent="0">
              <a:buNone/>
            </a:pPr>
            <a:r>
              <a:rPr lang="en-US" sz="3200" dirty="0" smtClean="0"/>
              <a:t>Volume of CO</a:t>
            </a:r>
            <a:r>
              <a:rPr lang="en-US" sz="3200" baseline="-25000" dirty="0" smtClean="0"/>
              <a:t>2</a:t>
            </a:r>
            <a:r>
              <a:rPr lang="en-US" sz="3200" dirty="0" smtClean="0"/>
              <a:t>			1.0m</a:t>
            </a:r>
            <a:r>
              <a:rPr lang="en-US" sz="3200" baseline="30000" dirty="0" smtClean="0"/>
              <a:t>3</a:t>
            </a:r>
            <a:r>
              <a:rPr lang="en-US" sz="3200" dirty="0" smtClean="0"/>
              <a:t> NTP</a:t>
            </a:r>
          </a:p>
          <a:p>
            <a:pPr marL="0" indent="0">
              <a:buNone/>
            </a:pPr>
            <a:r>
              <a:rPr lang="en-US" sz="3200" dirty="0" smtClean="0"/>
              <a:t>Volume of H</a:t>
            </a:r>
            <a:r>
              <a:rPr lang="en-US" sz="3200" baseline="-25000" dirty="0" smtClean="0"/>
              <a:t>2</a:t>
            </a:r>
            <a:r>
              <a:rPr lang="en-US" sz="3200" dirty="0" smtClean="0"/>
              <a:t>O			2.0m</a:t>
            </a:r>
            <a:r>
              <a:rPr lang="en-US" sz="3200" baseline="30000" dirty="0" smtClean="0"/>
              <a:t>3</a:t>
            </a:r>
            <a:r>
              <a:rPr lang="en-US" sz="3200" dirty="0" smtClean="0"/>
              <a:t> NTP</a:t>
            </a:r>
          </a:p>
          <a:p>
            <a:pPr marL="0" indent="0">
              <a:buNone/>
            </a:pPr>
            <a:r>
              <a:rPr lang="en-US" sz="3200" dirty="0" smtClean="0"/>
              <a:t>Volume of N</a:t>
            </a:r>
            <a:r>
              <a:rPr lang="en-US" sz="3200" baseline="-25000" dirty="0" smtClean="0"/>
              <a:t>2</a:t>
            </a:r>
            <a:r>
              <a:rPr lang="en-US" sz="3200" dirty="0" smtClean="0"/>
              <a:t>			7.52m</a:t>
            </a:r>
            <a:r>
              <a:rPr lang="en-US" sz="3200" baseline="30000" dirty="0" smtClean="0"/>
              <a:t>3</a:t>
            </a:r>
            <a:r>
              <a:rPr lang="en-US" sz="3200" dirty="0" smtClean="0"/>
              <a:t> NTP</a:t>
            </a:r>
          </a:p>
          <a:p>
            <a:pPr marL="0" indent="0">
              <a:buNone/>
            </a:pPr>
            <a:r>
              <a:rPr lang="en-US" sz="3200" dirty="0" smtClean="0"/>
              <a:t>% CO</a:t>
            </a:r>
            <a:r>
              <a:rPr lang="en-US" sz="3200" baseline="-25000" dirty="0" smtClean="0"/>
              <a:t>2</a:t>
            </a:r>
            <a:r>
              <a:rPr lang="en-US" sz="3200" dirty="0" smtClean="0"/>
              <a:t> in the dry flue gas	11.7%</a:t>
            </a:r>
            <a:endParaRPr lang="en-US" sz="3200" dirty="0"/>
          </a:p>
        </p:txBody>
      </p:sp>
    </p:spTree>
    <p:extLst>
      <p:ext uri="{BB962C8B-B14F-4D97-AF65-F5344CB8AC3E}">
        <p14:creationId xmlns:p14="http://schemas.microsoft.com/office/powerpoint/2010/main" val="2327651128"/>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Methane with excess Air</a:t>
            </a:r>
            <a:endParaRPr lang="en-US" sz="4400" dirty="0"/>
          </a:p>
        </p:txBody>
      </p:sp>
      <p:sp>
        <p:nvSpPr>
          <p:cNvPr id="3" name="Content Placeholder 2"/>
          <p:cNvSpPr>
            <a:spLocks noGrp="1"/>
          </p:cNvSpPr>
          <p:nvPr>
            <p:ph idx="1"/>
          </p:nvPr>
        </p:nvSpPr>
        <p:spPr>
          <a:xfrm>
            <a:off x="1141412" y="2249486"/>
            <a:ext cx="9905999" cy="4215707"/>
          </a:xfrm>
        </p:spPr>
        <p:txBody>
          <a:bodyPr>
            <a:normAutofit lnSpcReduction="10000"/>
          </a:bodyPr>
          <a:lstStyle/>
          <a:p>
            <a:pPr marL="0" indent="0">
              <a:buNone/>
            </a:pPr>
            <a:r>
              <a:rPr lang="en-US" sz="3200" dirty="0" smtClean="0"/>
              <a:t>Now assume that 20% excess air is being supplied.  Let’s see what happens to the % of CO</a:t>
            </a:r>
            <a:r>
              <a:rPr lang="en-US" sz="3200" baseline="-25000" dirty="0" smtClean="0"/>
              <a:t>2</a:t>
            </a:r>
            <a:r>
              <a:rPr lang="en-US" sz="3200" dirty="0" smtClean="0"/>
              <a:t> in the dry flue gas</a:t>
            </a:r>
          </a:p>
          <a:p>
            <a:pPr marL="0" indent="0">
              <a:buNone/>
            </a:pPr>
            <a:r>
              <a:rPr lang="en-US" sz="3200" dirty="0" smtClean="0"/>
              <a:t>Finding the percentage of excess air from the percentage of CO</a:t>
            </a:r>
            <a:r>
              <a:rPr lang="en-US" sz="3200" baseline="-25000" dirty="0" smtClean="0"/>
              <a:t>2</a:t>
            </a:r>
            <a:r>
              <a:rPr lang="en-US" sz="3200" dirty="0" smtClean="0"/>
              <a:t> in the dry flue gas</a:t>
            </a:r>
          </a:p>
          <a:p>
            <a:pPr marL="0" indent="0">
              <a:buNone/>
            </a:pPr>
            <a:r>
              <a:rPr lang="en-US" sz="3200" dirty="0" smtClean="0"/>
              <a:t>The dry flue gas from theoretical combustion will have in it the amount of CO</a:t>
            </a:r>
            <a:r>
              <a:rPr lang="en-US" sz="3200" baseline="-25000" dirty="0" smtClean="0"/>
              <a:t>2</a:t>
            </a:r>
            <a:r>
              <a:rPr lang="en-US" sz="3200" dirty="0" smtClean="0"/>
              <a:t> and N</a:t>
            </a:r>
            <a:r>
              <a:rPr lang="en-US" sz="3200" baseline="-25000" dirty="0" smtClean="0"/>
              <a:t>2</a:t>
            </a:r>
            <a:r>
              <a:rPr lang="en-US" sz="3200" dirty="0" smtClean="0"/>
              <a:t> calculated using the theoretical volume of air needed for complete combustion</a:t>
            </a:r>
            <a:endParaRPr lang="en-US" sz="3200" dirty="0"/>
          </a:p>
        </p:txBody>
      </p:sp>
    </p:spTree>
    <p:extLst>
      <p:ext uri="{BB962C8B-B14F-4D97-AF65-F5344CB8AC3E}">
        <p14:creationId xmlns:p14="http://schemas.microsoft.com/office/powerpoint/2010/main" val="988141464"/>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Methane with excess air</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The proportion of carbon dioxide in the flue gas is</a:t>
                </a:r>
              </a:p>
              <a:p>
                <a:pPr marL="0" indent="0">
                  <a:buNone/>
                </a:pP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𝑉𝑜𝑙</m:t>
                                </m:r>
                                <m:r>
                                  <a:rPr lang="en-US" sz="3200" b="0" i="1" smtClean="0">
                                    <a:latin typeface="Cambria Math" panose="02040503050406030204" pitchFamily="18" charset="0"/>
                                  </a:rPr>
                                  <m:t> </m:t>
                                </m:r>
                                <m:r>
                                  <a:rPr lang="en-US" sz="3200" b="0" i="1" smtClean="0">
                                    <a:latin typeface="Cambria Math" panose="02040503050406030204" pitchFamily="18" charset="0"/>
                                  </a:rPr>
                                  <m:t>𝑜𝑓</m:t>
                                </m:r>
                                <m:r>
                                  <a:rPr lang="en-US" sz="3200" b="0" i="1" smtClean="0">
                                    <a:latin typeface="Cambria Math" panose="02040503050406030204" pitchFamily="18" charset="0"/>
                                  </a:rPr>
                                  <m:t> </m:t>
                                </m:r>
                                <m:r>
                                  <a:rPr lang="en-US" sz="3200" b="0" i="1" smtClean="0">
                                    <a:latin typeface="Cambria Math" panose="02040503050406030204" pitchFamily="18" charset="0"/>
                                  </a:rPr>
                                  <m:t>𝐶𝑂</m:t>
                                </m:r>
                              </m:e>
                              <m:sub>
                                <m:r>
                                  <a:rPr lang="en-US" sz="3200" b="0" i="1" smtClean="0">
                                    <a:latin typeface="Cambria Math" panose="02040503050406030204" pitchFamily="18" charset="0"/>
                                  </a:rPr>
                                  <m:t>2</m:t>
                                </m:r>
                              </m:sub>
                            </m:sSub>
                          </m:num>
                          <m:den>
                            <m:r>
                              <a:rPr lang="en-US" sz="3200" b="0" i="1" smtClean="0">
                                <a:latin typeface="Cambria Math" panose="02040503050406030204" pitchFamily="18" charset="0"/>
                              </a:rPr>
                              <m:t>𝑇𝑜𝑡𝑎𝑙</m:t>
                            </m:r>
                            <m:r>
                              <a:rPr lang="en-US" sz="3200" b="0" i="1" smtClean="0">
                                <a:latin typeface="Cambria Math" panose="02040503050406030204" pitchFamily="18" charset="0"/>
                              </a:rPr>
                              <m:t> </m:t>
                            </m:r>
                            <m:r>
                              <a:rPr lang="en-US" sz="3200" b="0" i="1" smtClean="0">
                                <a:latin typeface="Cambria Math" panose="02040503050406030204" pitchFamily="18" charset="0"/>
                              </a:rPr>
                              <m:t>𝑑𝑟𝑦</m:t>
                            </m:r>
                            <m:r>
                              <a:rPr lang="en-US" sz="3200" b="0" i="1" smtClean="0">
                                <a:latin typeface="Cambria Math" panose="02040503050406030204" pitchFamily="18" charset="0"/>
                              </a:rPr>
                              <m:t> </m:t>
                            </m:r>
                            <m:r>
                              <a:rPr lang="en-US" sz="3200" b="0" i="1" smtClean="0">
                                <a:latin typeface="Cambria Math" panose="02040503050406030204" pitchFamily="18" charset="0"/>
                              </a:rPr>
                              <m:t>𝑔𝑎𝑠</m:t>
                            </m:r>
                            <m:r>
                              <a:rPr lang="en-US" sz="3200" b="0" i="1" smtClean="0">
                                <a:latin typeface="Cambria Math" panose="02040503050406030204" pitchFamily="18" charset="0"/>
                              </a:rPr>
                              <m:t> </m:t>
                            </m:r>
                            <m:r>
                              <a:rPr lang="en-US" sz="3200" b="0" i="1" smtClean="0">
                                <a:latin typeface="Cambria Math" panose="02040503050406030204" pitchFamily="18" charset="0"/>
                              </a:rPr>
                              <m:t>𝑣𝑜𝑙𝑢𝑚𝑒</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×100</m:t>
                        </m:r>
                      </m:e>
                    </m:d>
                  </m:oMath>
                </a14:m>
                <a:r>
                  <a:rPr lang="en-US" sz="3200" dirty="0" smtClean="0"/>
                  <a:t> %</a:t>
                </a:r>
              </a:p>
              <a:p>
                <a:pPr marL="0" indent="0">
                  <a:buNone/>
                </a:pPr>
                <a:r>
                  <a:rPr lang="en-US" sz="3200" dirty="0" smtClean="0"/>
                  <a:t>But the total dry gas volume is the sum of the volumes CO</a:t>
                </a:r>
                <a:r>
                  <a:rPr lang="en-US" sz="3200" baseline="-25000" dirty="0" smtClean="0"/>
                  <a:t>2</a:t>
                </a:r>
                <a:r>
                  <a:rPr lang="en-US" sz="3200" dirty="0" smtClean="0"/>
                  <a:t> and N</a:t>
                </a:r>
                <a:r>
                  <a:rPr lang="en-US" sz="3200" baseline="-25000" dirty="0" smtClean="0"/>
                  <a:t>2</a:t>
                </a:r>
                <a:r>
                  <a:rPr lang="en-US" sz="3200" dirty="0" smtClean="0"/>
                  <a:t> calculated from theoretical combustion conditions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38" t="-516"/>
                </a:stretch>
              </a:blipFill>
            </p:spPr>
            <p:txBody>
              <a:bodyPr/>
              <a:lstStyle/>
              <a:p>
                <a:r>
                  <a:rPr lang="en-US">
                    <a:noFill/>
                  </a:rPr>
                  <a:t> </a:t>
                </a:r>
              </a:p>
            </p:txBody>
          </p:sp>
        </mc:Fallback>
      </mc:AlternateContent>
    </p:spTree>
    <p:extLst>
      <p:ext uri="{BB962C8B-B14F-4D97-AF65-F5344CB8AC3E}">
        <p14:creationId xmlns:p14="http://schemas.microsoft.com/office/powerpoint/2010/main" val="2685021955"/>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Methane with excess air</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6"/>
                <a:ext cx="9905999" cy="4215707"/>
              </a:xfrm>
            </p:spPr>
            <p:txBody>
              <a:bodyPr>
                <a:normAutofit/>
              </a:bodyPr>
              <a:lstStyle/>
              <a:p>
                <a:pPr marL="0" indent="0">
                  <a:buNone/>
                </a:pPr>
                <a:r>
                  <a:rPr lang="en-US" sz="3200" dirty="0" smtClean="0"/>
                  <a:t>This give</a:t>
                </a:r>
              </a:p>
              <a:p>
                <a:pPr marL="0" indent="0">
                  <a:buNone/>
                </a:pPr>
                <a:r>
                  <a:rPr lang="en-US" sz="3200" dirty="0" smtClean="0"/>
                  <a:t>% CO</a:t>
                </a:r>
                <a:r>
                  <a:rPr lang="en-US" sz="3200" baseline="-25000" dirty="0" smtClean="0"/>
                  <a:t>2</a:t>
                </a:r>
                <a:r>
                  <a:rPr lang="en-US" sz="3200" dirty="0" smtClean="0"/>
                  <a:t> =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𝐶𝑂</m:t>
                                </m:r>
                              </m:e>
                              <m:sub>
                                <m:r>
                                  <a:rPr lang="en-US" sz="3200" b="0" i="1" smtClean="0">
                                    <a:latin typeface="Cambria Math" panose="02040503050406030204" pitchFamily="18" charset="0"/>
                                  </a:rPr>
                                  <m:t>2</m:t>
                                </m:r>
                              </m:sub>
                            </m:sSub>
                          </m:num>
                          <m:den>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𝐶𝑂</m:t>
                                </m:r>
                              </m:e>
                              <m:sub>
                                <m:r>
                                  <a:rPr lang="en-US" sz="3200" b="0" i="1" smtClean="0">
                                    <a:latin typeface="Cambria Math" panose="02040503050406030204" pitchFamily="18" charset="0"/>
                                  </a:rPr>
                                  <m:t>2</m:t>
                                </m:r>
                              </m:sub>
                            </m:sSub>
                            <m:r>
                              <a:rPr lang="en-US" sz="3200" b="0" i="1" smtClean="0">
                                <a:latin typeface="Cambria Math" panose="02040503050406030204" pitchFamily="18" charset="0"/>
                              </a:rPr>
                              <m:t>+ </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𝑁</m:t>
                                </m:r>
                              </m:e>
                              <m:sub>
                                <m:r>
                                  <a:rPr lang="en-US" sz="3200" b="0" i="1" smtClean="0">
                                    <a:latin typeface="Cambria Math" panose="02040503050406030204" pitchFamily="18" charset="0"/>
                                  </a:rPr>
                                  <m:t>2</m:t>
                                </m:r>
                              </m:sub>
                            </m:sSub>
                          </m:den>
                        </m:f>
                      </m:e>
                    </m:d>
                  </m:oMath>
                </a14:m>
                <a:r>
                  <a:rPr lang="en-US" sz="3200" dirty="0" smtClean="0"/>
                  <a:t> </a:t>
                </a:r>
                <a14:m>
                  <m:oMath xmlns:m="http://schemas.openxmlformats.org/officeDocument/2006/math">
                    <m:r>
                      <a:rPr lang="en-US" sz="3200" i="1" dirty="0" smtClean="0">
                        <a:latin typeface="Cambria Math" panose="02040503050406030204" pitchFamily="18" charset="0"/>
                        <a:ea typeface="Cambria Math" panose="02040503050406030204" pitchFamily="18" charset="0"/>
                      </a:rPr>
                      <m:t>×</m:t>
                    </m:r>
                    <m:r>
                      <a:rPr lang="en-US" sz="3200" b="0" i="1" dirty="0" smtClean="0">
                        <a:latin typeface="Cambria Math" panose="02040503050406030204" pitchFamily="18" charset="0"/>
                        <a:ea typeface="Cambria Math" panose="02040503050406030204" pitchFamily="18" charset="0"/>
                      </a:rPr>
                      <m:t>100</m:t>
                    </m:r>
                  </m:oMath>
                </a14:m>
                <a:endParaRPr lang="en-US" sz="3200" dirty="0" smtClean="0"/>
              </a:p>
              <a:p>
                <a:pPr marL="0" indent="0">
                  <a:buNone/>
                </a:pPr>
                <a:r>
                  <a:rPr lang="en-US" sz="3200" dirty="0" smtClean="0"/>
                  <a:t>% CO</a:t>
                </a:r>
                <a:r>
                  <a:rPr lang="en-US" sz="3200" baseline="-25000" dirty="0" smtClean="0"/>
                  <a:t>2</a:t>
                </a:r>
                <a:r>
                  <a:rPr lang="en-US" sz="3200" dirty="0" smtClean="0"/>
                  <a:t> = </a:t>
                </a:r>
                <a14:m>
                  <m:oMath xmlns:m="http://schemas.openxmlformats.org/officeDocument/2006/math">
                    <m:d>
                      <m:dPr>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1.0</m:t>
                            </m:r>
                          </m:num>
                          <m:den>
                            <m:r>
                              <a:rPr lang="en-US" sz="3200" b="0" i="1" smtClean="0">
                                <a:latin typeface="Cambria Math" panose="02040503050406030204" pitchFamily="18" charset="0"/>
                              </a:rPr>
                              <m:t>1.0+7.52</m:t>
                            </m:r>
                          </m:den>
                        </m:f>
                      </m:e>
                    </m:d>
                  </m:oMath>
                </a14:m>
                <a:r>
                  <a:rPr lang="en-US" sz="3200" dirty="0" smtClean="0"/>
                  <a:t> </a:t>
                </a:r>
                <a14:m>
                  <m:oMath xmlns:m="http://schemas.openxmlformats.org/officeDocument/2006/math">
                    <m:r>
                      <a:rPr lang="en-US" sz="3200" i="1" dirty="0" smtClean="0">
                        <a:latin typeface="Cambria Math" panose="02040503050406030204" pitchFamily="18" charset="0"/>
                        <a:ea typeface="Cambria Math" panose="02040503050406030204" pitchFamily="18" charset="0"/>
                      </a:rPr>
                      <m:t>×</m:t>
                    </m:r>
                    <m:r>
                      <a:rPr lang="en-US" sz="3200" b="0" i="1" dirty="0" smtClean="0">
                        <a:latin typeface="Cambria Math" panose="02040503050406030204" pitchFamily="18" charset="0"/>
                        <a:ea typeface="Cambria Math" panose="02040503050406030204" pitchFamily="18" charset="0"/>
                      </a:rPr>
                      <m:t>100=11.73%</m:t>
                    </m:r>
                  </m:oMath>
                </a14:m>
                <a:endParaRPr lang="en-US" sz="3200" b="0" dirty="0" smtClean="0">
                  <a:ea typeface="Cambria Math" panose="02040503050406030204" pitchFamily="18" charset="0"/>
                </a:endParaRPr>
              </a:p>
              <a:p>
                <a:pPr marL="0" indent="0">
                  <a:buNone/>
                </a:pPr>
                <a:r>
                  <a:rPr lang="en-US" sz="3200" dirty="0" smtClean="0"/>
                  <a:t>The quantity shown by the CO</a:t>
                </a:r>
                <a:r>
                  <a:rPr lang="en-US" sz="3200" baseline="-25000" dirty="0" smtClean="0"/>
                  <a:t>2</a:t>
                </a:r>
                <a:r>
                  <a:rPr lang="en-US" sz="3200" dirty="0" smtClean="0"/>
                  <a:t> + N</a:t>
                </a:r>
                <a:r>
                  <a:rPr lang="en-US" sz="3200" baseline="-25000" dirty="0" smtClean="0"/>
                  <a:t>2</a:t>
                </a:r>
                <a:r>
                  <a:rPr lang="en-US" sz="3200" dirty="0" smtClean="0"/>
                  <a:t> in our equation is referred to as the </a:t>
                </a:r>
                <a:r>
                  <a:rPr lang="en-US" sz="3200" b="1" dirty="0" smtClean="0"/>
                  <a:t>theoretical dry waste gas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6"/>
                <a:ext cx="9905999" cy="4215707"/>
              </a:xfrm>
              <a:blipFill rotWithShape="0">
                <a:blip r:embed="rId2"/>
                <a:stretch>
                  <a:fillRect l="-1538" t="-434"/>
                </a:stretch>
              </a:blipFill>
            </p:spPr>
            <p:txBody>
              <a:bodyPr/>
              <a:lstStyle/>
              <a:p>
                <a:r>
                  <a:rPr lang="en-US">
                    <a:noFill/>
                  </a:rPr>
                  <a:t> </a:t>
                </a:r>
              </a:p>
            </p:txBody>
          </p:sp>
        </mc:Fallback>
      </mc:AlternateContent>
    </p:spTree>
    <p:extLst>
      <p:ext uri="{BB962C8B-B14F-4D97-AF65-F5344CB8AC3E}">
        <p14:creationId xmlns:p14="http://schemas.microsoft.com/office/powerpoint/2010/main" val="3615871234"/>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Methane with excess air</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6"/>
                <a:ext cx="9905999" cy="4305859"/>
              </a:xfrm>
            </p:spPr>
            <p:txBody>
              <a:bodyPr>
                <a:normAutofit fontScale="92500" lnSpcReduction="10000"/>
              </a:bodyPr>
              <a:lstStyle/>
              <a:p>
                <a:r>
                  <a:rPr lang="en-US" sz="3200" dirty="0" smtClean="0"/>
                  <a:t>Assume that by using 20% excess air in practice, the fuel will be completely combusted</a:t>
                </a:r>
              </a:p>
              <a:p>
                <a:r>
                  <a:rPr lang="en-US" sz="3200" dirty="0" smtClean="0"/>
                  <a:t>With Theoretical air of 9.52m</a:t>
                </a:r>
                <a:r>
                  <a:rPr lang="en-US" sz="3200" baseline="30000" dirty="0" smtClean="0"/>
                  <a:t>3</a:t>
                </a:r>
                <a:r>
                  <a:rPr lang="en-US" sz="3200" dirty="0"/>
                  <a:t> </a:t>
                </a:r>
                <a:r>
                  <a:rPr lang="en-US" sz="3200" dirty="0" smtClean="0"/>
                  <a:t>per m</a:t>
                </a:r>
                <a:r>
                  <a:rPr lang="en-US" sz="3200" baseline="30000" dirty="0" smtClean="0"/>
                  <a:t>3</a:t>
                </a:r>
                <a:r>
                  <a:rPr lang="en-US" sz="3200" dirty="0" smtClean="0"/>
                  <a:t> just of CH</a:t>
                </a:r>
                <a:r>
                  <a:rPr lang="en-US" sz="3200" baseline="-25000" dirty="0" smtClean="0"/>
                  <a:t>4</a:t>
                </a:r>
                <a:r>
                  <a:rPr lang="en-US" sz="3200" dirty="0" smtClean="0"/>
                  <a:t> 20% excess air means 20% of this</a:t>
                </a:r>
              </a:p>
              <a:p>
                <a:pPr marL="0" indent="0">
                  <a:buNone/>
                </a:pPr>
                <a14:m>
                  <m:oMath xmlns:m="http://schemas.openxmlformats.org/officeDocument/2006/math">
                    <m:d>
                      <m:dPr>
                        <m:begChr m:val="["/>
                        <m:endChr m:val="]"/>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20</m:t>
                            </m:r>
                          </m:num>
                          <m:den>
                            <m:r>
                              <a:rPr lang="en-US" sz="3200" b="0" i="1" smtClean="0">
                                <a:latin typeface="Cambria Math" panose="02040503050406030204" pitchFamily="18" charset="0"/>
                              </a:rPr>
                              <m:t>100 </m:t>
                            </m:r>
                          </m:den>
                        </m:f>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×9.52</m:t>
                        </m:r>
                      </m:e>
                    </m:d>
                  </m:oMath>
                </a14:m>
                <a:r>
                  <a:rPr lang="en-US" sz="3200" dirty="0" smtClean="0"/>
                  <a:t> = 1.90m</a:t>
                </a:r>
                <a:r>
                  <a:rPr lang="en-US" sz="3200" baseline="30000" dirty="0" smtClean="0"/>
                  <a:t>3</a:t>
                </a:r>
                <a:endParaRPr lang="en-US" sz="3200" dirty="0" smtClean="0"/>
              </a:p>
              <a:p>
                <a:pPr marL="0" indent="0">
                  <a:buNone/>
                </a:pPr>
                <a:r>
                  <a:rPr lang="en-US" sz="3200" dirty="0" smtClean="0"/>
                  <a:t>Total air supplied will be (9.52 x 1.2) = 11.42m</a:t>
                </a:r>
                <a:r>
                  <a:rPr lang="en-US" sz="3200" baseline="30000" dirty="0" smtClean="0"/>
                  <a:t>3</a:t>
                </a:r>
                <a:r>
                  <a:rPr lang="en-US" sz="3200" dirty="0" smtClean="0"/>
                  <a:t>.  So air/fuel ratio is 11.42/1</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6"/>
                <a:ext cx="9905999" cy="4305859"/>
              </a:xfrm>
              <a:blipFill rotWithShape="0">
                <a:blip r:embed="rId2"/>
                <a:stretch>
                  <a:fillRect l="-1785" t="-3399" r="-1846" b="-2408"/>
                </a:stretch>
              </a:blipFill>
            </p:spPr>
            <p:txBody>
              <a:bodyPr/>
              <a:lstStyle/>
              <a:p>
                <a:r>
                  <a:rPr lang="en-US">
                    <a:noFill/>
                  </a:rPr>
                  <a:t> </a:t>
                </a:r>
              </a:p>
            </p:txBody>
          </p:sp>
        </mc:Fallback>
      </mc:AlternateContent>
    </p:spTree>
    <p:extLst>
      <p:ext uri="{BB962C8B-B14F-4D97-AF65-F5344CB8AC3E}">
        <p14:creationId xmlns:p14="http://schemas.microsoft.com/office/powerpoint/2010/main" val="3747464577"/>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54546"/>
            <a:ext cx="9905998" cy="888643"/>
          </a:xfrm>
        </p:spPr>
        <p:txBody>
          <a:bodyPr>
            <a:normAutofit/>
          </a:bodyPr>
          <a:lstStyle/>
          <a:p>
            <a:pPr algn="ctr"/>
            <a:r>
              <a:rPr lang="en-US" sz="4400" dirty="0" smtClean="0"/>
              <a:t>Methane with excess air</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1043189"/>
                <a:ext cx="9905999" cy="5512157"/>
              </a:xfrm>
            </p:spPr>
            <p:txBody>
              <a:bodyPr>
                <a:normAutofit/>
              </a:bodyPr>
              <a:lstStyle/>
              <a:p>
                <a:pPr marL="0" indent="0">
                  <a:buNone/>
                </a:pPr>
                <a:r>
                  <a:rPr lang="en-US" sz="3200" dirty="0" smtClean="0"/>
                  <a:t>Proportion of Carbon dioxide is given by</a:t>
                </a:r>
              </a:p>
              <a:p>
                <a:pPr marL="0" indent="0">
                  <a:buNone/>
                </a:pPr>
                <a14:m>
                  <m:oMath xmlns:m="http://schemas.openxmlformats.org/officeDocument/2006/math">
                    <m:d>
                      <m:dPr>
                        <m:begChr m:val="["/>
                        <m:endChr m:val="]"/>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𝐶</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𝑂</m:t>
                                </m:r>
                              </m:e>
                              <m:sub>
                                <m:r>
                                  <a:rPr lang="en-US" sz="3200" b="0" i="1" smtClean="0">
                                    <a:latin typeface="Cambria Math" panose="02040503050406030204" pitchFamily="18" charset="0"/>
                                  </a:rPr>
                                  <m:t>2</m:t>
                                </m:r>
                              </m:sub>
                            </m:sSub>
                          </m:num>
                          <m:den>
                            <m:r>
                              <a:rPr lang="en-US" sz="3200" b="0" i="1" smtClean="0">
                                <a:latin typeface="Cambria Math" panose="02040503050406030204" pitchFamily="18" charset="0"/>
                              </a:rPr>
                              <m:t>𝑇𝑜𝑡𝑎𝑙</m:t>
                            </m:r>
                            <m:r>
                              <a:rPr lang="en-US" sz="3200" b="0" i="1" smtClean="0">
                                <a:latin typeface="Cambria Math" panose="02040503050406030204" pitchFamily="18" charset="0"/>
                              </a:rPr>
                              <m:t> </m:t>
                            </m:r>
                            <m:r>
                              <a:rPr lang="en-US" sz="3200" b="0" i="1" smtClean="0">
                                <a:latin typeface="Cambria Math" panose="02040503050406030204" pitchFamily="18" charset="0"/>
                              </a:rPr>
                              <m:t>𝑑𝑟𝑦</m:t>
                            </m:r>
                            <m:r>
                              <a:rPr lang="en-US" sz="3200" b="0" i="1" smtClean="0">
                                <a:latin typeface="Cambria Math" panose="02040503050406030204" pitchFamily="18" charset="0"/>
                              </a:rPr>
                              <m:t> </m:t>
                            </m:r>
                            <m:r>
                              <a:rPr lang="en-US" sz="3200" b="0" i="1" smtClean="0">
                                <a:latin typeface="Cambria Math" panose="02040503050406030204" pitchFamily="18" charset="0"/>
                              </a:rPr>
                              <m:t>𝑔𝑎𝑠</m:t>
                            </m:r>
                            <m:r>
                              <a:rPr lang="en-US" sz="3200" b="0" i="1" smtClean="0">
                                <a:latin typeface="Cambria Math" panose="02040503050406030204" pitchFamily="18" charset="0"/>
                              </a:rPr>
                              <m:t> </m:t>
                            </m:r>
                            <m:r>
                              <a:rPr lang="en-US" sz="3200" b="0" i="1" smtClean="0">
                                <a:latin typeface="Cambria Math" panose="02040503050406030204" pitchFamily="18" charset="0"/>
                              </a:rPr>
                              <m:t>𝑣𝑜𝑙</m:t>
                            </m:r>
                          </m:den>
                        </m:f>
                      </m:e>
                    </m:d>
                  </m:oMath>
                </a14:m>
                <a:r>
                  <a:rPr lang="en-US" sz="3200" dirty="0" smtClean="0"/>
                  <a:t> x 100</a:t>
                </a:r>
              </a:p>
              <a:p>
                <a:pPr marL="0" indent="0">
                  <a:buNone/>
                </a:pPr>
                <a:r>
                  <a:rPr lang="en-US" sz="3200" dirty="0" smtClean="0"/>
                  <a:t>This time CO</a:t>
                </a:r>
              </a:p>
              <a:p>
                <a:pPr marL="0" indent="0">
                  <a:buNone/>
                </a:pPr>
                <a14:m>
                  <m:oMath xmlns:m="http://schemas.openxmlformats.org/officeDocument/2006/math">
                    <m:d>
                      <m:dPr>
                        <m:begChr m:val="["/>
                        <m:endChr m:val="]"/>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𝐶</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𝑂</m:t>
                                </m:r>
                              </m:e>
                              <m:sub>
                                <m:r>
                                  <a:rPr lang="en-US" sz="3200" b="0" i="1" smtClean="0">
                                    <a:latin typeface="Cambria Math" panose="02040503050406030204" pitchFamily="18" charset="0"/>
                                  </a:rPr>
                                  <m:t>2</m:t>
                                </m:r>
                              </m:sub>
                            </m:sSub>
                          </m:num>
                          <m:den>
                            <m:r>
                              <a:rPr lang="en-US" sz="3200" b="0" i="1" smtClean="0">
                                <a:latin typeface="Cambria Math" panose="02040503050406030204" pitchFamily="18" charset="0"/>
                              </a:rPr>
                              <m:t>𝐶</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𝑂</m:t>
                                </m:r>
                              </m:e>
                              <m:sub>
                                <m:r>
                                  <a:rPr lang="en-US" sz="3200" b="0" i="1" smtClean="0">
                                    <a:latin typeface="Cambria Math" panose="02040503050406030204" pitchFamily="18" charset="0"/>
                                  </a:rPr>
                                  <m:t>2 </m:t>
                                </m:r>
                              </m:sub>
                            </m:sSub>
                            <m:r>
                              <a:rPr lang="en-US" sz="3200" b="0" i="1" smtClean="0">
                                <a:latin typeface="Cambria Math" panose="02040503050406030204" pitchFamily="18" charset="0"/>
                              </a:rPr>
                              <m:t>+ </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𝑁</m:t>
                                </m:r>
                              </m:e>
                              <m:sub>
                                <m:r>
                                  <a:rPr lang="en-US" sz="3200" b="0" i="1" smtClean="0">
                                    <a:latin typeface="Cambria Math" panose="02040503050406030204" pitchFamily="18" charset="0"/>
                                  </a:rPr>
                                  <m:t>2</m:t>
                                </m:r>
                              </m:sub>
                            </m:sSub>
                            <m:r>
                              <a:rPr lang="en-US" sz="3200" b="0" i="1" smtClean="0">
                                <a:latin typeface="Cambria Math" panose="02040503050406030204" pitchFamily="18" charset="0"/>
                              </a:rPr>
                              <m:t>+</m:t>
                            </m:r>
                            <m:r>
                              <a:rPr lang="en-US" sz="3200" b="0" i="1" smtClean="0">
                                <a:latin typeface="Cambria Math" panose="02040503050406030204" pitchFamily="18" charset="0"/>
                              </a:rPr>
                              <m:t>𝑒𝑥𝑐𝑒𝑠𝑠</m:t>
                            </m:r>
                            <m:r>
                              <a:rPr lang="en-US" sz="3200" b="0" i="1" smtClean="0">
                                <a:latin typeface="Cambria Math" panose="02040503050406030204" pitchFamily="18" charset="0"/>
                              </a:rPr>
                              <m:t> </m:t>
                            </m:r>
                            <m:r>
                              <a:rPr lang="en-US" sz="3200" b="0" i="1" smtClean="0">
                                <a:latin typeface="Cambria Math" panose="02040503050406030204" pitchFamily="18" charset="0"/>
                              </a:rPr>
                              <m:t>𝑎𝑖𝑟</m:t>
                            </m:r>
                          </m:den>
                        </m:f>
                      </m:e>
                    </m:d>
                  </m:oMath>
                </a14:m>
                <a:r>
                  <a:rPr lang="en-US" sz="3200" dirty="0" smtClean="0"/>
                  <a:t> x 100</a:t>
                </a:r>
              </a:p>
              <a:p>
                <a:pPr marL="0" indent="0">
                  <a:buNone/>
                </a:pPr>
                <a:r>
                  <a:rPr lang="en-US" sz="3200" dirty="0" smtClean="0"/>
                  <a:t>Completing our calculation for 20% excess air</a:t>
                </a:r>
              </a:p>
              <a:p>
                <a:pPr marL="0" indent="0">
                  <a:buNone/>
                </a:pPr>
                <a:r>
                  <a:rPr lang="en-US" sz="3200" dirty="0" smtClean="0"/>
                  <a:t>% CO</a:t>
                </a:r>
                <a:r>
                  <a:rPr lang="en-US" sz="3200" baseline="-25000" dirty="0" smtClean="0"/>
                  <a:t>2</a:t>
                </a:r>
                <a:r>
                  <a:rPr lang="en-US" sz="3200" dirty="0" smtClean="0"/>
                  <a:t> = </a:t>
                </a:r>
                <a14:m>
                  <m:oMath xmlns:m="http://schemas.openxmlformats.org/officeDocument/2006/math">
                    <m:d>
                      <m:dPr>
                        <m:begChr m:val="["/>
                        <m:endChr m:val="]"/>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1.0</m:t>
                            </m:r>
                          </m:num>
                          <m:den>
                            <m:r>
                              <a:rPr lang="en-US" sz="3200" b="0" i="1" smtClean="0">
                                <a:latin typeface="Cambria Math" panose="02040503050406030204" pitchFamily="18" charset="0"/>
                              </a:rPr>
                              <m:t>1.0+7.52+1.90</m:t>
                            </m:r>
                          </m:den>
                        </m:f>
                      </m:e>
                    </m:d>
                  </m:oMath>
                </a14:m>
                <a:r>
                  <a:rPr lang="en-US" sz="3200" dirty="0" smtClean="0"/>
                  <a:t> = 9.60%</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1043189"/>
                <a:ext cx="9905999" cy="5512157"/>
              </a:xfrm>
              <a:blipFill rotWithShape="0">
                <a:blip r:embed="rId2"/>
                <a:stretch>
                  <a:fillRect l="-1538" t="-332"/>
                </a:stretch>
              </a:blipFill>
            </p:spPr>
            <p:txBody>
              <a:bodyPr/>
              <a:lstStyle/>
              <a:p>
                <a:r>
                  <a:rPr lang="en-US">
                    <a:noFill/>
                  </a:rPr>
                  <a:t> </a:t>
                </a:r>
              </a:p>
            </p:txBody>
          </p:sp>
        </mc:Fallback>
      </mc:AlternateContent>
    </p:spTree>
    <p:extLst>
      <p:ext uri="{BB962C8B-B14F-4D97-AF65-F5344CB8AC3E}">
        <p14:creationId xmlns:p14="http://schemas.microsoft.com/office/powerpoint/2010/main" val="1688278469"/>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Question</a:t>
            </a:r>
            <a:endParaRPr lang="en-US" sz="4400" dirty="0"/>
          </a:p>
        </p:txBody>
      </p:sp>
      <p:sp>
        <p:nvSpPr>
          <p:cNvPr id="3" name="Content Placeholder 2"/>
          <p:cNvSpPr>
            <a:spLocks noGrp="1"/>
          </p:cNvSpPr>
          <p:nvPr>
            <p:ph idx="1"/>
          </p:nvPr>
        </p:nvSpPr>
        <p:spPr/>
        <p:txBody>
          <a:bodyPr>
            <a:normAutofit/>
          </a:bodyPr>
          <a:lstStyle/>
          <a:p>
            <a:pPr marL="0" indent="0">
              <a:buNone/>
            </a:pPr>
            <a:r>
              <a:rPr lang="en-US" sz="3200" dirty="0" smtClean="0"/>
              <a:t>Calculate the volume and percentage of excess air for methane combustion when the dry flue gas contains 8.0% CO</a:t>
            </a:r>
            <a:r>
              <a:rPr lang="en-US" sz="3200" baseline="-25000" dirty="0" smtClean="0"/>
              <a:t>2</a:t>
            </a:r>
            <a:endParaRPr lang="en-US" sz="3200" dirty="0"/>
          </a:p>
        </p:txBody>
      </p:sp>
    </p:spTree>
    <p:extLst>
      <p:ext uri="{BB962C8B-B14F-4D97-AF65-F5344CB8AC3E}">
        <p14:creationId xmlns:p14="http://schemas.microsoft.com/office/powerpoint/2010/main" val="2187893099"/>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(1)</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CO = </a:t>
                </a:r>
                <a14:m>
                  <m:oMath xmlns:m="http://schemas.openxmlformats.org/officeDocument/2006/math">
                    <m:d>
                      <m:dPr>
                        <m:begChr m:val="["/>
                        <m:endChr m:val="]"/>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𝐶</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𝑂</m:t>
                                </m:r>
                              </m:e>
                              <m:sub>
                                <m:r>
                                  <a:rPr lang="en-US" sz="3200" b="0" i="1" smtClean="0">
                                    <a:latin typeface="Cambria Math" panose="02040503050406030204" pitchFamily="18" charset="0"/>
                                  </a:rPr>
                                  <m:t>2</m:t>
                                </m:r>
                              </m:sub>
                            </m:sSub>
                          </m:num>
                          <m:den>
                            <m:r>
                              <a:rPr lang="en-US" sz="3200" b="0" i="1" smtClean="0">
                                <a:latin typeface="Cambria Math" panose="02040503050406030204" pitchFamily="18" charset="0"/>
                              </a:rPr>
                              <m:t>𝐶</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𝑂</m:t>
                                </m:r>
                              </m:e>
                              <m:sub>
                                <m:r>
                                  <a:rPr lang="en-US" sz="3200" b="0" i="1" smtClean="0">
                                    <a:latin typeface="Cambria Math" panose="02040503050406030204" pitchFamily="18" charset="0"/>
                                  </a:rPr>
                                  <m:t>2</m:t>
                                </m:r>
                              </m:sub>
                            </m:sSub>
                            <m:r>
                              <a:rPr lang="en-US" sz="3200" b="0" i="1" smtClean="0">
                                <a:latin typeface="Cambria Math" panose="02040503050406030204" pitchFamily="18" charset="0"/>
                              </a:rPr>
                              <m:t>+ </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𝑁</m:t>
                                </m:r>
                              </m:e>
                              <m:sub>
                                <m:r>
                                  <a:rPr lang="en-US" sz="3200" b="0" i="1" smtClean="0">
                                    <a:latin typeface="Cambria Math" panose="02040503050406030204" pitchFamily="18" charset="0"/>
                                  </a:rPr>
                                  <m:t>2</m:t>
                                </m:r>
                              </m:sub>
                            </m:sSub>
                            <m:r>
                              <a:rPr lang="en-US" sz="3200" b="0" i="1" smtClean="0">
                                <a:latin typeface="Cambria Math" panose="02040503050406030204" pitchFamily="18" charset="0"/>
                              </a:rPr>
                              <m:t>+</m:t>
                            </m:r>
                            <m:r>
                              <a:rPr lang="en-US" sz="3200" b="0" i="1" smtClean="0">
                                <a:latin typeface="Cambria Math" panose="02040503050406030204" pitchFamily="18" charset="0"/>
                              </a:rPr>
                              <m:t>𝑒𝑥𝑐𝑒𝑠𝑠</m:t>
                            </m:r>
                            <m:r>
                              <a:rPr lang="en-US" sz="3200" b="0" i="1" smtClean="0">
                                <a:latin typeface="Cambria Math" panose="02040503050406030204" pitchFamily="18" charset="0"/>
                              </a:rPr>
                              <m:t> </m:t>
                            </m:r>
                            <m:r>
                              <a:rPr lang="en-US" sz="3200" b="0" i="1" smtClean="0">
                                <a:latin typeface="Cambria Math" panose="02040503050406030204" pitchFamily="18" charset="0"/>
                              </a:rPr>
                              <m:t>𝑎𝑖𝑟</m:t>
                            </m:r>
                          </m:den>
                        </m:f>
                      </m:e>
                    </m:d>
                  </m:oMath>
                </a14:m>
                <a:r>
                  <a:rPr lang="en-US" sz="3200" dirty="0" smtClean="0"/>
                  <a:t> x 100</a:t>
                </a:r>
              </a:p>
              <a:p>
                <a:pPr marL="0" indent="0">
                  <a:buNone/>
                </a:pPr>
                <a:endParaRPr lang="en-US" sz="3200" dirty="0"/>
              </a:p>
              <a:p>
                <a:pPr marL="0" indent="0">
                  <a:buNone/>
                </a:pPr>
                <a:r>
                  <a:rPr lang="en-US" sz="3200" dirty="0" smtClean="0"/>
                  <a:t>8 = </a:t>
                </a:r>
                <a14:m>
                  <m:oMath xmlns:m="http://schemas.openxmlformats.org/officeDocument/2006/math">
                    <m:d>
                      <m:dPr>
                        <m:begChr m:val="["/>
                        <m:endChr m:val="]"/>
                        <m:ctrlPr>
                          <a:rPr lang="en-US" sz="3200" i="1" smtClean="0">
                            <a:latin typeface="Cambria Math" panose="02040503050406030204" pitchFamily="18" charset="0"/>
                          </a:rPr>
                        </m:ctrlPr>
                      </m:dPr>
                      <m:e>
                        <m:f>
                          <m:fPr>
                            <m:ctrlPr>
                              <a:rPr lang="en-US" sz="3200" i="1" smtClean="0">
                                <a:latin typeface="Cambria Math" panose="02040503050406030204" pitchFamily="18" charset="0"/>
                              </a:rPr>
                            </m:ctrlPr>
                          </m:fPr>
                          <m:num>
                            <m:r>
                              <a:rPr lang="en-US" sz="3200" b="0" i="1" smtClean="0">
                                <a:latin typeface="Cambria Math" panose="02040503050406030204" pitchFamily="18" charset="0"/>
                              </a:rPr>
                              <m:t>1.0</m:t>
                            </m:r>
                          </m:num>
                          <m:den>
                            <m:r>
                              <a:rPr lang="en-US" sz="3200" b="0" i="1" smtClean="0">
                                <a:latin typeface="Cambria Math" panose="02040503050406030204" pitchFamily="18" charset="0"/>
                              </a:rPr>
                              <m:t>1.0+7.52+</m:t>
                            </m:r>
                            <m:r>
                              <a:rPr lang="en-US" sz="3200" b="0" i="1" smtClean="0">
                                <a:latin typeface="Cambria Math" panose="02040503050406030204" pitchFamily="18" charset="0"/>
                              </a:rPr>
                              <m:t>𝑒𝑥𝑐𝑒𝑠𝑠</m:t>
                            </m:r>
                            <m:r>
                              <a:rPr lang="en-US" sz="3200" b="0" i="1" smtClean="0">
                                <a:latin typeface="Cambria Math" panose="02040503050406030204" pitchFamily="18" charset="0"/>
                              </a:rPr>
                              <m:t> </m:t>
                            </m:r>
                            <m:r>
                              <a:rPr lang="en-US" sz="3200" b="0" i="1" smtClean="0">
                                <a:latin typeface="Cambria Math" panose="02040503050406030204" pitchFamily="18" charset="0"/>
                              </a:rPr>
                              <m:t>𝑎𝑖𝑟</m:t>
                            </m:r>
                          </m:den>
                        </m:f>
                      </m:e>
                    </m:d>
                  </m:oMath>
                </a14:m>
                <a:r>
                  <a:rPr lang="en-US" sz="3200" dirty="0" smtClean="0"/>
                  <a:t> x 100</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38"/>
                </a:stretch>
              </a:blipFill>
            </p:spPr>
            <p:txBody>
              <a:bodyPr/>
              <a:lstStyle/>
              <a:p>
                <a:r>
                  <a:rPr lang="en-US">
                    <a:noFill/>
                  </a:rPr>
                  <a:t> </a:t>
                </a:r>
              </a:p>
            </p:txBody>
          </p:sp>
        </mc:Fallback>
      </mc:AlternateContent>
    </p:spTree>
    <p:extLst>
      <p:ext uri="{BB962C8B-B14F-4D97-AF65-F5344CB8AC3E}">
        <p14:creationId xmlns:p14="http://schemas.microsoft.com/office/powerpoint/2010/main" val="2514753041"/>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(2)</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7"/>
                <a:ext cx="9905999" cy="4254344"/>
              </a:xfrm>
            </p:spPr>
            <p:txBody>
              <a:bodyPr>
                <a:normAutofit fontScale="92500" lnSpcReduction="10000"/>
              </a:bodyPr>
              <a:lstStyle/>
              <a:p>
                <a:pPr marL="0" indent="0">
                  <a:buNone/>
                </a:pPr>
                <a:r>
                  <a:rPr lang="en-US" sz="3200" dirty="0" smtClean="0"/>
                  <a:t>8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1.0</m:t>
                        </m:r>
                      </m:num>
                      <m:den>
                        <m:d>
                          <m:dPr>
                            <m:ctrlPr>
                              <a:rPr lang="en-US" sz="3200" i="1" smtClean="0">
                                <a:latin typeface="Cambria Math" panose="02040503050406030204" pitchFamily="18" charset="0"/>
                              </a:rPr>
                            </m:ctrlPr>
                          </m:dPr>
                          <m:e>
                            <m:r>
                              <a:rPr lang="en-US" sz="3200" b="0" i="1" smtClean="0">
                                <a:latin typeface="Cambria Math" panose="02040503050406030204" pitchFamily="18" charset="0"/>
                              </a:rPr>
                              <m:t>1.0+7.52</m:t>
                            </m:r>
                          </m:e>
                        </m:d>
                        <m:r>
                          <a:rPr lang="en-US" sz="3200" b="0" i="1" smtClean="0">
                            <a:latin typeface="Cambria Math" panose="02040503050406030204" pitchFamily="18" charset="0"/>
                          </a:rPr>
                          <m:t>+</m:t>
                        </m:r>
                        <m:r>
                          <a:rPr lang="en-US" sz="3200" b="0" i="1" smtClean="0">
                            <a:latin typeface="Cambria Math" panose="02040503050406030204" pitchFamily="18" charset="0"/>
                          </a:rPr>
                          <m:t>𝐵</m:t>
                        </m:r>
                      </m:den>
                    </m:f>
                  </m:oMath>
                </a14:m>
                <a:r>
                  <a:rPr lang="en-US" sz="3200" dirty="0" smtClean="0"/>
                  <a:t> x 100 	B= excess air</a:t>
                </a:r>
              </a:p>
              <a:p>
                <a:pPr marL="0" indent="0">
                  <a:buNone/>
                </a:pPr>
                <a:r>
                  <a:rPr lang="en-US" sz="3200" dirty="0" smtClean="0"/>
                  <a:t>Simplify</a:t>
                </a:r>
              </a:p>
              <a:p>
                <a:pPr marL="0" indent="0">
                  <a:buNone/>
                </a:pPr>
                <a:r>
                  <a:rPr lang="en-US" sz="3200" dirty="0"/>
                  <a:t>	</a:t>
                </a:r>
                <a:r>
                  <a:rPr lang="en-US" sz="3200" dirty="0" smtClean="0"/>
                  <a:t>8 (8.52 + B) = 100</a:t>
                </a:r>
              </a:p>
              <a:p>
                <a:pPr marL="0" indent="0">
                  <a:buNone/>
                </a:pPr>
                <a:r>
                  <a:rPr lang="en-US" sz="3200" dirty="0"/>
                  <a:t>	</a:t>
                </a:r>
                <a:r>
                  <a:rPr lang="en-US" sz="3200" dirty="0" smtClean="0"/>
                  <a:t>68.16 + 8B = 100</a:t>
                </a:r>
              </a:p>
              <a:p>
                <a:pPr marL="0" indent="0">
                  <a:buNone/>
                </a:pPr>
                <a:r>
                  <a:rPr lang="en-US" sz="3200" dirty="0"/>
                  <a:t>	</a:t>
                </a:r>
                <a:r>
                  <a:rPr lang="en-US" sz="3200" dirty="0" smtClean="0"/>
                  <a:t>B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100 −68.16</m:t>
                        </m:r>
                      </m:num>
                      <m:den>
                        <m:r>
                          <a:rPr lang="en-US" sz="3200" b="0" i="1" smtClean="0">
                            <a:latin typeface="Cambria Math" panose="02040503050406030204" pitchFamily="18" charset="0"/>
                          </a:rPr>
                          <m:t>8</m:t>
                        </m:r>
                      </m:den>
                    </m:f>
                  </m:oMath>
                </a14:m>
                <a:r>
                  <a:rPr lang="en-US" sz="3200" dirty="0" smtClean="0"/>
                  <a: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31.84</m:t>
                        </m:r>
                      </m:num>
                      <m:den>
                        <m:r>
                          <a:rPr lang="en-US" sz="3200" b="0" i="1" smtClean="0">
                            <a:latin typeface="Cambria Math" panose="02040503050406030204" pitchFamily="18" charset="0"/>
                          </a:rPr>
                          <m:t>8</m:t>
                        </m:r>
                      </m:den>
                    </m:f>
                  </m:oMath>
                </a14:m>
                <a:r>
                  <a:rPr lang="en-US" sz="3200" dirty="0" smtClean="0"/>
                  <a:t> = 3.98m</a:t>
                </a:r>
                <a:r>
                  <a:rPr lang="en-US" sz="3200" baseline="30000" dirty="0" smtClean="0"/>
                  <a:t>3</a:t>
                </a:r>
                <a:endParaRPr lang="en-US" sz="3200" dirty="0" smtClean="0"/>
              </a:p>
              <a:p>
                <a:pPr marL="0" indent="0">
                  <a:buNone/>
                </a:pPr>
                <a:r>
                  <a:rPr lang="en-US" sz="3200" dirty="0"/>
                  <a:t> </a:t>
                </a:r>
                <a:r>
                  <a:rPr lang="en-US" sz="3200" dirty="0" smtClean="0"/>
                  <a:t>This means that the volume of excess air is 3.98m</a:t>
                </a:r>
                <a:r>
                  <a:rPr lang="en-US" sz="3200" baseline="30000" dirty="0" smtClean="0"/>
                  <a:t>3</a:t>
                </a:r>
                <a:r>
                  <a:rPr lang="en-US" sz="3200" dirty="0" smtClean="0"/>
                  <a:t>/m</a:t>
                </a:r>
                <a:r>
                  <a:rPr lang="en-US" sz="3200" baseline="30000" dirty="0"/>
                  <a:t>3</a:t>
                </a:r>
                <a:r>
                  <a:rPr lang="en-US" sz="3200" dirty="0" smtClean="0"/>
                  <a:t> of CH</a:t>
                </a:r>
                <a:r>
                  <a:rPr lang="en-US" sz="3200" baseline="-25000" dirty="0" smtClean="0"/>
                  <a:t>4</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7"/>
                <a:ext cx="9905999" cy="4254344"/>
              </a:xfrm>
              <a:blipFill rotWithShape="0">
                <a:blip r:embed="rId2"/>
                <a:stretch>
                  <a:fillRect l="-1415" b="-3009"/>
                </a:stretch>
              </a:blipFill>
            </p:spPr>
            <p:txBody>
              <a:bodyPr/>
              <a:lstStyle/>
              <a:p>
                <a:r>
                  <a:rPr lang="en-US">
                    <a:noFill/>
                  </a:rPr>
                  <a:t> </a:t>
                </a:r>
              </a:p>
            </p:txBody>
          </p:sp>
        </mc:Fallback>
      </mc:AlternateContent>
    </p:spTree>
    <p:extLst>
      <p:ext uri="{BB962C8B-B14F-4D97-AF65-F5344CB8AC3E}">
        <p14:creationId xmlns:p14="http://schemas.microsoft.com/office/powerpoint/2010/main" val="788204220"/>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(3)</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As the theoretical volume of air is 9.52m</a:t>
                </a:r>
                <a:r>
                  <a:rPr lang="en-US" sz="3200" baseline="30000" dirty="0" smtClean="0"/>
                  <a:t>3</a:t>
                </a:r>
                <a:r>
                  <a:rPr lang="en-US" sz="3200" dirty="0" smtClean="0"/>
                  <a:t>, the excess air is</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3.98</m:t>
                        </m:r>
                      </m:num>
                      <m:den>
                        <m:r>
                          <a:rPr lang="en-US" sz="3200" b="0" i="1" smtClean="0">
                            <a:latin typeface="Cambria Math" panose="02040503050406030204" pitchFamily="18" charset="0"/>
                          </a:rPr>
                          <m:t>9.52</m:t>
                        </m:r>
                      </m:den>
                    </m:f>
                  </m:oMath>
                </a14:m>
                <a:r>
                  <a:rPr lang="en-US" sz="3200" dirty="0" smtClean="0"/>
                  <a:t> x 100 = 41.8%</a:t>
                </a:r>
              </a:p>
              <a:p>
                <a:pPr marL="0" indent="0">
                  <a:buNone/>
                </a:pPr>
                <a:r>
                  <a:rPr lang="en-US" sz="3200" dirty="0" smtClean="0"/>
                  <a:t>In reality you would not need this amount of excess air to completely combust a gaseous fuel so a result like this should lead to further investigations to see why it is so high</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38" t="-516" b="-3959"/>
                </a:stretch>
              </a:blipFill>
            </p:spPr>
            <p:txBody>
              <a:bodyPr/>
              <a:lstStyle/>
              <a:p>
                <a:r>
                  <a:rPr lang="en-US">
                    <a:noFill/>
                  </a:rPr>
                  <a:t> </a:t>
                </a:r>
              </a:p>
            </p:txBody>
          </p:sp>
        </mc:Fallback>
      </mc:AlternateContent>
    </p:spTree>
    <p:extLst>
      <p:ext uri="{BB962C8B-B14F-4D97-AF65-F5344CB8AC3E}">
        <p14:creationId xmlns:p14="http://schemas.microsoft.com/office/powerpoint/2010/main" val="631790205"/>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Solution (4)</a:t>
            </a:r>
            <a:endParaRPr lang="en-US"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Remember that B is the amount of excess air it’s not the percentage of excess air</a:t>
                </a:r>
              </a:p>
              <a:p>
                <a:pPr marL="0" indent="0">
                  <a:buNone/>
                </a:pP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𝐴𝑚𝑜𝑢𝑛𝑡</m:t>
                        </m:r>
                        <m:r>
                          <a:rPr lang="en-US" sz="3200" b="0" i="1" smtClean="0">
                            <a:latin typeface="Cambria Math" panose="02040503050406030204" pitchFamily="18" charset="0"/>
                          </a:rPr>
                          <m:t> </m:t>
                        </m:r>
                        <m:r>
                          <a:rPr lang="en-US" sz="3200" b="0" i="1" smtClean="0">
                            <a:latin typeface="Cambria Math" panose="02040503050406030204" pitchFamily="18" charset="0"/>
                          </a:rPr>
                          <m:t>𝑜𝑓</m:t>
                        </m:r>
                        <m:r>
                          <a:rPr lang="en-US" sz="3200" b="0" i="1" smtClean="0">
                            <a:latin typeface="Cambria Math" panose="02040503050406030204" pitchFamily="18" charset="0"/>
                          </a:rPr>
                          <m:t> </m:t>
                        </m:r>
                        <m:r>
                          <a:rPr lang="en-US" sz="3200" b="0" i="1" smtClean="0">
                            <a:latin typeface="Cambria Math" panose="02040503050406030204" pitchFamily="18" charset="0"/>
                          </a:rPr>
                          <m:t>𝑒𝑥𝑐𝑒𝑠𝑠</m:t>
                        </m:r>
                        <m:r>
                          <a:rPr lang="en-US" sz="3200" b="0" i="1" smtClean="0">
                            <a:latin typeface="Cambria Math" panose="02040503050406030204" pitchFamily="18" charset="0"/>
                          </a:rPr>
                          <m:t> </m:t>
                        </m:r>
                        <m:r>
                          <a:rPr lang="en-US" sz="3200" b="0" i="1" smtClean="0">
                            <a:latin typeface="Cambria Math" panose="02040503050406030204" pitchFamily="18" charset="0"/>
                          </a:rPr>
                          <m:t>𝑎𝑖𝑟</m:t>
                        </m:r>
                      </m:num>
                      <m:den>
                        <m:r>
                          <a:rPr lang="en-US" sz="3200" b="0" i="1" smtClean="0">
                            <a:latin typeface="Cambria Math" panose="02040503050406030204" pitchFamily="18" charset="0"/>
                          </a:rPr>
                          <m:t>𝑇h𝑒𝑜𝑟𝑒𝑡𝑖𝑐𝑎𝑙</m:t>
                        </m:r>
                        <m:r>
                          <a:rPr lang="en-US" sz="3200" b="0" i="1" smtClean="0">
                            <a:latin typeface="Cambria Math" panose="02040503050406030204" pitchFamily="18" charset="0"/>
                          </a:rPr>
                          <m:t> </m:t>
                        </m:r>
                        <m:r>
                          <a:rPr lang="en-US" sz="3200" b="0" i="1" smtClean="0">
                            <a:latin typeface="Cambria Math" panose="02040503050406030204" pitchFamily="18" charset="0"/>
                          </a:rPr>
                          <m:t>𝑎𝑚𝑜𝑢𝑛𝑡</m:t>
                        </m:r>
                        <m:r>
                          <a:rPr lang="en-US" sz="3200" b="0" i="1" smtClean="0">
                            <a:latin typeface="Cambria Math" panose="02040503050406030204" pitchFamily="18" charset="0"/>
                          </a:rPr>
                          <m:t> </m:t>
                        </m:r>
                        <m:r>
                          <a:rPr lang="en-US" sz="3200" b="0" i="1" smtClean="0">
                            <a:latin typeface="Cambria Math" panose="02040503050406030204" pitchFamily="18" charset="0"/>
                          </a:rPr>
                          <m:t>𝑜𝑓</m:t>
                        </m:r>
                        <m:r>
                          <a:rPr lang="en-US" sz="3200" b="0" i="1" smtClean="0">
                            <a:latin typeface="Cambria Math" panose="02040503050406030204" pitchFamily="18" charset="0"/>
                          </a:rPr>
                          <m:t> </m:t>
                        </m:r>
                        <m:r>
                          <a:rPr lang="en-US" sz="3200" b="0" i="1" smtClean="0">
                            <a:latin typeface="Cambria Math" panose="02040503050406030204" pitchFamily="18" charset="0"/>
                          </a:rPr>
                          <m:t>𝑎𝑖𝑟</m:t>
                        </m:r>
                      </m:den>
                    </m:f>
                  </m:oMath>
                </a14:m>
                <a:r>
                  <a:rPr lang="en-US" sz="3200" dirty="0" smtClean="0"/>
                  <a:t> x 100</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38" t="-516"/>
                </a:stretch>
              </a:blipFill>
            </p:spPr>
            <p:txBody>
              <a:bodyPr/>
              <a:lstStyle/>
              <a:p>
                <a:r>
                  <a:rPr lang="en-US">
                    <a:noFill/>
                  </a:rPr>
                  <a:t> </a:t>
                </a:r>
              </a:p>
            </p:txBody>
          </p:sp>
        </mc:Fallback>
      </mc:AlternateContent>
    </p:spTree>
    <p:extLst>
      <p:ext uri="{BB962C8B-B14F-4D97-AF65-F5344CB8AC3E}">
        <p14:creationId xmlns:p14="http://schemas.microsoft.com/office/powerpoint/2010/main" val="1398346119"/>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Carbon dioxide Or oxygen?</a:t>
            </a:r>
            <a:endParaRPr lang="en-US" sz="4400" dirty="0"/>
          </a:p>
        </p:txBody>
      </p:sp>
      <p:sp>
        <p:nvSpPr>
          <p:cNvPr id="3" name="Content Placeholder 2"/>
          <p:cNvSpPr>
            <a:spLocks noGrp="1"/>
          </p:cNvSpPr>
          <p:nvPr>
            <p:ph idx="1"/>
          </p:nvPr>
        </p:nvSpPr>
        <p:spPr>
          <a:xfrm>
            <a:off x="1141412" y="2249486"/>
            <a:ext cx="9905999" cy="4215707"/>
          </a:xfrm>
        </p:spPr>
        <p:txBody>
          <a:bodyPr>
            <a:normAutofit/>
          </a:bodyPr>
          <a:lstStyle/>
          <a:p>
            <a:r>
              <a:rPr lang="en-US" sz="3200" dirty="0" smtClean="0"/>
              <a:t>We can use either the percentage CO</a:t>
            </a:r>
            <a:r>
              <a:rPr lang="en-US" sz="3200" baseline="-25000" dirty="0" smtClean="0"/>
              <a:t>2</a:t>
            </a:r>
            <a:r>
              <a:rPr lang="en-US" sz="3200" dirty="0" smtClean="0"/>
              <a:t> or the percentage as our indicator of how much excess air is being used</a:t>
            </a:r>
          </a:p>
          <a:p>
            <a:r>
              <a:rPr lang="en-US" sz="3200" dirty="0" smtClean="0"/>
              <a:t>Remember that, when no excess air is being used, we have our theoretical conditions giving 0% of O</a:t>
            </a:r>
            <a:r>
              <a:rPr lang="en-US" sz="3200" baseline="-25000" dirty="0" smtClean="0"/>
              <a:t>2</a:t>
            </a:r>
            <a:r>
              <a:rPr lang="en-US" sz="3200" dirty="0" smtClean="0"/>
              <a:t> in the flue gas</a:t>
            </a:r>
          </a:p>
          <a:p>
            <a:r>
              <a:rPr lang="en-US" sz="3200" dirty="0" smtClean="0"/>
              <a:t>In practical conditions to get complete combustion excess air is used.  There will be O</a:t>
            </a:r>
            <a:r>
              <a:rPr lang="en-US" sz="3200" baseline="-25000" dirty="0" smtClean="0"/>
              <a:t>2</a:t>
            </a:r>
            <a:r>
              <a:rPr lang="en-US" sz="3200" dirty="0" smtClean="0"/>
              <a:t> in the flue gas</a:t>
            </a:r>
            <a:endParaRPr lang="en-US" sz="3200" dirty="0"/>
          </a:p>
        </p:txBody>
      </p:sp>
    </p:spTree>
    <p:extLst>
      <p:ext uri="{BB962C8B-B14F-4D97-AF65-F5344CB8AC3E}">
        <p14:creationId xmlns:p14="http://schemas.microsoft.com/office/powerpoint/2010/main" val="2514262475"/>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Carbon dioxide Or oxygen?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41412" y="2249486"/>
                <a:ext cx="9905999" cy="4331617"/>
              </a:xfrm>
            </p:spPr>
            <p:txBody>
              <a:bodyPr>
                <a:normAutofit lnSpcReduction="10000"/>
              </a:bodyPr>
              <a:lstStyle/>
              <a:p>
                <a:pPr marL="0" indent="0">
                  <a:buNone/>
                </a:pPr>
                <a:r>
                  <a:rPr lang="en-US" sz="3200" dirty="0" smtClean="0"/>
                  <a:t>The percentage of oxygen in the flue gas will be given by</a:t>
                </a:r>
              </a:p>
              <a:p>
                <a:pPr marL="0" indent="0">
                  <a:buNone/>
                </a:pPr>
                <a14:m>
                  <m:oMath xmlns:m="http://schemas.openxmlformats.org/officeDocument/2006/math">
                    <m:f>
                      <m:fPr>
                        <m:ctrlPr>
                          <a:rPr lang="en-US" sz="3200" i="1" smtClean="0">
                            <a:latin typeface="Cambria Math" panose="02040503050406030204" pitchFamily="18" charset="0"/>
                          </a:rPr>
                        </m:ctrlPr>
                      </m:fPr>
                      <m:num>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𝑂</m:t>
                            </m:r>
                          </m:e>
                          <m:sub>
                            <m:r>
                              <a:rPr lang="en-US" sz="3200" b="0" i="1" smtClean="0">
                                <a:latin typeface="Cambria Math" panose="02040503050406030204" pitchFamily="18" charset="0"/>
                              </a:rPr>
                              <m:t>2</m:t>
                            </m:r>
                          </m:sub>
                        </m:sSub>
                      </m:num>
                      <m:den>
                        <m:sSub>
                          <m:sSubPr>
                            <m:ctrlPr>
                              <a:rPr lang="en-US" sz="3200" i="1" smtClean="0">
                                <a:latin typeface="Cambria Math" panose="02040503050406030204" pitchFamily="18" charset="0"/>
                              </a:rPr>
                            </m:ctrlPr>
                          </m:sSubPr>
                          <m:e>
                            <m:r>
                              <a:rPr lang="en-US" sz="3200" b="0" i="1" smtClean="0">
                                <a:latin typeface="Cambria Math" panose="02040503050406030204" pitchFamily="18" charset="0"/>
                              </a:rPr>
                              <m:t>𝐶𝑂</m:t>
                            </m:r>
                          </m:e>
                          <m:sub>
                            <m:r>
                              <a:rPr lang="en-US" sz="3200" b="0" i="1" smtClean="0">
                                <a:latin typeface="Cambria Math" panose="02040503050406030204" pitchFamily="18" charset="0"/>
                              </a:rPr>
                              <m:t>2</m:t>
                            </m:r>
                          </m:sub>
                        </m:sSub>
                        <m:r>
                          <a:rPr lang="en-US" sz="3200" b="0" i="1" smtClean="0">
                            <a:latin typeface="Cambria Math" panose="02040503050406030204" pitchFamily="18" charset="0"/>
                          </a:rPr>
                          <m:t>+ </m:t>
                        </m:r>
                        <m:sSub>
                          <m:sSubPr>
                            <m:ctrlPr>
                              <a:rPr lang="en-US" sz="3200" b="0" i="1" smtClean="0">
                                <a:latin typeface="Cambria Math" panose="02040503050406030204" pitchFamily="18" charset="0"/>
                              </a:rPr>
                            </m:ctrlPr>
                          </m:sSubPr>
                          <m:e>
                            <m:r>
                              <a:rPr lang="en-US" sz="3200" b="0" i="1" smtClean="0">
                                <a:latin typeface="Cambria Math" panose="02040503050406030204" pitchFamily="18" charset="0"/>
                              </a:rPr>
                              <m:t>𝑁</m:t>
                            </m:r>
                          </m:e>
                          <m:sub>
                            <m:r>
                              <a:rPr lang="en-US" sz="3200" b="0" i="1" smtClean="0">
                                <a:latin typeface="Cambria Math" panose="02040503050406030204" pitchFamily="18" charset="0"/>
                              </a:rPr>
                              <m:t>2</m:t>
                            </m:r>
                          </m:sub>
                        </m:sSub>
                        <m:r>
                          <a:rPr lang="en-US" sz="3200" b="0" i="1" smtClean="0">
                            <a:latin typeface="Cambria Math" panose="02040503050406030204" pitchFamily="18" charset="0"/>
                          </a:rPr>
                          <m:t>+</m:t>
                        </m:r>
                        <m:r>
                          <a:rPr lang="en-US" sz="3200" b="0" i="1" smtClean="0">
                            <a:latin typeface="Cambria Math" panose="02040503050406030204" pitchFamily="18" charset="0"/>
                          </a:rPr>
                          <m:t>𝑒𝑥𝑐𝑒𝑠𝑠</m:t>
                        </m:r>
                        <m:r>
                          <a:rPr lang="en-US" sz="3200" b="0" i="1" smtClean="0">
                            <a:latin typeface="Cambria Math" panose="02040503050406030204" pitchFamily="18" charset="0"/>
                          </a:rPr>
                          <m:t> </m:t>
                        </m:r>
                        <m:r>
                          <a:rPr lang="en-US" sz="3200" b="0" i="1" smtClean="0">
                            <a:latin typeface="Cambria Math" panose="02040503050406030204" pitchFamily="18" charset="0"/>
                          </a:rPr>
                          <m:t>𝑎𝑖𝑟</m:t>
                        </m:r>
                      </m:den>
                    </m:f>
                  </m:oMath>
                </a14:m>
                <a:r>
                  <a:rPr lang="en-US" sz="3200" dirty="0" smtClean="0"/>
                  <a:t> x 100</a:t>
                </a:r>
              </a:p>
              <a:p>
                <a:pPr marL="0" indent="0">
                  <a:buNone/>
                </a:pPr>
                <a:r>
                  <a:rPr lang="en-US" sz="3200" dirty="0" smtClean="0"/>
                  <a:t>Don’t forget- the excess air contains all the oxygen</a:t>
                </a:r>
              </a:p>
              <a:p>
                <a:pPr marL="0" indent="0">
                  <a:buNone/>
                </a:pPr>
                <a:r>
                  <a:rPr lang="en-US" sz="3200" dirty="0" smtClean="0"/>
                  <a:t>If we take 20% excess air, as before, the volume of excess air is 20% of 9.52m</a:t>
                </a:r>
                <a:r>
                  <a:rPr lang="en-US" sz="3200" baseline="30000" dirty="0" smtClean="0"/>
                  <a:t>3</a:t>
                </a:r>
                <a:r>
                  <a:rPr lang="en-US" sz="3200" dirty="0" smtClean="0"/>
                  <a:t> which is 1.90m</a:t>
                </a:r>
                <a:r>
                  <a:rPr lang="en-US" sz="3200" baseline="30000" dirty="0" smtClean="0"/>
                  <a:t>3</a:t>
                </a:r>
                <a:endParaRPr lang="en-US" sz="3200" dirty="0" smtClean="0"/>
              </a:p>
              <a:p>
                <a:pPr marL="0" indent="0">
                  <a:buNone/>
                </a:pPr>
                <a:r>
                  <a:rPr lang="en-US" sz="3200" dirty="0" smtClean="0"/>
                  <a:t>Similarly the volume of oxygen is (0.21 x 1.90)m</a:t>
                </a:r>
                <a:r>
                  <a:rPr lang="en-US" sz="3200" baseline="30000" dirty="0" smtClean="0"/>
                  <a:t>3</a:t>
                </a:r>
                <a:r>
                  <a:rPr lang="en-US" sz="3200" dirty="0" smtClean="0"/>
                  <a:t> = 0.40m</a:t>
                </a:r>
                <a:r>
                  <a:rPr lang="en-US" sz="3200" baseline="30000" dirty="0" smtClean="0"/>
                  <a:t>3</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41412" y="2249486"/>
                <a:ext cx="9905999" cy="4331617"/>
              </a:xfrm>
              <a:blipFill rotWithShape="0">
                <a:blip r:embed="rId2"/>
                <a:stretch>
                  <a:fillRect l="-1538" t="-1266" r="-677"/>
                </a:stretch>
              </a:blipFill>
            </p:spPr>
            <p:txBody>
              <a:bodyPr/>
              <a:lstStyle/>
              <a:p>
                <a:r>
                  <a:rPr lang="en-US">
                    <a:noFill/>
                  </a:rPr>
                  <a:t> </a:t>
                </a:r>
              </a:p>
            </p:txBody>
          </p:sp>
        </mc:Fallback>
      </mc:AlternateContent>
    </p:spTree>
    <p:extLst>
      <p:ext uri="{BB962C8B-B14F-4D97-AF65-F5344CB8AC3E}">
        <p14:creationId xmlns:p14="http://schemas.microsoft.com/office/powerpoint/2010/main" val="23106145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2554</TotalTime>
  <Words>7219</Words>
  <Application>Microsoft Office PowerPoint</Application>
  <PresentationFormat>Widescreen</PresentationFormat>
  <Paragraphs>1055</Paragraphs>
  <Slides>175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175</vt:i4>
      </vt:variant>
    </vt:vector>
  </HeadingPairs>
  <TitlesOfParts>
    <vt:vector size="181" baseType="lpstr">
      <vt:lpstr>Arial</vt:lpstr>
      <vt:lpstr>Calibri</vt:lpstr>
      <vt:lpstr>Cambria Math</vt:lpstr>
      <vt:lpstr>Trebuchet MS</vt:lpstr>
      <vt:lpstr>Tw Cen MT</vt:lpstr>
      <vt:lpstr>Circuit</vt:lpstr>
      <vt:lpstr>Combustion Principles</vt:lpstr>
      <vt:lpstr>Introduction</vt:lpstr>
      <vt:lpstr>Calorific Value</vt:lpstr>
      <vt:lpstr>Combustion Energy from where?</vt:lpstr>
      <vt:lpstr>Combustion Energy</vt:lpstr>
      <vt:lpstr>Combustion Energy From where</vt:lpstr>
      <vt:lpstr>Combustion Energy from where</vt:lpstr>
      <vt:lpstr>Combustion Energy from where</vt:lpstr>
      <vt:lpstr>Activation Energy</vt:lpstr>
      <vt:lpstr>How Much Heat can we get</vt:lpstr>
      <vt:lpstr>How Much heat can we get</vt:lpstr>
      <vt:lpstr>Example</vt:lpstr>
      <vt:lpstr>Solution (1)</vt:lpstr>
      <vt:lpstr>Solution (2)</vt:lpstr>
      <vt:lpstr>Solution (3)</vt:lpstr>
      <vt:lpstr>Important Considerations</vt:lpstr>
      <vt:lpstr>Important Considerations</vt:lpstr>
      <vt:lpstr>Question</vt:lpstr>
      <vt:lpstr>Solution</vt:lpstr>
      <vt:lpstr>Calorific value</vt:lpstr>
      <vt:lpstr>Calorific value</vt:lpstr>
      <vt:lpstr>PowerPoint Presentation</vt:lpstr>
      <vt:lpstr>Calculating net C.V</vt:lpstr>
      <vt:lpstr>Question</vt:lpstr>
      <vt:lpstr>Question</vt:lpstr>
      <vt:lpstr>Solution (1)</vt:lpstr>
      <vt:lpstr>Solution (2)</vt:lpstr>
      <vt:lpstr>Solution (3)</vt:lpstr>
      <vt:lpstr>Objective of combustion</vt:lpstr>
      <vt:lpstr>Objective of combustion</vt:lpstr>
      <vt:lpstr>Objectives of combustion</vt:lpstr>
      <vt:lpstr>Question (1)</vt:lpstr>
      <vt:lpstr>Question (2)</vt:lpstr>
      <vt:lpstr>Solution (1)</vt:lpstr>
      <vt:lpstr>Solution (2)</vt:lpstr>
      <vt:lpstr>Solution (3)</vt:lpstr>
      <vt:lpstr>Solution (4)</vt:lpstr>
      <vt:lpstr>Requirements for complete combustion</vt:lpstr>
      <vt:lpstr>Requirements for complete combustion</vt:lpstr>
      <vt:lpstr>Basic Conditions of combustion three ts</vt:lpstr>
      <vt:lpstr>What happens in combustion</vt:lpstr>
      <vt:lpstr>How do we start things going?</vt:lpstr>
      <vt:lpstr>How do we start things going?</vt:lpstr>
      <vt:lpstr>Will all fuel/air mixtures burn?</vt:lpstr>
      <vt:lpstr>Will all fuel/air mixtures burn?</vt:lpstr>
      <vt:lpstr>Will all fuel/air mixtures burn?</vt:lpstr>
      <vt:lpstr>Will all fuel/air mixtures burn?</vt:lpstr>
      <vt:lpstr>Will all fuel/air mixtures burn?</vt:lpstr>
      <vt:lpstr>Combustion flame</vt:lpstr>
      <vt:lpstr>Type of flame</vt:lpstr>
      <vt:lpstr>Types of flame</vt:lpstr>
      <vt:lpstr>Pre-mixed flame</vt:lpstr>
      <vt:lpstr>Pre-mixed flame</vt:lpstr>
      <vt:lpstr>Pre-mixed flame</vt:lpstr>
      <vt:lpstr>Flame Speed</vt:lpstr>
      <vt:lpstr>Exercise</vt:lpstr>
      <vt:lpstr>Exercise</vt:lpstr>
      <vt:lpstr>Flame temperature</vt:lpstr>
      <vt:lpstr>Flame Temperature</vt:lpstr>
      <vt:lpstr>Flame temperature</vt:lpstr>
      <vt:lpstr>Flame Temperature Question </vt:lpstr>
      <vt:lpstr>Solution</vt:lpstr>
      <vt:lpstr>Heat Losses</vt:lpstr>
      <vt:lpstr>Heat Losses</vt:lpstr>
      <vt:lpstr>Dissociation Effects</vt:lpstr>
      <vt:lpstr>Dissociation Effects</vt:lpstr>
      <vt:lpstr>Dissociation Effects</vt:lpstr>
      <vt:lpstr>What else affects the flame temperature</vt:lpstr>
      <vt:lpstr>What else affects the flame temperature</vt:lpstr>
      <vt:lpstr>Detrimental Effects of reduced flame temperature</vt:lpstr>
      <vt:lpstr>Question (1)</vt:lpstr>
      <vt:lpstr>Question (2)</vt:lpstr>
      <vt:lpstr>Solution (1)</vt:lpstr>
      <vt:lpstr>Solution (2)</vt:lpstr>
      <vt:lpstr>How Much air do we really need for combustion?</vt:lpstr>
      <vt:lpstr>How Much air do we really need for combustion?</vt:lpstr>
      <vt:lpstr>Question</vt:lpstr>
      <vt:lpstr>Solution (1)</vt:lpstr>
      <vt:lpstr>Solution (2)</vt:lpstr>
      <vt:lpstr>How much is the bit extra oxygen</vt:lpstr>
      <vt:lpstr>Three rules of combustion equations</vt:lpstr>
      <vt:lpstr>Combustion Equations</vt:lpstr>
      <vt:lpstr>Combustion Equations</vt:lpstr>
      <vt:lpstr>Question</vt:lpstr>
      <vt:lpstr>Question</vt:lpstr>
      <vt:lpstr>Solution (1)</vt:lpstr>
      <vt:lpstr>Solution (2)</vt:lpstr>
      <vt:lpstr>Solution (3)</vt:lpstr>
      <vt:lpstr>Avagadro’s hypothesis</vt:lpstr>
      <vt:lpstr>Combustion Equations</vt:lpstr>
      <vt:lpstr>Avagadro’s hypothesis</vt:lpstr>
      <vt:lpstr>Avagadro’s hypothesis</vt:lpstr>
      <vt:lpstr>Question</vt:lpstr>
      <vt:lpstr>Question (2)</vt:lpstr>
      <vt:lpstr>Solution 1</vt:lpstr>
      <vt:lpstr>Solution (2)</vt:lpstr>
      <vt:lpstr>Solution (3)</vt:lpstr>
      <vt:lpstr>Solution (4)</vt:lpstr>
      <vt:lpstr>Solution (5)</vt:lpstr>
      <vt:lpstr>Solution (6)</vt:lpstr>
      <vt:lpstr>NTP and STP</vt:lpstr>
      <vt:lpstr>The Reactants</vt:lpstr>
      <vt:lpstr>The reactants</vt:lpstr>
      <vt:lpstr>The reactants</vt:lpstr>
      <vt:lpstr>Question</vt:lpstr>
      <vt:lpstr>Solution (1)</vt:lpstr>
      <vt:lpstr>Solution (2)</vt:lpstr>
      <vt:lpstr>Combustion Calculation</vt:lpstr>
      <vt:lpstr>Combustion Calculation</vt:lpstr>
      <vt:lpstr>Combustion Calculation</vt:lpstr>
      <vt:lpstr>Relevance of Theoretical Air Quality</vt:lpstr>
      <vt:lpstr>Combustion Analysis</vt:lpstr>
      <vt:lpstr>Question</vt:lpstr>
      <vt:lpstr>Solution (1)</vt:lpstr>
      <vt:lpstr>Solution (2)</vt:lpstr>
      <vt:lpstr>Combustion Calculations Methane</vt:lpstr>
      <vt:lpstr>Combustion Calculations Methane</vt:lpstr>
      <vt:lpstr>Combustion Calculations Methane</vt:lpstr>
      <vt:lpstr>Combustion Calculations Methane</vt:lpstr>
      <vt:lpstr>Question</vt:lpstr>
      <vt:lpstr>Solution (1)</vt:lpstr>
      <vt:lpstr>Solution (2)</vt:lpstr>
      <vt:lpstr>Solution (3)</vt:lpstr>
      <vt:lpstr>Combustion calculations</vt:lpstr>
      <vt:lpstr>Combustion calculations</vt:lpstr>
      <vt:lpstr>Combustion calculations</vt:lpstr>
      <vt:lpstr>Coke Oven Gas</vt:lpstr>
      <vt:lpstr>Coke Oven Gas</vt:lpstr>
      <vt:lpstr>Coke Oven Gas</vt:lpstr>
      <vt:lpstr>Coke Oven Gas</vt:lpstr>
      <vt:lpstr>Coke Oven Gas</vt:lpstr>
      <vt:lpstr>Coke Oven Gas</vt:lpstr>
      <vt:lpstr>Coke Oven Gas</vt:lpstr>
      <vt:lpstr>Coke Oven Gas</vt:lpstr>
      <vt:lpstr>Question</vt:lpstr>
      <vt:lpstr>Solution (1)</vt:lpstr>
      <vt:lpstr>Solution (2)</vt:lpstr>
      <vt:lpstr>Solution (3)</vt:lpstr>
      <vt:lpstr>Solution (4)</vt:lpstr>
      <vt:lpstr>Fuel Oil</vt:lpstr>
      <vt:lpstr>Fuel Oil</vt:lpstr>
      <vt:lpstr>Fuel Oil</vt:lpstr>
      <vt:lpstr>Fuel Oil</vt:lpstr>
      <vt:lpstr>Fuel Oil</vt:lpstr>
      <vt:lpstr>Fuel Oil</vt:lpstr>
      <vt:lpstr>Question</vt:lpstr>
      <vt:lpstr>Solution (1)</vt:lpstr>
      <vt:lpstr>Solution (2)</vt:lpstr>
      <vt:lpstr>Theoretical Combustion Products from 100Kg oil</vt:lpstr>
      <vt:lpstr>PowerPoint Presentation</vt:lpstr>
      <vt:lpstr>Need for Excess Air</vt:lpstr>
      <vt:lpstr>Need for Excess Air</vt:lpstr>
      <vt:lpstr>Need for Excess Air</vt:lpstr>
      <vt:lpstr>Need for Excess Air</vt:lpstr>
      <vt:lpstr>Need for Excess Air</vt:lpstr>
      <vt:lpstr>Need for Excess Air</vt:lpstr>
      <vt:lpstr>Combustion with too much air</vt:lpstr>
      <vt:lpstr>Combustion with insufficient air</vt:lpstr>
      <vt:lpstr>Combustion with optimum air</vt:lpstr>
      <vt:lpstr>Question</vt:lpstr>
      <vt:lpstr>What happens to the excess air?</vt:lpstr>
      <vt:lpstr>What happens to the excess air?</vt:lpstr>
      <vt:lpstr>Methane with excess air</vt:lpstr>
      <vt:lpstr>Methane with excess Air</vt:lpstr>
      <vt:lpstr>Methane with excess air</vt:lpstr>
      <vt:lpstr>Methane with excess air</vt:lpstr>
      <vt:lpstr>Methane with excess air</vt:lpstr>
      <vt:lpstr>Methane with excess air</vt:lpstr>
      <vt:lpstr>Question</vt:lpstr>
      <vt:lpstr>Solution (1)</vt:lpstr>
      <vt:lpstr>Solution (2)</vt:lpstr>
      <vt:lpstr>Solution (3)</vt:lpstr>
      <vt:lpstr>Solution (4)</vt:lpstr>
      <vt:lpstr>Carbon dioxide Or oxygen?</vt:lpstr>
      <vt:lpstr>Carbon dioxide Or oxygen?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167</cp:revision>
  <dcterms:created xsi:type="dcterms:W3CDTF">2017-03-06T15:32:00Z</dcterms:created>
  <dcterms:modified xsi:type="dcterms:W3CDTF">2017-09-18T20:18:54Z</dcterms:modified>
</cp:coreProperties>
</file>