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381" r:id="rId5"/>
    <p:sldId id="395" r:id="rId6"/>
    <p:sldId id="391" r:id="rId7"/>
    <p:sldId id="384" r:id="rId8"/>
    <p:sldId id="396" r:id="rId9"/>
    <p:sldId id="397" r:id="rId10"/>
    <p:sldId id="385" r:id="rId11"/>
    <p:sldId id="386" r:id="rId12"/>
    <p:sldId id="387" r:id="rId13"/>
    <p:sldId id="389" r:id="rId14"/>
    <p:sldId id="398" r:id="rId15"/>
    <p:sldId id="392" r:id="rId16"/>
    <p:sldId id="403" r:id="rId17"/>
    <p:sldId id="393" r:id="rId18"/>
    <p:sldId id="394" r:id="rId19"/>
    <p:sldId id="400" r:id="rId20"/>
    <p:sldId id="401" r:id="rId21"/>
    <p:sldId id="402" r:id="rId22"/>
    <p:sldId id="406" r:id="rId23"/>
    <p:sldId id="404" r:id="rId2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EAFF"/>
    <a:srgbClr val="F78CB9"/>
    <a:srgbClr val="F5DAC5"/>
    <a:srgbClr val="00A5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019" autoAdjust="0"/>
  </p:normalViewPr>
  <p:slideViewPr>
    <p:cSldViewPr snapToGrid="0">
      <p:cViewPr varScale="1">
        <p:scale>
          <a:sx n="100" d="100"/>
          <a:sy n="100" d="100"/>
        </p:scale>
        <p:origin x="96" y="2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modSld">
      <pc:chgData name="Stephanie John" userId="f54fe06d-36d1-4f1c-82c1-e7add9cb8781" providerId="ADAL" clId="{B501D4D2-FA05-46AF-9A73-E22A4467AF31}" dt="2026-10-03T14:24:07.578" v="0" actId="20577"/>
      <pc:docMkLst>
        <pc:docMk/>
      </pc:docMkLst>
      <pc:sldChg chg="modSp mod">
        <pc:chgData name="Stephanie John" userId="f54fe06d-36d1-4f1c-82c1-e7add9cb8781" providerId="ADAL" clId="{B501D4D2-FA05-46AF-9A73-E22A4467AF31}" dt="2026-10-03T14:24:07.578" v="0" actId="20577"/>
        <pc:sldMkLst>
          <pc:docMk/>
          <pc:sldMk cId="2798621229" sldId="381"/>
        </pc:sldMkLst>
        <pc:spChg chg="mod">
          <ac:chgData name="Stephanie John" userId="f54fe06d-36d1-4f1c-82c1-e7add9cb8781" providerId="ADAL" clId="{B501D4D2-FA05-46AF-9A73-E22A4467AF31}" dt="2026-10-03T14:24:07.578" v="0" actId="20577"/>
          <ac:spMkLst>
            <pc:docMk/>
            <pc:sldMk cId="2798621229" sldId="381"/>
            <ac:spMk id="4" creationId="{E403D7F5-3FA4-3B64-ACA2-1AB08CDC4A2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7F6197-4FD5-444D-9889-19ED7AA7FDB9}" type="doc">
      <dgm:prSet loTypeId="urn:microsoft.com/office/officeart/2005/8/layout/StepDownProcess" loCatId="process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81B5BEA-6053-4B17-BCDF-F878646581AC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Your prompt:</a:t>
          </a:r>
        </a:p>
        <a:p>
          <a:r>
            <a:rPr lang="en-GB" dirty="0">
              <a:solidFill>
                <a:schemeClr val="bg1"/>
              </a:solidFill>
            </a:rPr>
            <a:t>You give a question, context and instructions.</a:t>
          </a:r>
        </a:p>
      </dgm:t>
    </dgm:pt>
    <dgm:pt modelId="{77F86083-D2BE-44BC-8300-0B81EAF61A45}" type="parTrans" cxnId="{5FAD4C8B-BEFA-496B-9D92-ACE04FC44AA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C814F80-D2E1-49A3-80D9-0137BBAF0DEB}" type="sibTrans" cxnId="{5FAD4C8B-BEFA-496B-9D92-ACE04FC44AA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55466DB-8D76-4FE1-83E3-58D8468EF44A}">
      <dgm:prSet phldrT="[Text]" phldr="0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Your responsibility:</a:t>
          </a:r>
        </a:p>
        <a:p>
          <a:r>
            <a:rPr lang="en-GB" dirty="0">
              <a:solidFill>
                <a:schemeClr val="tx1"/>
              </a:solidFill>
            </a:rPr>
            <a:t>You check facts, sources, context and suitability.</a:t>
          </a:r>
        </a:p>
      </dgm:t>
    </dgm:pt>
    <dgm:pt modelId="{DFB74A25-81DE-4EB2-B644-EF53C2B24999}" type="parTrans" cxnId="{5CAA459A-456F-4FD8-ACA8-4CC4937397E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AE15A471-1E79-4F3A-8D54-EC9DB4ED517F}" type="sibTrans" cxnId="{5CAA459A-456F-4FD8-ACA8-4CC4937397E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CA0478C-E829-4327-8D1C-671ED0E07EB4}" type="pres">
      <dgm:prSet presAssocID="{867F6197-4FD5-444D-9889-19ED7AA7FDB9}" presName="rootnode" presStyleCnt="0">
        <dgm:presLayoutVars>
          <dgm:chMax/>
          <dgm:chPref/>
          <dgm:dir/>
          <dgm:animLvl val="lvl"/>
        </dgm:presLayoutVars>
      </dgm:prSet>
      <dgm:spPr/>
    </dgm:pt>
    <dgm:pt modelId="{E8D1D652-5E5D-4E97-BABB-CDCD80BC5499}" type="pres">
      <dgm:prSet presAssocID="{B81B5BEA-6053-4B17-BCDF-F878646581AC}" presName="composite" presStyleCnt="0"/>
      <dgm:spPr/>
    </dgm:pt>
    <dgm:pt modelId="{8E056689-CEFB-41B3-A4C4-6883ADD5E386}" type="pres">
      <dgm:prSet presAssocID="{B81B5BEA-6053-4B17-BCDF-F878646581AC}" presName="bentUpArrow1" presStyleLbl="alignImgPlace1" presStyleIdx="0" presStyleCnt="1"/>
      <dgm:spPr/>
    </dgm:pt>
    <dgm:pt modelId="{4C205F63-FD7E-425B-8E79-FEA0052E83B4}" type="pres">
      <dgm:prSet presAssocID="{B81B5BEA-6053-4B17-BCDF-F878646581AC}" presName="ParentText" presStyleLbl="node1" presStyleIdx="0" presStyleCnt="2">
        <dgm:presLayoutVars>
          <dgm:chMax val="1"/>
          <dgm:chPref val="1"/>
          <dgm:bulletEnabled val="1"/>
        </dgm:presLayoutVars>
      </dgm:prSet>
      <dgm:spPr/>
    </dgm:pt>
    <dgm:pt modelId="{A4F22BD2-6B55-4B8D-ABB7-D8C27C536945}" type="pres">
      <dgm:prSet presAssocID="{B81B5BEA-6053-4B17-BCDF-F878646581AC}" presName="ChildText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1FFD754F-CC98-483E-BD27-F6856DB74DAF}" type="pres">
      <dgm:prSet presAssocID="{9C814F80-D2E1-49A3-80D9-0137BBAF0DEB}" presName="sibTrans" presStyleCnt="0"/>
      <dgm:spPr/>
    </dgm:pt>
    <dgm:pt modelId="{FF1D2D6C-C747-478A-A290-60C9DCAE7C77}" type="pres">
      <dgm:prSet presAssocID="{C55466DB-8D76-4FE1-83E3-58D8468EF44A}" presName="composite" presStyleCnt="0"/>
      <dgm:spPr/>
    </dgm:pt>
    <dgm:pt modelId="{5EBB9632-E4FA-4627-9C1D-B0179FDDCAB7}" type="pres">
      <dgm:prSet presAssocID="{C55466DB-8D76-4FE1-83E3-58D8468EF44A}" presName="ParentText" presStyleLbl="node1" presStyleIdx="1" presStyleCnt="2" custLinFactNeighborX="-697" custLinFactNeighborY="-1144">
        <dgm:presLayoutVars>
          <dgm:chMax val="1"/>
          <dgm:chPref val="1"/>
          <dgm:bulletEnabled val="1"/>
        </dgm:presLayoutVars>
      </dgm:prSet>
      <dgm:spPr/>
    </dgm:pt>
  </dgm:ptLst>
  <dgm:cxnLst>
    <dgm:cxn modelId="{63ED7837-5EC5-4C0D-805B-44115B513397}" type="presOf" srcId="{C55466DB-8D76-4FE1-83E3-58D8468EF44A}" destId="{5EBB9632-E4FA-4627-9C1D-B0179FDDCAB7}" srcOrd="0" destOrd="0" presId="urn:microsoft.com/office/officeart/2005/8/layout/StepDownProcess"/>
    <dgm:cxn modelId="{F597415B-5E55-4400-9D28-A6A101F59252}" type="presOf" srcId="{867F6197-4FD5-444D-9889-19ED7AA7FDB9}" destId="{9CA0478C-E829-4327-8D1C-671ED0E07EB4}" srcOrd="0" destOrd="0" presId="urn:microsoft.com/office/officeart/2005/8/layout/StepDownProcess"/>
    <dgm:cxn modelId="{37DA5F5A-22BB-4C11-87AA-82F753043D99}" type="presOf" srcId="{B81B5BEA-6053-4B17-BCDF-F878646581AC}" destId="{4C205F63-FD7E-425B-8E79-FEA0052E83B4}" srcOrd="0" destOrd="0" presId="urn:microsoft.com/office/officeart/2005/8/layout/StepDownProcess"/>
    <dgm:cxn modelId="{5FAD4C8B-BEFA-496B-9D92-ACE04FC44AAA}" srcId="{867F6197-4FD5-444D-9889-19ED7AA7FDB9}" destId="{B81B5BEA-6053-4B17-BCDF-F878646581AC}" srcOrd="0" destOrd="0" parTransId="{77F86083-D2BE-44BC-8300-0B81EAF61A45}" sibTransId="{9C814F80-D2E1-49A3-80D9-0137BBAF0DEB}"/>
    <dgm:cxn modelId="{5CAA459A-456F-4FD8-ACA8-4CC4937397EE}" srcId="{867F6197-4FD5-444D-9889-19ED7AA7FDB9}" destId="{C55466DB-8D76-4FE1-83E3-58D8468EF44A}" srcOrd="1" destOrd="0" parTransId="{DFB74A25-81DE-4EB2-B644-EF53C2B24999}" sibTransId="{AE15A471-1E79-4F3A-8D54-EC9DB4ED517F}"/>
    <dgm:cxn modelId="{C9F7BA91-5C1A-404A-8B5E-77E1C89626C4}" type="presParOf" srcId="{9CA0478C-E829-4327-8D1C-671ED0E07EB4}" destId="{E8D1D652-5E5D-4E97-BABB-CDCD80BC5499}" srcOrd="0" destOrd="0" presId="urn:microsoft.com/office/officeart/2005/8/layout/StepDownProcess"/>
    <dgm:cxn modelId="{458FA8CE-1889-4642-A972-1396A06CC281}" type="presParOf" srcId="{E8D1D652-5E5D-4E97-BABB-CDCD80BC5499}" destId="{8E056689-CEFB-41B3-A4C4-6883ADD5E386}" srcOrd="0" destOrd="0" presId="urn:microsoft.com/office/officeart/2005/8/layout/StepDownProcess"/>
    <dgm:cxn modelId="{B86EA1D3-7A35-4A52-974F-6BD4C3DC2DDE}" type="presParOf" srcId="{E8D1D652-5E5D-4E97-BABB-CDCD80BC5499}" destId="{4C205F63-FD7E-425B-8E79-FEA0052E83B4}" srcOrd="1" destOrd="0" presId="urn:microsoft.com/office/officeart/2005/8/layout/StepDownProcess"/>
    <dgm:cxn modelId="{8F811E59-CCDC-4B2E-845F-01E3B24B420C}" type="presParOf" srcId="{E8D1D652-5E5D-4E97-BABB-CDCD80BC5499}" destId="{A4F22BD2-6B55-4B8D-ABB7-D8C27C536945}" srcOrd="2" destOrd="0" presId="urn:microsoft.com/office/officeart/2005/8/layout/StepDownProcess"/>
    <dgm:cxn modelId="{00E2A6E5-B58B-4311-ABD1-8CFC216829D8}" type="presParOf" srcId="{9CA0478C-E829-4327-8D1C-671ED0E07EB4}" destId="{1FFD754F-CC98-483E-BD27-F6856DB74DAF}" srcOrd="1" destOrd="0" presId="urn:microsoft.com/office/officeart/2005/8/layout/StepDownProcess"/>
    <dgm:cxn modelId="{BD34150A-5D91-4C45-9DBB-FE210F6F5E53}" type="presParOf" srcId="{9CA0478C-E829-4327-8D1C-671ED0E07EB4}" destId="{FF1D2D6C-C747-478A-A290-60C9DCAE7C77}" srcOrd="2" destOrd="0" presId="urn:microsoft.com/office/officeart/2005/8/layout/StepDownProcess"/>
    <dgm:cxn modelId="{67DA0DC1-DB1B-45A8-8562-34728A5CC12C}" type="presParOf" srcId="{FF1D2D6C-C747-478A-A290-60C9DCAE7C77}" destId="{5EBB9632-E4FA-4627-9C1D-B0179FDDCAB7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7070A3-F801-4E17-88F2-6ADB2CF35532}" type="doc">
      <dgm:prSet loTypeId="urn:microsoft.com/office/officeart/2005/8/layout/hProcess9" loCatId="process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A85CC63-423A-4215-9EF7-527E995F763F}">
      <dgm:prSet phldrT="[Text]" custT="1"/>
      <dgm:spPr/>
      <dgm:t>
        <a:bodyPr/>
        <a:lstStyle/>
        <a:p>
          <a:r>
            <a:rPr lang="en-GB" sz="1600" dirty="0"/>
            <a:t> </a:t>
          </a:r>
          <a:r>
            <a:rPr lang="en-GB" sz="1600" b="1" dirty="0"/>
            <a:t>Read the prompts and select one:</a:t>
          </a:r>
        </a:p>
        <a:p>
          <a:r>
            <a:rPr lang="en-GB" sz="1600" dirty="0"/>
            <a:t>Identify the topic and task</a:t>
          </a:r>
        </a:p>
      </dgm:t>
    </dgm:pt>
    <dgm:pt modelId="{B9BE07B1-4835-4374-85E9-AA5361DDCD50}" type="parTrans" cxnId="{7416CBDB-ABAF-4EAD-80FE-756F204450BB}">
      <dgm:prSet/>
      <dgm:spPr/>
      <dgm:t>
        <a:bodyPr/>
        <a:lstStyle/>
        <a:p>
          <a:endParaRPr lang="en-GB" sz="2000"/>
        </a:p>
      </dgm:t>
    </dgm:pt>
    <dgm:pt modelId="{B9D621E7-96C9-4766-82E0-7759D3DD0F37}" type="sibTrans" cxnId="{7416CBDB-ABAF-4EAD-80FE-756F204450BB}">
      <dgm:prSet/>
      <dgm:spPr/>
      <dgm:t>
        <a:bodyPr/>
        <a:lstStyle/>
        <a:p>
          <a:endParaRPr lang="en-GB" sz="2000"/>
        </a:p>
      </dgm:t>
    </dgm:pt>
    <dgm:pt modelId="{0126C120-5F36-4814-B98D-3760C6458918}">
      <dgm:prSet phldrT="[Text]" custT="1"/>
      <dgm:spPr/>
      <dgm:t>
        <a:bodyPr/>
        <a:lstStyle/>
        <a:p>
          <a:r>
            <a:rPr lang="en-GB" sz="1600" b="1" dirty="0"/>
            <a:t>Generate</a:t>
          </a:r>
          <a:r>
            <a:rPr lang="en-GB" sz="1600" dirty="0"/>
            <a:t>:</a:t>
          </a:r>
        </a:p>
        <a:p>
          <a:r>
            <a:rPr lang="en-GB" sz="1600" dirty="0"/>
            <a:t>Use the agreed AI tool; Save the response.</a:t>
          </a:r>
        </a:p>
      </dgm:t>
    </dgm:pt>
    <dgm:pt modelId="{A952C074-90C5-4CB1-9E80-EABC74DD9701}" type="parTrans" cxnId="{106F21C7-40A4-4B77-9667-C09036E9ABE0}">
      <dgm:prSet/>
      <dgm:spPr/>
      <dgm:t>
        <a:bodyPr/>
        <a:lstStyle/>
        <a:p>
          <a:endParaRPr lang="en-GB" sz="2000"/>
        </a:p>
      </dgm:t>
    </dgm:pt>
    <dgm:pt modelId="{F6F89271-FCB7-448A-9376-974A5FD35A46}" type="sibTrans" cxnId="{106F21C7-40A4-4B77-9667-C09036E9ABE0}">
      <dgm:prSet/>
      <dgm:spPr/>
      <dgm:t>
        <a:bodyPr/>
        <a:lstStyle/>
        <a:p>
          <a:endParaRPr lang="en-GB" sz="2000"/>
        </a:p>
      </dgm:t>
    </dgm:pt>
    <dgm:pt modelId="{3C5DA992-9A03-4110-B2FA-DD3267A2ACA3}">
      <dgm:prSet phldrT="[Text]" custT="1"/>
      <dgm:spPr/>
      <dgm:t>
        <a:bodyPr/>
        <a:lstStyle/>
        <a:p>
          <a:endParaRPr lang="en-GB" sz="1600" dirty="0"/>
        </a:p>
        <a:p>
          <a:r>
            <a:rPr lang="en-GB" sz="1600" b="1" dirty="0"/>
            <a:t>Interrogate and verify: </a:t>
          </a:r>
        </a:p>
        <a:p>
          <a:r>
            <a:rPr lang="en-GB" sz="1600" dirty="0"/>
            <a:t>Break the answer down into individual claims. Check claims against credible, current sources.</a:t>
          </a:r>
        </a:p>
      </dgm:t>
    </dgm:pt>
    <dgm:pt modelId="{6E78FCDF-A903-4921-8AF3-A974B7065A85}" type="parTrans" cxnId="{3A736A04-2978-48C1-BD81-414FEC9BC5BE}">
      <dgm:prSet/>
      <dgm:spPr/>
      <dgm:t>
        <a:bodyPr/>
        <a:lstStyle/>
        <a:p>
          <a:endParaRPr lang="en-GB" sz="2000"/>
        </a:p>
      </dgm:t>
    </dgm:pt>
    <dgm:pt modelId="{2856E69C-AD2B-4C35-AF5E-99D7A84B3C49}" type="sibTrans" cxnId="{3A736A04-2978-48C1-BD81-414FEC9BC5BE}">
      <dgm:prSet/>
      <dgm:spPr/>
      <dgm:t>
        <a:bodyPr/>
        <a:lstStyle/>
        <a:p>
          <a:endParaRPr lang="en-GB" sz="2000"/>
        </a:p>
      </dgm:t>
    </dgm:pt>
    <dgm:pt modelId="{B42DA20D-1AD0-4752-98E3-3F9AFC3B7D60}">
      <dgm:prSet phldrT="[Text]" custT="1"/>
      <dgm:spPr/>
      <dgm:t>
        <a:bodyPr/>
        <a:lstStyle/>
        <a:p>
          <a:r>
            <a:rPr lang="en-GB" sz="1600" b="1" dirty="0"/>
            <a:t>Evaluate:</a:t>
          </a:r>
        </a:p>
        <a:p>
          <a:r>
            <a:rPr lang="en-GB" sz="1600" dirty="0"/>
            <a:t>Discuss strengths, weaknesses and consequences.</a:t>
          </a:r>
        </a:p>
      </dgm:t>
    </dgm:pt>
    <dgm:pt modelId="{F6330E06-91FA-4C38-9775-86AEB4C5A1C1}" type="parTrans" cxnId="{F9608E1D-F597-4CFE-B790-980F18EBA5E0}">
      <dgm:prSet/>
      <dgm:spPr/>
      <dgm:t>
        <a:bodyPr/>
        <a:lstStyle/>
        <a:p>
          <a:endParaRPr lang="en-GB" sz="2000"/>
        </a:p>
      </dgm:t>
    </dgm:pt>
    <dgm:pt modelId="{29A752DA-92C8-4336-8F52-9325942DC83A}" type="sibTrans" cxnId="{F9608E1D-F597-4CFE-B790-980F18EBA5E0}">
      <dgm:prSet/>
      <dgm:spPr/>
      <dgm:t>
        <a:bodyPr/>
        <a:lstStyle/>
        <a:p>
          <a:endParaRPr lang="en-GB" sz="2000"/>
        </a:p>
      </dgm:t>
    </dgm:pt>
    <dgm:pt modelId="{ACC6087E-AA80-4C22-B7F1-594E3D93DA13}" type="pres">
      <dgm:prSet presAssocID="{6F7070A3-F801-4E17-88F2-6ADB2CF35532}" presName="CompostProcess" presStyleCnt="0">
        <dgm:presLayoutVars>
          <dgm:dir/>
          <dgm:resizeHandles val="exact"/>
        </dgm:presLayoutVars>
      </dgm:prSet>
      <dgm:spPr/>
    </dgm:pt>
    <dgm:pt modelId="{699F4422-152E-4C62-ACBD-E08E590EDCD3}" type="pres">
      <dgm:prSet presAssocID="{6F7070A3-F801-4E17-88F2-6ADB2CF35532}" presName="arrow" presStyleLbl="bgShp" presStyleIdx="0" presStyleCnt="1"/>
      <dgm:spPr/>
    </dgm:pt>
    <dgm:pt modelId="{A0639738-546A-4661-A1F1-2FB03C25BBF1}" type="pres">
      <dgm:prSet presAssocID="{6F7070A3-F801-4E17-88F2-6ADB2CF35532}" presName="linearProcess" presStyleCnt="0"/>
      <dgm:spPr/>
    </dgm:pt>
    <dgm:pt modelId="{55E6D7F0-31BA-4042-B638-A08442733746}" type="pres">
      <dgm:prSet presAssocID="{1A85CC63-423A-4215-9EF7-527E995F763F}" presName="textNode" presStyleLbl="node1" presStyleIdx="0" presStyleCnt="4">
        <dgm:presLayoutVars>
          <dgm:bulletEnabled val="1"/>
        </dgm:presLayoutVars>
      </dgm:prSet>
      <dgm:spPr/>
    </dgm:pt>
    <dgm:pt modelId="{002D62FD-BE59-4B5E-90CB-B002EED56DB9}" type="pres">
      <dgm:prSet presAssocID="{B9D621E7-96C9-4766-82E0-7759D3DD0F37}" presName="sibTrans" presStyleCnt="0"/>
      <dgm:spPr/>
    </dgm:pt>
    <dgm:pt modelId="{3D72F884-B576-4EBA-8ACE-A6DA33BC2867}" type="pres">
      <dgm:prSet presAssocID="{0126C120-5F36-4814-B98D-3760C6458918}" presName="textNode" presStyleLbl="node1" presStyleIdx="1" presStyleCnt="4">
        <dgm:presLayoutVars>
          <dgm:bulletEnabled val="1"/>
        </dgm:presLayoutVars>
      </dgm:prSet>
      <dgm:spPr/>
    </dgm:pt>
    <dgm:pt modelId="{8B91BA08-DDBC-418D-A838-AFD96C781BA1}" type="pres">
      <dgm:prSet presAssocID="{F6F89271-FCB7-448A-9376-974A5FD35A46}" presName="sibTrans" presStyleCnt="0"/>
      <dgm:spPr/>
    </dgm:pt>
    <dgm:pt modelId="{4A5310AD-72DF-46E0-8612-A5740838B47E}" type="pres">
      <dgm:prSet presAssocID="{3C5DA992-9A03-4110-B2FA-DD3267A2ACA3}" presName="textNode" presStyleLbl="node1" presStyleIdx="2" presStyleCnt="4">
        <dgm:presLayoutVars>
          <dgm:bulletEnabled val="1"/>
        </dgm:presLayoutVars>
      </dgm:prSet>
      <dgm:spPr/>
    </dgm:pt>
    <dgm:pt modelId="{6D7AE1B8-FD4A-48D8-857E-D2CCAD767EFB}" type="pres">
      <dgm:prSet presAssocID="{2856E69C-AD2B-4C35-AF5E-99D7A84B3C49}" presName="sibTrans" presStyleCnt="0"/>
      <dgm:spPr/>
    </dgm:pt>
    <dgm:pt modelId="{D93EED02-4DDC-4ADA-9E4A-58ABDE122D9F}" type="pres">
      <dgm:prSet presAssocID="{B42DA20D-1AD0-4752-98E3-3F9AFC3B7D60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3A736A04-2978-48C1-BD81-414FEC9BC5BE}" srcId="{6F7070A3-F801-4E17-88F2-6ADB2CF35532}" destId="{3C5DA992-9A03-4110-B2FA-DD3267A2ACA3}" srcOrd="2" destOrd="0" parTransId="{6E78FCDF-A903-4921-8AF3-A974B7065A85}" sibTransId="{2856E69C-AD2B-4C35-AF5E-99D7A84B3C49}"/>
    <dgm:cxn modelId="{F9608E1D-F597-4CFE-B790-980F18EBA5E0}" srcId="{6F7070A3-F801-4E17-88F2-6ADB2CF35532}" destId="{B42DA20D-1AD0-4752-98E3-3F9AFC3B7D60}" srcOrd="3" destOrd="0" parTransId="{F6330E06-91FA-4C38-9775-86AEB4C5A1C1}" sibTransId="{29A752DA-92C8-4336-8F52-9325942DC83A}"/>
    <dgm:cxn modelId="{40EA3943-D4F9-4C96-A7E3-281CFB72597E}" type="presOf" srcId="{B42DA20D-1AD0-4752-98E3-3F9AFC3B7D60}" destId="{D93EED02-4DDC-4ADA-9E4A-58ABDE122D9F}" srcOrd="0" destOrd="0" presId="urn:microsoft.com/office/officeart/2005/8/layout/hProcess9"/>
    <dgm:cxn modelId="{6B412B4A-0BA5-4316-96B9-92312E6375A6}" type="presOf" srcId="{3C5DA992-9A03-4110-B2FA-DD3267A2ACA3}" destId="{4A5310AD-72DF-46E0-8612-A5740838B47E}" srcOrd="0" destOrd="0" presId="urn:microsoft.com/office/officeart/2005/8/layout/hProcess9"/>
    <dgm:cxn modelId="{63795F94-B213-467B-9D74-BD2D4830B06B}" type="presOf" srcId="{6F7070A3-F801-4E17-88F2-6ADB2CF35532}" destId="{ACC6087E-AA80-4C22-B7F1-594E3D93DA13}" srcOrd="0" destOrd="0" presId="urn:microsoft.com/office/officeart/2005/8/layout/hProcess9"/>
    <dgm:cxn modelId="{1223FEB9-A92A-47D2-8CB4-D3D972449097}" type="presOf" srcId="{0126C120-5F36-4814-B98D-3760C6458918}" destId="{3D72F884-B576-4EBA-8ACE-A6DA33BC2867}" srcOrd="0" destOrd="0" presId="urn:microsoft.com/office/officeart/2005/8/layout/hProcess9"/>
    <dgm:cxn modelId="{106F21C7-40A4-4B77-9667-C09036E9ABE0}" srcId="{6F7070A3-F801-4E17-88F2-6ADB2CF35532}" destId="{0126C120-5F36-4814-B98D-3760C6458918}" srcOrd="1" destOrd="0" parTransId="{A952C074-90C5-4CB1-9E80-EABC74DD9701}" sibTransId="{F6F89271-FCB7-448A-9376-974A5FD35A46}"/>
    <dgm:cxn modelId="{7416CBDB-ABAF-4EAD-80FE-756F204450BB}" srcId="{6F7070A3-F801-4E17-88F2-6ADB2CF35532}" destId="{1A85CC63-423A-4215-9EF7-527E995F763F}" srcOrd="0" destOrd="0" parTransId="{B9BE07B1-4835-4374-85E9-AA5361DDCD50}" sibTransId="{B9D621E7-96C9-4766-82E0-7759D3DD0F37}"/>
    <dgm:cxn modelId="{0E7045E7-8136-42E6-BD27-775843580306}" type="presOf" srcId="{1A85CC63-423A-4215-9EF7-527E995F763F}" destId="{55E6D7F0-31BA-4042-B638-A08442733746}" srcOrd="0" destOrd="0" presId="urn:microsoft.com/office/officeart/2005/8/layout/hProcess9"/>
    <dgm:cxn modelId="{02248E3A-2285-48D7-9B83-F6FB8FBB9606}" type="presParOf" srcId="{ACC6087E-AA80-4C22-B7F1-594E3D93DA13}" destId="{699F4422-152E-4C62-ACBD-E08E590EDCD3}" srcOrd="0" destOrd="0" presId="urn:microsoft.com/office/officeart/2005/8/layout/hProcess9"/>
    <dgm:cxn modelId="{D57E19BE-8ADA-42A8-8233-6C225EC3EE18}" type="presParOf" srcId="{ACC6087E-AA80-4C22-B7F1-594E3D93DA13}" destId="{A0639738-546A-4661-A1F1-2FB03C25BBF1}" srcOrd="1" destOrd="0" presId="urn:microsoft.com/office/officeart/2005/8/layout/hProcess9"/>
    <dgm:cxn modelId="{2FC9729C-83B5-4923-8884-2DC4CAE47325}" type="presParOf" srcId="{A0639738-546A-4661-A1F1-2FB03C25BBF1}" destId="{55E6D7F0-31BA-4042-B638-A08442733746}" srcOrd="0" destOrd="0" presId="urn:microsoft.com/office/officeart/2005/8/layout/hProcess9"/>
    <dgm:cxn modelId="{A9B4FEBD-EE7C-4F50-9D60-B78DB4776035}" type="presParOf" srcId="{A0639738-546A-4661-A1F1-2FB03C25BBF1}" destId="{002D62FD-BE59-4B5E-90CB-B002EED56DB9}" srcOrd="1" destOrd="0" presId="urn:microsoft.com/office/officeart/2005/8/layout/hProcess9"/>
    <dgm:cxn modelId="{57FB8201-5499-4563-9DCC-3635C7699302}" type="presParOf" srcId="{A0639738-546A-4661-A1F1-2FB03C25BBF1}" destId="{3D72F884-B576-4EBA-8ACE-A6DA33BC2867}" srcOrd="2" destOrd="0" presId="urn:microsoft.com/office/officeart/2005/8/layout/hProcess9"/>
    <dgm:cxn modelId="{E29DCD1B-2661-4817-8256-0B82C7447EF1}" type="presParOf" srcId="{A0639738-546A-4661-A1F1-2FB03C25BBF1}" destId="{8B91BA08-DDBC-418D-A838-AFD96C781BA1}" srcOrd="3" destOrd="0" presId="urn:microsoft.com/office/officeart/2005/8/layout/hProcess9"/>
    <dgm:cxn modelId="{E35EFB23-D28C-4E46-9EA4-03A6169A621E}" type="presParOf" srcId="{A0639738-546A-4661-A1F1-2FB03C25BBF1}" destId="{4A5310AD-72DF-46E0-8612-A5740838B47E}" srcOrd="4" destOrd="0" presId="urn:microsoft.com/office/officeart/2005/8/layout/hProcess9"/>
    <dgm:cxn modelId="{C6052D43-DA2F-43D2-AD3E-FA4850D4DE4E}" type="presParOf" srcId="{A0639738-546A-4661-A1F1-2FB03C25BBF1}" destId="{6D7AE1B8-FD4A-48D8-857E-D2CCAD767EFB}" srcOrd="5" destOrd="0" presId="urn:microsoft.com/office/officeart/2005/8/layout/hProcess9"/>
    <dgm:cxn modelId="{69627528-6BC6-4E13-8BA6-BC80B136E6B1}" type="presParOf" srcId="{A0639738-546A-4661-A1F1-2FB03C25BBF1}" destId="{D93EED02-4DDC-4ADA-9E4A-58ABDE122D9F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A855C3-2341-4119-A5AC-204AABFC564D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CE2726C-1EBC-4ECF-A14F-D8C77D96ED18}">
      <dgm:prSet phldrT="[Text]" custT="1"/>
      <dgm:spPr/>
      <dgm:t>
        <a:bodyPr/>
        <a:lstStyle/>
        <a:p>
          <a:r>
            <a:rPr lang="en-GB" sz="1400" b="1" u="sng" dirty="0"/>
            <a:t>Test 1: Speed</a:t>
          </a:r>
        </a:p>
        <a:p>
          <a:r>
            <a:rPr lang="en-GB" sz="1400" dirty="0"/>
            <a:t>Ask AI to explain person-centred care. Record how long it takes to produce a usable explanation. Consider whether checking the accuracy of the answer takes additional time.</a:t>
          </a:r>
        </a:p>
      </dgm:t>
    </dgm:pt>
    <dgm:pt modelId="{03A712E7-4867-483F-AB51-ED96D53AF59E}" type="parTrans" cxnId="{83E3B130-7E38-48E1-B743-CE2FADC5100E}">
      <dgm:prSet/>
      <dgm:spPr/>
      <dgm:t>
        <a:bodyPr/>
        <a:lstStyle/>
        <a:p>
          <a:endParaRPr lang="en-GB" sz="2000"/>
        </a:p>
      </dgm:t>
    </dgm:pt>
    <dgm:pt modelId="{8A5F9DDB-EC4A-4477-BC5B-5225A8A4317A}" type="sibTrans" cxnId="{83E3B130-7E38-48E1-B743-CE2FADC5100E}">
      <dgm:prSet/>
      <dgm:spPr/>
      <dgm:t>
        <a:bodyPr/>
        <a:lstStyle/>
        <a:p>
          <a:endParaRPr lang="en-GB" sz="2000"/>
        </a:p>
      </dgm:t>
    </dgm:pt>
    <dgm:pt modelId="{04120FD7-BECF-4DB0-AD34-6C36CF3E60E5}">
      <dgm:prSet phldrT="[Text]" custT="1"/>
      <dgm:spPr/>
      <dgm:t>
        <a:bodyPr/>
        <a:lstStyle/>
        <a:p>
          <a:r>
            <a:rPr lang="en-GB" sz="1400" b="1" u="sng" dirty="0"/>
            <a:t>Test 2: Structure</a:t>
          </a:r>
        </a:p>
        <a:p>
          <a:r>
            <a:rPr lang="en-GB" sz="1400" dirty="0"/>
            <a:t>Ask AI to organise the principles of effective communication into a table. Assess whether the layout is clear, logical and useful for revision</a:t>
          </a:r>
        </a:p>
      </dgm:t>
    </dgm:pt>
    <dgm:pt modelId="{7F642821-BCE2-4342-A3C7-31C7BDCB5305}" type="parTrans" cxnId="{83976B75-F157-45AB-B959-53C6B37D8EE0}">
      <dgm:prSet/>
      <dgm:spPr/>
      <dgm:t>
        <a:bodyPr/>
        <a:lstStyle/>
        <a:p>
          <a:endParaRPr lang="en-GB" sz="2000"/>
        </a:p>
      </dgm:t>
    </dgm:pt>
    <dgm:pt modelId="{C236E0BC-4AF9-43C9-92E8-3CFA0BB260B9}" type="sibTrans" cxnId="{83976B75-F157-45AB-B959-53C6B37D8EE0}">
      <dgm:prSet/>
      <dgm:spPr/>
      <dgm:t>
        <a:bodyPr/>
        <a:lstStyle/>
        <a:p>
          <a:endParaRPr lang="en-GB" sz="2000"/>
        </a:p>
      </dgm:t>
    </dgm:pt>
    <dgm:pt modelId="{59B8DA6A-D3F9-41A0-8E3D-4140502E8B5A}">
      <dgm:prSet phldrT="[Text]" custT="1"/>
      <dgm:spPr/>
      <dgm:t>
        <a:bodyPr/>
        <a:lstStyle/>
        <a:p>
          <a:r>
            <a:rPr lang="en-GB" sz="1400" b="1" u="sng" dirty="0"/>
            <a:t>Test 3: Accessibility</a:t>
          </a:r>
        </a:p>
        <a:p>
          <a:r>
            <a:rPr lang="en-GB" sz="1400" dirty="0"/>
            <a:t>Ask AI to explain safeguarding first to a health and social care student, then in simpler language for someone unfamiliar with the subject. Check whether the simpler version remains accurate.</a:t>
          </a:r>
        </a:p>
      </dgm:t>
    </dgm:pt>
    <dgm:pt modelId="{3E8FE6FC-6BA4-49F1-B194-8266A1A7A60B}" type="parTrans" cxnId="{7E784C21-96A7-47D1-A947-444FF9FEED4E}">
      <dgm:prSet/>
      <dgm:spPr/>
      <dgm:t>
        <a:bodyPr/>
        <a:lstStyle/>
        <a:p>
          <a:endParaRPr lang="en-GB" sz="2000"/>
        </a:p>
      </dgm:t>
    </dgm:pt>
    <dgm:pt modelId="{7135B64C-D57D-4E8B-843D-9A2E869DBFAD}" type="sibTrans" cxnId="{7E784C21-96A7-47D1-A947-444FF9FEED4E}">
      <dgm:prSet/>
      <dgm:spPr/>
      <dgm:t>
        <a:bodyPr/>
        <a:lstStyle/>
        <a:p>
          <a:endParaRPr lang="en-GB" sz="2000"/>
        </a:p>
      </dgm:t>
    </dgm:pt>
    <dgm:pt modelId="{81A5050E-6411-4594-9DD6-3B9E78D0850D}">
      <dgm:prSet phldrT="[Text]" custT="1"/>
      <dgm:spPr/>
      <dgm:t>
        <a:bodyPr/>
        <a:lstStyle/>
        <a:p>
          <a:pPr>
            <a:buNone/>
          </a:pPr>
          <a:r>
            <a:rPr lang="en-GB" sz="1400" b="1" u="sng" dirty="0"/>
            <a:t>Test 4: Idea generation</a:t>
          </a:r>
        </a:p>
        <a:p>
          <a:pPr>
            <a:buNone/>
          </a:pPr>
          <a:r>
            <a:rPr lang="en-GB" sz="1400" dirty="0"/>
            <a:t>Ask AI for five ways to promote independence in a care setting. Examine whether the ideas are varied, practical, person-centred and appropriate.</a:t>
          </a:r>
        </a:p>
      </dgm:t>
    </dgm:pt>
    <dgm:pt modelId="{F1D15365-3B87-4E4E-B3E5-881D3DCECF19}" type="parTrans" cxnId="{15A02A1C-9288-46B9-BCD5-AE84C4C0C6CE}">
      <dgm:prSet/>
      <dgm:spPr/>
      <dgm:t>
        <a:bodyPr/>
        <a:lstStyle/>
        <a:p>
          <a:endParaRPr lang="en-GB" sz="2000"/>
        </a:p>
      </dgm:t>
    </dgm:pt>
    <dgm:pt modelId="{96C11318-418C-46F3-A50B-9ECC73A63B69}" type="sibTrans" cxnId="{15A02A1C-9288-46B9-BCD5-AE84C4C0C6CE}">
      <dgm:prSet/>
      <dgm:spPr/>
      <dgm:t>
        <a:bodyPr/>
        <a:lstStyle/>
        <a:p>
          <a:endParaRPr lang="en-GB" sz="2000"/>
        </a:p>
      </dgm:t>
    </dgm:pt>
    <dgm:pt modelId="{01CD3CF4-1DA7-4C0E-86AE-44F6E2E7B0F3}">
      <dgm:prSet phldrT="[Text]" custT="1"/>
      <dgm:spPr/>
      <dgm:t>
        <a:bodyPr/>
        <a:lstStyle/>
        <a:p>
          <a:pPr>
            <a:buNone/>
          </a:pPr>
          <a:r>
            <a:rPr lang="en-GB" sz="1400" b="1" u="sng" dirty="0"/>
            <a:t>Test 5: Adaptability</a:t>
          </a:r>
        </a:p>
        <a:p>
          <a:pPr>
            <a:buNone/>
          </a:pPr>
          <a:r>
            <a:rPr lang="en-GB" sz="1400" dirty="0"/>
            <a:t>Ask AI for a detailed explanation of active listening, then ask it to turn the same information into three revision flashcards. Evaluate whether it follows the new instructions while preserving the key information.</a:t>
          </a:r>
        </a:p>
      </dgm:t>
    </dgm:pt>
    <dgm:pt modelId="{A579E9B9-5AD8-4150-8573-24BA84A7E1A0}" type="parTrans" cxnId="{AAE384C8-2BCF-41C3-88C1-3713D3E5D530}">
      <dgm:prSet/>
      <dgm:spPr/>
      <dgm:t>
        <a:bodyPr/>
        <a:lstStyle/>
        <a:p>
          <a:endParaRPr lang="en-GB" sz="2000"/>
        </a:p>
      </dgm:t>
    </dgm:pt>
    <dgm:pt modelId="{2DF8D797-F736-4423-9741-CE0B98473F0F}" type="sibTrans" cxnId="{AAE384C8-2BCF-41C3-88C1-3713D3E5D530}">
      <dgm:prSet/>
      <dgm:spPr/>
      <dgm:t>
        <a:bodyPr/>
        <a:lstStyle/>
        <a:p>
          <a:endParaRPr lang="en-GB" sz="2000"/>
        </a:p>
      </dgm:t>
    </dgm:pt>
    <dgm:pt modelId="{8D36005E-E51A-46EE-B14F-6B88AC77B449}" type="pres">
      <dgm:prSet presAssocID="{33A855C3-2341-4119-A5AC-204AABFC564D}" presName="diagram" presStyleCnt="0">
        <dgm:presLayoutVars>
          <dgm:dir/>
          <dgm:resizeHandles val="exact"/>
        </dgm:presLayoutVars>
      </dgm:prSet>
      <dgm:spPr/>
    </dgm:pt>
    <dgm:pt modelId="{3EBCB337-0BB1-4C1D-A9E0-89C5BF596A63}" type="pres">
      <dgm:prSet presAssocID="{2CE2726C-1EBC-4ECF-A14F-D8C77D96ED18}" presName="node" presStyleLbl="node1" presStyleIdx="0" presStyleCnt="5">
        <dgm:presLayoutVars>
          <dgm:bulletEnabled val="1"/>
        </dgm:presLayoutVars>
      </dgm:prSet>
      <dgm:spPr/>
    </dgm:pt>
    <dgm:pt modelId="{7AD616E8-DFBE-4492-8480-11245F3D7587}" type="pres">
      <dgm:prSet presAssocID="{8A5F9DDB-EC4A-4477-BC5B-5225A8A4317A}" presName="sibTrans" presStyleCnt="0"/>
      <dgm:spPr/>
    </dgm:pt>
    <dgm:pt modelId="{9B59EED6-C2D9-410C-8F6D-9D0A294CEFF6}" type="pres">
      <dgm:prSet presAssocID="{04120FD7-BECF-4DB0-AD34-6C36CF3E60E5}" presName="node" presStyleLbl="node1" presStyleIdx="1" presStyleCnt="5">
        <dgm:presLayoutVars>
          <dgm:bulletEnabled val="1"/>
        </dgm:presLayoutVars>
      </dgm:prSet>
      <dgm:spPr/>
    </dgm:pt>
    <dgm:pt modelId="{85AEA2DF-5740-4DAF-A30D-27DAA591DFAF}" type="pres">
      <dgm:prSet presAssocID="{C236E0BC-4AF9-43C9-92E8-3CFA0BB260B9}" presName="sibTrans" presStyleCnt="0"/>
      <dgm:spPr/>
    </dgm:pt>
    <dgm:pt modelId="{5E8AA8E8-A13E-437A-88CD-F2D25D38EAFB}" type="pres">
      <dgm:prSet presAssocID="{59B8DA6A-D3F9-41A0-8E3D-4140502E8B5A}" presName="node" presStyleLbl="node1" presStyleIdx="2" presStyleCnt="5">
        <dgm:presLayoutVars>
          <dgm:bulletEnabled val="1"/>
        </dgm:presLayoutVars>
      </dgm:prSet>
      <dgm:spPr/>
    </dgm:pt>
    <dgm:pt modelId="{2CDFC93A-176E-4669-85E8-B4BB6FB2C985}" type="pres">
      <dgm:prSet presAssocID="{7135B64C-D57D-4E8B-843D-9A2E869DBFAD}" presName="sibTrans" presStyleCnt="0"/>
      <dgm:spPr/>
    </dgm:pt>
    <dgm:pt modelId="{0172D99E-D091-4BAC-A08F-FA5C30DA678E}" type="pres">
      <dgm:prSet presAssocID="{81A5050E-6411-4594-9DD6-3B9E78D0850D}" presName="node" presStyleLbl="node1" presStyleIdx="3" presStyleCnt="5">
        <dgm:presLayoutVars>
          <dgm:bulletEnabled val="1"/>
        </dgm:presLayoutVars>
      </dgm:prSet>
      <dgm:spPr/>
    </dgm:pt>
    <dgm:pt modelId="{8C91D648-CB5B-4B68-83E4-2E7E3F6A432A}" type="pres">
      <dgm:prSet presAssocID="{96C11318-418C-46F3-A50B-9ECC73A63B69}" presName="sibTrans" presStyleCnt="0"/>
      <dgm:spPr/>
    </dgm:pt>
    <dgm:pt modelId="{1384FB0C-BB9B-4FAA-AF0B-EC10C0DE6615}" type="pres">
      <dgm:prSet presAssocID="{01CD3CF4-1DA7-4C0E-86AE-44F6E2E7B0F3}" presName="node" presStyleLbl="node1" presStyleIdx="4" presStyleCnt="5">
        <dgm:presLayoutVars>
          <dgm:bulletEnabled val="1"/>
        </dgm:presLayoutVars>
      </dgm:prSet>
      <dgm:spPr/>
    </dgm:pt>
  </dgm:ptLst>
  <dgm:cxnLst>
    <dgm:cxn modelId="{15A02A1C-9288-46B9-BCD5-AE84C4C0C6CE}" srcId="{33A855C3-2341-4119-A5AC-204AABFC564D}" destId="{81A5050E-6411-4594-9DD6-3B9E78D0850D}" srcOrd="3" destOrd="0" parTransId="{F1D15365-3B87-4E4E-B3E5-881D3DCECF19}" sibTransId="{96C11318-418C-46F3-A50B-9ECC73A63B69}"/>
    <dgm:cxn modelId="{7E784C21-96A7-47D1-A947-444FF9FEED4E}" srcId="{33A855C3-2341-4119-A5AC-204AABFC564D}" destId="{59B8DA6A-D3F9-41A0-8E3D-4140502E8B5A}" srcOrd="2" destOrd="0" parTransId="{3E8FE6FC-6BA4-49F1-B194-8266A1A7A60B}" sibTransId="{7135B64C-D57D-4E8B-843D-9A2E869DBFAD}"/>
    <dgm:cxn modelId="{83E3B130-7E38-48E1-B743-CE2FADC5100E}" srcId="{33A855C3-2341-4119-A5AC-204AABFC564D}" destId="{2CE2726C-1EBC-4ECF-A14F-D8C77D96ED18}" srcOrd="0" destOrd="0" parTransId="{03A712E7-4867-483F-AB51-ED96D53AF59E}" sibTransId="{8A5F9DDB-EC4A-4477-BC5B-5225A8A4317A}"/>
    <dgm:cxn modelId="{18F3C13B-8722-4C21-81BA-08E4C8C3BBA4}" type="presOf" srcId="{59B8DA6A-D3F9-41A0-8E3D-4140502E8B5A}" destId="{5E8AA8E8-A13E-437A-88CD-F2D25D38EAFB}" srcOrd="0" destOrd="0" presId="urn:microsoft.com/office/officeart/2005/8/layout/default"/>
    <dgm:cxn modelId="{B6D8A53F-0F12-4E55-A7DD-2098DB76EB2D}" type="presOf" srcId="{2CE2726C-1EBC-4ECF-A14F-D8C77D96ED18}" destId="{3EBCB337-0BB1-4C1D-A9E0-89C5BF596A63}" srcOrd="0" destOrd="0" presId="urn:microsoft.com/office/officeart/2005/8/layout/default"/>
    <dgm:cxn modelId="{6E972348-5FDA-4D2B-8136-36C8EA0E0992}" type="presOf" srcId="{81A5050E-6411-4594-9DD6-3B9E78D0850D}" destId="{0172D99E-D091-4BAC-A08F-FA5C30DA678E}" srcOrd="0" destOrd="0" presId="urn:microsoft.com/office/officeart/2005/8/layout/default"/>
    <dgm:cxn modelId="{83976B75-F157-45AB-B959-53C6B37D8EE0}" srcId="{33A855C3-2341-4119-A5AC-204AABFC564D}" destId="{04120FD7-BECF-4DB0-AD34-6C36CF3E60E5}" srcOrd="1" destOrd="0" parTransId="{7F642821-BCE2-4342-A3C7-31C7BDCB5305}" sibTransId="{C236E0BC-4AF9-43C9-92E8-3CFA0BB260B9}"/>
    <dgm:cxn modelId="{9C074382-3059-46C7-9BEE-C7CEC17DDCBB}" type="presOf" srcId="{01CD3CF4-1DA7-4C0E-86AE-44F6E2E7B0F3}" destId="{1384FB0C-BB9B-4FAA-AF0B-EC10C0DE6615}" srcOrd="0" destOrd="0" presId="urn:microsoft.com/office/officeart/2005/8/layout/default"/>
    <dgm:cxn modelId="{EF2A9A85-9ADC-44E1-9C8A-02CA49CEAF50}" type="presOf" srcId="{04120FD7-BECF-4DB0-AD34-6C36CF3E60E5}" destId="{9B59EED6-C2D9-410C-8F6D-9D0A294CEFF6}" srcOrd="0" destOrd="0" presId="urn:microsoft.com/office/officeart/2005/8/layout/default"/>
    <dgm:cxn modelId="{5076A193-3D08-40F4-BF75-E7E9057CBB81}" type="presOf" srcId="{33A855C3-2341-4119-A5AC-204AABFC564D}" destId="{8D36005E-E51A-46EE-B14F-6B88AC77B449}" srcOrd="0" destOrd="0" presId="urn:microsoft.com/office/officeart/2005/8/layout/default"/>
    <dgm:cxn modelId="{AAE384C8-2BCF-41C3-88C1-3713D3E5D530}" srcId="{33A855C3-2341-4119-A5AC-204AABFC564D}" destId="{01CD3CF4-1DA7-4C0E-86AE-44F6E2E7B0F3}" srcOrd="4" destOrd="0" parTransId="{A579E9B9-5AD8-4150-8573-24BA84A7E1A0}" sibTransId="{2DF8D797-F736-4423-9741-CE0B98473F0F}"/>
    <dgm:cxn modelId="{25F76D4A-6BCB-49A2-8B4F-E3E591A7609E}" type="presParOf" srcId="{8D36005E-E51A-46EE-B14F-6B88AC77B449}" destId="{3EBCB337-0BB1-4C1D-A9E0-89C5BF596A63}" srcOrd="0" destOrd="0" presId="urn:microsoft.com/office/officeart/2005/8/layout/default"/>
    <dgm:cxn modelId="{00A62829-8EC0-446F-A51D-4934290B92C8}" type="presParOf" srcId="{8D36005E-E51A-46EE-B14F-6B88AC77B449}" destId="{7AD616E8-DFBE-4492-8480-11245F3D7587}" srcOrd="1" destOrd="0" presId="urn:microsoft.com/office/officeart/2005/8/layout/default"/>
    <dgm:cxn modelId="{1E3331E2-FAB8-4F48-A5B0-6A185CE73795}" type="presParOf" srcId="{8D36005E-E51A-46EE-B14F-6B88AC77B449}" destId="{9B59EED6-C2D9-410C-8F6D-9D0A294CEFF6}" srcOrd="2" destOrd="0" presId="urn:microsoft.com/office/officeart/2005/8/layout/default"/>
    <dgm:cxn modelId="{A060355A-93CC-4765-A74B-E41B84ADE514}" type="presParOf" srcId="{8D36005E-E51A-46EE-B14F-6B88AC77B449}" destId="{85AEA2DF-5740-4DAF-A30D-27DAA591DFAF}" srcOrd="3" destOrd="0" presId="urn:microsoft.com/office/officeart/2005/8/layout/default"/>
    <dgm:cxn modelId="{9DBBDF6D-7379-4F62-8806-0977F720D1CD}" type="presParOf" srcId="{8D36005E-E51A-46EE-B14F-6B88AC77B449}" destId="{5E8AA8E8-A13E-437A-88CD-F2D25D38EAFB}" srcOrd="4" destOrd="0" presId="urn:microsoft.com/office/officeart/2005/8/layout/default"/>
    <dgm:cxn modelId="{6709CDF5-52BC-4B6B-AC2C-168F276B726B}" type="presParOf" srcId="{8D36005E-E51A-46EE-B14F-6B88AC77B449}" destId="{2CDFC93A-176E-4669-85E8-B4BB6FB2C985}" srcOrd="5" destOrd="0" presId="urn:microsoft.com/office/officeart/2005/8/layout/default"/>
    <dgm:cxn modelId="{44971E4D-2C06-452E-968E-586FAFE0C56C}" type="presParOf" srcId="{8D36005E-E51A-46EE-B14F-6B88AC77B449}" destId="{0172D99E-D091-4BAC-A08F-FA5C30DA678E}" srcOrd="6" destOrd="0" presId="urn:microsoft.com/office/officeart/2005/8/layout/default"/>
    <dgm:cxn modelId="{431AA5F3-320F-4CE5-BF8C-EB96018AF9B3}" type="presParOf" srcId="{8D36005E-E51A-46EE-B14F-6B88AC77B449}" destId="{8C91D648-CB5B-4B68-83E4-2E7E3F6A432A}" srcOrd="7" destOrd="0" presId="urn:microsoft.com/office/officeart/2005/8/layout/default"/>
    <dgm:cxn modelId="{355C0A36-127A-4AEA-8541-3D9ED560903D}" type="presParOf" srcId="{8D36005E-E51A-46EE-B14F-6B88AC77B449}" destId="{1384FB0C-BB9B-4FAA-AF0B-EC10C0DE661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1F7088-D8B7-4750-B11F-31754F5EAD2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6C38F83-904C-49C2-9820-AF535B4585D7}">
      <dgm:prSet phldrT="[Text]"/>
      <dgm:spPr/>
      <dgm:t>
        <a:bodyPr/>
        <a:lstStyle/>
        <a:p>
          <a:r>
            <a:rPr lang="en-GB" dirty="0"/>
            <a:t>Could a better prompt improve the AI response?</a:t>
          </a:r>
        </a:p>
      </dgm:t>
    </dgm:pt>
    <dgm:pt modelId="{21A6C94B-1C29-4339-8F5F-7CDAD0BDDB44}" type="parTrans" cxnId="{46FDFBF9-7B8F-4895-AC47-7D44C5B4C7BA}">
      <dgm:prSet/>
      <dgm:spPr/>
      <dgm:t>
        <a:bodyPr/>
        <a:lstStyle/>
        <a:p>
          <a:endParaRPr lang="en-GB"/>
        </a:p>
      </dgm:t>
    </dgm:pt>
    <dgm:pt modelId="{044C65DC-F152-4C64-B2A3-49D3ED529EA1}" type="sibTrans" cxnId="{46FDFBF9-7B8F-4895-AC47-7D44C5B4C7BA}">
      <dgm:prSet/>
      <dgm:spPr/>
      <dgm:t>
        <a:bodyPr/>
        <a:lstStyle/>
        <a:p>
          <a:endParaRPr lang="en-GB"/>
        </a:p>
      </dgm:t>
    </dgm:pt>
    <dgm:pt modelId="{73D43022-5A9E-459E-9AAB-6FCE6BED37F9}">
      <dgm:prSet phldrT="[Text]"/>
      <dgm:spPr/>
      <dgm:t>
        <a:bodyPr/>
        <a:lstStyle/>
        <a:p>
          <a:r>
            <a:rPr lang="en-GB" b="1" u="sng" dirty="0"/>
            <a:t>Less specific:</a:t>
          </a:r>
        </a:p>
        <a:p>
          <a:r>
            <a:rPr lang="en-GB" dirty="0"/>
            <a:t>“Tell me about safeguarding.”</a:t>
          </a:r>
          <a:br>
            <a:rPr lang="en-GB" dirty="0"/>
          </a:br>
          <a:br>
            <a:rPr lang="en-GB" dirty="0"/>
          </a:br>
          <a:r>
            <a:rPr lang="en-GB" dirty="0"/>
            <a:t>Likely issue: broad scope, unclear audience and no instruction to show uncertainty.</a:t>
          </a:r>
        </a:p>
      </dgm:t>
    </dgm:pt>
    <dgm:pt modelId="{CD13B9CF-46DB-4357-B7B2-7D58541A21F3}" type="parTrans" cxnId="{A455B231-6309-478E-990A-358E4BCBF47E}">
      <dgm:prSet/>
      <dgm:spPr/>
      <dgm:t>
        <a:bodyPr/>
        <a:lstStyle/>
        <a:p>
          <a:endParaRPr lang="en-GB"/>
        </a:p>
      </dgm:t>
    </dgm:pt>
    <dgm:pt modelId="{55B626BD-AE5E-488D-B498-9369BE499463}" type="sibTrans" cxnId="{A455B231-6309-478E-990A-358E4BCBF47E}">
      <dgm:prSet/>
      <dgm:spPr/>
      <dgm:t>
        <a:bodyPr/>
        <a:lstStyle/>
        <a:p>
          <a:endParaRPr lang="en-GB"/>
        </a:p>
      </dgm:t>
    </dgm:pt>
    <dgm:pt modelId="{0D753528-C551-4E21-AF38-E82DB0A9A6E0}">
      <dgm:prSet phldrT="[Text]"/>
      <dgm:spPr/>
      <dgm:t>
        <a:bodyPr/>
        <a:lstStyle/>
        <a:p>
          <a:r>
            <a:rPr lang="en-GB" b="1" u="sng" dirty="0"/>
            <a:t>More specific/focused:</a:t>
          </a:r>
        </a:p>
        <a:p>
          <a:r>
            <a:rPr lang="en-GB" dirty="0"/>
            <a:t>“Give an introductory overview of safeguarding in [specified UK setting] for a health and social care student. Separate established facts from examples, flag points that need checking, and suggest authoritative sources to consult. Do not invent citations.”</a:t>
          </a:r>
        </a:p>
      </dgm:t>
    </dgm:pt>
    <dgm:pt modelId="{CC95A72B-FD46-475E-A6F8-50E3990E3A68}" type="parTrans" cxnId="{9190C9D0-50DB-4776-859F-C578B790413C}">
      <dgm:prSet/>
      <dgm:spPr/>
      <dgm:t>
        <a:bodyPr/>
        <a:lstStyle/>
        <a:p>
          <a:endParaRPr lang="en-GB"/>
        </a:p>
      </dgm:t>
    </dgm:pt>
    <dgm:pt modelId="{8E216858-321F-42EA-B359-8321FF9E5456}" type="sibTrans" cxnId="{9190C9D0-50DB-4776-859F-C578B790413C}">
      <dgm:prSet/>
      <dgm:spPr/>
      <dgm:t>
        <a:bodyPr/>
        <a:lstStyle/>
        <a:p>
          <a:endParaRPr lang="en-GB"/>
        </a:p>
      </dgm:t>
    </dgm:pt>
    <dgm:pt modelId="{FE00E1F4-907A-40CE-8D13-B9A99A5E6FC0}" type="pres">
      <dgm:prSet presAssocID="{321F7088-D8B7-4750-B11F-31754F5EAD2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607116A-321F-4F92-91D2-D1B4766B4C5F}" type="pres">
      <dgm:prSet presAssocID="{B6C38F83-904C-49C2-9820-AF535B4585D7}" presName="centerShape" presStyleLbl="node0" presStyleIdx="0" presStyleCnt="1"/>
      <dgm:spPr/>
    </dgm:pt>
    <dgm:pt modelId="{B0F17B7A-E5DA-42FC-BB74-C35EDCE37F92}" type="pres">
      <dgm:prSet presAssocID="{CD13B9CF-46DB-4357-B7B2-7D58541A21F3}" presName="parTrans" presStyleLbl="bgSibTrans2D1" presStyleIdx="0" presStyleCnt="2"/>
      <dgm:spPr/>
    </dgm:pt>
    <dgm:pt modelId="{5217D153-3164-4F76-B00B-BF8DB0509A34}" type="pres">
      <dgm:prSet presAssocID="{73D43022-5A9E-459E-9AAB-6FCE6BED37F9}" presName="node" presStyleLbl="node1" presStyleIdx="0" presStyleCnt="2">
        <dgm:presLayoutVars>
          <dgm:bulletEnabled val="1"/>
        </dgm:presLayoutVars>
      </dgm:prSet>
      <dgm:spPr/>
    </dgm:pt>
    <dgm:pt modelId="{ABC663E8-944E-46BA-992B-C9DCA8761A26}" type="pres">
      <dgm:prSet presAssocID="{CC95A72B-FD46-475E-A6F8-50E3990E3A68}" presName="parTrans" presStyleLbl="bgSibTrans2D1" presStyleIdx="1" presStyleCnt="2"/>
      <dgm:spPr/>
    </dgm:pt>
    <dgm:pt modelId="{1F12D04A-F73A-4F3C-8861-FB1E48F0834D}" type="pres">
      <dgm:prSet presAssocID="{0D753528-C551-4E21-AF38-E82DB0A9A6E0}" presName="node" presStyleLbl="node1" presStyleIdx="1" presStyleCnt="2">
        <dgm:presLayoutVars>
          <dgm:bulletEnabled val="1"/>
        </dgm:presLayoutVars>
      </dgm:prSet>
      <dgm:spPr/>
    </dgm:pt>
  </dgm:ptLst>
  <dgm:cxnLst>
    <dgm:cxn modelId="{CFDB1018-30CB-4362-A81D-E31F8A669CFF}" type="presOf" srcId="{0D753528-C551-4E21-AF38-E82DB0A9A6E0}" destId="{1F12D04A-F73A-4F3C-8861-FB1E48F0834D}" srcOrd="0" destOrd="0" presId="urn:microsoft.com/office/officeart/2005/8/layout/radial4"/>
    <dgm:cxn modelId="{A455B231-6309-478E-990A-358E4BCBF47E}" srcId="{B6C38F83-904C-49C2-9820-AF535B4585D7}" destId="{73D43022-5A9E-459E-9AAB-6FCE6BED37F9}" srcOrd="0" destOrd="0" parTransId="{CD13B9CF-46DB-4357-B7B2-7D58541A21F3}" sibTransId="{55B626BD-AE5E-488D-B498-9369BE499463}"/>
    <dgm:cxn modelId="{1C354C4D-364A-4735-823A-1D090653C826}" type="presOf" srcId="{B6C38F83-904C-49C2-9820-AF535B4585D7}" destId="{D607116A-321F-4F92-91D2-D1B4766B4C5F}" srcOrd="0" destOrd="0" presId="urn:microsoft.com/office/officeart/2005/8/layout/radial4"/>
    <dgm:cxn modelId="{EACF9F4F-4BF7-4108-8125-1DAADAF810E4}" type="presOf" srcId="{73D43022-5A9E-459E-9AAB-6FCE6BED37F9}" destId="{5217D153-3164-4F76-B00B-BF8DB0509A34}" srcOrd="0" destOrd="0" presId="urn:microsoft.com/office/officeart/2005/8/layout/radial4"/>
    <dgm:cxn modelId="{30A4D8A8-E256-4C12-91CB-82D34F5785DF}" type="presOf" srcId="{CC95A72B-FD46-475E-A6F8-50E3990E3A68}" destId="{ABC663E8-944E-46BA-992B-C9DCA8761A26}" srcOrd="0" destOrd="0" presId="urn:microsoft.com/office/officeart/2005/8/layout/radial4"/>
    <dgm:cxn modelId="{0C74C6B3-EA9C-407D-A876-DF6829FD01A8}" type="presOf" srcId="{321F7088-D8B7-4750-B11F-31754F5EAD21}" destId="{FE00E1F4-907A-40CE-8D13-B9A99A5E6FC0}" srcOrd="0" destOrd="0" presId="urn:microsoft.com/office/officeart/2005/8/layout/radial4"/>
    <dgm:cxn modelId="{9190C9D0-50DB-4776-859F-C578B790413C}" srcId="{B6C38F83-904C-49C2-9820-AF535B4585D7}" destId="{0D753528-C551-4E21-AF38-E82DB0A9A6E0}" srcOrd="1" destOrd="0" parTransId="{CC95A72B-FD46-475E-A6F8-50E3990E3A68}" sibTransId="{8E216858-321F-42EA-B359-8321FF9E5456}"/>
    <dgm:cxn modelId="{38D272D9-DE59-4F30-AA01-A593ACA0F3A5}" type="presOf" srcId="{CD13B9CF-46DB-4357-B7B2-7D58541A21F3}" destId="{B0F17B7A-E5DA-42FC-BB74-C35EDCE37F92}" srcOrd="0" destOrd="0" presId="urn:microsoft.com/office/officeart/2005/8/layout/radial4"/>
    <dgm:cxn modelId="{46FDFBF9-7B8F-4895-AC47-7D44C5B4C7BA}" srcId="{321F7088-D8B7-4750-B11F-31754F5EAD21}" destId="{B6C38F83-904C-49C2-9820-AF535B4585D7}" srcOrd="0" destOrd="0" parTransId="{21A6C94B-1C29-4339-8F5F-7CDAD0BDDB44}" sibTransId="{044C65DC-F152-4C64-B2A3-49D3ED529EA1}"/>
    <dgm:cxn modelId="{E8D963F4-F7C8-4431-B742-55CCEDC87DDD}" type="presParOf" srcId="{FE00E1F4-907A-40CE-8D13-B9A99A5E6FC0}" destId="{D607116A-321F-4F92-91D2-D1B4766B4C5F}" srcOrd="0" destOrd="0" presId="urn:microsoft.com/office/officeart/2005/8/layout/radial4"/>
    <dgm:cxn modelId="{F03D8958-87C1-4960-B31E-4561F5273F40}" type="presParOf" srcId="{FE00E1F4-907A-40CE-8D13-B9A99A5E6FC0}" destId="{B0F17B7A-E5DA-42FC-BB74-C35EDCE37F92}" srcOrd="1" destOrd="0" presId="urn:microsoft.com/office/officeart/2005/8/layout/radial4"/>
    <dgm:cxn modelId="{6FE06465-D005-4370-BFE8-37F422DA2485}" type="presParOf" srcId="{FE00E1F4-907A-40CE-8D13-B9A99A5E6FC0}" destId="{5217D153-3164-4F76-B00B-BF8DB0509A34}" srcOrd="2" destOrd="0" presId="urn:microsoft.com/office/officeart/2005/8/layout/radial4"/>
    <dgm:cxn modelId="{423D1BC9-6E19-44C5-A383-822C7F59563C}" type="presParOf" srcId="{FE00E1F4-907A-40CE-8D13-B9A99A5E6FC0}" destId="{ABC663E8-944E-46BA-992B-C9DCA8761A26}" srcOrd="3" destOrd="0" presId="urn:microsoft.com/office/officeart/2005/8/layout/radial4"/>
    <dgm:cxn modelId="{DC441F25-9F70-4F28-A10E-582BA500438A}" type="presParOf" srcId="{FE00E1F4-907A-40CE-8D13-B9A99A5E6FC0}" destId="{1F12D04A-F73A-4F3C-8861-FB1E48F0834D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56689-CEFB-41B3-A4C4-6883ADD5E386}">
      <dsp:nvSpPr>
        <dsp:cNvPr id="0" name=""/>
        <dsp:cNvSpPr/>
      </dsp:nvSpPr>
      <dsp:spPr>
        <a:xfrm rot="5400000">
          <a:off x="1844917" y="2721453"/>
          <a:ext cx="2433837" cy="277083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C205F63-FD7E-425B-8E79-FEA0052E83B4}">
      <dsp:nvSpPr>
        <dsp:cNvPr id="0" name=""/>
        <dsp:cNvSpPr/>
      </dsp:nvSpPr>
      <dsp:spPr>
        <a:xfrm>
          <a:off x="1200097" y="23495"/>
          <a:ext cx="4097149" cy="2867871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bg1"/>
              </a:solidFill>
            </a:rPr>
            <a:t>Your prompt:</a:t>
          </a:r>
        </a:p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bg1"/>
              </a:solidFill>
            </a:rPr>
            <a:t>You give a question, context and instructions.</a:t>
          </a:r>
        </a:p>
      </dsp:txBody>
      <dsp:txXfrm>
        <a:off x="1340120" y="163518"/>
        <a:ext cx="3817103" cy="2587825"/>
      </dsp:txXfrm>
    </dsp:sp>
    <dsp:sp modelId="{A4F22BD2-6B55-4B8D-ABB7-D8C27C536945}">
      <dsp:nvSpPr>
        <dsp:cNvPr id="0" name=""/>
        <dsp:cNvSpPr/>
      </dsp:nvSpPr>
      <dsp:spPr>
        <a:xfrm>
          <a:off x="5297247" y="297012"/>
          <a:ext cx="2979875" cy="231794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BB9632-E4FA-4627-9C1D-B0179FDDCAB7}">
      <dsp:nvSpPr>
        <dsp:cNvPr id="0" name=""/>
        <dsp:cNvSpPr/>
      </dsp:nvSpPr>
      <dsp:spPr>
        <a:xfrm>
          <a:off x="4568512" y="3212253"/>
          <a:ext cx="4097149" cy="2867871"/>
        </a:xfrm>
        <a:prstGeom prst="roundRect">
          <a:avLst>
            <a:gd name="adj" fmla="val 16670"/>
          </a:avLst>
        </a:prstGeom>
        <a:solidFill>
          <a:schemeClr val="accent4">
            <a:hueOff val="935923"/>
            <a:satOff val="13873"/>
            <a:lumOff val="941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tx1"/>
              </a:solidFill>
            </a:rPr>
            <a:t>Your responsibility:</a:t>
          </a:r>
        </a:p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tx1"/>
              </a:solidFill>
            </a:rPr>
            <a:t>You check facts, sources, context and suitability.</a:t>
          </a:r>
        </a:p>
      </dsp:txBody>
      <dsp:txXfrm>
        <a:off x="4708535" y="3352276"/>
        <a:ext cx="3817103" cy="25878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9F4422-152E-4C62-ACBD-E08E590EDCD3}">
      <dsp:nvSpPr>
        <dsp:cNvPr id="0" name=""/>
        <dsp:cNvSpPr/>
      </dsp:nvSpPr>
      <dsp:spPr>
        <a:xfrm>
          <a:off x="688105" y="0"/>
          <a:ext cx="7798523" cy="5633508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5E6D7F0-31BA-4042-B638-A08442733746}">
      <dsp:nvSpPr>
        <dsp:cNvPr id="0" name=""/>
        <dsp:cNvSpPr/>
      </dsp:nvSpPr>
      <dsp:spPr>
        <a:xfrm>
          <a:off x="3135" y="1690052"/>
          <a:ext cx="2037436" cy="2253403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</a:t>
          </a:r>
          <a:r>
            <a:rPr lang="en-GB" sz="1600" b="1" kern="1200" dirty="0"/>
            <a:t>Read the prompts and select one: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Identify the topic and task</a:t>
          </a:r>
        </a:p>
      </dsp:txBody>
      <dsp:txXfrm>
        <a:off x="102594" y="1789511"/>
        <a:ext cx="1838518" cy="2054485"/>
      </dsp:txXfrm>
    </dsp:sp>
    <dsp:sp modelId="{3D72F884-B576-4EBA-8ACE-A6DA33BC2867}">
      <dsp:nvSpPr>
        <dsp:cNvPr id="0" name=""/>
        <dsp:cNvSpPr/>
      </dsp:nvSpPr>
      <dsp:spPr>
        <a:xfrm>
          <a:off x="2380144" y="1690052"/>
          <a:ext cx="2037436" cy="2253403"/>
        </a:xfrm>
        <a:prstGeom prst="roundRect">
          <a:avLst/>
        </a:prstGeom>
        <a:gradFill rotWithShape="0">
          <a:gsLst>
            <a:gs pos="0">
              <a:schemeClr val="accent4">
                <a:hueOff val="311974"/>
                <a:satOff val="4624"/>
                <a:lumOff val="313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311974"/>
                <a:satOff val="4624"/>
                <a:lumOff val="313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311974"/>
                <a:satOff val="4624"/>
                <a:lumOff val="313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Generate</a:t>
          </a:r>
          <a:r>
            <a:rPr lang="en-GB" sz="1600" kern="1200" dirty="0"/>
            <a:t>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 the agreed AI tool; Save the response.</a:t>
          </a:r>
        </a:p>
      </dsp:txBody>
      <dsp:txXfrm>
        <a:off x="2479603" y="1789511"/>
        <a:ext cx="1838518" cy="2054485"/>
      </dsp:txXfrm>
    </dsp:sp>
    <dsp:sp modelId="{4A5310AD-72DF-46E0-8612-A5740838B47E}">
      <dsp:nvSpPr>
        <dsp:cNvPr id="0" name=""/>
        <dsp:cNvSpPr/>
      </dsp:nvSpPr>
      <dsp:spPr>
        <a:xfrm>
          <a:off x="4757153" y="1690052"/>
          <a:ext cx="2037436" cy="2253403"/>
        </a:xfrm>
        <a:prstGeom prst="roundRect">
          <a:avLst/>
        </a:prstGeom>
        <a:gradFill rotWithShape="0">
          <a:gsLst>
            <a:gs pos="0">
              <a:schemeClr val="accent4">
                <a:hueOff val="623949"/>
                <a:satOff val="9249"/>
                <a:lumOff val="627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623949"/>
                <a:satOff val="9249"/>
                <a:lumOff val="627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623949"/>
                <a:satOff val="9249"/>
                <a:lumOff val="627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Interrogate and verify: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Break the answer down into individual claims. Check claims against credible, current sources.</a:t>
          </a:r>
        </a:p>
      </dsp:txBody>
      <dsp:txXfrm>
        <a:off x="4856612" y="1789511"/>
        <a:ext cx="1838518" cy="2054485"/>
      </dsp:txXfrm>
    </dsp:sp>
    <dsp:sp modelId="{D93EED02-4DDC-4ADA-9E4A-58ABDE122D9F}">
      <dsp:nvSpPr>
        <dsp:cNvPr id="0" name=""/>
        <dsp:cNvSpPr/>
      </dsp:nvSpPr>
      <dsp:spPr>
        <a:xfrm>
          <a:off x="7134162" y="1690052"/>
          <a:ext cx="2037436" cy="2253403"/>
        </a:xfrm>
        <a:prstGeom prst="roundRect">
          <a:avLst/>
        </a:prstGeom>
        <a:gradFill rotWithShape="0">
          <a:gsLst>
            <a:gs pos="0">
              <a:schemeClr val="accent4">
                <a:hueOff val="935923"/>
                <a:satOff val="13873"/>
                <a:lumOff val="94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35923"/>
                <a:satOff val="13873"/>
                <a:lumOff val="94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35923"/>
                <a:satOff val="13873"/>
                <a:lumOff val="94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Evaluate: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Discuss strengths, weaknesses and consequences.</a:t>
          </a:r>
        </a:p>
      </dsp:txBody>
      <dsp:txXfrm>
        <a:off x="7233621" y="1789511"/>
        <a:ext cx="1838518" cy="2054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CB337-0BB1-4C1D-A9E0-89C5BF596A63}">
      <dsp:nvSpPr>
        <dsp:cNvPr id="0" name=""/>
        <dsp:cNvSpPr/>
      </dsp:nvSpPr>
      <dsp:spPr>
        <a:xfrm>
          <a:off x="0" y="922221"/>
          <a:ext cx="2826742" cy="16960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Test 1: Speed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 AI to explain person-centred care. Record how long it takes to produce a usable explanation. Consider whether checking the accuracy of the answer takes additional time.</a:t>
          </a:r>
        </a:p>
      </dsp:txBody>
      <dsp:txXfrm>
        <a:off x="0" y="922221"/>
        <a:ext cx="2826742" cy="1696045"/>
      </dsp:txXfrm>
    </dsp:sp>
    <dsp:sp modelId="{9B59EED6-C2D9-410C-8F6D-9D0A294CEFF6}">
      <dsp:nvSpPr>
        <dsp:cNvPr id="0" name=""/>
        <dsp:cNvSpPr/>
      </dsp:nvSpPr>
      <dsp:spPr>
        <a:xfrm>
          <a:off x="3109416" y="922221"/>
          <a:ext cx="2826742" cy="1696045"/>
        </a:xfrm>
        <a:prstGeom prst="rect">
          <a:avLst/>
        </a:prstGeom>
        <a:solidFill>
          <a:schemeClr val="accent4">
            <a:hueOff val="233981"/>
            <a:satOff val="3468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Test 2: Structure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 AI to organise the principles of effective communication into a table. Assess whether the layout is clear, logical and useful for revision</a:t>
          </a:r>
        </a:p>
      </dsp:txBody>
      <dsp:txXfrm>
        <a:off x="3109416" y="922221"/>
        <a:ext cx="2826742" cy="1696045"/>
      </dsp:txXfrm>
    </dsp:sp>
    <dsp:sp modelId="{5E8AA8E8-A13E-437A-88CD-F2D25D38EAFB}">
      <dsp:nvSpPr>
        <dsp:cNvPr id="0" name=""/>
        <dsp:cNvSpPr/>
      </dsp:nvSpPr>
      <dsp:spPr>
        <a:xfrm>
          <a:off x="6218832" y="922221"/>
          <a:ext cx="2826742" cy="1696045"/>
        </a:xfrm>
        <a:prstGeom prst="rect">
          <a:avLst/>
        </a:prstGeom>
        <a:solidFill>
          <a:schemeClr val="accent4">
            <a:hueOff val="467962"/>
            <a:satOff val="69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Test 3: Accessibility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 AI to explain safeguarding first to a health and social care student, then in simpler language for someone unfamiliar with the subject. Check whether the simpler version remains accurate.</a:t>
          </a:r>
        </a:p>
      </dsp:txBody>
      <dsp:txXfrm>
        <a:off x="6218832" y="922221"/>
        <a:ext cx="2826742" cy="1696045"/>
      </dsp:txXfrm>
    </dsp:sp>
    <dsp:sp modelId="{0172D99E-D091-4BAC-A08F-FA5C30DA678E}">
      <dsp:nvSpPr>
        <dsp:cNvPr id="0" name=""/>
        <dsp:cNvSpPr/>
      </dsp:nvSpPr>
      <dsp:spPr>
        <a:xfrm>
          <a:off x="1554708" y="2900941"/>
          <a:ext cx="2826742" cy="1696045"/>
        </a:xfrm>
        <a:prstGeom prst="rect">
          <a:avLst/>
        </a:prstGeom>
        <a:solidFill>
          <a:schemeClr val="accent4">
            <a:hueOff val="701943"/>
            <a:satOff val="10405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Test 4: Idea generation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 AI for five ways to promote independence in a care setting. Examine whether the ideas are varied, practical, person-centred and appropriate.</a:t>
          </a:r>
        </a:p>
      </dsp:txBody>
      <dsp:txXfrm>
        <a:off x="1554708" y="2900941"/>
        <a:ext cx="2826742" cy="1696045"/>
      </dsp:txXfrm>
    </dsp:sp>
    <dsp:sp modelId="{1384FB0C-BB9B-4FAA-AF0B-EC10C0DE6615}">
      <dsp:nvSpPr>
        <dsp:cNvPr id="0" name=""/>
        <dsp:cNvSpPr/>
      </dsp:nvSpPr>
      <dsp:spPr>
        <a:xfrm>
          <a:off x="4664124" y="2900941"/>
          <a:ext cx="2826742" cy="1696045"/>
        </a:xfrm>
        <a:prstGeom prst="rect">
          <a:avLst/>
        </a:prstGeom>
        <a:solidFill>
          <a:schemeClr val="accent4">
            <a:hueOff val="935923"/>
            <a:satOff val="13873"/>
            <a:lumOff val="94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Test 5: Adaptability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 AI for a detailed explanation of active listening, then ask it to turn the same information into three revision flashcards. Evaluate whether it follows the new instructions while preserving the key information.</a:t>
          </a:r>
        </a:p>
      </dsp:txBody>
      <dsp:txXfrm>
        <a:off x="4664124" y="2900941"/>
        <a:ext cx="2826742" cy="16960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07116A-321F-4F92-91D2-D1B4766B4C5F}">
      <dsp:nvSpPr>
        <dsp:cNvPr id="0" name=""/>
        <dsp:cNvSpPr/>
      </dsp:nvSpPr>
      <dsp:spPr>
        <a:xfrm>
          <a:off x="3448054" y="2524244"/>
          <a:ext cx="3180397" cy="318039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Could a better prompt improve the AI response?</a:t>
          </a:r>
        </a:p>
      </dsp:txBody>
      <dsp:txXfrm>
        <a:off x="3913812" y="2990002"/>
        <a:ext cx="2248881" cy="2248881"/>
      </dsp:txXfrm>
    </dsp:sp>
    <dsp:sp modelId="{B0F17B7A-E5DA-42FC-BB74-C35EDCE37F92}">
      <dsp:nvSpPr>
        <dsp:cNvPr id="0" name=""/>
        <dsp:cNvSpPr/>
      </dsp:nvSpPr>
      <dsp:spPr>
        <a:xfrm rot="12900000">
          <a:off x="1290020" y="1931153"/>
          <a:ext cx="2554832" cy="906413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7D153-3164-4F76-B00B-BF8DB0509A34}">
      <dsp:nvSpPr>
        <dsp:cNvPr id="0" name=""/>
        <dsp:cNvSpPr/>
      </dsp:nvSpPr>
      <dsp:spPr>
        <a:xfrm>
          <a:off x="10350" y="443112"/>
          <a:ext cx="3021377" cy="24171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 dirty="0"/>
            <a:t>Less specific: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“Tell me about safeguarding.”</a:t>
          </a:r>
          <a:br>
            <a:rPr lang="en-GB" sz="1500" kern="1200" dirty="0"/>
          </a:br>
          <a:br>
            <a:rPr lang="en-GB" sz="1500" kern="1200" dirty="0"/>
          </a:br>
          <a:r>
            <a:rPr lang="en-GB" sz="1500" kern="1200" dirty="0"/>
            <a:t>Likely issue: broad scope, unclear audience and no instruction to show uncertainty.</a:t>
          </a:r>
        </a:p>
      </dsp:txBody>
      <dsp:txXfrm>
        <a:off x="81144" y="513906"/>
        <a:ext cx="2879789" cy="2275513"/>
      </dsp:txXfrm>
    </dsp:sp>
    <dsp:sp modelId="{ABC663E8-944E-46BA-992B-C9DCA8761A26}">
      <dsp:nvSpPr>
        <dsp:cNvPr id="0" name=""/>
        <dsp:cNvSpPr/>
      </dsp:nvSpPr>
      <dsp:spPr>
        <a:xfrm rot="19500000">
          <a:off x="6231652" y="1931153"/>
          <a:ext cx="2554832" cy="906413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935923"/>
            <a:satOff val="13873"/>
            <a:lumOff val="941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2D04A-F73A-4F3C-8861-FB1E48F0834D}">
      <dsp:nvSpPr>
        <dsp:cNvPr id="0" name=""/>
        <dsp:cNvSpPr/>
      </dsp:nvSpPr>
      <dsp:spPr>
        <a:xfrm>
          <a:off x="7044778" y="443112"/>
          <a:ext cx="3021377" cy="2417101"/>
        </a:xfrm>
        <a:prstGeom prst="roundRect">
          <a:avLst>
            <a:gd name="adj" fmla="val 10000"/>
          </a:avLst>
        </a:prstGeom>
        <a:solidFill>
          <a:schemeClr val="accent4">
            <a:hueOff val="935923"/>
            <a:satOff val="13873"/>
            <a:lumOff val="94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 dirty="0"/>
            <a:t>More specific/focused: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“Give an introductory overview of safeguarding in [specified UK setting] for a health and social care student. Separate established facts from examples, flag points that need checking, and suggest authoritative sources to consult. Do not invent citations.”</a:t>
          </a:r>
        </a:p>
      </dsp:txBody>
      <dsp:txXfrm>
        <a:off x="7115572" y="513906"/>
        <a:ext cx="2879789" cy="2275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0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t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dk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0594C5-4210-4C0B-94C8-05EA2A273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7B545-CB7B-485B-8848-24C5090D7CC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3E10C-4735-4A0D-A76B-FFFBF4B6ED03}" type="datetimeFigureOut">
              <a:rPr lang="en-US" smtClean="0"/>
              <a:t>10/3/2026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9E7E0C-EC12-408D-80EA-659FD94A65A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52D70-4DD5-4630-8772-5085BDBF1D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13D6A-DFDD-4B27-9F53-83C0CD9331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963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35CDE-2E0B-4188-96E9-ADF9ACB826A9}" type="datetimeFigureOut">
              <a:rPr lang="en-US" noProof="0" smtClean="0"/>
              <a:t>10/3/2026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D7B6F-E65C-42E7-86A5-0A01C6C9522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543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487DE8-DB1D-7476-8C44-B0F448760DE0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colorful liquid with a purple line&#10;&#10;Description automatically generated">
            <a:extLst>
              <a:ext uri="{FF2B5EF4-FFF2-40B4-BE49-F238E27FC236}">
                <a16:creationId xmlns:a16="http://schemas.microsoft.com/office/drawing/2014/main" id="{1F307DB2-2647-9E7A-A3A3-DBE7504930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680" r="331" b="10324"/>
          <a:stretch/>
        </p:blipFill>
        <p:spPr>
          <a:xfrm>
            <a:off x="84057" y="-9099"/>
            <a:ext cx="11536223" cy="68671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99285B55-78E1-B83E-F9B2-6616677DB951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42007" y="1223587"/>
            <a:ext cx="849017" cy="97803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D3B77729-8929-07DD-3A0E-3345E9C7EC5A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21023" y="4463033"/>
            <a:ext cx="849017" cy="97803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A3485D99-86C3-3AD2-8EEC-686C73F65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576" y="1307592"/>
            <a:ext cx="6830568" cy="4498848"/>
          </a:xfrm>
        </p:spPr>
        <p:txBody>
          <a:bodyPr>
            <a:normAutofit/>
          </a:bodyPr>
          <a:lstStyle>
            <a:lvl1pPr algn="ctr">
              <a:lnSpc>
                <a:spcPct val="113000"/>
              </a:lnSpc>
              <a:defRPr sz="5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94F02A7-35D5-9B29-B063-4F40E8DCF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18761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7F71CF-7463-EE58-8673-70FF6E01D635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35BEB45A-F384-D7C9-A3CB-75375E4B69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728" t="-787" r="-1" b="2794"/>
          <a:stretch/>
        </p:blipFill>
        <p:spPr>
          <a:xfrm rot="10800000">
            <a:off x="147778" y="-1"/>
            <a:ext cx="11843113" cy="651628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10DECF3-C5B2-7596-8F56-1A7469F36886}"/>
              </a:ext>
            </a:extLst>
          </p:cNvPr>
          <p:cNvGrpSpPr/>
          <p:nvPr userDrawn="1"/>
        </p:nvGrpSpPr>
        <p:grpSpPr>
          <a:xfrm rot="10800000">
            <a:off x="3039303" y="555295"/>
            <a:ext cx="5490384" cy="5535077"/>
            <a:chOff x="2470935" y="599843"/>
            <a:chExt cx="5490384" cy="5535077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9A5C777D-A2B2-306B-76C2-3E13CEC5C96E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70935" y="599843"/>
              <a:ext cx="849017" cy="978035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CB86DD9E-B0D3-146B-90C5-1F835B4B6F57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12302" y="5156885"/>
              <a:ext cx="849017" cy="97803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E4463-3EAA-4A1D-028E-15858531E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368" y="1417320"/>
            <a:ext cx="5367528" cy="219456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BF31E34-7EF1-9430-2FA0-784F079D7A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44368" y="3602736"/>
            <a:ext cx="5367528" cy="9493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76611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BA3E124-5798-04DF-D85C-468DB4EC9F07}"/>
              </a:ext>
            </a:extLst>
          </p:cNvPr>
          <p:cNvSpPr/>
          <p:nvPr userDrawn="1"/>
        </p:nvSpPr>
        <p:spPr>
          <a:xfrm>
            <a:off x="803567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827662AF-0BAF-6D15-2F77-9241FBB7DD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19398"/>
          <a:stretch>
            <a:fillRect/>
          </a:stretch>
        </p:blipFill>
        <p:spPr>
          <a:xfrm rot="12600000">
            <a:off x="-1186695" y="-47254"/>
            <a:ext cx="8514377" cy="6482357"/>
          </a:xfrm>
          <a:custGeom>
            <a:avLst/>
            <a:gdLst>
              <a:gd name="connsiteX0" fmla="*/ 8514377 w 8514377"/>
              <a:gd name="connsiteY0" fmla="*/ 4473859 h 6482357"/>
              <a:gd name="connsiteX1" fmla="*/ 5035556 w 8514377"/>
              <a:gd name="connsiteY1" fmla="*/ 6482357 h 6482357"/>
              <a:gd name="connsiteX2" fmla="*/ 1109801 w 8514377"/>
              <a:gd name="connsiteY2" fmla="*/ 6482357 h 6482357"/>
              <a:gd name="connsiteX3" fmla="*/ 0 w 8514377"/>
              <a:gd name="connsiteY3" fmla="*/ 4560126 h 6482357"/>
              <a:gd name="connsiteX4" fmla="*/ 0 w 8514377"/>
              <a:gd name="connsiteY4" fmla="*/ 1470700 h 6482357"/>
              <a:gd name="connsiteX5" fmla="*/ 2547328 w 8514377"/>
              <a:gd name="connsiteY5" fmla="*/ 0 h 6482357"/>
              <a:gd name="connsiteX6" fmla="*/ 5931393 w 8514377"/>
              <a:gd name="connsiteY6" fmla="*/ 0 h 6482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14377" h="6482357">
                <a:moveTo>
                  <a:pt x="8514377" y="4473859"/>
                </a:moveTo>
                <a:lnTo>
                  <a:pt x="5035556" y="6482357"/>
                </a:lnTo>
                <a:lnTo>
                  <a:pt x="1109801" y="6482357"/>
                </a:lnTo>
                <a:lnTo>
                  <a:pt x="0" y="4560126"/>
                </a:lnTo>
                <a:lnTo>
                  <a:pt x="0" y="1470700"/>
                </a:lnTo>
                <a:lnTo>
                  <a:pt x="2547328" y="0"/>
                </a:lnTo>
                <a:lnTo>
                  <a:pt x="5931393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8327A7-341D-40E2-FE83-F00DE9326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2194560"/>
            <a:ext cx="3621024" cy="2121408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24DD5641-C57E-F509-6D45-4612958140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155" y="393616"/>
            <a:ext cx="3539646" cy="6070600"/>
          </a:xfr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D12046-C0D1-8657-A169-8AE89D82B74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2EE2E2-CE39-4B10-FFC4-3B077574EC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9EF72-F371-75B2-8BC8-2A3B1BBE25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09442780-F07F-F8E2-0DE6-A7FB6447AE50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72147" y="1177405"/>
            <a:ext cx="849017" cy="97803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8ED62AC7-D4CF-F7E4-7EB6-B462EEB3FB1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4198" y="5028678"/>
            <a:ext cx="849017" cy="97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7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37384A-AE12-9485-A46A-A67BD2D6D763}"/>
              </a:ext>
            </a:extLst>
          </p:cNvPr>
          <p:cNvSpPr/>
          <p:nvPr userDrawn="1"/>
        </p:nvSpPr>
        <p:spPr>
          <a:xfrm>
            <a:off x="803567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1B2BB6B9-EF29-3C73-2A3C-CF09EA6D3A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8923"/>
          <a:stretch/>
        </p:blipFill>
        <p:spPr>
          <a:xfrm>
            <a:off x="0" y="506925"/>
            <a:ext cx="5699870" cy="573388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8A5217E-2CE2-3F64-6AB4-EB0D30BE2768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1599873" y="1268006"/>
            <a:ext cx="849017" cy="97803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2FC963C-039A-17E9-178D-44753EC43F72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2897112" y="4722376"/>
            <a:ext cx="849017" cy="97803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AE4342B-3BF5-0F3A-721B-C761F001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2505456"/>
            <a:ext cx="3575304" cy="2331720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0975B60B-4328-7C87-7F8D-0730014D7AE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44767" y="393616"/>
            <a:ext cx="4123944" cy="6070600"/>
          </a:xfrm>
        </p:spPr>
        <p:txBody>
          <a:bodyPr anchor="ctr"/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85C39-AC94-8C87-B244-34719C148A2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96E03E-A5BE-A491-2B5F-35AD90AE1C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A6FD6C-9CEF-3304-8E48-7A8C282A27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618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ACC7A06-20DF-11B2-DBA3-4AD5A0782F72}"/>
              </a:ext>
            </a:extLst>
          </p:cNvPr>
          <p:cNvSpPr/>
          <p:nvPr userDrawn="1"/>
        </p:nvSpPr>
        <p:spPr>
          <a:xfrm>
            <a:off x="6711599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urple and blue gradient&#10;&#10;Description automatically generated">
            <a:extLst>
              <a:ext uri="{FF2B5EF4-FFF2-40B4-BE49-F238E27FC236}">
                <a16:creationId xmlns:a16="http://schemas.microsoft.com/office/drawing/2014/main" id="{7F2E8E22-8715-DC35-A1D6-9DE0F7D4E59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0146" y="430094"/>
            <a:ext cx="6635667" cy="5551084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FA543A9-6610-874B-5B5A-83D92322A50E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5996376" y="1390616"/>
            <a:ext cx="849017" cy="97803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18BD6AF-5555-EEAD-E54D-5C0AD969A11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8522918" y="4778529"/>
            <a:ext cx="849017" cy="978035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FC23DEBC-4628-999E-0CE4-A99E4EE0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696" y="1956816"/>
            <a:ext cx="3502152" cy="3218688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D3C4B38-CA42-D6E7-A813-594FE780EBB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3724" y="705888"/>
            <a:ext cx="4123944" cy="5758328"/>
          </a:xfrm>
        </p:spPr>
        <p:txBody>
          <a:bodyPr anchor="ctr"/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E7106E-AE9C-748D-BFA7-A5C720C40C7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E05E23-DC2F-F555-BE36-6A4BA26749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2624F6-261B-7F20-EE2A-8BE5871734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9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FF983AA-CC8F-F29A-16B4-FA97410056A9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pic>
        <p:nvPicPr>
          <p:cNvPr id="7" name="Picture 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E0936C36-F50A-1523-04B4-873B36EE90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24545" y="5588693"/>
            <a:ext cx="3077487" cy="126930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A3FF0649-2CAB-E241-1544-28122132EC7E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1405889" y="5226745"/>
            <a:ext cx="849017" cy="978035"/>
          </a:xfrm>
          <a:prstGeom prst="rect">
            <a:avLst/>
          </a:prstGeom>
        </p:spPr>
      </p:pic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A3D7DA26-5AF7-F723-8332-D397C9D4FE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94749" y="0"/>
            <a:ext cx="8497251" cy="29455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C212B63-01C0-9907-1952-5BD55C77E07D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9420682" y="255984"/>
            <a:ext cx="849017" cy="978035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39D6EFD-3D88-AC8E-C91F-AE704D5DC61D}"/>
              </a:ext>
            </a:extLst>
          </p:cNvPr>
          <p:cNvSpPr/>
          <p:nvPr userDrawn="1"/>
        </p:nvSpPr>
        <p:spPr>
          <a:xfrm>
            <a:off x="1161288" y="2121408"/>
            <a:ext cx="2606040" cy="2606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1F4C90D2-BA10-F371-768C-4773A2DD0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216" y="1353312"/>
            <a:ext cx="5824728" cy="2459736"/>
          </a:xfrm>
        </p:spPr>
        <p:txBody>
          <a:bodyPr lIns="91440" rIns="91440" anchor="b">
            <a:no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110A2D0-5263-97B9-023B-7DEE66187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5588" y="2235708"/>
            <a:ext cx="2377440" cy="237744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34938F3-05CE-10DD-2D42-621C5ECDCB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14216" y="4050792"/>
            <a:ext cx="5824728" cy="11049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A4635-CD35-105A-54F6-571A5B6C469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32984F-04B1-F977-FBD2-4592E8E4D01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DD725-F823-F190-62A8-AC33F67CA6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7" name="Picture 1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5DFBE14A-32CA-8A3F-8C86-D04E6B1DBA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5293775"/>
            <a:ext cx="2361321" cy="156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3C984FB-85C6-3052-A9EA-F41806C314AF}"/>
              </a:ext>
            </a:extLst>
          </p:cNvPr>
          <p:cNvSpPr/>
          <p:nvPr userDrawn="1"/>
        </p:nvSpPr>
        <p:spPr>
          <a:xfrm>
            <a:off x="803565" y="1291472"/>
            <a:ext cx="9537638" cy="5249368"/>
          </a:xfrm>
          <a:prstGeom prst="rect">
            <a:avLst/>
          </a:prstGeom>
          <a:solidFill>
            <a:srgbClr val="C5EA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98EEF-CE97-B22D-6E75-D121E815D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325563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766CFA5-68C3-F68B-7E95-753DDAE1E5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82498" y="1548481"/>
            <a:ext cx="8982675" cy="4736835"/>
          </a:xfrm>
          <a:custGeom>
            <a:avLst/>
            <a:gdLst>
              <a:gd name="connsiteX0" fmla="*/ 3400805 w 8982675"/>
              <a:gd name="connsiteY0" fmla="*/ 4656317 h 4736835"/>
              <a:gd name="connsiteX1" fmla="*/ 3768530 w 8982675"/>
              <a:gd name="connsiteY1" fmla="*/ 4708484 h 4736835"/>
              <a:gd name="connsiteX2" fmla="*/ 3854126 w 8982675"/>
              <a:gd name="connsiteY2" fmla="*/ 4736710 h 4736835"/>
              <a:gd name="connsiteX3" fmla="*/ 3352219 w 8982675"/>
              <a:gd name="connsiteY3" fmla="*/ 4736710 h 4736835"/>
              <a:gd name="connsiteX4" fmla="*/ 3267796 w 8982675"/>
              <a:gd name="connsiteY4" fmla="*/ 4658283 h 4736835"/>
              <a:gd name="connsiteX5" fmla="*/ 3400805 w 8982675"/>
              <a:gd name="connsiteY5" fmla="*/ 4656317 h 4736835"/>
              <a:gd name="connsiteX6" fmla="*/ 0 w 8982675"/>
              <a:gd name="connsiteY6" fmla="*/ 0 h 4736835"/>
              <a:gd name="connsiteX7" fmla="*/ 8982675 w 8982675"/>
              <a:gd name="connsiteY7" fmla="*/ 0 h 4736835"/>
              <a:gd name="connsiteX8" fmla="*/ 8982675 w 8982675"/>
              <a:gd name="connsiteY8" fmla="*/ 4736835 h 4736835"/>
              <a:gd name="connsiteX9" fmla="*/ 3950459 w 8982675"/>
              <a:gd name="connsiteY9" fmla="*/ 4736835 h 4736835"/>
              <a:gd name="connsiteX10" fmla="*/ 3788773 w 8982675"/>
              <a:gd name="connsiteY10" fmla="*/ 4674997 h 4736835"/>
              <a:gd name="connsiteX11" fmla="*/ 3228671 w 8982675"/>
              <a:gd name="connsiteY11" fmla="*/ 4623063 h 4736835"/>
              <a:gd name="connsiteX12" fmla="*/ 3132708 w 8982675"/>
              <a:gd name="connsiteY12" fmla="*/ 4545069 h 4736835"/>
              <a:gd name="connsiteX13" fmla="*/ 2691341 w 8982675"/>
              <a:gd name="connsiteY13" fmla="*/ 4402451 h 4736835"/>
              <a:gd name="connsiteX14" fmla="*/ 2104826 w 8982675"/>
              <a:gd name="connsiteY14" fmla="*/ 4577133 h 4736835"/>
              <a:gd name="connsiteX15" fmla="*/ 540354 w 8982675"/>
              <a:gd name="connsiteY15" fmla="*/ 3817187 h 4736835"/>
              <a:gd name="connsiteX16" fmla="*/ 0 w 8982675"/>
              <a:gd name="connsiteY16" fmla="*/ 3830433 h 4736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982675" h="4736835">
                <a:moveTo>
                  <a:pt x="3400805" y="4656317"/>
                </a:moveTo>
                <a:cubicBezTo>
                  <a:pt x="3531347" y="4658926"/>
                  <a:pt x="3654347" y="4675523"/>
                  <a:pt x="3768530" y="4708484"/>
                </a:cubicBezTo>
                <a:cubicBezTo>
                  <a:pt x="3798214" y="4717150"/>
                  <a:pt x="3826726" y="4726559"/>
                  <a:pt x="3854126" y="4736710"/>
                </a:cubicBezTo>
                <a:lnTo>
                  <a:pt x="3352219" y="4736710"/>
                </a:lnTo>
                <a:cubicBezTo>
                  <a:pt x="3323028" y="4709289"/>
                  <a:pt x="3294579" y="4682734"/>
                  <a:pt x="3267796" y="4658283"/>
                </a:cubicBezTo>
                <a:cubicBezTo>
                  <a:pt x="3312939" y="4656132"/>
                  <a:pt x="3357291" y="4655448"/>
                  <a:pt x="3400805" y="4656317"/>
                </a:cubicBezTo>
                <a:close/>
                <a:moveTo>
                  <a:pt x="0" y="0"/>
                </a:moveTo>
                <a:lnTo>
                  <a:pt x="8982675" y="0"/>
                </a:lnTo>
                <a:lnTo>
                  <a:pt x="8982675" y="4736835"/>
                </a:lnTo>
                <a:lnTo>
                  <a:pt x="3950459" y="4736835"/>
                </a:lnTo>
                <a:cubicBezTo>
                  <a:pt x="3900904" y="4713870"/>
                  <a:pt x="3847214" y="4693133"/>
                  <a:pt x="3788773" y="4674997"/>
                </a:cubicBezTo>
                <a:cubicBezTo>
                  <a:pt x="3643810" y="4630924"/>
                  <a:pt x="3458920" y="4609197"/>
                  <a:pt x="3228671" y="4623063"/>
                </a:cubicBezTo>
                <a:cubicBezTo>
                  <a:pt x="3190841" y="4589513"/>
                  <a:pt x="3157763" y="4562153"/>
                  <a:pt x="3132708" y="4545069"/>
                </a:cubicBezTo>
                <a:cubicBezTo>
                  <a:pt x="3009900" y="4465156"/>
                  <a:pt x="2876972" y="4398675"/>
                  <a:pt x="2691341" y="4402451"/>
                </a:cubicBezTo>
                <a:cubicBezTo>
                  <a:pt x="2485283" y="4409074"/>
                  <a:pt x="2289531" y="4465898"/>
                  <a:pt x="2104826" y="4577133"/>
                </a:cubicBezTo>
                <a:cubicBezTo>
                  <a:pt x="1783304" y="4259153"/>
                  <a:pt x="1229373" y="3910408"/>
                  <a:pt x="540354" y="3817187"/>
                </a:cubicBezTo>
                <a:cubicBezTo>
                  <a:pt x="359907" y="3797131"/>
                  <a:pt x="179768" y="3802888"/>
                  <a:pt x="0" y="383043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7" name="Picture 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846F15F4-7014-4E14-56B7-56D54599BA1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315" t="-15152"/>
          <a:stretch/>
        </p:blipFill>
        <p:spPr>
          <a:xfrm rot="10800000" flipH="1">
            <a:off x="7432159" y="-25812"/>
            <a:ext cx="4767411" cy="837980"/>
          </a:xfrm>
          <a:prstGeom prst="rect">
            <a:avLst/>
          </a:prstGeom>
        </p:spPr>
      </p:pic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3A669BB6-5B89-62EF-E05B-39C24D4741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963474" y="5867628"/>
            <a:ext cx="4983673" cy="990372"/>
          </a:xfrm>
          <a:prstGeom prst="rect">
            <a:avLst/>
          </a:prstGeom>
        </p:spPr>
      </p:pic>
      <p:pic>
        <p:nvPicPr>
          <p:cNvPr id="11" name="Picture 10" descr="A colorful gradient shapes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6B7DEE27-0CA8-84BE-2C04-6FDB3E58813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4753929"/>
            <a:ext cx="5788201" cy="210407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B0126E7-35C8-4EB5-B66B-D1260C4AE372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40380" y="5498683"/>
            <a:ext cx="904680" cy="1042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196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653AAB7-5928-57F2-05DE-9C551FC2F2E3}"/>
              </a:ext>
            </a:extLst>
          </p:cNvPr>
          <p:cNvSpPr/>
          <p:nvPr userDrawn="1"/>
        </p:nvSpPr>
        <p:spPr>
          <a:xfrm>
            <a:off x="6711599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539496"/>
            <a:ext cx="5961888" cy="152704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BB8C22E1-E317-84DE-8D3D-93F1009D05FB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76072" y="2112264"/>
            <a:ext cx="2618541" cy="4197096"/>
          </a:xfrm>
        </p:spPr>
        <p:txBody>
          <a:bodyPr anchor="t"/>
          <a:lstStyle>
            <a:lvl1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DB1F03-8346-3188-F1C7-B0A5E86F630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538728" y="2112264"/>
            <a:ext cx="2618541" cy="41970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Picture 8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EFF156F3-9A7D-EAA4-4F00-E693C2A3FE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385" b="-8059"/>
          <a:stretch/>
        </p:blipFill>
        <p:spPr>
          <a:xfrm rot="5400000">
            <a:off x="6813632" y="1479632"/>
            <a:ext cx="3355938" cy="740079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68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207" y="539496"/>
            <a:ext cx="6038397" cy="143560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1FEFF780-F9A6-D70C-43AF-EF361A89EEC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50000" y="2112264"/>
            <a:ext cx="2880567" cy="4197096"/>
          </a:xfrm>
        </p:spPr>
        <p:txBody>
          <a:bodyPr anchor="t"/>
          <a:lstStyle>
            <a:lvl1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3AEFBC-F09B-894B-CD7A-F9C372585AF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7370065" y="2112264"/>
            <a:ext cx="3118104" cy="41970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31B5D0-8E67-901E-73FB-36D970CB8F97}"/>
              </a:ext>
            </a:extLst>
          </p:cNvPr>
          <p:cNvSpPr/>
          <p:nvPr userDrawn="1"/>
        </p:nvSpPr>
        <p:spPr>
          <a:xfrm>
            <a:off x="711203" y="329416"/>
            <a:ext cx="2503051" cy="5979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EAB3AD9D-9B13-188E-617D-F178259609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-2022196" y="2022197"/>
            <a:ext cx="6858000" cy="2813606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757D6059-8E17-ABF1-8456-C15CE400B559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200000" flipV="1">
            <a:off x="1635889" y="4247231"/>
            <a:ext cx="904680" cy="1042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04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AB0126E7-35C8-4EB5-B66B-D1260C4AE372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0380" y="5498683"/>
            <a:ext cx="904680" cy="10421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7647433-270D-5D45-29E0-608311CA9701}"/>
              </a:ext>
            </a:extLst>
          </p:cNvPr>
          <p:cNvSpPr>
            <a:spLocks/>
          </p:cNvSpPr>
          <p:nvPr userDrawn="1"/>
        </p:nvSpPr>
        <p:spPr>
          <a:xfrm>
            <a:off x="5621925" y="1468626"/>
            <a:ext cx="4641637" cy="5055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4F7496-C504-BB47-EC59-97AAA92A07B8}"/>
              </a:ext>
            </a:extLst>
          </p:cNvPr>
          <p:cNvSpPr/>
          <p:nvPr userDrawn="1"/>
        </p:nvSpPr>
        <p:spPr>
          <a:xfrm>
            <a:off x="803567" y="1460959"/>
            <a:ext cx="4641638" cy="5055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pic>
        <p:nvPicPr>
          <p:cNvPr id="14" name="Picture 13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32B92FA5-A482-D296-0300-0D794E5A16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8008"/>
          <a:stretch/>
        </p:blipFill>
        <p:spPr>
          <a:xfrm rot="10800000">
            <a:off x="0" y="4603898"/>
            <a:ext cx="6148843" cy="22541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898EEF-CE97-B22D-6E75-D121E815D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279208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98A1FC94-DC76-4D72-16F0-88E8D61960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15568" y="1883664"/>
            <a:ext cx="4014216" cy="3511296"/>
          </a:xfrm>
        </p:spPr>
        <p:txBody>
          <a:bodyPr anchor="t">
            <a:normAutofit/>
          </a:bodyPr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defRPr lang="en-US" sz="1400" b="0" kern="1200" dirty="0" smtClean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buClr>
                <a:schemeClr val="tx2"/>
              </a:buClr>
              <a:defRPr sz="1200"/>
            </a:lvl2pPr>
            <a:lvl3pPr>
              <a:buClr>
                <a:schemeClr val="tx2"/>
              </a:buClr>
              <a:defRPr sz="1200"/>
            </a:lvl3pPr>
            <a:lvl4pPr>
              <a:defRPr sz="1600"/>
            </a:lvl4pPr>
            <a:lvl5pPr>
              <a:defRPr sz="1600"/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Click to edit Master text styles</a:t>
            </a:r>
          </a:p>
          <a:p>
            <a:pPr marL="228600" lvl="1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228600" lvl="2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Third level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81E2BE2C-1D19-F2FC-F91E-A2C73325864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934456" y="1883664"/>
            <a:ext cx="4014216" cy="3511296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1200"/>
              </a:spcAft>
              <a:buNone/>
              <a:defRPr sz="1400" b="1"/>
            </a:lvl1pPr>
            <a:lvl2pPr>
              <a:buClr>
                <a:schemeClr val="tx2"/>
              </a:buClr>
              <a:defRPr sz="1200"/>
            </a:lvl2pPr>
            <a:lvl3pPr>
              <a:buClr>
                <a:schemeClr val="tx2"/>
              </a:buClr>
              <a:defRPr sz="1200"/>
            </a:lvl3pPr>
            <a:lvl4pPr>
              <a:buClr>
                <a:schemeClr val="tx2"/>
              </a:buClr>
              <a:defRPr sz="1200"/>
            </a:lvl4pPr>
            <a:lvl5pPr>
              <a:buClr>
                <a:schemeClr val="tx2"/>
              </a:buCl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28C8D-2511-191A-0965-7E441EDA27B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4E08F2-413A-87D7-FC7E-FA7C3282F78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BE8ED2-48AE-58D3-898D-1C9D6D65A7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2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206" y="539496"/>
            <a:ext cx="6958584" cy="143560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31B5D0-8E67-901E-73FB-36D970CB8F97}"/>
              </a:ext>
            </a:extLst>
          </p:cNvPr>
          <p:cNvSpPr/>
          <p:nvPr userDrawn="1"/>
        </p:nvSpPr>
        <p:spPr>
          <a:xfrm>
            <a:off x="711203" y="329416"/>
            <a:ext cx="2503051" cy="5979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1FEFF780-F9A6-D70C-43AF-EF361A89EEC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50000" y="1965960"/>
            <a:ext cx="6629400" cy="85953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None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ACBEEE1-322A-B926-9005-21D1F3999AA9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4039564" y="2962656"/>
            <a:ext cx="6539835" cy="3227387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0" name="Picture 19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24AE729D-8A2D-FEFD-3B1F-8025FBBDD5F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2219" t="5197"/>
          <a:stretch>
            <a:fillRect/>
          </a:stretch>
        </p:blipFill>
        <p:spPr>
          <a:xfrm rot="14400000">
            <a:off x="-2171467" y="2562333"/>
            <a:ext cx="6626421" cy="4182149"/>
          </a:xfrm>
          <a:custGeom>
            <a:avLst/>
            <a:gdLst>
              <a:gd name="connsiteX0" fmla="*/ 6626421 w 6626421"/>
              <a:gd name="connsiteY0" fmla="*/ 4182149 h 4182149"/>
              <a:gd name="connsiteX1" fmla="*/ 1319145 w 6626421"/>
              <a:gd name="connsiteY1" fmla="*/ 4182149 h 4182149"/>
              <a:gd name="connsiteX2" fmla="*/ 0 w 6626421"/>
              <a:gd name="connsiteY2" fmla="*/ 3420540 h 4182149"/>
              <a:gd name="connsiteX3" fmla="*/ 1974850 w 6626421"/>
              <a:gd name="connsiteY3" fmla="*/ 0 h 4182149"/>
              <a:gd name="connsiteX4" fmla="*/ 6626421 w 6626421"/>
              <a:gd name="connsiteY4" fmla="*/ 2685586 h 4182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26421" h="4182149">
                <a:moveTo>
                  <a:pt x="6626421" y="4182149"/>
                </a:moveTo>
                <a:lnTo>
                  <a:pt x="1319145" y="4182149"/>
                </a:lnTo>
                <a:lnTo>
                  <a:pt x="0" y="3420540"/>
                </a:lnTo>
                <a:lnTo>
                  <a:pt x="1974850" y="0"/>
                </a:lnTo>
                <a:lnTo>
                  <a:pt x="6626421" y="2685586"/>
                </a:lnTo>
                <a:close/>
              </a:path>
            </a:pathLst>
          </a:cu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92DA2EC6-9201-16D6-4C20-0FB5854C2C3F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0800000">
            <a:off x="1273050" y="2512988"/>
            <a:ext cx="849017" cy="97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49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435608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ACBEEE1-322A-B926-9005-21D1F3999AA9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804672" y="1472184"/>
            <a:ext cx="9537192" cy="3922776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colorful liquid with a black background&#10;&#10;Description automatically generated with medium confidence">
            <a:extLst>
              <a:ext uri="{FF2B5EF4-FFF2-40B4-BE49-F238E27FC236}">
                <a16:creationId xmlns:a16="http://schemas.microsoft.com/office/drawing/2014/main" id="{B9D6252C-CE9A-ABBD-43D8-62F708B2B2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H="1">
            <a:off x="-3380" y="5552387"/>
            <a:ext cx="3785031" cy="1310811"/>
          </a:xfrm>
          <a:prstGeom prst="rect">
            <a:avLst/>
          </a:prstGeom>
        </p:spPr>
      </p:pic>
      <p:pic>
        <p:nvPicPr>
          <p:cNvPr id="9" name="Picture 8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C975A1D6-EEFF-C8C1-AC72-68C09285D5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6686580" y="-9167"/>
            <a:ext cx="5538171" cy="225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333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21AC4E5-2B89-481E-46B9-A867F5699CEE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C425D3D8-6FFB-E26C-2DDC-EAE565DDDD5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76" t="13872" r="4114" b="8199"/>
          <a:stretch/>
        </p:blipFill>
        <p:spPr>
          <a:xfrm rot="10800000">
            <a:off x="-2" y="-2"/>
            <a:ext cx="10838727" cy="6858001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2B0B6FA5-0AFE-69A5-2CE6-27D1CBF5F0F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43365" y="1390616"/>
            <a:ext cx="849017" cy="978035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8CA221E3-E5C1-6778-BDF2-B5527950BB37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12015" y="4219529"/>
            <a:ext cx="849017" cy="978035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8EF24DD3-EDCB-7DE8-426A-6EFA267D6B0C}"/>
              </a:ext>
            </a:extLst>
          </p:cNvPr>
          <p:cNvSpPr/>
          <p:nvPr userDrawn="1"/>
        </p:nvSpPr>
        <p:spPr>
          <a:xfrm>
            <a:off x="4233672" y="1527048"/>
            <a:ext cx="2606040" cy="2606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E4463-3EAA-4A1D-028E-15858531E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688336"/>
            <a:ext cx="9464040" cy="2459736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5958D5F2-B610-B25E-1D2D-71EC79D2A9A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43400" y="1645920"/>
            <a:ext cx="2377440" cy="237744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14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845D3B-A7CA-4751-B979-90553EDE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16507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43512-71B9-49DF-A1D4-8CE3742E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16507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A98FF-2C58-4968-A1DC-0EBD6961C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10260076" y="3233420"/>
            <a:ext cx="3098800" cy="594360"/>
          </a:xfrm>
          <a:prstGeom prst="rect">
            <a:avLst/>
          </a:prstGeom>
        </p:spPr>
        <p:txBody>
          <a:bodyPr vert="horz" lIns="0" tIns="45720" rIns="91440" bIns="45720" rtlCol="0" anchor="t"/>
          <a:lstStyle>
            <a:lvl1pPr algn="ctr">
              <a:defRPr sz="1200" b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93C2C-842E-4579-ABBB-7ED2CC0BA1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274552" y="5632704"/>
            <a:ext cx="1069848" cy="594360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400" b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51359C3-8CE4-C25B-8E46-AFFF9EADFF92}"/>
              </a:ext>
            </a:extLst>
          </p:cNvPr>
          <p:cNvCxnSpPr/>
          <p:nvPr/>
        </p:nvCxnSpPr>
        <p:spPr>
          <a:xfrm>
            <a:off x="11091672" y="0"/>
            <a:ext cx="0" cy="6845701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9B11C67-3806-82B6-01D7-1583184D5D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11161152" y="745184"/>
            <a:ext cx="1296648" cy="59436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82883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hf hdr="0" ftr="0" dt="0"/>
  <p:txStyles>
    <p:titleStyle>
      <a:lvl1pPr algn="l" defTabSz="914400" rtl="0" eaLnBrk="1" latinLnBrk="0" hangingPunct="1">
        <a:lnSpc>
          <a:spcPct val="113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74" userDrawn="1">
          <p15:clr>
            <a:srgbClr val="F26B43"/>
          </p15:clr>
        </p15:guide>
        <p15:guide id="4" pos="7106" userDrawn="1">
          <p15:clr>
            <a:srgbClr val="F26B43"/>
          </p15:clr>
        </p15:guide>
        <p15:guide id="5" orient="horz" pos="3748" userDrawn="1">
          <p15:clr>
            <a:srgbClr val="F26B43"/>
          </p15:clr>
        </p15:guide>
        <p15:guide id="6" pos="3250" userDrawn="1">
          <p15:clr>
            <a:srgbClr val="F26B43"/>
          </p15:clr>
        </p15:guide>
        <p15:guide id="7" pos="443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03D7F5-3FA4-3B64-ACA2-1AB08CDC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576" y="1307592"/>
            <a:ext cx="6830568" cy="44988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Critiquing AI: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Use it.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Test it. Question it.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Stephanie John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621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9604A-D6A2-90C7-1D91-B35EB7614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9466" y="-456438"/>
            <a:ext cx="5824728" cy="2459736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A1E83C-B252-4A54-4097-A9E4DF5F39D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921F6C-77C3-85E0-85B3-A2FE6770586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14216" y="2003298"/>
            <a:ext cx="5824728" cy="425462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Describe generative AI and how tools such as ChatGPT and Copilot produce responses.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appropriate uses, privacy risks and academic integrity expectations.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Check accuracy, evidence, relevance, balance and suitability for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 how this feeds into your 1,200-word essay.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Explain what AI did well, what it missed and how you verified your conclusions.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BA63D-7C79-E9A8-8204-928AC8FF5F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Picture 5" descr="Artificial Intelligence Ai GIF by Abdi Slick">
            <a:extLst>
              <a:ext uri="{FF2B5EF4-FFF2-40B4-BE49-F238E27FC236}">
                <a16:creationId xmlns:a16="http://schemas.microsoft.com/office/drawing/2014/main" id="{7AF99C78-2EB0-B232-E638-86F5E8AF7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050" y="2114550"/>
            <a:ext cx="2570988" cy="257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451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A62475-D8EF-C209-2D24-C02F49DF00B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572250" y="425492"/>
            <a:ext cx="4495800" cy="6007016"/>
          </a:xfrm>
        </p:spPr>
        <p:txBody>
          <a:bodyPr>
            <a:normAutofit fontScale="77500" lnSpcReduction="20000"/>
          </a:bodyPr>
          <a:lstStyle/>
          <a:p>
            <a:pPr algn="ctr">
              <a:spcAft>
                <a:spcPts val="1400"/>
              </a:spcAft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Use an AI tool to answer the health and social care question provided by your tutor.</a:t>
            </a:r>
          </a:p>
          <a:p>
            <a:pPr algn="ctr">
              <a:spcAft>
                <a:spcPts val="1400"/>
              </a:spcAft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Keep a copy of the exact prompt and the full AI response.</a:t>
            </a:r>
          </a:p>
          <a:p>
            <a:pPr>
              <a:spcAft>
                <a:spcPts val="1400"/>
              </a:spcAft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sz="2600" dirty="0"/>
              <a:t>Write a 1200 word essay which: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Critically reviews the response: What is accurate, useful, relevant, unclear, missing or misleading?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Explain strengths, limitations and improvements.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21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Use reliable sources to check the AI’s claims and support your own evaluation.</a:t>
            </a:r>
          </a:p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1ACD06-3D4C-66CC-8004-138417706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Let’s revisit the assessment 2.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What are you being asked to do?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55FF4C-B598-2710-ECF9-1B468A87D798}"/>
              </a:ext>
            </a:extLst>
          </p:cNvPr>
          <p:cNvSpPr txBox="1"/>
          <p:nvPr/>
        </p:nvSpPr>
        <p:spPr>
          <a:xfrm>
            <a:off x="6096000" y="5981700"/>
            <a:ext cx="48387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0">
                <a:solidFill>
                  <a:srgbClr val="647382"/>
                </a:solidFill>
                <a:latin typeface="Aptos"/>
              </a:defRPr>
            </a:pPr>
            <a:r>
              <a:rPr lang="en-GB" sz="1600" b="1" dirty="0"/>
              <a:t>The task is not simply to describe AI,  it is to evaluate a specific AI-generated</a:t>
            </a:r>
          </a:p>
          <a:p>
            <a:pPr algn="ctr">
              <a:defRPr sz="1300" b="0">
                <a:solidFill>
                  <a:srgbClr val="647382"/>
                </a:solidFill>
                <a:latin typeface="Aptos"/>
              </a:defRPr>
            </a:pPr>
            <a:r>
              <a:rPr lang="en-GB" sz="1600" b="1" dirty="0"/>
              <a:t> answer.</a:t>
            </a:r>
          </a:p>
        </p:txBody>
      </p:sp>
    </p:spTree>
    <p:extLst>
      <p:ext uri="{BB962C8B-B14F-4D97-AF65-F5344CB8AC3E}">
        <p14:creationId xmlns:p14="http://schemas.microsoft.com/office/powerpoint/2010/main" val="3533038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2800E4-16F4-4C03-CA7F-B04CEF62F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2505456"/>
            <a:ext cx="3575304" cy="2331720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What is AI?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6F9B83-490C-3390-781C-B483ED3B5FB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44767" y="393616"/>
            <a:ext cx="5028058" cy="6070600"/>
          </a:xfrm>
        </p:spPr>
        <p:txBody>
          <a:bodyPr>
            <a:normAutofit/>
          </a:bodyPr>
          <a:lstStyle/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Generative AI creates new content. For example: Text, summaries, images or ideas, but it needs to be given instructions.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Large collection of information are utilised to generate new information.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AI generates responses by predicting likely sequences of words.  We do not automatically “know” that an AI claim is true.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The output depends on the prompt, the model, available tools and context.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A fluent, confident answer can still contain errors, invented details or outdated information.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2EA1C7-D3E0-3A85-A153-33043FCC3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48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71A45-9F47-F2B2-B2D1-ED843DF2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290" y="2185193"/>
            <a:ext cx="9464040" cy="1325563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Plausible language is not the same as verified knowledge.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What does this statement mean?</a:t>
            </a:r>
            <a:br>
              <a:rPr lang="en-GB" sz="4400" dirty="0"/>
            </a:b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917359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B7BFA0-8972-78FD-F27D-9789A731A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34" name="Diagram 33">
            <a:extLst>
              <a:ext uri="{FF2B5EF4-FFF2-40B4-BE49-F238E27FC236}">
                <a16:creationId xmlns:a16="http://schemas.microsoft.com/office/drawing/2014/main" id="{B3AA18FD-37A6-82F0-B420-F41295F1BB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046063"/>
              </p:ext>
            </p:extLst>
          </p:nvPr>
        </p:nvGraphicFramePr>
        <p:xfrm>
          <a:off x="697483" y="216745"/>
          <a:ext cx="9894317" cy="613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9878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A29B-87B6-29C9-2295-D36B76DCF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696" y="1956816"/>
            <a:ext cx="3502152" cy="3218688"/>
          </a:xfrm>
        </p:spPr>
        <p:txBody>
          <a:bodyPr>
            <a:normAutofit/>
          </a:bodyPr>
          <a:lstStyle/>
          <a:p>
            <a:r>
              <a:rPr lang="en-US" sz="6600" dirty="0"/>
              <a:t>AI gone rogue</a:t>
            </a:r>
          </a:p>
        </p:txBody>
      </p:sp>
      <p:pic>
        <p:nvPicPr>
          <p:cNvPr id="2" name="Content Placeholder 1" descr="50 AI Art Fails That Are Both Horrifying And Hilarious | Bored Panda">
            <a:extLst>
              <a:ext uri="{FF2B5EF4-FFF2-40B4-BE49-F238E27FC236}">
                <a16:creationId xmlns:a16="http://schemas.microsoft.com/office/drawing/2014/main" id="{5748C693-DC6E-8A55-CEF3-C168EB598331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>
            <a:fillRect/>
          </a:stretch>
        </p:blipFill>
        <p:spPr>
          <a:xfrm>
            <a:off x="97817" y="72282"/>
            <a:ext cx="2391800" cy="3128118"/>
          </a:xfrm>
          <a:prstGeom prst="rect">
            <a:avLst/>
          </a:prstGeom>
        </p:spPr>
      </p:pic>
      <p:pic>
        <p:nvPicPr>
          <p:cNvPr id="6" name="Picture 5" descr="How many ways is this AI photo wrong?">
            <a:extLst>
              <a:ext uri="{FF2B5EF4-FFF2-40B4-BE49-F238E27FC236}">
                <a16:creationId xmlns:a16="http://schemas.microsoft.com/office/drawing/2014/main" id="{9EEBCAFF-3CAE-46FF-6340-A86C4C27A8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35" y="72283"/>
            <a:ext cx="2258137" cy="31281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07609E5-338D-2AD7-4D7E-3A6AAE810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970" y="3315220"/>
            <a:ext cx="3295130" cy="329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231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BB8BB35-A0DC-D8B3-8E6B-ADD882279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266" y="-1229868"/>
            <a:ext cx="5824728" cy="2459736"/>
          </a:xfrm>
        </p:spPr>
        <p:txBody>
          <a:bodyPr/>
          <a:lstStyle/>
          <a:p>
            <a:r>
              <a:rPr lang="en-US" dirty="0"/>
              <a:t>Your essay journey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2A2015-C113-6985-07BD-D6494CD0A5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5C59853-42D0-0B17-D788-A770688AA4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397436"/>
              </p:ext>
            </p:extLst>
          </p:nvPr>
        </p:nvGraphicFramePr>
        <p:xfrm>
          <a:off x="985266" y="612246"/>
          <a:ext cx="9174734" cy="5633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9986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3BFF0-A530-8CCC-739B-DC20E0F5E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4290" y="1687830"/>
            <a:ext cx="814026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This is an example where AI is used as a support tool, not as a replacement for learning or professional judgement.</a:t>
            </a:r>
            <a:br>
              <a:rPr lang="en-GB" dirty="0"/>
            </a:b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1660338-B0C7-0261-641C-612A1A01E69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73082" y="3638550"/>
            <a:ext cx="8982675" cy="4736835"/>
          </a:xfrm>
        </p:spPr>
        <p:txBody>
          <a:bodyPr/>
          <a:lstStyle/>
          <a:p>
            <a:pPr algn="ctr"/>
            <a:r>
              <a:rPr lang="en-GB" dirty="0"/>
              <a:t>How do you use AI as a learning support tool? </a:t>
            </a:r>
          </a:p>
          <a:p>
            <a:pPr algn="ctr"/>
            <a:r>
              <a:rPr lang="en-GB" dirty="0"/>
              <a:t>How do you use it generally?</a:t>
            </a:r>
          </a:p>
          <a:p>
            <a:pPr algn="ctr"/>
            <a:r>
              <a:rPr lang="en-GB" dirty="0"/>
              <a:t>Does it have a place in education?</a:t>
            </a:r>
          </a:p>
        </p:txBody>
      </p:sp>
    </p:spTree>
    <p:extLst>
      <p:ext uri="{BB962C8B-B14F-4D97-AF65-F5344CB8AC3E}">
        <p14:creationId xmlns:p14="http://schemas.microsoft.com/office/powerpoint/2010/main" val="4192282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C24502-54AC-A744-250B-0C85D94AD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000" y="0"/>
            <a:ext cx="6038397" cy="1435608"/>
          </a:xfrm>
        </p:spPr>
        <p:txBody>
          <a:bodyPr/>
          <a:lstStyle/>
          <a:p>
            <a:r>
              <a:rPr lang="en-US" dirty="0"/>
              <a:t>Potential strengths: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9F577C-5F6E-CBDF-DE79-78520BD6935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50000" y="1323975"/>
            <a:ext cx="6146500" cy="4985385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Speed: produces a first draft or overview quickly.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Structure: organises information into headings, lists or steps.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Accessibility: Can rephrase complex language or explain concepts at different levels.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Idea generation: Can suggest examples, questions or alternative perspectives.</a:t>
            </a:r>
          </a:p>
          <a:p>
            <a:pPr>
              <a:spcAft>
                <a:spcPts val="1400"/>
              </a:spcAft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dirty="0"/>
              <a:t>Adaptability: Can respond to follow-up questions and different formats.</a:t>
            </a:r>
          </a:p>
          <a:p>
            <a:pPr marL="0" indent="0" algn="ctr">
              <a:spcAft>
                <a:spcPts val="1400"/>
              </a:spcAft>
              <a:buNone/>
              <a:defRPr sz="2000">
                <a:solidFill>
                  <a:srgbClr val="2A3440"/>
                </a:solidFill>
                <a:latin typeface="Aptos"/>
              </a:defRPr>
            </a:pPr>
            <a:r>
              <a:rPr lang="en-GB" sz="2600" b="1" dirty="0"/>
              <a:t>Important: a strength only matters if the output is accurate, relevant and appropriate for the task.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765AE-8EB5-D371-C0B2-DA072125B8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241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35781-9D2F-347E-580A-40B41E9CF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Let’s be researchers and test the theory: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CE8EA-3B0F-C93A-CA7E-86054E89FE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11</a:t>
            </a:fld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52EC332-8390-7DA7-448B-82527A946B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809587"/>
              </p:ext>
            </p:extLst>
          </p:nvPr>
        </p:nvGraphicFramePr>
        <p:xfrm>
          <a:off x="1223137" y="752476"/>
          <a:ext cx="9045575" cy="5519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641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055C36-B96E-3794-D4C5-61344FBB6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265" y="0"/>
            <a:ext cx="8317330" cy="1435608"/>
          </a:xfrm>
        </p:spPr>
        <p:txBody>
          <a:bodyPr>
            <a:normAutofit/>
          </a:bodyPr>
          <a:lstStyle/>
          <a:p>
            <a:r>
              <a:rPr lang="en-US" sz="4800" dirty="0"/>
              <a:t>Common limitations to look for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B03EB47-5C31-26E2-B1F0-CF63DAD606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8" name="Table Placeholder 7">
            <a:extLst>
              <a:ext uri="{FF2B5EF4-FFF2-40B4-BE49-F238E27FC236}">
                <a16:creationId xmlns:a16="http://schemas.microsoft.com/office/drawing/2014/main" id="{5C907772-33F2-BDEC-A5CA-40B12371BA67}"/>
              </a:ext>
            </a:extLst>
          </p:cNvPr>
          <p:cNvGraphicFramePr>
            <a:graphicFrameLocks noGrp="1"/>
          </p:cNvGraphicFramePr>
          <p:nvPr>
            <p:ph type="tbl" sz="quarter" idx="18"/>
            <p:extLst>
              <p:ext uri="{D42A27DB-BD31-4B8C-83A1-F6EECF244321}">
                <p14:modId xmlns:p14="http://schemas.microsoft.com/office/powerpoint/2010/main" val="1495012035"/>
              </p:ext>
            </p:extLst>
          </p:nvPr>
        </p:nvGraphicFramePr>
        <p:xfrm>
          <a:off x="570368" y="1191372"/>
          <a:ext cx="10353298" cy="4910118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5176649">
                  <a:extLst>
                    <a:ext uri="{9D8B030D-6E8A-4147-A177-3AD203B41FA5}">
                      <a16:colId xmlns:a16="http://schemas.microsoft.com/office/drawing/2014/main" val="3050075456"/>
                    </a:ext>
                  </a:extLst>
                </a:gridCol>
                <a:gridCol w="5176649">
                  <a:extLst>
                    <a:ext uri="{9D8B030D-6E8A-4147-A177-3AD203B41FA5}">
                      <a16:colId xmlns:a16="http://schemas.microsoft.com/office/drawing/2014/main" val="858813677"/>
                    </a:ext>
                  </a:extLst>
                </a:gridCol>
              </a:tblGrid>
              <a:tr h="3261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/>
                        <a:t>Limitation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What does it mean?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3537536381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Inaccuracy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AI can provide incorrect or misleading information.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3747354837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Unreliable references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It may invent references or provide sources that do not support its claims.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1527050368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Outdated information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Information may not reflect current health and social care guidance.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3400834116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Bias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Responses may reflect stereotypes or unfair assumptions about individuals or groups.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2552673848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Lack of context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AI may give generic answers that overlook individual needs and circumstances.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945093669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Missing information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Important facts, perspectives or details may be left out.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4059571960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Overconfidence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AI can present incorrect information in a convincing, authoritative way.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2767840639"/>
                  </a:ext>
                </a:extLst>
              </a:tr>
              <a:tr h="573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Privacy risks</a:t>
                      </a:r>
                    </a:p>
                  </a:txBody>
                  <a:tcPr marL="53790" marR="53790" marT="26895" marB="2689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Entering personal or confidential information into AI tools may compromise privacy.</a:t>
                      </a:r>
                    </a:p>
                  </a:txBody>
                  <a:tcPr marL="53790" marR="53790" marT="26895" marB="26895" anchor="ctr"/>
                </a:tc>
                <a:extLst>
                  <a:ext uri="{0D108BD9-81ED-4DB2-BD59-A6C34878D82A}">
                    <a16:rowId xmlns:a16="http://schemas.microsoft.com/office/drawing/2014/main" val="1284617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2254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CBB176A-F4C6-8227-E7AB-EFBCD25B7EF8}"/>
              </a:ext>
            </a:extLst>
          </p:cNvPr>
          <p:cNvSpPr txBox="1"/>
          <p:nvPr/>
        </p:nvSpPr>
        <p:spPr>
          <a:xfrm>
            <a:off x="11120824" y="6419359"/>
            <a:ext cx="365760" cy="310854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 algn="r">
              <a:defRPr sz="1000" b="0">
                <a:solidFill>
                  <a:srgbClr val="647382"/>
                </a:solidFill>
                <a:latin typeface="Aptos"/>
              </a:defRPr>
            </a:pPr>
            <a:r>
              <a:rPr sz="1600"/>
              <a:t>17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4FC6B012-45C7-FCEE-6CF7-0B708D3095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8633125"/>
              </p:ext>
            </p:extLst>
          </p:nvPr>
        </p:nvGraphicFramePr>
        <p:xfrm>
          <a:off x="416460" y="271604"/>
          <a:ext cx="10076506" cy="6147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79C241B9-9BD7-4BD1-1665-1D6F86376654}"/>
              </a:ext>
            </a:extLst>
          </p:cNvPr>
          <p:cNvSpPr txBox="1"/>
          <p:nvPr/>
        </p:nvSpPr>
        <p:spPr>
          <a:xfrm>
            <a:off x="11292840" y="6446520"/>
            <a:ext cx="365760" cy="249299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 algn="r">
              <a:defRPr sz="1000" b="0">
                <a:solidFill>
                  <a:srgbClr val="647382"/>
                </a:solidFill>
                <a:latin typeface="Aptos"/>
              </a:defRPr>
            </a:pPr>
            <a:r>
              <a:rPr sz="1200"/>
              <a:t>17</a:t>
            </a:r>
          </a:p>
        </p:txBody>
      </p:sp>
    </p:spTree>
    <p:extLst>
      <p:ext uri="{BB962C8B-B14F-4D97-AF65-F5344CB8AC3E}">
        <p14:creationId xmlns:p14="http://schemas.microsoft.com/office/powerpoint/2010/main" val="1018137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333620-11D5-0F0E-11EF-3F9FEB75A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3325" y="619708"/>
            <a:ext cx="8401978" cy="1906207"/>
          </a:xfrm>
        </p:spPr>
        <p:txBody>
          <a:bodyPr>
            <a:noAutofit/>
          </a:bodyPr>
          <a:lstStyle/>
          <a:p>
            <a:pPr algn="ctr"/>
            <a:r>
              <a:rPr lang="en-US" sz="4400" dirty="0"/>
              <a:t>Careful checking is important in health and social care: </a:t>
            </a:r>
            <a:r>
              <a:rPr lang="en-GB" sz="4400" dirty="0"/>
              <a:t>Health and social care information can affect people’s rights, dignity, safety and wellbeing.</a:t>
            </a:r>
            <a:br>
              <a:rPr lang="en-GB" sz="4400" dirty="0"/>
            </a:br>
            <a:endParaRPr lang="en-US" sz="4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7CED8F-5ED4-75A7-086C-9906092769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4FED10-2AF4-40FE-1508-C820DCDD4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218" y="3424769"/>
            <a:ext cx="428625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807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B60F6F-E490-BF7A-A8DB-59FD22063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688336"/>
            <a:ext cx="9464040" cy="2459736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6" name="Picture Placeholder 5" descr="Headshot">
            <a:extLst>
              <a:ext uri="{FF2B5EF4-FFF2-40B4-BE49-F238E27FC236}">
                <a16:creationId xmlns:a16="http://schemas.microsoft.com/office/drawing/2014/main" id="{0C606C12-484B-2AD1-936D-1D0A317C8B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3" b="33"/>
          <a:stretch/>
        </p:blipFill>
        <p:spPr>
          <a:xfrm>
            <a:off x="4343400" y="1645920"/>
            <a:ext cx="2377440" cy="2377440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8DABF4-DD30-852A-89C2-E8632DEDD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801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33B55-D03D-26A1-E996-ADB063945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138" y="91440"/>
            <a:ext cx="9464040" cy="1435608"/>
          </a:xfrm>
        </p:spPr>
        <p:txBody>
          <a:bodyPr>
            <a:normAutofit/>
          </a:bodyPr>
          <a:lstStyle/>
          <a:p>
            <a:r>
              <a:rPr lang="en-GB" sz="4800" dirty="0"/>
              <a:t>Things to consider in your essay!!!!!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982B29-421C-5A17-9A0B-28C7457135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1DF0F4-879A-F330-266A-3E685C86F235}"/>
              </a:ext>
            </a:extLst>
          </p:cNvPr>
          <p:cNvSpPr/>
          <p:nvPr/>
        </p:nvSpPr>
        <p:spPr>
          <a:xfrm>
            <a:off x="612648" y="987552"/>
            <a:ext cx="822960" cy="54864"/>
          </a:xfrm>
          <a:prstGeom prst="rect">
            <a:avLst/>
          </a:prstGeom>
          <a:solidFill>
            <a:srgbClr val="1889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58CB4E-871B-4155-0D7B-E157566C042F}"/>
              </a:ext>
            </a:extLst>
          </p:cNvPr>
          <p:cNvSpPr txBox="1"/>
          <p:nvPr/>
        </p:nvSpPr>
        <p:spPr>
          <a:xfrm>
            <a:off x="11292840" y="6446520"/>
            <a:ext cx="365760" cy="182880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 algn="r">
              <a:defRPr sz="1000" b="0">
                <a:solidFill>
                  <a:srgbClr val="647382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3DB682-A00E-DE8B-B0B1-A7853AAA92EF}"/>
              </a:ext>
            </a:extLst>
          </p:cNvPr>
          <p:cNvSpPr txBox="1"/>
          <p:nvPr/>
        </p:nvSpPr>
        <p:spPr>
          <a:xfrm>
            <a:off x="868680" y="1508760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88991"/>
                </a:solidFill>
                <a:latin typeface="Aptos"/>
              </a:defRPr>
            </a:pPr>
            <a:r>
              <a:t>Accuracy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17D55-826F-0167-A996-B23B73ECDA07}"/>
              </a:ext>
            </a:extLst>
          </p:cNvPr>
          <p:cNvSpPr txBox="1"/>
          <p:nvPr/>
        </p:nvSpPr>
        <p:spPr>
          <a:xfrm>
            <a:off x="2834640" y="1508760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rPr dirty="0"/>
              <a:t>Can each important claim be confirmed?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A097417-C5D3-DFAD-9C26-B317C2117B61}"/>
              </a:ext>
            </a:extLst>
          </p:cNvPr>
          <p:cNvSpPr txBox="1"/>
          <p:nvPr/>
        </p:nvSpPr>
        <p:spPr>
          <a:xfrm>
            <a:off x="868680" y="2167128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B304D"/>
                </a:solidFill>
                <a:latin typeface="Aptos"/>
              </a:defRPr>
            </a:pPr>
            <a:r>
              <a:t>Relevance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A5CD33-766D-B2D4-7694-EB7CC2D78E25}"/>
              </a:ext>
            </a:extLst>
          </p:cNvPr>
          <p:cNvSpPr txBox="1"/>
          <p:nvPr/>
        </p:nvSpPr>
        <p:spPr>
          <a:xfrm>
            <a:off x="2834640" y="2167128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t>Does it answer the exact question and audience?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1D004F-84D4-0D06-962C-BF68CF4770D4}"/>
              </a:ext>
            </a:extLst>
          </p:cNvPr>
          <p:cNvSpPr txBox="1"/>
          <p:nvPr/>
        </p:nvSpPr>
        <p:spPr>
          <a:xfrm>
            <a:off x="868680" y="2825496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88991"/>
                </a:solidFill>
                <a:latin typeface="Aptos"/>
              </a:defRPr>
            </a:pPr>
            <a:r>
              <a:t>Evidence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6FCD3E-0CB8-C83F-F163-4E2A00ABFA9A}"/>
              </a:ext>
            </a:extLst>
          </p:cNvPr>
          <p:cNvSpPr txBox="1"/>
          <p:nvPr/>
        </p:nvSpPr>
        <p:spPr>
          <a:xfrm>
            <a:off x="2834640" y="2825496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rPr dirty="0"/>
              <a:t>Are sources named, credible, current and correctly represented?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9090D3D-09EE-7F2F-26AF-54D90123781A}"/>
              </a:ext>
            </a:extLst>
          </p:cNvPr>
          <p:cNvSpPr txBox="1"/>
          <p:nvPr/>
        </p:nvSpPr>
        <p:spPr>
          <a:xfrm>
            <a:off x="868680" y="3483864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B304D"/>
                </a:solidFill>
                <a:latin typeface="Aptos"/>
              </a:defRPr>
            </a:pPr>
            <a:r>
              <a:t>Coverage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0842319-6873-F860-ED04-5BF94604DA0C}"/>
              </a:ext>
            </a:extLst>
          </p:cNvPr>
          <p:cNvSpPr txBox="1"/>
          <p:nvPr/>
        </p:nvSpPr>
        <p:spPr>
          <a:xfrm>
            <a:off x="2834640" y="3483864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rPr dirty="0"/>
              <a:t>What important points, groups or perspectives are missing?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B1ED5F-F95A-7412-87FE-D8D6EB7E21C9}"/>
              </a:ext>
            </a:extLst>
          </p:cNvPr>
          <p:cNvSpPr txBox="1"/>
          <p:nvPr/>
        </p:nvSpPr>
        <p:spPr>
          <a:xfrm>
            <a:off x="868680" y="4142231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88991"/>
                </a:solidFill>
                <a:latin typeface="Aptos"/>
              </a:defRPr>
            </a:pPr>
            <a:r>
              <a:t>Balance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562151B-32F4-98FF-1DE0-6F629919E40B}"/>
              </a:ext>
            </a:extLst>
          </p:cNvPr>
          <p:cNvSpPr txBox="1"/>
          <p:nvPr/>
        </p:nvSpPr>
        <p:spPr>
          <a:xfrm>
            <a:off x="2834640" y="4142231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t>Does it recognise complexity and avoid unsupported generalisations?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6460593-CA30-BEE5-E661-27250A56DA36}"/>
              </a:ext>
            </a:extLst>
          </p:cNvPr>
          <p:cNvSpPr txBox="1"/>
          <p:nvPr/>
        </p:nvSpPr>
        <p:spPr>
          <a:xfrm>
            <a:off x="868680" y="4800600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B304D"/>
                </a:solidFill>
                <a:latin typeface="Aptos"/>
              </a:defRPr>
            </a:pPr>
            <a:r>
              <a:t>Clarity &amp; tone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F4879AA-BC2A-3588-1A0B-E134B79F843F}"/>
              </a:ext>
            </a:extLst>
          </p:cNvPr>
          <p:cNvSpPr txBox="1"/>
          <p:nvPr/>
        </p:nvSpPr>
        <p:spPr>
          <a:xfrm>
            <a:off x="2834640" y="4800600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rPr dirty="0"/>
              <a:t>Is it understandable, respectful and appropriately specific?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041E677-EEBF-F6FA-D397-3C760B328781}"/>
              </a:ext>
            </a:extLst>
          </p:cNvPr>
          <p:cNvSpPr txBox="1"/>
          <p:nvPr/>
        </p:nvSpPr>
        <p:spPr>
          <a:xfrm>
            <a:off x="868680" y="5458968"/>
            <a:ext cx="2011680" cy="384048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1">
                <a:solidFill>
                  <a:srgbClr val="188991"/>
                </a:solidFill>
                <a:latin typeface="Aptos"/>
              </a:defRPr>
            </a:pPr>
            <a:r>
              <a:t>Safety &amp; ethics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78513D4-FE15-DE6D-AE16-1663943CD71A}"/>
              </a:ext>
            </a:extLst>
          </p:cNvPr>
          <p:cNvSpPr txBox="1"/>
          <p:nvPr/>
        </p:nvSpPr>
        <p:spPr>
          <a:xfrm>
            <a:off x="2834640" y="5458968"/>
            <a:ext cx="8138160" cy="438912"/>
          </a:xfrm>
          <a:prstGeom prst="rect">
            <a:avLst/>
          </a:prstGeom>
          <a:noFill/>
        </p:spPr>
        <p:txBody>
          <a:bodyPr wrap="square" lIns="45720" tIns="36576" rIns="45720" bIns="27432">
            <a:spAutoFit/>
          </a:bodyPr>
          <a:lstStyle/>
          <a:p>
            <a:pPr>
              <a:defRPr sz="1700" b="0">
                <a:solidFill>
                  <a:srgbClr val="2A3440"/>
                </a:solidFill>
                <a:latin typeface="Aptos"/>
              </a:defRPr>
            </a:pPr>
            <a:r>
              <a:t>Could an error, bias or privacy issue cause harm?</a:t>
            </a:r>
          </a:p>
        </p:txBody>
      </p:sp>
    </p:spTree>
    <p:extLst>
      <p:ext uri="{BB962C8B-B14F-4D97-AF65-F5344CB8AC3E}">
        <p14:creationId xmlns:p14="http://schemas.microsoft.com/office/powerpoint/2010/main" val="34815010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76D2D-6696-2F56-EC36-30027CD35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evidence to fit the claim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B38267-D842-6D98-8C03-E03CF1DC27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B2B82B-957A-F137-A5AB-7AC73CAEA2EE}"/>
              </a:ext>
            </a:extLst>
          </p:cNvPr>
          <p:cNvSpPr txBox="1"/>
          <p:nvPr/>
        </p:nvSpPr>
        <p:spPr>
          <a:xfrm>
            <a:off x="804672" y="1327179"/>
            <a:ext cx="9777741" cy="4067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UK health and care guidance: NHS, GOV.UK, NICE and relevant regulators.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Professional standards: For example, the relevant health or care regulator’s current standards.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Research: Peer-reviewed articles, systematic reviews and reputable academic books.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Local policy: Only when the question concerns a particular organisation or setting and you are allowed to use it (think of relevance)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Check author/organisation, publication or update date, evidence cited, purpose.</a:t>
            </a:r>
          </a:p>
          <a:p>
            <a:pPr marL="342900" indent="-342900">
              <a:spcAft>
                <a:spcPts val="1400"/>
              </a:spcAft>
              <a:buFont typeface="Arial" panose="020B0604020202020204" pitchFamily="34" charset="0"/>
              <a:buChar char="•"/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2000" dirty="0"/>
              <a:t>Use your required referencing style; cite the source you actually read, not a reference supplied only by AI.</a:t>
            </a:r>
          </a:p>
        </p:txBody>
      </p:sp>
    </p:spTree>
    <p:extLst>
      <p:ext uri="{BB962C8B-B14F-4D97-AF65-F5344CB8AC3E}">
        <p14:creationId xmlns:p14="http://schemas.microsoft.com/office/powerpoint/2010/main" val="3804177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3B03-292B-14CD-8F07-EBE5FCE51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725" y="1475714"/>
            <a:ext cx="7092907" cy="1085963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Appropriate use of AI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(use this as a checklist)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AF2723-E481-F8E2-5001-F09D754693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154725" y="2561677"/>
            <a:ext cx="7092907" cy="2915670"/>
          </a:xfrm>
          <a:solidFill>
            <a:schemeClr val="bg1"/>
          </a:solidFill>
        </p:spPr>
        <p:txBody>
          <a:bodyPr>
            <a:no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Be transparent: Record the tool, date, prompt and how you used the output if required.</a:t>
            </a:r>
          </a:p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Protect privacy: Do not enter names, dates of birth, case details or confidential placement information.</a:t>
            </a:r>
          </a:p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Verify: Follow up important claims in original, credible sources.</a:t>
            </a:r>
          </a:p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Keep ownership: Your analysis, reasoning and final wording must reflect your own learning.</a:t>
            </a:r>
          </a:p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Do not fabricate references or present AI-generated material as verified evidence.</a:t>
            </a:r>
          </a:p>
          <a:p>
            <a:pPr>
              <a:spcAft>
                <a:spcPts val="1000"/>
              </a:spcAft>
              <a:defRPr sz="1900">
                <a:solidFill>
                  <a:srgbClr val="2A3440"/>
                </a:solidFill>
                <a:latin typeface="Aptos"/>
              </a:defRPr>
            </a:pPr>
            <a:r>
              <a:rPr lang="en-GB" sz="1400" dirty="0"/>
              <a:t>Check the rules: Ask your tutor what AI assistance and acknowledgement are permitted.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05044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50D8-5AD4-AE63-FACB-03EADD161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572" y="176804"/>
            <a:ext cx="9464040" cy="1435608"/>
          </a:xfrm>
        </p:spPr>
        <p:txBody>
          <a:bodyPr>
            <a:normAutofit/>
          </a:bodyPr>
          <a:lstStyle/>
          <a:p>
            <a:r>
              <a:rPr lang="en-GB" sz="5400" dirty="0"/>
              <a:t>In summary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668727-9F5A-7CE9-0F69-6BAC7231B9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BADC12-DE25-D59D-92A6-782E73C95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882" y="894608"/>
            <a:ext cx="8327868" cy="555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925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BDDB5-60BB-1986-8F05-6C6006701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2312" y="523620"/>
            <a:ext cx="4155684" cy="1907094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That’s it for today,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you have worked really hard.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Well done!</a:t>
            </a:r>
          </a:p>
        </p:txBody>
      </p:sp>
      <p:pic>
        <p:nvPicPr>
          <p:cNvPr id="4" name="Picture 3" descr="Digital art gif. Frothy drink with latte art, in a cartoonish white mug cup and saucer, steaming delicate red hearts. ">
            <a:extLst>
              <a:ext uri="{FF2B5EF4-FFF2-40B4-BE49-F238E27FC236}">
                <a16:creationId xmlns:a16="http://schemas.microsoft.com/office/drawing/2014/main" id="{F7CC3B77-6050-C2C0-3558-9A7F80BE6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739" y="2486025"/>
            <a:ext cx="2894808" cy="289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62260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415">
      <a:dk1>
        <a:srgbClr val="3B3B3B"/>
      </a:dk1>
      <a:lt1>
        <a:sysClr val="window" lastClr="FFFFFF"/>
      </a:lt1>
      <a:dk2>
        <a:srgbClr val="262626"/>
      </a:dk2>
      <a:lt2>
        <a:srgbClr val="C07400"/>
      </a:lt2>
      <a:accent1>
        <a:srgbClr val="005CC9"/>
      </a:accent1>
      <a:accent2>
        <a:srgbClr val="008EDC"/>
      </a:accent2>
      <a:accent3>
        <a:srgbClr val="3DA800"/>
      </a:accent3>
      <a:accent4>
        <a:srgbClr val="7030A0"/>
      </a:accent4>
      <a:accent5>
        <a:srgbClr val="B92AD6"/>
      </a:accent5>
      <a:accent6>
        <a:srgbClr val="1F7100"/>
      </a:accent6>
      <a:hlink>
        <a:srgbClr val="D30F00"/>
      </a:hlink>
      <a:folHlink>
        <a:srgbClr val="D30F00"/>
      </a:folHlink>
    </a:clrScheme>
    <a:fontScheme name="Custom 2">
      <a:majorFont>
        <a:latin typeface="Narkisim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1"/>
            </a:gs>
            <a:gs pos="100000">
              <a:schemeClr val="tx2"/>
            </a:gs>
          </a:gsLst>
          <a:lin ang="36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66931380_win32_KB_V5" id="{1B786C8D-2177-4A5A-9718-032A412214C6}" vid="{EA647B36-C19D-492E-9711-2F7B3523F3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450B55-B496-4B49-9DD2-B71AB023CAA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EA27D8E-DE3D-481C-905D-44ADCF801F7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C9F46F3-DDE7-46C7-84BC-59C1156F2B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Elementary school presentation</Template>
  <TotalTime>239</TotalTime>
  <Words>1267</Words>
  <Application>Microsoft Office PowerPoint</Application>
  <PresentationFormat>Widescreen</PresentationFormat>
  <Paragraphs>133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Franklin Gothic Book</vt:lpstr>
      <vt:lpstr>Narkisim</vt:lpstr>
      <vt:lpstr>Tenorite</vt:lpstr>
      <vt:lpstr>Custom</vt:lpstr>
      <vt:lpstr>Critiquing AI: Use it.  Test it. Question it. Stephanie John </vt:lpstr>
      <vt:lpstr>Learning outcomes</vt:lpstr>
      <vt:lpstr>Let’s revisit the assessment 2. What are you being asked to do?</vt:lpstr>
      <vt:lpstr>What is AI?</vt:lpstr>
      <vt:lpstr>Plausible language is not the same as verified knowledge.  What does this statement mean? </vt:lpstr>
      <vt:lpstr>PowerPoint Presentation</vt:lpstr>
      <vt:lpstr>AI gone rogue</vt:lpstr>
      <vt:lpstr>Your essay journey</vt:lpstr>
      <vt:lpstr>This is an example where AI is used as a support tool, not as a replacement for learning or professional judgement. </vt:lpstr>
      <vt:lpstr>Potential strengths:</vt:lpstr>
      <vt:lpstr>Let’s be researchers and test the theory:</vt:lpstr>
      <vt:lpstr>Common limitations to look for</vt:lpstr>
      <vt:lpstr>PowerPoint Presentation</vt:lpstr>
      <vt:lpstr>Careful checking is important in health and social care: Health and social care information can affect people’s rights, dignity, safety and wellbeing. </vt:lpstr>
      <vt:lpstr>Thank You</vt:lpstr>
      <vt:lpstr>Things to consider in your essay!!!!!</vt:lpstr>
      <vt:lpstr>Finding evidence to fit the claim</vt:lpstr>
      <vt:lpstr>Appropriate use of AI  (use this as a checklist)</vt:lpstr>
      <vt:lpstr>In summary</vt:lpstr>
      <vt:lpstr>That’s it for today,  you have worked really hard.  Well done!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2026-10-03T10:24:52Z</dcterms:created>
  <dcterms:modified xsi:type="dcterms:W3CDTF">2026-10-03T14:24:12Z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