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43F"/>
    <a:srgbClr val="EBE893"/>
    <a:srgbClr val="C8F6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7671"/>
    <p:restoredTop sz="95559"/>
  </p:normalViewPr>
  <p:slideViewPr>
    <p:cSldViewPr snapToGrid="0" snapToObjects="1">
      <p:cViewPr>
        <p:scale>
          <a:sx n="81" d="100"/>
          <a:sy n="81" d="100"/>
        </p:scale>
        <p:origin x="112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F7E1CC-8C6B-BC4F-A3D5-3A309B4E8094}" type="datetimeFigureOut">
              <a:rPr lang="en-US" smtClean="0"/>
              <a:t>1/8/24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95208-E009-FB40-859B-D0AE8D4EAA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641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695208-E009-FB40-859B-D0AE8D4EAA0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882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759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776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540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832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79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053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01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660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347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702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266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5DD443-FB7A-D84C-A2A6-004211D1A45B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DC292-7B09-204F-B57C-D4536865F5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91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BBB19A-BE2D-7B48-881E-D0E02340E154}"/>
              </a:ext>
            </a:extLst>
          </p:cNvPr>
          <p:cNvSpPr txBox="1"/>
          <p:nvPr/>
        </p:nvSpPr>
        <p:spPr>
          <a:xfrm>
            <a:off x="5611757" y="91754"/>
            <a:ext cx="7189843" cy="3231654"/>
          </a:xfrm>
          <a:prstGeom prst="rect">
            <a:avLst/>
          </a:prstGeom>
          <a:solidFill>
            <a:srgbClr val="73F43F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Yr</a:t>
            </a:r>
            <a:r>
              <a:rPr lang="en-US" sz="1200" b="1" dirty="0"/>
              <a:t> </a:t>
            </a:r>
            <a:r>
              <a:rPr lang="en-US" sz="1200" b="1" dirty="0" err="1"/>
              <a:t>ysgol</a:t>
            </a:r>
            <a:r>
              <a:rPr lang="en-US" sz="1200" b="1" dirty="0"/>
              <a:t> </a:t>
            </a:r>
            <a:r>
              <a:rPr lang="en-US" sz="1200" b="1" dirty="0" err="1"/>
              <a:t>a’r</a:t>
            </a:r>
            <a:r>
              <a:rPr lang="en-US" sz="1200" b="1" dirty="0"/>
              <a:t> </a:t>
            </a:r>
            <a:r>
              <a:rPr lang="en-US" sz="1200" b="1" dirty="0" err="1"/>
              <a:t>Gymuned</a:t>
            </a:r>
            <a:r>
              <a:rPr lang="en-US" sz="1200" b="1" dirty="0"/>
              <a:t> </a:t>
            </a:r>
            <a:r>
              <a:rPr lang="en-US" sz="1200" b="1" dirty="0" err="1"/>
              <a:t>agos</a:t>
            </a:r>
            <a:endParaRPr lang="en-US" sz="1200" b="1" dirty="0"/>
          </a:p>
          <a:p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bod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teimlo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perthyn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y </a:t>
            </a:r>
            <a:r>
              <a:rPr lang="en-US" sz="1200" dirty="0" err="1"/>
              <a:t>gweithgareddau</a:t>
            </a:r>
            <a:r>
              <a:rPr lang="en-US" sz="1200" dirty="0"/>
              <a:t> </a:t>
            </a:r>
            <a:r>
              <a:rPr lang="en-US" sz="1200" dirty="0" err="1"/>
              <a:t>isod</a:t>
            </a:r>
            <a:r>
              <a:rPr lang="en-US" sz="1200" dirty="0"/>
              <a:t>:</a:t>
            </a:r>
          </a:p>
          <a:p>
            <a:pPr marL="171450" indent="-1714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CRACh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medru</a:t>
            </a:r>
            <a:r>
              <a:rPr lang="en-US" sz="1200" dirty="0"/>
              <a:t> </a:t>
            </a:r>
            <a:r>
              <a:rPr lang="en-US" sz="1200" dirty="0" err="1"/>
              <a:t>cynnal</a:t>
            </a:r>
            <a:r>
              <a:rPr lang="en-US" sz="1200" dirty="0"/>
              <a:t> </a:t>
            </a:r>
            <a:r>
              <a:rPr lang="en-US" sz="1200" dirty="0" err="1"/>
              <a:t>cyfarfodydd</a:t>
            </a:r>
            <a:r>
              <a:rPr lang="en-US" sz="1200" dirty="0"/>
              <a:t> </a:t>
            </a:r>
            <a:r>
              <a:rPr lang="en-US" sz="1200" dirty="0" err="1"/>
              <a:t>anffurfiol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a </a:t>
            </a:r>
            <a:r>
              <a:rPr lang="en-US" sz="1200" dirty="0" err="1"/>
              <a:t>chymuned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digwyddiadau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cymryd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ynddi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berfformio</a:t>
            </a:r>
            <a:r>
              <a:rPr lang="en-US" sz="1200" dirty="0"/>
              <a:t> a </a:t>
            </a:r>
            <a:r>
              <a:rPr lang="en-US" sz="1200" dirty="0" err="1"/>
              <a:t>chymryd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nifer</a:t>
            </a:r>
            <a:r>
              <a:rPr lang="en-US" sz="1200" dirty="0"/>
              <a:t> </a:t>
            </a:r>
            <a:r>
              <a:rPr lang="en-US" sz="1200" dirty="0" err="1"/>
              <a:t>helaeth</a:t>
            </a:r>
            <a:r>
              <a:rPr lang="en-US" sz="1200" dirty="0"/>
              <a:t> o </a:t>
            </a:r>
            <a:r>
              <a:rPr lang="en-US" sz="1200" dirty="0" err="1"/>
              <a:t>achlysuron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ynghlwm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ceisio</a:t>
            </a:r>
            <a:r>
              <a:rPr lang="en-US" sz="1200" dirty="0"/>
              <a:t> </a:t>
            </a:r>
            <a:r>
              <a:rPr lang="en-US" sz="1200" dirty="0" err="1"/>
              <a:t>cefnogi’r</a:t>
            </a:r>
            <a:r>
              <a:rPr lang="en-US" sz="1200" dirty="0"/>
              <a:t> </a:t>
            </a:r>
            <a:r>
              <a:rPr lang="en-US" sz="1200" dirty="0" err="1"/>
              <a:t>teuluoedd</a:t>
            </a:r>
            <a:r>
              <a:rPr lang="en-US" sz="1200" dirty="0"/>
              <a:t>  di-</a:t>
            </a:r>
            <a:r>
              <a:rPr lang="en-US" sz="1200" dirty="0" err="1"/>
              <a:t>gymraeg</a:t>
            </a:r>
            <a:r>
              <a:rPr lang="en-US" sz="1200" dirty="0"/>
              <a:t>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cyrsiau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 am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un </a:t>
            </a:r>
            <a:r>
              <a:rPr lang="en-US" sz="1200" dirty="0" err="1"/>
              <a:t>Gymraeg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codi</a:t>
            </a:r>
            <a:r>
              <a:rPr lang="en-US" sz="1200" dirty="0"/>
              <a:t> </a:t>
            </a:r>
            <a:r>
              <a:rPr lang="en-US" sz="1200" dirty="0" err="1"/>
              <a:t>arian</a:t>
            </a:r>
            <a:r>
              <a:rPr lang="en-US" sz="1200" dirty="0"/>
              <a:t> a </a:t>
            </a:r>
            <a:r>
              <a:rPr lang="en-US" sz="1200" dirty="0" err="1"/>
              <a:t>chefnogi</a:t>
            </a:r>
            <a:r>
              <a:rPr lang="en-US" sz="1200" dirty="0"/>
              <a:t> </a:t>
            </a:r>
            <a:r>
              <a:rPr lang="en-US" sz="1200" dirty="0" err="1"/>
              <a:t>elusennau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</a:t>
            </a:r>
            <a:r>
              <a:rPr lang="en-US" sz="1200" dirty="0" err="1"/>
              <a:t>megis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Eglwys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annatod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 Mae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hybu</a:t>
            </a:r>
            <a:r>
              <a:rPr lang="en-US" sz="1200" dirty="0"/>
              <a:t> </a:t>
            </a:r>
            <a:r>
              <a:rPr lang="en-US" sz="1200" dirty="0" err="1"/>
              <a:t>caredigrwydd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cyfoethogu</a:t>
            </a:r>
            <a:r>
              <a:rPr lang="en-US" sz="1200" dirty="0"/>
              <a:t> </a:t>
            </a:r>
            <a:r>
              <a:rPr lang="en-US" sz="1200" dirty="0" err="1"/>
              <a:t>profiadau'r</a:t>
            </a:r>
            <a:r>
              <a:rPr lang="en-US" sz="1200" dirty="0"/>
              <a:t> plant,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gwahodd</a:t>
            </a:r>
            <a:r>
              <a:rPr lang="en-US" sz="1200" dirty="0"/>
              <a:t> </a:t>
            </a:r>
            <a:r>
              <a:rPr lang="en-US" sz="1200" dirty="0" err="1"/>
              <a:t>unigolion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cyhoedd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 </a:t>
            </a:r>
            <a:r>
              <a:rPr lang="en-US" sz="1200" dirty="0" err="1"/>
              <a:t>Yn</a:t>
            </a:r>
            <a:r>
              <a:rPr lang="en-US" sz="1200" dirty="0"/>
              <a:t> y </a:t>
            </a:r>
            <a:r>
              <a:rPr lang="en-US" sz="1200" dirty="0" err="1"/>
              <a:t>blyddynoedd</a:t>
            </a:r>
            <a:r>
              <a:rPr lang="en-US" sz="1200" dirty="0"/>
              <a:t> </a:t>
            </a:r>
            <a:r>
              <a:rPr lang="en-US" sz="1200" dirty="0" err="1"/>
              <a:t>diwethaf</a:t>
            </a:r>
            <a:r>
              <a:rPr lang="en-US" sz="1200" dirty="0"/>
              <a:t>, mi </a:t>
            </a:r>
            <a:r>
              <a:rPr lang="en-US" sz="1200" dirty="0" err="1"/>
              <a:t>gaiff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profiad</a:t>
            </a:r>
            <a:r>
              <a:rPr lang="en-US" sz="1200" dirty="0"/>
              <a:t> o </a:t>
            </a:r>
            <a:r>
              <a:rPr lang="en-US" sz="1200" dirty="0" err="1"/>
              <a:t>ddisgo</a:t>
            </a:r>
            <a:r>
              <a:rPr lang="en-US" sz="1200" dirty="0"/>
              <a:t> </a:t>
            </a:r>
            <a:r>
              <a:rPr lang="en-US" sz="1200" dirty="0" err="1"/>
              <a:t>pŵer</a:t>
            </a:r>
            <a:r>
              <a:rPr lang="en-US" sz="1200" dirty="0"/>
              <a:t> </a:t>
            </a:r>
            <a:r>
              <a:rPr lang="en-US" sz="1200" dirty="0" err="1"/>
              <a:t>pedlo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Miwsig</a:t>
            </a:r>
            <a:r>
              <a:rPr lang="en-US" sz="1200" dirty="0"/>
              <a:t> Cymru.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un o </a:t>
            </a:r>
            <a:r>
              <a:rPr lang="en-US" sz="1200" dirty="0" err="1"/>
              <a:t>dechnegau</a:t>
            </a:r>
            <a:r>
              <a:rPr lang="en-US" sz="1200" dirty="0"/>
              <a:t> Vygotsky.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gwahodd</a:t>
            </a:r>
            <a:r>
              <a:rPr lang="en-US" sz="1200" dirty="0"/>
              <a:t> plant o’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uwchradd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ddarllen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gynradd</a:t>
            </a:r>
            <a:r>
              <a:rPr lang="en-US" sz="1200" dirty="0"/>
              <a:t>. Mae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brofiad</a:t>
            </a:r>
            <a:r>
              <a:rPr lang="en-US" sz="1200" dirty="0"/>
              <a:t> </a:t>
            </a:r>
            <a:r>
              <a:rPr lang="en-US" sz="1200" dirty="0" err="1"/>
              <a:t>anhygoel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ddau</a:t>
            </a:r>
            <a:r>
              <a:rPr lang="en-US" sz="1200" dirty="0"/>
              <a:t> </a:t>
            </a:r>
            <a:r>
              <a:rPr lang="en-US" sz="1200" dirty="0" err="1"/>
              <a:t>grŵp</a:t>
            </a:r>
            <a:r>
              <a:rPr lang="en-US" sz="1200" dirty="0"/>
              <a:t> o </a:t>
            </a:r>
            <a:r>
              <a:rPr lang="en-US" sz="1200" dirty="0" err="1"/>
              <a:t>blant</a:t>
            </a:r>
            <a:r>
              <a:rPr lang="en-US" sz="1200" dirty="0"/>
              <a:t> am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magu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y </a:t>
            </a:r>
            <a:r>
              <a:rPr lang="en-US" sz="1200" dirty="0" err="1"/>
              <a:t>ddau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greu</a:t>
            </a:r>
            <a:r>
              <a:rPr lang="en-US" sz="1200" dirty="0"/>
              <a:t> </a:t>
            </a:r>
            <a:r>
              <a:rPr lang="en-US" sz="1200" dirty="0" err="1"/>
              <a:t>perthynas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ogystal</a:t>
            </a:r>
            <a:r>
              <a:rPr lang="en-US" sz="1200" dirty="0"/>
              <a:t> </a:t>
            </a:r>
            <a:r>
              <a:rPr lang="en-US" sz="1200" dirty="0" err="1"/>
              <a:t>â’u</a:t>
            </a:r>
            <a:r>
              <a:rPr lang="en-US" sz="1200" dirty="0"/>
              <a:t> </a:t>
            </a:r>
            <a:r>
              <a:rPr lang="en-US" sz="1200" dirty="0" err="1"/>
              <a:t>sgiliau</a:t>
            </a:r>
            <a:r>
              <a:rPr lang="en-US" sz="1200" dirty="0"/>
              <a:t> </a:t>
            </a:r>
            <a:r>
              <a:rPr lang="en-US" sz="1200" dirty="0" err="1"/>
              <a:t>darllen</a:t>
            </a:r>
            <a:r>
              <a:rPr lang="en-US" sz="1200" dirty="0"/>
              <a:t>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F8EBDE-E779-3F45-BC8B-4D62095B7CF9}"/>
              </a:ext>
            </a:extLst>
          </p:cNvPr>
          <p:cNvSpPr txBox="1"/>
          <p:nvPr/>
        </p:nvSpPr>
        <p:spPr>
          <a:xfrm>
            <a:off x="8305235" y="3659490"/>
            <a:ext cx="4331625" cy="39703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Y </a:t>
            </a:r>
            <a:r>
              <a:rPr lang="en-US" sz="1200" b="1" dirty="0" err="1"/>
              <a:t>siarter</a:t>
            </a:r>
            <a:r>
              <a:rPr lang="en-US" sz="1200" b="1" dirty="0"/>
              <a:t> </a:t>
            </a:r>
            <a:r>
              <a:rPr lang="en-US" sz="1200" b="1" dirty="0" err="1"/>
              <a:t>iaith</a:t>
            </a:r>
            <a:r>
              <a:rPr lang="en-US" sz="1200" b="1" dirty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 </a:t>
            </a:r>
            <a:r>
              <a:rPr lang="en-US" sz="1200" dirty="0" err="1"/>
              <a:t>Siarter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</a:t>
            </a:r>
            <a:r>
              <a:rPr lang="en-US" sz="1200" dirty="0" err="1"/>
              <a:t>fframwaith</a:t>
            </a:r>
            <a:r>
              <a:rPr lang="en-US" sz="1200" dirty="0"/>
              <a:t> </a:t>
            </a:r>
            <a:r>
              <a:rPr lang="en-US" sz="1200" dirty="0" err="1"/>
              <a:t>creuwyd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y </a:t>
            </a:r>
            <a:r>
              <a:rPr lang="en-US" sz="1200" dirty="0" err="1"/>
              <a:t>llywodraeth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cyrraedd</a:t>
            </a:r>
            <a:r>
              <a:rPr lang="en-US" sz="1200" dirty="0"/>
              <a:t> y nod o </a:t>
            </a:r>
            <a:r>
              <a:rPr lang="en-US" sz="1200" dirty="0" err="1"/>
              <a:t>gael</a:t>
            </a:r>
            <a:r>
              <a:rPr lang="en-US" sz="1200" dirty="0"/>
              <a:t> 1 </a:t>
            </a:r>
            <a:r>
              <a:rPr lang="en-US" sz="1200" dirty="0" err="1"/>
              <a:t>miliwn</a:t>
            </a:r>
            <a:r>
              <a:rPr lang="en-US" sz="1200" dirty="0"/>
              <a:t> o </a:t>
            </a:r>
            <a:r>
              <a:rPr lang="en-US" sz="1200" dirty="0" err="1"/>
              <a:t>siaradwyr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erbyn</a:t>
            </a:r>
            <a:r>
              <a:rPr lang="en-US" sz="1200" dirty="0"/>
              <a:t> 2050.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 </a:t>
            </a:r>
            <a:r>
              <a:rPr lang="en-US" sz="1200" dirty="0" err="1"/>
              <a:t>pwrpas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</a:t>
            </a:r>
            <a:r>
              <a:rPr lang="en-US" sz="1200" dirty="0" err="1"/>
              <a:t>cynyddu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a’u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 </a:t>
            </a:r>
            <a:r>
              <a:rPr lang="en-US" sz="1200" dirty="0" err="1"/>
              <a:t>tu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a </a:t>
            </a:r>
            <a:r>
              <a:rPr lang="en-US" sz="1200" dirty="0" err="1"/>
              <a:t>thu</a:t>
            </a:r>
            <a:r>
              <a:rPr lang="en-US" sz="1200" dirty="0"/>
              <a:t> </a:t>
            </a:r>
            <a:r>
              <a:rPr lang="en-US" sz="1200" dirty="0" err="1"/>
              <a:t>allan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paratoi</a:t>
            </a:r>
            <a:r>
              <a:rPr lang="en-US" sz="1200" dirty="0"/>
              <a:t> gig </a:t>
            </a:r>
            <a:r>
              <a:rPr lang="en-US" sz="1200" dirty="0" err="1"/>
              <a:t>Cymraeg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y </a:t>
            </a:r>
            <a:r>
              <a:rPr lang="en-US" sz="1200" dirty="0" err="1"/>
              <a:t>dosbarthiadau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miwsig</a:t>
            </a:r>
            <a:r>
              <a:rPr lang="en-US" sz="1200" dirty="0"/>
              <a:t> Cymru,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caniatáu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creu</a:t>
            </a:r>
            <a:r>
              <a:rPr lang="en-US" sz="1200" dirty="0"/>
              <a:t> </a:t>
            </a:r>
            <a:r>
              <a:rPr lang="en-US" sz="1200" dirty="0" err="1"/>
              <a:t>cyswllt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fywyd</a:t>
            </a:r>
            <a:r>
              <a:rPr lang="en-US" sz="1200" dirty="0"/>
              <a:t>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ogystal</a:t>
            </a:r>
            <a:r>
              <a:rPr lang="en-US" sz="1200" dirty="0"/>
              <a:t> </a:t>
            </a:r>
            <a:r>
              <a:rPr lang="en-US" sz="1200" dirty="0" err="1"/>
              <a:t>â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miwsig</a:t>
            </a:r>
            <a:r>
              <a:rPr lang="en-US" sz="1200" dirty="0"/>
              <a:t> Cymru,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paratoi</a:t>
            </a:r>
            <a:r>
              <a:rPr lang="en-US" sz="1200" dirty="0"/>
              <a:t> </a:t>
            </a:r>
            <a:r>
              <a:rPr lang="en-US" sz="1200" dirty="0" err="1"/>
              <a:t>gweithgareddau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dathlu</a:t>
            </a:r>
            <a:r>
              <a:rPr lang="en-US" sz="1200" dirty="0"/>
              <a:t> </a:t>
            </a:r>
            <a:r>
              <a:rPr lang="en-US" sz="1200" dirty="0" err="1"/>
              <a:t>diwrnodau</a:t>
            </a:r>
            <a:r>
              <a:rPr lang="en-US" sz="1200" dirty="0"/>
              <a:t> </a:t>
            </a:r>
            <a:r>
              <a:rPr lang="en-US" sz="1200" dirty="0" err="1"/>
              <a:t>pwysig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: </a:t>
            </a:r>
            <a:r>
              <a:rPr lang="en-US" sz="1200" dirty="0" err="1"/>
              <a:t>diwrnod</a:t>
            </a:r>
            <a:r>
              <a:rPr lang="en-US" sz="1200" dirty="0"/>
              <a:t> </a:t>
            </a:r>
            <a:r>
              <a:rPr lang="en-US" sz="1200" dirty="0" err="1"/>
              <a:t>Shwmae</a:t>
            </a:r>
            <a:r>
              <a:rPr lang="en-US" sz="1200" dirty="0"/>
              <a:t> </a:t>
            </a:r>
            <a:r>
              <a:rPr lang="en-US" sz="1200" dirty="0" err="1"/>
              <a:t>Sumae</a:t>
            </a:r>
            <a:r>
              <a:rPr lang="en-US" sz="1200" dirty="0"/>
              <a:t>, </a:t>
            </a:r>
            <a:r>
              <a:rPr lang="en-US" sz="1200" dirty="0" err="1"/>
              <a:t>Diwrnod</a:t>
            </a:r>
            <a:r>
              <a:rPr lang="en-US" sz="1200" dirty="0"/>
              <a:t> T </a:t>
            </a:r>
            <a:r>
              <a:rPr lang="en-US" sz="1200" dirty="0" err="1"/>
              <a:t>Llew</a:t>
            </a:r>
            <a:r>
              <a:rPr lang="en-US" sz="1200" dirty="0"/>
              <a:t> Jones, </a:t>
            </a:r>
            <a:r>
              <a:rPr lang="en-US" sz="1200" dirty="0" err="1"/>
              <a:t>Dydd</a:t>
            </a:r>
            <a:r>
              <a:rPr lang="en-US" sz="1200" dirty="0"/>
              <a:t> </a:t>
            </a:r>
            <a:r>
              <a:rPr lang="en-US" sz="1200" dirty="0" err="1"/>
              <a:t>Gŵyl</a:t>
            </a:r>
            <a:r>
              <a:rPr lang="en-US" sz="1200" dirty="0"/>
              <a:t> </a:t>
            </a:r>
            <a:r>
              <a:rPr lang="en-US" sz="1200" dirty="0" err="1"/>
              <a:t>Dewi</a:t>
            </a:r>
            <a:r>
              <a:rPr lang="en-US" sz="1200" dirty="0"/>
              <a:t> ac </a:t>
            </a:r>
            <a:r>
              <a:rPr lang="en-US" sz="1200" dirty="0" err="1"/>
              <a:t>ati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ehangach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am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ardal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dreftadaeth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ynghlwm</a:t>
            </a:r>
            <a:r>
              <a:rPr lang="en-US" sz="1200" dirty="0"/>
              <a:t> a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nodwedd</a:t>
            </a:r>
            <a:r>
              <a:rPr lang="en-US" sz="1200" dirty="0"/>
              <a:t> </a:t>
            </a:r>
            <a:r>
              <a:rPr lang="en-US" sz="1200" dirty="0" err="1"/>
              <a:t>arall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siarter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cynorthwywyr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mewnbwn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digwyddiadau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ynghlwm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siarter</a:t>
            </a:r>
            <a:r>
              <a:rPr lang="en-US" sz="1200" dirty="0"/>
              <a:t> </a:t>
            </a:r>
            <a:r>
              <a:rPr lang="en-US" sz="1200" dirty="0" err="1"/>
              <a:t>iaith</a:t>
            </a:r>
            <a:r>
              <a:rPr lang="en-US" sz="1200" dirty="0"/>
              <a:t> a </a:t>
            </a:r>
            <a:r>
              <a:rPr lang="en-US" sz="1200" dirty="0" err="1"/>
              <a:t>hybu’r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. </a:t>
            </a:r>
            <a:r>
              <a:rPr lang="en-US" sz="1200" dirty="0" err="1"/>
              <a:t>Roedd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digon</a:t>
            </a:r>
            <a:r>
              <a:rPr lang="en-US" sz="1200" dirty="0"/>
              <a:t> </a:t>
            </a:r>
            <a:r>
              <a:rPr lang="en-US" sz="1200" dirty="0" err="1"/>
              <a:t>ffodus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ymweliad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Bronwen Lewis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mwynhau</a:t>
            </a:r>
            <a:r>
              <a:rPr lang="en-US" sz="1200" dirty="0"/>
              <a:t> </a:t>
            </a:r>
            <a:r>
              <a:rPr lang="en-US" sz="1200" dirty="0" err="1"/>
              <a:t>cerddoriaeth</a:t>
            </a:r>
            <a:r>
              <a:rPr lang="en-US" sz="1200" dirty="0"/>
              <a:t> </a:t>
            </a:r>
            <a:r>
              <a:rPr lang="en-US" sz="1200" dirty="0" err="1"/>
              <a:t>fodern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714C6E-2D97-EB4D-9BA9-E7F3BEE9066C}"/>
              </a:ext>
            </a:extLst>
          </p:cNvPr>
          <p:cNvSpPr txBox="1"/>
          <p:nvPr/>
        </p:nvSpPr>
        <p:spPr>
          <a:xfrm>
            <a:off x="4625788" y="7795115"/>
            <a:ext cx="8175812" cy="1754326"/>
          </a:xfrm>
          <a:prstGeom prst="rect">
            <a:avLst/>
          </a:prstGeom>
          <a:solidFill>
            <a:srgbClr val="C8F649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Prosiect</a:t>
            </a:r>
            <a:r>
              <a:rPr lang="en-US" sz="1200" b="1" dirty="0"/>
              <a:t> </a:t>
            </a:r>
            <a:r>
              <a:rPr lang="en-US" sz="1200" b="1" dirty="0" err="1"/>
              <a:t>yr</a:t>
            </a:r>
            <a:r>
              <a:rPr lang="en-US" sz="1200" b="1" dirty="0"/>
              <a:t> </a:t>
            </a:r>
            <a:r>
              <a:rPr lang="en-US" sz="1200" b="1" dirty="0" err="1"/>
              <a:t>ysgol</a:t>
            </a:r>
            <a:r>
              <a:rPr lang="en-US" sz="1200" b="1" dirty="0"/>
              <a:t> 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gwerth</a:t>
            </a:r>
            <a:r>
              <a:rPr lang="en-US" sz="1200" dirty="0"/>
              <a:t> £9.8 </a:t>
            </a:r>
            <a:r>
              <a:rPr lang="en-US" sz="1200" dirty="0" err="1"/>
              <a:t>miliwn</a:t>
            </a:r>
            <a:r>
              <a:rPr lang="en-US" sz="1200" dirty="0"/>
              <a:t> </a:t>
            </a:r>
            <a:r>
              <a:rPr lang="en-US" sz="1200" dirty="0" err="1"/>
              <a:t>oedd</a:t>
            </a:r>
            <a:r>
              <a:rPr lang="en-US" sz="1200" dirty="0"/>
              <a:t> ail </a:t>
            </a:r>
            <a:r>
              <a:rPr lang="en-US" sz="1200" dirty="0" err="1"/>
              <a:t>greu’r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, </a:t>
            </a:r>
            <a:r>
              <a:rPr lang="en-US" sz="1200" dirty="0" err="1"/>
              <a:t>roedd</a:t>
            </a:r>
            <a:r>
              <a:rPr lang="en-US" sz="1200" dirty="0"/>
              <a:t> y </a:t>
            </a:r>
            <a:r>
              <a:rPr lang="en-US" sz="1200" dirty="0" err="1"/>
              <a:t>cyngor</a:t>
            </a:r>
            <a:r>
              <a:rPr lang="en-US" sz="1200" dirty="0"/>
              <a:t> am </a:t>
            </a:r>
            <a:r>
              <a:rPr lang="en-US" sz="1200" dirty="0" err="1"/>
              <a:t>gefnogi</a:t>
            </a:r>
            <a:r>
              <a:rPr lang="en-US" sz="1200" dirty="0"/>
              <a:t> </a:t>
            </a:r>
            <a:r>
              <a:rPr lang="en-US" sz="1200" dirty="0" err="1"/>
              <a:t>cwmnïoedd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creu</a:t>
            </a:r>
            <a:r>
              <a:rPr lang="en-US" sz="1200" dirty="0"/>
              <a:t> </a:t>
            </a:r>
            <a:r>
              <a:rPr lang="en-US" sz="1200" dirty="0" err="1"/>
              <a:t>swyddi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trigolion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Mi </a:t>
            </a:r>
            <a:r>
              <a:rPr lang="en-US" sz="1200" dirty="0" err="1"/>
              <a:t>oedd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asesu</a:t>
            </a:r>
            <a:r>
              <a:rPr lang="en-US" sz="1200" dirty="0"/>
              <a:t> </a:t>
            </a:r>
            <a:r>
              <a:rPr lang="en-US" sz="1200" dirty="0" err="1"/>
              <a:t>rheolaidd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y </a:t>
            </a:r>
            <a:r>
              <a:rPr lang="en-US" sz="1200" dirty="0" err="1"/>
              <a:t>safle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diogelwch</a:t>
            </a:r>
            <a:r>
              <a:rPr lang="en-US" sz="1200" dirty="0"/>
              <a:t> y </a:t>
            </a:r>
            <a:r>
              <a:rPr lang="en-US" sz="1200" dirty="0" err="1"/>
              <a:t>gweithwyr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ogystal</a:t>
            </a:r>
            <a:r>
              <a:rPr lang="en-US" sz="1200" dirty="0"/>
              <a:t> </a:t>
            </a:r>
            <a:r>
              <a:rPr lang="en-US" sz="1200" dirty="0" err="1"/>
              <a:t>â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roeddent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parchu’r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agos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caiff</a:t>
            </a:r>
            <a:r>
              <a:rPr lang="en-US" sz="1200" dirty="0"/>
              <a:t> </a:t>
            </a:r>
            <a:r>
              <a:rPr lang="en-US" sz="1200" dirty="0" err="1"/>
              <a:t>bobl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di-</a:t>
            </a:r>
            <a:r>
              <a:rPr lang="en-US" sz="1200" dirty="0" err="1"/>
              <a:t>waith</a:t>
            </a:r>
            <a:r>
              <a:rPr lang="en-US" sz="1200" dirty="0"/>
              <a:t> y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profiad</a:t>
            </a:r>
            <a:r>
              <a:rPr lang="en-US" sz="1200" dirty="0"/>
              <a:t> Gwaith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adeiladu’r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Newydd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prosiect</a:t>
            </a:r>
            <a:r>
              <a:rPr lang="en-US" sz="1200" dirty="0"/>
              <a:t> </a:t>
            </a:r>
            <a:r>
              <a:rPr lang="en-US" sz="1200" dirty="0" err="1"/>
              <a:t>caiff</a:t>
            </a:r>
            <a:r>
              <a:rPr lang="en-US" sz="1200" dirty="0"/>
              <a:t> </a:t>
            </a:r>
            <a:r>
              <a:rPr lang="en-US" sz="1200" dirty="0" err="1"/>
              <a:t>trigolion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di-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y </a:t>
            </a:r>
            <a:r>
              <a:rPr lang="en-US" sz="1200" dirty="0" err="1"/>
              <a:t>cyfle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profiad</a:t>
            </a:r>
            <a:r>
              <a:rPr lang="en-US" sz="1200" dirty="0"/>
              <a:t> Gwaith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adeiladu’r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Newydd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cwmni</a:t>
            </a:r>
            <a:r>
              <a:rPr lang="en-US" sz="1200" dirty="0"/>
              <a:t> </a:t>
            </a:r>
            <a:r>
              <a:rPr lang="en-US" sz="1200" dirty="0" err="1"/>
              <a:t>bysiau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dala</a:t>
            </a:r>
            <a:r>
              <a:rPr lang="en-US" sz="1200" dirty="0"/>
              <a:t> contract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5 </a:t>
            </a:r>
            <a:r>
              <a:rPr lang="en-US" sz="1200" dirty="0" err="1"/>
              <a:t>bws</a:t>
            </a:r>
            <a:r>
              <a:rPr lang="en-US" sz="1200" dirty="0"/>
              <a:t>, </a:t>
            </a:r>
            <a:r>
              <a:rPr lang="en-US" sz="1200" dirty="0" err="1"/>
              <a:t>felly’n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fusnes</a:t>
            </a:r>
            <a:r>
              <a:rPr lang="en-US" sz="1200" dirty="0"/>
              <a:t> ac </a:t>
            </a:r>
            <a:r>
              <a:rPr lang="en-US" sz="1200" dirty="0" err="1"/>
              <a:t>unigolion</a:t>
            </a:r>
            <a:r>
              <a:rPr lang="en-US" sz="1200" dirty="0"/>
              <a:t> </a:t>
            </a:r>
            <a:r>
              <a:rPr lang="en-US" sz="1200" dirty="0" err="1"/>
              <a:t>lleol</a:t>
            </a:r>
            <a:r>
              <a:rPr lang="en-US" sz="1200" dirty="0"/>
              <a:t>.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3142B6-B48A-724C-B991-788099CB5271}"/>
              </a:ext>
            </a:extLst>
          </p:cNvPr>
          <p:cNvSpPr txBox="1"/>
          <p:nvPr/>
        </p:nvSpPr>
        <p:spPr>
          <a:xfrm>
            <a:off x="0" y="6545247"/>
            <a:ext cx="4496366" cy="304698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Ffeithiau</a:t>
            </a:r>
            <a:r>
              <a:rPr lang="en-US" sz="1200" b="1" dirty="0"/>
              <a:t> am </a:t>
            </a:r>
            <a:r>
              <a:rPr lang="en-US" sz="1200" b="1" dirty="0" err="1"/>
              <a:t>yr</a:t>
            </a:r>
            <a:r>
              <a:rPr lang="en-US" sz="1200" b="1" dirty="0"/>
              <a:t> </a:t>
            </a:r>
            <a:r>
              <a:rPr lang="en-US" sz="1200" b="1" dirty="0" err="1"/>
              <a:t>ysgol</a:t>
            </a:r>
            <a:r>
              <a:rPr lang="en-US" sz="1200" b="1" dirty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Ysgol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blant</a:t>
            </a:r>
            <a:r>
              <a:rPr lang="en-US" sz="1200" dirty="0"/>
              <a:t> 3 </a:t>
            </a:r>
            <a:r>
              <a:rPr lang="en-US" sz="1200" dirty="0" err="1"/>
              <a:t>i</a:t>
            </a:r>
            <a:r>
              <a:rPr lang="en-US" sz="1200" dirty="0"/>
              <a:t> 11 </a:t>
            </a:r>
            <a:r>
              <a:rPr lang="en-US" sz="1200" dirty="0" err="1"/>
              <a:t>oed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hon, </a:t>
            </a:r>
            <a:r>
              <a:rPr lang="en-US" sz="1200" dirty="0" err="1"/>
              <a:t>gyda</a:t>
            </a:r>
            <a:r>
              <a:rPr lang="en-US" sz="1200" dirty="0"/>
              <a:t> 507 o </a:t>
            </a:r>
            <a:r>
              <a:rPr lang="en-US" sz="1200" dirty="0" err="1"/>
              <a:t>ddisgyblion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mynychu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gyfartaledd</a:t>
            </a:r>
            <a:r>
              <a:rPr lang="en-US" sz="1200" dirty="0"/>
              <a:t> </a:t>
            </a:r>
            <a:r>
              <a:rPr lang="en-US" sz="1200" dirty="0" err="1"/>
              <a:t>yng</a:t>
            </a:r>
            <a:r>
              <a:rPr lang="en-US" sz="1200" dirty="0"/>
              <a:t> </a:t>
            </a:r>
            <a:r>
              <a:rPr lang="en-US" sz="1200" dirty="0" err="1"/>
              <a:t>Nghyrmu</a:t>
            </a:r>
            <a:r>
              <a:rPr lang="en-US" sz="1200" dirty="0"/>
              <a:t>, </a:t>
            </a:r>
            <a:r>
              <a:rPr lang="en-US" sz="1200" dirty="0" err="1"/>
              <a:t>mae</a:t>
            </a:r>
            <a:r>
              <a:rPr lang="en-US" sz="1200" dirty="0"/>
              <a:t> 23.8% o </a:t>
            </a:r>
            <a:r>
              <a:rPr lang="en-US" sz="1200" dirty="0" err="1"/>
              <a:t>blant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gymwys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dderbyn</a:t>
            </a:r>
            <a:r>
              <a:rPr lang="en-US" sz="1200" dirty="0"/>
              <a:t> </a:t>
            </a:r>
            <a:r>
              <a:rPr lang="en-US" sz="1200" dirty="0" err="1"/>
              <a:t>prydiau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am </a:t>
            </a:r>
            <a:r>
              <a:rPr lang="en-US" sz="1200" dirty="0" err="1"/>
              <a:t>ddim</a:t>
            </a:r>
            <a:r>
              <a:rPr lang="en-US" sz="1200" dirty="0"/>
              <a:t>, Y </a:t>
            </a:r>
            <a:r>
              <a:rPr lang="en-US" sz="1200" dirty="0" err="1"/>
              <a:t>canran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gymwys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hon </a:t>
            </a:r>
            <a:r>
              <a:rPr lang="en-US" sz="1200" dirty="0" err="1"/>
              <a:t>yw</a:t>
            </a:r>
            <a:r>
              <a:rPr lang="en-US" sz="1200" dirty="0"/>
              <a:t> 9.2%.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Ysgol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hi,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bywyd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gwersi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darparu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gyfrwng</a:t>
            </a:r>
            <a:r>
              <a:rPr lang="en-US" sz="1200" dirty="0"/>
              <a:t> y </a:t>
            </a:r>
            <a:r>
              <a:rPr lang="en-US" sz="1200" dirty="0" err="1"/>
              <a:t>Gymraeg</a:t>
            </a:r>
            <a:r>
              <a:rPr lang="en-US" sz="1200" dirty="0"/>
              <a:t>.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hi, dim </a:t>
            </a:r>
            <a:r>
              <a:rPr lang="en-US" sz="1200" dirty="0" err="1"/>
              <a:t>ond</a:t>
            </a:r>
            <a:r>
              <a:rPr lang="en-US" sz="1200" dirty="0"/>
              <a:t> 10% o </a:t>
            </a:r>
            <a:r>
              <a:rPr lang="en-US" sz="1200" dirty="0" err="1"/>
              <a:t>ddisgyblion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dod</a:t>
            </a:r>
            <a:r>
              <a:rPr lang="en-US" sz="1200" dirty="0"/>
              <a:t> o </a:t>
            </a:r>
            <a:r>
              <a:rPr lang="en-US" sz="1200" dirty="0" err="1"/>
              <a:t>gartrefi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22% o </a:t>
            </a:r>
            <a:r>
              <a:rPr lang="en-US" sz="1200" dirty="0" err="1"/>
              <a:t>ddisgyblion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ADY,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nifer</a:t>
            </a:r>
            <a:r>
              <a:rPr lang="en-US" sz="1200" dirty="0"/>
              <a:t> </a:t>
            </a:r>
            <a:r>
              <a:rPr lang="en-US" sz="1200" dirty="0" err="1"/>
              <a:t>fach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datganiad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brofi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canran</a:t>
            </a:r>
            <a:r>
              <a:rPr lang="en-US" sz="1200" dirty="0"/>
              <a:t> 1%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</a:t>
            </a:r>
            <a:r>
              <a:rPr lang="en-US" sz="1200" dirty="0" err="1"/>
              <a:t>na’r</a:t>
            </a:r>
            <a:r>
              <a:rPr lang="en-US" sz="1200" dirty="0"/>
              <a:t> </a:t>
            </a:r>
            <a:r>
              <a:rPr lang="en-US" sz="1200" dirty="0" err="1"/>
              <a:t>canran</a:t>
            </a:r>
            <a:r>
              <a:rPr lang="en-US" sz="1200" dirty="0"/>
              <a:t> </a:t>
            </a:r>
            <a:r>
              <a:rPr lang="en-US" sz="1200" dirty="0" err="1"/>
              <a:t>cenedlaethol</a:t>
            </a:r>
            <a:r>
              <a:rPr lang="en-US" sz="1200" dirty="0"/>
              <a:t> ADY.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Mae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polisi</a:t>
            </a:r>
            <a:r>
              <a:rPr lang="en-US" sz="1200" dirty="0"/>
              <a:t> </a:t>
            </a:r>
            <a:r>
              <a:rPr lang="en-US" sz="1200" dirty="0" err="1"/>
              <a:t>cludiant</a:t>
            </a:r>
            <a:r>
              <a:rPr lang="en-US" sz="1200" dirty="0"/>
              <a:t>, </a:t>
            </a:r>
            <a:r>
              <a:rPr lang="en-US" sz="1200" dirty="0" err="1"/>
              <a:t>lle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hawl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y plant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byw</a:t>
            </a:r>
            <a:r>
              <a:rPr lang="en-US" sz="1200" dirty="0"/>
              <a:t> 2 </a:t>
            </a:r>
            <a:r>
              <a:rPr lang="en-US" sz="1200" dirty="0" err="1"/>
              <a:t>filltir</a:t>
            </a:r>
            <a:r>
              <a:rPr lang="en-US" sz="1200" dirty="0"/>
              <a:t> </a:t>
            </a:r>
            <a:r>
              <a:rPr lang="en-US" sz="1200" dirty="0" err="1"/>
              <a:t>neu’n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 </a:t>
            </a:r>
            <a:r>
              <a:rPr lang="en-US" sz="1200" dirty="0" err="1"/>
              <a:t>cludiant</a:t>
            </a:r>
            <a:r>
              <a:rPr lang="en-US" sz="1200" dirty="0"/>
              <a:t> am </a:t>
            </a:r>
            <a:r>
              <a:rPr lang="en-US" sz="1200" dirty="0" err="1"/>
              <a:t>ddim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</a:t>
            </a:r>
            <a:r>
              <a:rPr lang="en-US" sz="1200" dirty="0" err="1"/>
              <a:t>adroddiad</a:t>
            </a:r>
            <a:r>
              <a:rPr lang="en-US" sz="1200" dirty="0"/>
              <a:t> </a:t>
            </a:r>
            <a:r>
              <a:rPr lang="en-US" sz="1200" dirty="0" err="1"/>
              <a:t>Estyn</a:t>
            </a:r>
            <a:r>
              <a:rPr lang="en-US" sz="1200" dirty="0"/>
              <a:t>, </a:t>
            </a:r>
            <a:r>
              <a:rPr lang="en-US" sz="1200" dirty="0" err="1"/>
              <a:t>ychydig</a:t>
            </a:r>
            <a:r>
              <a:rPr lang="en-US" sz="1200" dirty="0"/>
              <a:t> </a:t>
            </a:r>
            <a:r>
              <a:rPr lang="en-US" sz="1200" dirty="0" err="1"/>
              <a:t>iawn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o </a:t>
            </a:r>
            <a:r>
              <a:rPr lang="en-US" sz="1200" dirty="0" err="1"/>
              <a:t>gefndir</a:t>
            </a:r>
            <a:r>
              <a:rPr lang="en-US" sz="1200" dirty="0"/>
              <a:t> </a:t>
            </a:r>
            <a:r>
              <a:rPr lang="en-US" sz="1200" dirty="0" err="1"/>
              <a:t>lleiafrifol</a:t>
            </a:r>
            <a:r>
              <a:rPr lang="en-US" sz="1200" dirty="0"/>
              <a:t> </a:t>
            </a:r>
            <a:r>
              <a:rPr lang="en-US" sz="1200" dirty="0" err="1"/>
              <a:t>ethnig</a:t>
            </a:r>
            <a:r>
              <a:rPr lang="en-US" sz="12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24B72B-998A-394D-A605-0FCDAF9F34A2}"/>
              </a:ext>
            </a:extLst>
          </p:cNvPr>
          <p:cNvSpPr txBox="1"/>
          <p:nvPr/>
        </p:nvSpPr>
        <p:spPr>
          <a:xfrm>
            <a:off x="21627" y="8965"/>
            <a:ext cx="3876451" cy="6370975"/>
          </a:xfrm>
          <a:prstGeom prst="rect">
            <a:avLst/>
          </a:prstGeom>
          <a:solidFill>
            <a:srgbClr val="EBE893"/>
          </a:solidFill>
        </p:spPr>
        <p:txBody>
          <a:bodyPr wrap="square" rtlCol="0">
            <a:spAutoFit/>
          </a:bodyPr>
          <a:lstStyle/>
          <a:p>
            <a:r>
              <a:rPr lang="en-US" sz="1200" b="1" dirty="0" err="1"/>
              <a:t>Perthynas</a:t>
            </a:r>
            <a:r>
              <a:rPr lang="en-US" sz="1200" b="1" dirty="0"/>
              <a:t> </a:t>
            </a:r>
            <a:r>
              <a:rPr lang="en-US" sz="1200" b="1" dirty="0" err="1"/>
              <a:t>gyda’r</a:t>
            </a:r>
            <a:r>
              <a:rPr lang="en-US" sz="1200" b="1" dirty="0"/>
              <a:t> </a:t>
            </a:r>
            <a:r>
              <a:rPr lang="en-US" sz="1200" b="1" dirty="0" err="1"/>
              <a:t>rhieni</a:t>
            </a:r>
            <a:r>
              <a:rPr lang="en-US" sz="1200" b="1" dirty="0"/>
              <a:t>:</a:t>
            </a:r>
          </a:p>
          <a:p>
            <a:r>
              <a:rPr lang="en-US" sz="1200" dirty="0"/>
              <a:t>Cred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yw’r</a:t>
            </a:r>
            <a:r>
              <a:rPr lang="en-US" sz="1200" dirty="0"/>
              <a:t> </a:t>
            </a:r>
            <a:r>
              <a:rPr lang="en-US" sz="1200" dirty="0" err="1"/>
              <a:t>rhieni’n</a:t>
            </a:r>
            <a:r>
              <a:rPr lang="en-US" sz="1200" dirty="0"/>
              <a:t> </a:t>
            </a:r>
            <a:r>
              <a:rPr lang="en-US" sz="1200" dirty="0" err="1"/>
              <a:t>gweithio’n</a:t>
            </a:r>
            <a:r>
              <a:rPr lang="en-US" sz="1200" dirty="0"/>
              <a:t> </a:t>
            </a:r>
            <a:r>
              <a:rPr lang="en-US" sz="1200" dirty="0" err="1"/>
              <a:t>agos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dda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sefydliad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llwyddo’n</a:t>
            </a:r>
            <a:r>
              <a:rPr lang="en-US" sz="1200" dirty="0"/>
              <a:t> well.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Cyn</a:t>
            </a:r>
            <a:r>
              <a:rPr lang="en-US" sz="1200" dirty="0"/>
              <a:t> </a:t>
            </a:r>
            <a:r>
              <a:rPr lang="en-US" sz="1200" dirty="0" err="1"/>
              <a:t>dechrau’r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ddiwrnodau</a:t>
            </a:r>
            <a:r>
              <a:rPr lang="en-US" sz="1200" dirty="0"/>
              <a:t> </a:t>
            </a:r>
            <a:r>
              <a:rPr lang="en-US" sz="1200" dirty="0" err="1"/>
              <a:t>agored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plant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 </a:t>
            </a:r>
            <a:r>
              <a:rPr lang="en-US" sz="1200" dirty="0" err="1"/>
              <a:t>naws</a:t>
            </a:r>
            <a:r>
              <a:rPr lang="en-US" sz="1200" dirty="0"/>
              <a:t> y </a:t>
            </a:r>
            <a:r>
              <a:rPr lang="en-US" sz="1200" dirty="0" err="1"/>
              <a:t>bywyd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hanner</a:t>
            </a:r>
            <a:r>
              <a:rPr lang="en-US" sz="1200" dirty="0"/>
              <a:t> </a:t>
            </a:r>
            <a:r>
              <a:rPr lang="en-US" sz="1200" dirty="0" err="1"/>
              <a:t>tymor</a:t>
            </a:r>
            <a:r>
              <a:rPr lang="en-US" sz="1200" dirty="0"/>
              <a:t> </a:t>
            </a:r>
            <a:r>
              <a:rPr lang="en-US" sz="1200" dirty="0" err="1"/>
              <a:t>bydd</a:t>
            </a:r>
            <a:r>
              <a:rPr lang="en-US" sz="1200" dirty="0"/>
              <a:t> y </a:t>
            </a:r>
            <a:r>
              <a:rPr lang="en-US" sz="1200" dirty="0" err="1"/>
              <a:t>brif</a:t>
            </a:r>
            <a:r>
              <a:rPr lang="en-US" sz="1200" dirty="0"/>
              <a:t> </a:t>
            </a:r>
            <a:r>
              <a:rPr lang="en-US" sz="1200" dirty="0" err="1"/>
              <a:t>athrawes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cyfarfod</a:t>
            </a:r>
            <a:r>
              <a:rPr lang="en-US" sz="1200" dirty="0"/>
              <a:t> </a:t>
            </a:r>
            <a:r>
              <a:rPr lang="en-US" sz="1200" dirty="0" err="1"/>
              <a:t>croeso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iddynt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y </a:t>
            </a:r>
            <a:r>
              <a:rPr lang="en-US" sz="1200" dirty="0" err="1"/>
              <a:t>wybodaeth</a:t>
            </a:r>
            <a:r>
              <a:rPr lang="en-US" sz="1200" dirty="0"/>
              <a:t> am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dychwelyd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am 6 </a:t>
            </a:r>
            <a:r>
              <a:rPr lang="en-US" sz="1200" dirty="0" err="1"/>
              <a:t>wythnos</a:t>
            </a:r>
            <a:r>
              <a:rPr lang="en-US" sz="1200" dirty="0"/>
              <a:t>,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noson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gwybod</a:t>
            </a:r>
            <a:r>
              <a:rPr lang="en-US" sz="1200" dirty="0"/>
              <a:t> </a:t>
            </a:r>
            <a:r>
              <a:rPr lang="en-US" sz="1200" dirty="0" err="1"/>
              <a:t>sut</a:t>
            </a:r>
            <a:r>
              <a:rPr lang="en-US" sz="1200" dirty="0"/>
              <a:t>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plentyn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setlo</a:t>
            </a:r>
            <a:r>
              <a:rPr lang="en-US" sz="1200" dirty="0"/>
              <a:t> </a:t>
            </a:r>
            <a:r>
              <a:rPr lang="en-US" sz="1200" dirty="0" err="1"/>
              <a:t>a’n</a:t>
            </a:r>
            <a:r>
              <a:rPr lang="en-US" sz="1200" dirty="0"/>
              <a:t> </a:t>
            </a:r>
            <a:r>
              <a:rPr lang="en-US" sz="1200" dirty="0" err="1"/>
              <a:t>datblygu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. </a:t>
            </a:r>
            <a:r>
              <a:rPr lang="en-US" sz="1200" dirty="0" err="1"/>
              <a:t>Maent</a:t>
            </a:r>
            <a:r>
              <a:rPr lang="en-US" sz="1200" dirty="0"/>
              <a:t>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gosod</a:t>
            </a:r>
            <a:r>
              <a:rPr lang="en-US" sz="1200" dirty="0"/>
              <a:t> </a:t>
            </a:r>
            <a:r>
              <a:rPr lang="en-US" sz="1200" dirty="0" err="1"/>
              <a:t>nodau</a:t>
            </a:r>
            <a:r>
              <a:rPr lang="en-US" sz="1200" dirty="0"/>
              <a:t> </a:t>
            </a:r>
            <a:r>
              <a:rPr lang="en-US" sz="1200" dirty="0" err="1"/>
              <a:t>gwahanol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gwthio’r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y </a:t>
            </a:r>
            <a:r>
              <a:rPr lang="en-US" sz="1200" dirty="0" err="1"/>
              <a:t>fersiwn</a:t>
            </a:r>
            <a:r>
              <a:rPr lang="en-US" sz="1200" dirty="0"/>
              <a:t> </a:t>
            </a:r>
            <a:r>
              <a:rPr lang="en-US" sz="1200" dirty="0" err="1"/>
              <a:t>gorau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ac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unigolion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wythnos</a:t>
            </a:r>
            <a:r>
              <a:rPr lang="en-US" sz="1200" dirty="0"/>
              <a:t> “</a:t>
            </a:r>
            <a:r>
              <a:rPr lang="en-US" sz="1200" dirty="0" err="1"/>
              <a:t>Dewch</a:t>
            </a:r>
            <a:r>
              <a:rPr lang="en-US" sz="1200" dirty="0"/>
              <a:t> </a:t>
            </a:r>
            <a:r>
              <a:rPr lang="en-US" sz="1200" dirty="0" err="1"/>
              <a:t>a’ch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i </a:t>
            </a:r>
            <a:r>
              <a:rPr lang="en-US" sz="1200" dirty="0" err="1"/>
              <a:t>ysgol</a:t>
            </a:r>
            <a:r>
              <a:rPr lang="en-US" sz="1200" dirty="0"/>
              <a:t>”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trafod</a:t>
            </a:r>
            <a:r>
              <a:rPr lang="en-US" sz="1200" dirty="0"/>
              <a:t> </a:t>
            </a:r>
            <a:r>
              <a:rPr lang="en-US" sz="1200" dirty="0" err="1"/>
              <a:t>cynnydd</a:t>
            </a:r>
            <a:r>
              <a:rPr lang="en-US" sz="1200" dirty="0"/>
              <a:t> </a:t>
            </a:r>
            <a:r>
              <a:rPr lang="en-US" sz="1200" dirty="0" err="1"/>
              <a:t>academaidd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rhieni’n</a:t>
            </a:r>
            <a:r>
              <a:rPr lang="en-US" sz="1200" dirty="0"/>
              <a:t> </a:t>
            </a:r>
            <a:r>
              <a:rPr lang="en-US" sz="1200" dirty="0" err="1"/>
              <a:t>chwarae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annatod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addysg</a:t>
            </a:r>
            <a:r>
              <a:rPr lang="en-US" sz="1200" dirty="0"/>
              <a:t> y plant. Ac felly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sicrhau</a:t>
            </a:r>
            <a:r>
              <a:rPr lang="en-US" sz="1200" dirty="0"/>
              <a:t> </a:t>
            </a:r>
            <a:r>
              <a:rPr lang="en-US" sz="1200" dirty="0" err="1"/>
              <a:t>eu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dilyn</a:t>
            </a:r>
            <a:r>
              <a:rPr lang="en-US" sz="1200" dirty="0"/>
              <a:t> </a:t>
            </a:r>
            <a:r>
              <a:rPr lang="en-US" sz="1200" dirty="0" err="1"/>
              <a:t>bywyd</a:t>
            </a:r>
            <a:r>
              <a:rPr lang="en-US" sz="1200" dirty="0"/>
              <a:t> </a:t>
            </a:r>
            <a:r>
              <a:rPr lang="en-US" sz="1200" dirty="0" err="1"/>
              <a:t>addysgiadol</a:t>
            </a:r>
            <a:r>
              <a:rPr lang="en-US" sz="1200" dirty="0"/>
              <a:t> y plant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côd</a:t>
            </a:r>
            <a:r>
              <a:rPr lang="en-US" sz="1200" dirty="0"/>
              <a:t> QR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newid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flynyddol</a:t>
            </a:r>
            <a:r>
              <a:rPr lang="en-US" sz="1200" dirty="0"/>
              <a:t>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/>
              <a:t>Am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mwyafrif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dod</a:t>
            </a:r>
            <a:r>
              <a:rPr lang="en-US" sz="1200" dirty="0"/>
              <a:t> o </a:t>
            </a:r>
            <a:r>
              <a:rPr lang="en-US" sz="1200" dirty="0" err="1"/>
              <a:t>gartrefi</a:t>
            </a:r>
            <a:r>
              <a:rPr lang="en-US" sz="1200" dirty="0"/>
              <a:t> di </a:t>
            </a:r>
            <a:r>
              <a:rPr lang="en-US" sz="1200" dirty="0" err="1"/>
              <a:t>Gymraeg</a:t>
            </a:r>
            <a:r>
              <a:rPr lang="en-US" sz="1200" dirty="0"/>
              <a:t>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cynnig</a:t>
            </a:r>
            <a:r>
              <a:rPr lang="en-US" sz="1200" dirty="0"/>
              <a:t> </a:t>
            </a:r>
            <a:r>
              <a:rPr lang="en-US" sz="1200" dirty="0" err="1"/>
              <a:t>gwersi</a:t>
            </a:r>
            <a:r>
              <a:rPr lang="en-US" sz="1200" dirty="0"/>
              <a:t> </a:t>
            </a:r>
            <a:r>
              <a:rPr lang="en-US" sz="1200" dirty="0" err="1"/>
              <a:t>Cymraeg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amrywiaeth</a:t>
            </a:r>
            <a:r>
              <a:rPr lang="en-US" sz="1200" dirty="0"/>
              <a:t> </a:t>
            </a:r>
            <a:r>
              <a:rPr lang="en-US" sz="1200" dirty="0" err="1"/>
              <a:t>gweithgareddau</a:t>
            </a:r>
            <a:r>
              <a:rPr lang="en-US" sz="1200" dirty="0"/>
              <a:t> </a:t>
            </a:r>
            <a:r>
              <a:rPr lang="en-US" sz="1200" dirty="0" err="1"/>
              <a:t>mae’r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cwblhau</a:t>
            </a:r>
            <a:r>
              <a:rPr lang="en-US" sz="1200" dirty="0"/>
              <a:t> </a:t>
            </a:r>
            <a:r>
              <a:rPr lang="en-US" sz="1200" dirty="0" err="1"/>
              <a:t>neu’n</a:t>
            </a:r>
            <a:r>
              <a:rPr lang="en-US" sz="1200" dirty="0"/>
              <a:t> </a:t>
            </a:r>
            <a:r>
              <a:rPr lang="en-US" sz="1200" dirty="0" err="1"/>
              <a:t>cymryd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ynddi</a:t>
            </a:r>
            <a:r>
              <a:rPr lang="en-US" sz="1200" dirty="0"/>
              <a:t>,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creu</a:t>
            </a:r>
            <a:r>
              <a:rPr lang="en-US" sz="1200" dirty="0"/>
              <a:t> </a:t>
            </a:r>
            <a:r>
              <a:rPr lang="en-US" sz="1200" dirty="0" err="1"/>
              <a:t>tudalen</a:t>
            </a:r>
            <a:r>
              <a:rPr lang="en-US" sz="1200" dirty="0"/>
              <a:t> </a:t>
            </a:r>
            <a:r>
              <a:rPr lang="en-US" sz="1200" dirty="0" err="1"/>
              <a:t>trydar</a:t>
            </a:r>
            <a:r>
              <a:rPr lang="en-US" sz="1200" dirty="0"/>
              <a:t> </a:t>
            </a:r>
            <a:r>
              <a:rPr lang="en-US" sz="1200" dirty="0" err="1"/>
              <a:t>er</a:t>
            </a:r>
            <a:r>
              <a:rPr lang="en-US" sz="1200" dirty="0"/>
              <a:t>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rhannu</a:t>
            </a:r>
            <a:r>
              <a:rPr lang="en-US" sz="1200" dirty="0"/>
              <a:t> </a:t>
            </a:r>
            <a:r>
              <a:rPr lang="en-US" sz="1200" dirty="0" err="1"/>
              <a:t>lluniau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200" dirty="0" err="1"/>
              <a:t>Yn</a:t>
            </a:r>
            <a:r>
              <a:rPr lang="en-US" sz="1200" dirty="0"/>
              <a:t> union </a:t>
            </a:r>
            <a:r>
              <a:rPr lang="en-US" sz="1200" dirty="0" err="1"/>
              <a:t>fel</a:t>
            </a:r>
            <a:r>
              <a:rPr lang="en-US" sz="1200" dirty="0"/>
              <a:t> y </a:t>
            </a:r>
            <a:r>
              <a:rPr lang="en-US" sz="1200" dirty="0" err="1"/>
              <a:t>rhan</a:t>
            </a:r>
            <a:r>
              <a:rPr lang="en-US" sz="1200" dirty="0"/>
              <a:t> </a:t>
            </a:r>
            <a:r>
              <a:rPr lang="en-US" sz="1200" dirty="0" err="1"/>
              <a:t>fwyaf</a:t>
            </a:r>
            <a:r>
              <a:rPr lang="en-US" sz="1200" dirty="0"/>
              <a:t> o </a:t>
            </a:r>
            <a:r>
              <a:rPr lang="en-US" sz="1200" dirty="0" err="1"/>
              <a:t>ysgolion</a:t>
            </a:r>
            <a:r>
              <a:rPr lang="en-US" sz="1200" dirty="0"/>
              <a:t> </a:t>
            </a:r>
            <a:r>
              <a:rPr lang="en-US" sz="1200" dirty="0" err="1"/>
              <a:t>yng</a:t>
            </a:r>
            <a:r>
              <a:rPr lang="en-US" sz="1200" dirty="0"/>
              <a:t> </a:t>
            </a:r>
            <a:r>
              <a:rPr lang="en-US" sz="1200" dirty="0" err="1"/>
              <a:t>Nghymru</a:t>
            </a:r>
            <a:r>
              <a:rPr lang="en-US" sz="1200" dirty="0"/>
              <a:t>,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hon </a:t>
            </a:r>
            <a:r>
              <a:rPr lang="en-US" sz="1200" dirty="0" err="1"/>
              <a:t>papur</a:t>
            </a:r>
            <a:r>
              <a:rPr lang="en-US" sz="1200" dirty="0"/>
              <a:t> </a:t>
            </a:r>
            <a:r>
              <a:rPr lang="en-US" sz="1200" dirty="0" err="1"/>
              <a:t>tymhorol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sôn</a:t>
            </a:r>
            <a:r>
              <a:rPr lang="en-US" sz="1200" dirty="0"/>
              <a:t> am y </a:t>
            </a:r>
            <a:r>
              <a:rPr lang="en-US" sz="1200" dirty="0" err="1"/>
              <a:t>digwyddiadau</a:t>
            </a:r>
            <a:r>
              <a:rPr lang="en-US" sz="1200" dirty="0"/>
              <a:t> </a:t>
            </a:r>
            <a:r>
              <a:rPr lang="en-US" sz="1200" dirty="0" err="1"/>
              <a:t>mwyaf</a:t>
            </a:r>
            <a:r>
              <a:rPr lang="en-US" sz="1200" dirty="0"/>
              <a:t> </a:t>
            </a:r>
            <a:r>
              <a:rPr lang="en-US" sz="1200" dirty="0" err="1"/>
              <a:t>pwysig</a:t>
            </a:r>
            <a:r>
              <a:rPr lang="en-US" sz="1200" dirty="0"/>
              <a:t> a </a:t>
            </a:r>
            <a:r>
              <a:rPr lang="en-US" sz="1200" dirty="0" err="1"/>
              <a:t>llwyddiant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.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gyfle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gymuned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rhieni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lwyddiannau’r</a:t>
            </a:r>
            <a:r>
              <a:rPr lang="en-US" sz="1200" dirty="0"/>
              <a:t> plant.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09D6FC-C788-924A-88D5-E92679453D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65" r="8153" b="1863"/>
          <a:stretch/>
        </p:blipFill>
        <p:spPr>
          <a:xfrm>
            <a:off x="4950200" y="4115651"/>
            <a:ext cx="2901201" cy="242959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4095482-7717-E547-904E-185DD3995C90}"/>
              </a:ext>
            </a:extLst>
          </p:cNvPr>
          <p:cNvSpPr/>
          <p:nvPr/>
        </p:nvSpPr>
        <p:spPr>
          <a:xfrm>
            <a:off x="1554506" y="3470320"/>
            <a:ext cx="911526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Dechrau</a:t>
            </a:r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Wrth</a:t>
            </a:r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Fy</a:t>
            </a:r>
            <a:r>
              <a:rPr lang="en-GB" sz="3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GB" sz="32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Nhraed</a:t>
            </a:r>
            <a:endParaRPr lang="en-GB" sz="32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1FFB9CD-5743-524A-8087-02D37157EBF8}"/>
              </a:ext>
            </a:extLst>
          </p:cNvPr>
          <p:cNvSpPr txBox="1"/>
          <p:nvPr/>
        </p:nvSpPr>
        <p:spPr>
          <a:xfrm>
            <a:off x="4950200" y="6605803"/>
            <a:ext cx="279067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Aseiniad</a:t>
            </a:r>
            <a:r>
              <a:rPr lang="en-US" sz="1100" dirty="0"/>
              <a:t> 4013</a:t>
            </a:r>
          </a:p>
          <a:p>
            <a:r>
              <a:rPr lang="en-US" sz="1100" dirty="0"/>
              <a:t>2310396</a:t>
            </a:r>
          </a:p>
        </p:txBody>
      </p:sp>
    </p:spTree>
    <p:extLst>
      <p:ext uri="{BB962C8B-B14F-4D97-AF65-F5344CB8AC3E}">
        <p14:creationId xmlns:p14="http://schemas.microsoft.com/office/powerpoint/2010/main" val="332958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43133</TotalTime>
  <Words>966</Words>
  <Application>Microsoft Macintosh PowerPoint</Application>
  <PresentationFormat>A3 Paper (297x420 mm)</PresentationFormat>
  <Paragraphs>43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Kayleigh Tamlin</dc:creator>
  <cp:lastModifiedBy>Kayleigh Tamlin</cp:lastModifiedBy>
  <cp:revision>33</cp:revision>
  <dcterms:created xsi:type="dcterms:W3CDTF">2023-12-12T09:56:48Z</dcterms:created>
  <dcterms:modified xsi:type="dcterms:W3CDTF">2024-01-11T08:50:28Z</dcterms:modified>
</cp:coreProperties>
</file>