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04" r:id="rId1"/>
  </p:sldMasterIdLst>
  <p:notesMasterIdLst>
    <p:notesMasterId r:id="rId26"/>
  </p:notesMasterIdLst>
  <p:sldIdLst>
    <p:sldId id="256" r:id="rId2"/>
    <p:sldId id="257" r:id="rId3"/>
    <p:sldId id="265" r:id="rId4"/>
    <p:sldId id="266" r:id="rId5"/>
    <p:sldId id="269" r:id="rId6"/>
    <p:sldId id="267" r:id="rId7"/>
    <p:sldId id="268" r:id="rId8"/>
    <p:sldId id="275" r:id="rId9"/>
    <p:sldId id="276" r:id="rId10"/>
    <p:sldId id="277" r:id="rId11"/>
    <p:sldId id="278" r:id="rId12"/>
    <p:sldId id="279" r:id="rId13"/>
    <p:sldId id="280" r:id="rId14"/>
    <p:sldId id="272" r:id="rId15"/>
    <p:sldId id="273" r:id="rId16"/>
    <p:sldId id="274" r:id="rId17"/>
    <p:sldId id="262" r:id="rId18"/>
    <p:sldId id="264" r:id="rId19"/>
    <p:sldId id="270" r:id="rId20"/>
    <p:sldId id="271" r:id="rId21"/>
    <p:sldId id="258" r:id="rId22"/>
    <p:sldId id="259" r:id="rId23"/>
    <p:sldId id="260" r:id="rId24"/>
    <p:sldId id="26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4"/>
    <p:restoredTop sz="82200"/>
  </p:normalViewPr>
  <p:slideViewPr>
    <p:cSldViewPr snapToGrid="0" snapToObjects="1">
      <p:cViewPr varScale="1">
        <p:scale>
          <a:sx n="84" d="100"/>
          <a:sy n="84" d="100"/>
        </p:scale>
        <p:origin x="-174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notesMaster" Target="notesMasters/notesMaster1.xml"/><Relationship Id="rId27" Type="http://schemas.openxmlformats.org/officeDocument/2006/relationships/printerSettings" Target="printerSettings/printerSettings1.bin"/><Relationship Id="rId28" Type="http://schemas.openxmlformats.org/officeDocument/2006/relationships/presProps" Target="presProps.xml"/><Relationship Id="rId29" Type="http://schemas.openxmlformats.org/officeDocument/2006/relationships/viewProps" Target="viewProps.xml"/><Relationship Id="rId30" Type="http://schemas.openxmlformats.org/officeDocument/2006/relationships/theme" Target="theme/theme1.xml"/><Relationship Id="rId3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853132-013F-2140-B2A8-5F62790C8EE0}" type="datetimeFigureOut">
              <a:rPr lang="en-US" smtClean="0"/>
              <a:t>12/02/19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1C534B-2778-C742-AFB5-A109F3FCF563}" type="slidenum">
              <a:rPr lang="en-US" smtClean="0"/>
              <a:t>‹#›</a:t>
            </a:fld>
            <a:endParaRPr lang="en-US"/>
          </a:p>
        </p:txBody>
      </p:sp>
    </p:spTree>
    <p:extLst>
      <p:ext uri="{BB962C8B-B14F-4D97-AF65-F5344CB8AC3E}">
        <p14:creationId xmlns:p14="http://schemas.microsoft.com/office/powerpoint/2010/main" val="306165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=j1-LXJHOQ4g</a:t>
            </a:r>
            <a:endParaRPr lang="en-US" dirty="0"/>
          </a:p>
        </p:txBody>
      </p:sp>
      <p:sp>
        <p:nvSpPr>
          <p:cNvPr id="4" name="Slide Number Placeholder 3"/>
          <p:cNvSpPr>
            <a:spLocks noGrp="1"/>
          </p:cNvSpPr>
          <p:nvPr>
            <p:ph type="sldNum" sz="quarter" idx="10"/>
          </p:nvPr>
        </p:nvSpPr>
        <p:spPr/>
        <p:txBody>
          <a:bodyPr/>
          <a:lstStyle/>
          <a:p>
            <a:fld id="{151C534B-2778-C742-AFB5-A109F3FCF563}" type="slidenum">
              <a:rPr lang="en-US" smtClean="0"/>
              <a:t>5</a:t>
            </a:fld>
            <a:endParaRPr lang="en-US"/>
          </a:p>
        </p:txBody>
      </p:sp>
    </p:spTree>
    <p:extLst>
      <p:ext uri="{BB962C8B-B14F-4D97-AF65-F5344CB8AC3E}">
        <p14:creationId xmlns:p14="http://schemas.microsoft.com/office/powerpoint/2010/main" val="2588917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In a classical screen story, the protagonist is struggling to do something, they have a goal. Stopping them</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from achieving this goal are the forces of antagonism, often another person, the antagonist. Without this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struggle, any achievement of the character lacks real merit (and real interest for a mainstream audience, it is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argued).</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8</a:t>
            </a:fld>
            <a:endParaRPr lang="en-US"/>
          </a:p>
        </p:txBody>
      </p:sp>
    </p:spTree>
    <p:extLst>
      <p:ext uri="{BB962C8B-B14F-4D97-AF65-F5344CB8AC3E}">
        <p14:creationId xmlns:p14="http://schemas.microsoft.com/office/powerpoint/2010/main" val="13601486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Characters struggle against obstacles. The most immediate are physical ones that put the life of the character</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at risk; if they are killed they cannot achieve their goal. Because there is so much at stake, genres that have</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this form of conflict are always popular, although they can quickly lapse into cliché.</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9</a:t>
            </a:fld>
            <a:endParaRPr lang="en-US"/>
          </a:p>
        </p:txBody>
      </p:sp>
    </p:spTree>
    <p:extLst>
      <p:ext uri="{BB962C8B-B14F-4D97-AF65-F5344CB8AC3E}">
        <p14:creationId xmlns:p14="http://schemas.microsoft.com/office/powerpoint/2010/main" val="1967471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Physical obstacles are an example of external conflict and can be used for comic and other purposes as well</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as for action/suspense. </a:t>
            </a:r>
          </a:p>
          <a:p>
            <a:r>
              <a:rPr lang="en-US" dirty="0" smtClean="0"/>
              <a:t>Other people can embody different concepts,</a:t>
            </a:r>
            <a:r>
              <a:rPr lang="en-US" baseline="0" dirty="0" smtClean="0"/>
              <a:t> to help add meaning to </a:t>
            </a:r>
            <a:r>
              <a:rPr lang="en-US" baseline="0" dirty="0" err="1" smtClean="0"/>
              <a:t>conflct</a:t>
            </a:r>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10</a:t>
            </a:fld>
            <a:endParaRPr lang="en-US"/>
          </a:p>
        </p:txBody>
      </p:sp>
    </p:spTree>
    <p:extLst>
      <p:ext uri="{BB962C8B-B14F-4D97-AF65-F5344CB8AC3E}">
        <p14:creationId xmlns:p14="http://schemas.microsoft.com/office/powerpoint/2010/main" val="14175440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By contrast, internal conflict is entirely within a character. It is self doubt, a moral dilemma, madness. The internal conflict of the screen story will often carry the underlying themes of the story, the film's argument, which we'll come back to in a bit.</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In many successful mainstream stories, the main character deals with both an external and internal conflict.</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In Titanic (1997), Rose DeWitt </a:t>
            </a:r>
            <a:r>
              <a:rPr lang="en-GB" sz="1200" kern="1200" dirty="0" err="1" smtClean="0">
                <a:solidFill>
                  <a:schemeClr val="tx1"/>
                </a:solidFill>
                <a:effectLst/>
                <a:latin typeface="+mn-lt"/>
                <a:ea typeface="+mn-ea"/>
                <a:cs typeface="+mn-cs"/>
              </a:rPr>
              <a:t>Bukater</a:t>
            </a:r>
            <a:r>
              <a:rPr lang="en-GB" sz="1200" kern="1200" dirty="0" smtClean="0">
                <a:solidFill>
                  <a:schemeClr val="tx1"/>
                </a:solidFill>
                <a:effectLst/>
                <a:latin typeface="+mn-lt"/>
                <a:ea typeface="+mn-ea"/>
                <a:cs typeface="+mn-cs"/>
              </a:rPr>
              <a:t> is facing the external conflict of surviving the iceberg-scuppered</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ship and the attentions of her mother, her </a:t>
            </a:r>
            <a:r>
              <a:rPr lang="en-GB" sz="1200" kern="1200" dirty="0" err="1" smtClean="0">
                <a:solidFill>
                  <a:schemeClr val="tx1"/>
                </a:solidFill>
                <a:effectLst/>
                <a:latin typeface="+mn-lt"/>
                <a:ea typeface="+mn-ea"/>
                <a:cs typeface="+mn-cs"/>
              </a:rPr>
              <a:t>fiance</a:t>
            </a:r>
            <a:r>
              <a:rPr lang="en-GB" sz="1200" kern="1200" dirty="0" smtClean="0">
                <a:solidFill>
                  <a:schemeClr val="tx1"/>
                </a:solidFill>
                <a:effectLst/>
                <a:latin typeface="+mn-lt"/>
                <a:ea typeface="+mn-ea"/>
                <a:cs typeface="+mn-cs"/>
              </a:rPr>
              <a:t>, Cal, and her new beau, Jack. She is also facing the internal</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conflict of whether to do her duty and marry Cal or follow her heart and choose Jack. When the internal and external conflicts climax at the same time, it can be a powerful story design. And a cheap sexual innuendo.</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11</a:t>
            </a:fld>
            <a:endParaRPr lang="en-US"/>
          </a:p>
        </p:txBody>
      </p:sp>
    </p:spTree>
    <p:extLst>
      <p:ext uri="{BB962C8B-B14F-4D97-AF65-F5344CB8AC3E}">
        <p14:creationId xmlns:p14="http://schemas.microsoft.com/office/powerpoint/2010/main" val="1499997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Conflict works across all the structural units of film: beats, scenes, sequences, acts and the whole film.</a:t>
            </a:r>
          </a:p>
          <a:p>
            <a:r>
              <a:rPr lang="en-GB" sz="1200" kern="1200" dirty="0" smtClean="0">
                <a:solidFill>
                  <a:schemeClr val="tx1"/>
                </a:solidFill>
                <a:effectLst/>
                <a:latin typeface="+mn-lt"/>
                <a:ea typeface="+mn-ea"/>
                <a:cs typeface="+mn-cs"/>
              </a:rPr>
              <a:t>Strong story design often features protagonists and antagonists with mutually incompatible goals; they both</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cannot have the same thing. Rose and Cal have mutually incompatible goals. As do Jack and Cal. And Rose and her mother. As do the ship's designer and the White Star Line – enough lifeboats versus making the deck look crowded.</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12</a:t>
            </a:fld>
            <a:endParaRPr lang="en-US"/>
          </a:p>
        </p:txBody>
      </p:sp>
    </p:spTree>
    <p:extLst>
      <p:ext uri="{BB962C8B-B14F-4D97-AF65-F5344CB8AC3E}">
        <p14:creationId xmlns:p14="http://schemas.microsoft.com/office/powerpoint/2010/main" val="7063764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Conflict is about something, it is symbolic or metaphorical to the audience. In Titanic, this is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represented by Rose's internal dilemma, is about class and gender divides, and about the opportunity to</a:t>
            </a:r>
          </a:p>
          <a:p>
            <a:r>
              <a:rPr lang="en-GB" sz="1200" kern="1200" dirty="0" smtClean="0">
                <a:solidFill>
                  <a:schemeClr val="tx1"/>
                </a:solidFill>
                <a:effectLst/>
                <a:latin typeface="+mn-lt"/>
                <a:ea typeface="+mn-ea"/>
                <a:cs typeface="+mn-cs"/>
              </a:rPr>
              <a:t>transcend these offered by new world of liberty, the USA, in contrast to the old world, Europe. It can help to</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think about this aspect of conflict as a moral argument, the protagonist and antagonist representing different</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sides. This can apply to any genre of narrative film.</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13</a:t>
            </a:fld>
            <a:endParaRPr lang="en-US"/>
          </a:p>
        </p:txBody>
      </p:sp>
    </p:spTree>
    <p:extLst>
      <p:ext uri="{BB962C8B-B14F-4D97-AF65-F5344CB8AC3E}">
        <p14:creationId xmlns:p14="http://schemas.microsoft.com/office/powerpoint/2010/main" val="1046062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A character, even one based closely on a real person, is an artificial creation, constructed to serve a function or functions in a screen story. There are a number of ways of approaching character, these different techniques and analyses will prove useful in your own work. But be warned, character is a thorny issue and as with other</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story elements,</a:t>
            </a:r>
            <a:r>
              <a:rPr lang="en-GB" sz="1200" kern="1200" baseline="0" dirty="0" smtClean="0">
                <a:solidFill>
                  <a:schemeClr val="tx1"/>
                </a:solidFill>
                <a:effectLst/>
                <a:latin typeface="+mn-lt"/>
                <a:ea typeface="+mn-ea"/>
                <a:cs typeface="+mn-cs"/>
              </a:rPr>
              <a:t> there’s a lot of give and take between character, conflict, structure and metaphor/symbol in the creation and development of a story. Today, we’ll look at some terms and concepts that will help you understand character and the story form and give you some basic tools to start exploring this.</a:t>
            </a:r>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91A0CBA-B4CA-474C-BA92-8AF21917A40C}" type="slidenum">
              <a:rPr lang="en-US" smtClean="0"/>
              <a:t>14</a:t>
            </a:fld>
            <a:endParaRPr lang="en-US"/>
          </a:p>
        </p:txBody>
      </p:sp>
    </p:spTree>
    <p:extLst>
      <p:ext uri="{BB962C8B-B14F-4D97-AF65-F5344CB8AC3E}">
        <p14:creationId xmlns:p14="http://schemas.microsoft.com/office/powerpoint/2010/main" val="2105832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Robert McKee distinguishes between what he terms characterization and character. For McKee, characterization refers to the surface </a:t>
            </a:r>
            <a:r>
              <a:rPr lang="en-GB" sz="1200" kern="1200" dirty="0" err="1" smtClean="0">
                <a:solidFill>
                  <a:schemeClr val="tx1"/>
                </a:solidFill>
                <a:effectLst/>
                <a:latin typeface="+mn-lt"/>
                <a:ea typeface="+mn-ea"/>
                <a:cs typeface="+mn-cs"/>
              </a:rPr>
              <a:t>dctails</a:t>
            </a:r>
            <a:r>
              <a:rPr lang="en-GB" sz="1200" kern="1200" dirty="0" smtClean="0">
                <a:solidFill>
                  <a:schemeClr val="tx1"/>
                </a:solidFill>
                <a:effectLst/>
                <a:latin typeface="+mn-lt"/>
                <a:ea typeface="+mn-ea"/>
                <a:cs typeface="+mn-cs"/>
              </a:rPr>
              <a:t>, such as how they look and dress, how they express themselves, race, creed, accent. This extends to personal history, such as family background, education, love life and career. It's all the stuff that's happened to make them who they are at the start of the story. Distinct from this, is what McKee terms character. This is what someone does, and they reveal who they truly are, what they stand for, by what they do, by the actions they take during the course of a story.</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15</a:t>
            </a:fld>
            <a:endParaRPr lang="en-US"/>
          </a:p>
        </p:txBody>
      </p:sp>
    </p:spTree>
    <p:extLst>
      <p:ext uri="{BB962C8B-B14F-4D97-AF65-F5344CB8AC3E}">
        <p14:creationId xmlns:p14="http://schemas.microsoft.com/office/powerpoint/2010/main" val="813817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In addition to the attributes that McKee and Field outline, a main character in a mainstream film will have a clear goal, and their struggle for that goal not only drives the film but symbolises what it is about.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Other characters can personify concepts that the main character (and their goal)</a:t>
            </a:r>
            <a:r>
              <a:rPr lang="en-GB" sz="1200" kern="1200" baseline="0" dirty="0" smtClean="0">
                <a:solidFill>
                  <a:schemeClr val="tx1"/>
                </a:solidFill>
                <a:effectLst/>
                <a:latin typeface="+mn-lt"/>
                <a:ea typeface="+mn-ea"/>
                <a:cs typeface="+mn-cs"/>
              </a:rPr>
              <a:t> are in conflict with </a:t>
            </a:r>
            <a:r>
              <a:rPr lang="mr-IN" sz="1200" kern="1200" baseline="0" dirty="0" smtClean="0">
                <a:solidFill>
                  <a:schemeClr val="tx1"/>
                </a:solidFill>
                <a:effectLst/>
                <a:latin typeface="+mn-lt"/>
                <a:ea typeface="+mn-ea"/>
                <a:cs typeface="+mn-cs"/>
              </a:rPr>
              <a:t>–</a:t>
            </a:r>
            <a:r>
              <a:rPr lang="en-GB" sz="1200" kern="1200" baseline="0" dirty="0" smtClean="0">
                <a:solidFill>
                  <a:schemeClr val="tx1"/>
                </a:solidFill>
                <a:effectLst/>
                <a:latin typeface="+mn-lt"/>
                <a:ea typeface="+mn-ea"/>
                <a:cs typeface="+mn-cs"/>
              </a:rPr>
              <a:t> when creating stories considering how characters might represent conflicting ideas can be a very useful tool.</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Main characters will often have divergent wants and needs, the conflicting conscious and unconscious desires.</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16</a:t>
            </a:fld>
            <a:endParaRPr lang="en-US"/>
          </a:p>
        </p:txBody>
      </p:sp>
    </p:spTree>
    <p:extLst>
      <p:ext uri="{BB962C8B-B14F-4D97-AF65-F5344CB8AC3E}">
        <p14:creationId xmlns:p14="http://schemas.microsoft.com/office/powerpoint/2010/main" val="11268937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a:t>
            </a:r>
            <a:r>
              <a:rPr lang="en-US" dirty="0" err="1" smtClean="0"/>
              <a:t>ZVXxInHyyjY</a:t>
            </a:r>
            <a:endParaRPr lang="en-US" dirty="0" smtClean="0"/>
          </a:p>
          <a:p>
            <a:r>
              <a:rPr lang="en-US" dirty="0" smtClean="0"/>
              <a:t>https://</a:t>
            </a:r>
            <a:r>
              <a:rPr lang="en-US" dirty="0" err="1" smtClean="0"/>
              <a:t>www.youtube.com</a:t>
            </a:r>
            <a:r>
              <a:rPr lang="en-US" dirty="0" smtClean="0"/>
              <a:t>/</a:t>
            </a:r>
            <a:r>
              <a:rPr lang="en-US" dirty="0" err="1" smtClean="0"/>
              <a:t>watch?v</a:t>
            </a:r>
            <a:r>
              <a:rPr lang="en-US" dirty="0" smtClean="0"/>
              <a:t>=niwOfWKw0BA</a:t>
            </a:r>
          </a:p>
          <a:p>
            <a:endParaRPr lang="en-US" dirty="0" smtClean="0"/>
          </a:p>
        </p:txBody>
      </p:sp>
      <p:sp>
        <p:nvSpPr>
          <p:cNvPr id="4" name="Slide Number Placeholder 3"/>
          <p:cNvSpPr>
            <a:spLocks noGrp="1"/>
          </p:cNvSpPr>
          <p:nvPr>
            <p:ph type="sldNum" sz="quarter" idx="10"/>
          </p:nvPr>
        </p:nvSpPr>
        <p:spPr/>
        <p:txBody>
          <a:bodyPr/>
          <a:lstStyle/>
          <a:p>
            <a:fld id="{151C534B-2778-C742-AFB5-A109F3FCF563}" type="slidenum">
              <a:rPr lang="en-US" smtClean="0"/>
              <a:t>17</a:t>
            </a:fld>
            <a:endParaRPr lang="en-US"/>
          </a:p>
        </p:txBody>
      </p:sp>
    </p:spTree>
    <p:extLst>
      <p:ext uri="{BB962C8B-B14F-4D97-AF65-F5344CB8AC3E}">
        <p14:creationId xmlns:p14="http://schemas.microsoft.com/office/powerpoint/2010/main" val="34104498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1C534B-2778-C742-AFB5-A109F3FCF563}" type="slidenum">
              <a:rPr lang="en-US" smtClean="0"/>
              <a:t>19</a:t>
            </a:fld>
            <a:endParaRPr lang="en-US"/>
          </a:p>
        </p:txBody>
      </p:sp>
    </p:spTree>
    <p:extLst>
      <p:ext uri="{BB962C8B-B14F-4D97-AF65-F5344CB8AC3E}">
        <p14:creationId xmlns:p14="http://schemas.microsoft.com/office/powerpoint/2010/main" val="32024304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vimeo.com</a:t>
            </a:r>
            <a:r>
              <a:rPr lang="en-US" dirty="0" smtClean="0"/>
              <a:t>/174957219</a:t>
            </a:r>
          </a:p>
          <a:p>
            <a:endParaRPr lang="en-US" dirty="0"/>
          </a:p>
        </p:txBody>
      </p:sp>
      <p:sp>
        <p:nvSpPr>
          <p:cNvPr id="4" name="Slide Number Placeholder 3"/>
          <p:cNvSpPr>
            <a:spLocks noGrp="1"/>
          </p:cNvSpPr>
          <p:nvPr>
            <p:ph type="sldNum" sz="quarter" idx="10"/>
          </p:nvPr>
        </p:nvSpPr>
        <p:spPr/>
        <p:txBody>
          <a:bodyPr/>
          <a:lstStyle/>
          <a:p>
            <a:fld id="{151C534B-2778-C742-AFB5-A109F3FCF563}" type="slidenum">
              <a:rPr lang="en-US" smtClean="0"/>
              <a:t>21</a:t>
            </a:fld>
            <a:endParaRPr lang="en-US"/>
          </a:p>
        </p:txBody>
      </p:sp>
    </p:spTree>
    <p:extLst>
      <p:ext uri="{BB962C8B-B14F-4D97-AF65-F5344CB8AC3E}">
        <p14:creationId xmlns:p14="http://schemas.microsoft.com/office/powerpoint/2010/main" val="1717654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=BcPBCrUc8YI</a:t>
            </a:r>
            <a:endParaRPr lang="en-US" dirty="0"/>
          </a:p>
        </p:txBody>
      </p:sp>
      <p:sp>
        <p:nvSpPr>
          <p:cNvPr id="4" name="Slide Number Placeholder 3"/>
          <p:cNvSpPr>
            <a:spLocks noGrp="1"/>
          </p:cNvSpPr>
          <p:nvPr>
            <p:ph type="sldNum" sz="quarter" idx="10"/>
          </p:nvPr>
        </p:nvSpPr>
        <p:spPr/>
        <p:txBody>
          <a:bodyPr/>
          <a:lstStyle/>
          <a:p>
            <a:fld id="{151C534B-2778-C742-AFB5-A109F3FCF563}" type="slidenum">
              <a:rPr lang="en-US" smtClean="0"/>
              <a:t>22</a:t>
            </a:fld>
            <a:endParaRPr lang="en-US"/>
          </a:p>
        </p:txBody>
      </p:sp>
    </p:spTree>
    <p:extLst>
      <p:ext uri="{BB962C8B-B14F-4D97-AF65-F5344CB8AC3E}">
        <p14:creationId xmlns:p14="http://schemas.microsoft.com/office/powerpoint/2010/main" val="18278915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=aM-93ZDlVF0</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23</a:t>
            </a:fld>
            <a:endParaRPr lang="en-US"/>
          </a:p>
        </p:txBody>
      </p:sp>
    </p:spTree>
    <p:extLst>
      <p:ext uri="{BB962C8B-B14F-4D97-AF65-F5344CB8AC3E}">
        <p14:creationId xmlns:p14="http://schemas.microsoft.com/office/powerpoint/2010/main" val="1523450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E3D8F89-7CFD-2347-A747-03B7121B93F5}" type="datetimeFigureOut">
              <a:rPr lang="en-US" smtClean="0"/>
              <a:t>12/02/19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extLst>
    <p:ext uri="{DCECCB84-F9BA-43D5-87BE-67443E8EF086}">
      <p15:sldGuideLst xmlns:p15="http://schemas.microsoft.com/office/powerpoint/2012/main" xmlns=""/>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D8F89-7CFD-2347-A747-03B7121B93F5}" type="datetimeFigureOut">
              <a:rPr lang="en-US" smtClean="0"/>
              <a:t>12/02/19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D8F89-7CFD-2347-A747-03B7121B93F5}" type="datetimeFigureOut">
              <a:rPr lang="en-US" smtClean="0"/>
              <a:t>12/02/19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extLst>
    <p:ext uri="{DCECCB84-F9BA-43D5-87BE-67443E8EF086}">
      <p15:sldGuideLst xmlns:p15="http://schemas.microsoft.com/office/powerpoint/2012/main" xmlns=""/>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3D8F89-7CFD-2347-A747-03B7121B93F5}" type="datetimeFigureOut">
              <a:rPr lang="en-US" smtClean="0"/>
              <a:t>12/02/19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E3D8F89-7CFD-2347-A747-03B7121B93F5}" type="datetimeFigureOut">
              <a:rPr lang="en-US" smtClean="0"/>
              <a:t>12/02/19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E3D8F89-7CFD-2347-A747-03B7121B93F5}" type="datetimeFigureOut">
              <a:rPr lang="en-US" smtClean="0"/>
              <a:t>12/02/19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D8F89-7CFD-2347-A747-03B7121B93F5}" type="datetimeFigureOut">
              <a:rPr lang="en-US" smtClean="0"/>
              <a:t>12/02/19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E3D8F89-7CFD-2347-A747-03B7121B93F5}" type="datetimeFigureOut">
              <a:rPr lang="en-US" smtClean="0"/>
              <a:t>12/02/19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E3D8F89-7CFD-2347-A747-03B7121B93F5}" type="datetimeFigureOut">
              <a:rPr lang="en-US" smtClean="0"/>
              <a:t>12/02/19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D8F89-7CFD-2347-A747-03B7121B93F5}" type="datetimeFigureOut">
              <a:rPr lang="en-US" smtClean="0"/>
              <a:t>12/02/19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D8F89-7CFD-2347-A747-03B7121B93F5}" type="datetimeFigureOut">
              <a:rPr lang="en-US" smtClean="0"/>
              <a:t>12/02/19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extLst>
    <p:ext uri="{DCECCB84-F9BA-43D5-87BE-67443E8EF086}">
      <p15:sldGuideLst xmlns:p15="http://schemas.microsoft.com/office/powerpoint/2012/main" xmlns=""/>
    </p:ext>
  </p:extLs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3D8F89-7CFD-2347-A747-03B7121B93F5}" type="datetimeFigureOut">
              <a:rPr lang="en-US" smtClean="0"/>
              <a:t>12/02/19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251C2E-11F7-DD48-873F-2EEE10B6625D}" type="slidenum">
              <a:rPr lang="en-US" smtClean="0"/>
              <a:t>‹#›</a:t>
            </a:fld>
            <a:endParaRPr lang="en-US"/>
          </a:p>
        </p:txBody>
      </p:sp>
    </p:spTree>
    <p:extLst>
      <p:ext uri="{BB962C8B-B14F-4D97-AF65-F5344CB8AC3E}">
        <p14:creationId xmlns:p14="http://schemas.microsoft.com/office/powerpoint/2010/main" val="1131160206"/>
      </p:ext>
    </p:extLst>
  </p:cSld>
  <p:clrMap bg1="dk1" tx1="lt1" bg2="dk2" tx2="lt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6.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1630" y="832431"/>
            <a:ext cx="9144000" cy="2387600"/>
          </a:xfrm>
        </p:spPr>
        <p:txBody>
          <a:bodyPr/>
          <a:lstStyle/>
          <a:p>
            <a:r>
              <a:rPr lang="en-US" dirty="0"/>
              <a:t>Scriptwriting</a:t>
            </a:r>
          </a:p>
        </p:txBody>
      </p:sp>
      <p:sp>
        <p:nvSpPr>
          <p:cNvPr id="3" name="Subtitle 2"/>
          <p:cNvSpPr>
            <a:spLocks noGrp="1"/>
          </p:cNvSpPr>
          <p:nvPr>
            <p:ph type="subTitle" idx="1"/>
          </p:nvPr>
        </p:nvSpPr>
        <p:spPr/>
        <p:txBody>
          <a:bodyPr/>
          <a:lstStyle/>
          <a:p>
            <a:r>
              <a:rPr lang="en-US" dirty="0"/>
              <a:t>M4X01654</a:t>
            </a:r>
          </a:p>
        </p:txBody>
      </p:sp>
    </p:spTree>
    <p:extLst>
      <p:ext uri="{BB962C8B-B14F-4D97-AF65-F5344CB8AC3E}">
        <p14:creationId xmlns:p14="http://schemas.microsoft.com/office/powerpoint/2010/main" val="629405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Short Film Analysis</a:t>
            </a:r>
            <a:endParaRPr lang="en-US" dirty="0"/>
          </a:p>
        </p:txBody>
      </p:sp>
      <p:sp>
        <p:nvSpPr>
          <p:cNvPr id="5" name="Subtitle 4"/>
          <p:cNvSpPr>
            <a:spLocks noGrp="1"/>
          </p:cNvSpPr>
          <p:nvPr>
            <p:ph type="subTitle" idx="1"/>
          </p:nvPr>
        </p:nvSpPr>
        <p:spPr/>
        <p:txBody>
          <a:bodyPr/>
          <a:lstStyle/>
          <a:p>
            <a:r>
              <a:rPr lang="en-US" dirty="0" smtClean="0"/>
              <a:t>Good things come in small packages</a:t>
            </a:r>
            <a:endParaRPr lang="en-US" dirty="0"/>
          </a:p>
        </p:txBody>
      </p:sp>
    </p:spTree>
    <p:extLst>
      <p:ext uri="{BB962C8B-B14F-4D97-AF65-F5344CB8AC3E}">
        <p14:creationId xmlns:p14="http://schemas.microsoft.com/office/powerpoint/2010/main" val="14287973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Stories as metaphor &amp; ritual</a:t>
            </a:r>
            <a:endParaRPr lang="en-US" dirty="0"/>
          </a:p>
        </p:txBody>
      </p:sp>
      <p:sp>
        <p:nvSpPr>
          <p:cNvPr id="3" name="Content Placeholder 2"/>
          <p:cNvSpPr>
            <a:spLocks noGrp="1"/>
          </p:cNvSpPr>
          <p:nvPr>
            <p:ph idx="1"/>
          </p:nvPr>
        </p:nvSpPr>
        <p:spPr/>
        <p:txBody>
          <a:bodyPr/>
          <a:lstStyle/>
          <a:p>
            <a:r>
              <a:rPr lang="en-GB" dirty="0"/>
              <a:t>Stories are metaphors for life</a:t>
            </a:r>
          </a:p>
          <a:p>
            <a:r>
              <a:rPr lang="en-GB" dirty="0"/>
              <a:t>Stories are rituals</a:t>
            </a:r>
          </a:p>
          <a:p>
            <a:r>
              <a:rPr lang="en-GB" dirty="0"/>
              <a:t>Stories use symbols and metaphor</a:t>
            </a:r>
          </a:p>
          <a:p>
            <a:r>
              <a:rPr lang="en-GB" dirty="0"/>
              <a:t>Stories </a:t>
            </a:r>
            <a:r>
              <a:rPr lang="en-GB" dirty="0" err="1"/>
              <a:t>dramatise</a:t>
            </a:r>
            <a:r>
              <a:rPr lang="en-GB" dirty="0"/>
              <a:t> change </a:t>
            </a:r>
            <a:r>
              <a:rPr lang="en-GB"/>
              <a:t>and </a:t>
            </a:r>
            <a:r>
              <a:rPr lang="en-GB" smtClean="0"/>
              <a:t>transformation</a:t>
            </a:r>
            <a:endParaRPr lang="en-GB" dirty="0"/>
          </a:p>
        </p:txBody>
      </p:sp>
    </p:spTree>
    <p:extLst>
      <p:ext uri="{BB962C8B-B14F-4D97-AF65-F5344CB8AC3E}">
        <p14:creationId xmlns:p14="http://schemas.microsoft.com/office/powerpoint/2010/main" val="227325142"/>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monomyth</a:t>
            </a:r>
            <a:endParaRPr lang="en-US" dirty="0"/>
          </a:p>
        </p:txBody>
      </p:sp>
      <p:sp>
        <p:nvSpPr>
          <p:cNvPr id="3" name="Content Placeholder 2"/>
          <p:cNvSpPr>
            <a:spLocks noGrp="1"/>
          </p:cNvSpPr>
          <p:nvPr>
            <p:ph idx="1"/>
          </p:nvPr>
        </p:nvSpPr>
        <p:spPr/>
        <p:txBody>
          <a:bodyPr/>
          <a:lstStyle/>
          <a:p>
            <a:r>
              <a:rPr lang="en-GB" dirty="0"/>
              <a:t>Ordinary world</a:t>
            </a:r>
          </a:p>
          <a:p>
            <a:r>
              <a:rPr lang="en-GB" dirty="0"/>
              <a:t>Extraordinary world</a:t>
            </a:r>
          </a:p>
          <a:p>
            <a:r>
              <a:rPr lang="en-GB" dirty="0"/>
              <a:t>Face challenges</a:t>
            </a:r>
          </a:p>
          <a:p>
            <a:r>
              <a:rPr lang="en-GB" dirty="0"/>
              <a:t>Receive a gift</a:t>
            </a:r>
          </a:p>
          <a:p>
            <a:r>
              <a:rPr lang="en-GB" dirty="0"/>
              <a:t>Return to ordinary world, transformed</a:t>
            </a:r>
          </a:p>
          <a:p>
            <a:endParaRPr lang="en-US" dirty="0"/>
          </a:p>
        </p:txBody>
      </p:sp>
    </p:spTree>
    <p:extLst>
      <p:ext uri="{BB962C8B-B14F-4D97-AF65-F5344CB8AC3E}">
        <p14:creationId xmlns:p14="http://schemas.microsoft.com/office/powerpoint/2010/main" val="2402874746"/>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Elevator Music (2006)</a:t>
            </a:r>
            <a:endParaRPr lang="en-US" dirty="0"/>
          </a:p>
        </p:txBody>
      </p:sp>
      <p:pic>
        <p:nvPicPr>
          <p:cNvPr id="4" name="Content Placeholder 3" descr="Elevator Music.jpg"/>
          <p:cNvPicPr>
            <a:picLocks noGrp="1" noChangeAspect="1"/>
          </p:cNvPicPr>
          <p:nvPr>
            <p:ph idx="1"/>
          </p:nvPr>
        </p:nvPicPr>
        <p:blipFill>
          <a:blip r:embed="rId3">
            <a:extLst>
              <a:ext uri="{28A0092B-C50C-407E-A947-70E740481C1C}">
                <a14:useLocalDpi xmlns:a14="http://schemas.microsoft.com/office/drawing/2010/main" val="0"/>
              </a:ext>
            </a:extLst>
          </a:blip>
          <a:srcRect l="-40624" r="-40624"/>
          <a:stretch>
            <a:fillRect/>
          </a:stretch>
        </p:blipFill>
        <p:spPr/>
      </p:pic>
    </p:spTree>
    <p:extLst>
      <p:ext uri="{BB962C8B-B14F-4D97-AF65-F5344CB8AC3E}">
        <p14:creationId xmlns:p14="http://schemas.microsoft.com/office/powerpoint/2010/main" val="2082983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Election Night (2000)</a:t>
            </a:r>
            <a:endParaRPr lang="en-US" dirty="0"/>
          </a:p>
        </p:txBody>
      </p:sp>
      <p:pic>
        <p:nvPicPr>
          <p:cNvPr id="4" name="Content Placeholder 3" descr="Election Night.jpg"/>
          <p:cNvPicPr>
            <a:picLocks noGrp="1" noChangeAspect="1"/>
          </p:cNvPicPr>
          <p:nvPr>
            <p:ph idx="1"/>
          </p:nvPr>
        </p:nvPicPr>
        <p:blipFill>
          <a:blip r:embed="rId2">
            <a:extLst>
              <a:ext uri="{28A0092B-C50C-407E-A947-70E740481C1C}">
                <a14:useLocalDpi xmlns:a14="http://schemas.microsoft.com/office/drawing/2010/main" val="0"/>
              </a:ext>
            </a:extLst>
          </a:blip>
          <a:srcRect l="-17907" r="-17907"/>
          <a:stretch>
            <a:fillRect/>
          </a:stretch>
        </p:blipFill>
        <p:spPr/>
      </p:pic>
    </p:spTree>
    <p:extLst>
      <p:ext uri="{BB962C8B-B14F-4D97-AF65-F5344CB8AC3E}">
        <p14:creationId xmlns:p14="http://schemas.microsoft.com/office/powerpoint/2010/main" val="335833333"/>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Election Night (2000)</a:t>
            </a:r>
            <a:endParaRPr lang="en-US" dirty="0"/>
          </a:p>
        </p:txBody>
      </p:sp>
      <p:sp>
        <p:nvSpPr>
          <p:cNvPr id="3" name="Content Placeholder 2"/>
          <p:cNvSpPr>
            <a:spLocks noGrp="1"/>
          </p:cNvSpPr>
          <p:nvPr>
            <p:ph idx="1"/>
          </p:nvPr>
        </p:nvSpPr>
        <p:spPr/>
        <p:txBody>
          <a:bodyPr/>
          <a:lstStyle/>
          <a:p>
            <a:r>
              <a:rPr lang="en-US" dirty="0" smtClean="0"/>
              <a:t>What is the ordinary world?</a:t>
            </a:r>
          </a:p>
          <a:p>
            <a:r>
              <a:rPr lang="en-US" dirty="0" smtClean="0"/>
              <a:t>What is the extraordinary world?</a:t>
            </a:r>
          </a:p>
          <a:p>
            <a:r>
              <a:rPr lang="en-US" dirty="0" smtClean="0"/>
              <a:t>What challenges does the main character face? (External/internal)</a:t>
            </a:r>
          </a:p>
          <a:p>
            <a:r>
              <a:rPr lang="en-US" dirty="0" smtClean="0"/>
              <a:t>How is the main character transformed?</a:t>
            </a:r>
          </a:p>
          <a:p>
            <a:r>
              <a:rPr lang="en-US" dirty="0" smtClean="0"/>
              <a:t>What gift does he receive?</a:t>
            </a:r>
            <a:endParaRPr lang="en-US" dirty="0"/>
          </a:p>
        </p:txBody>
      </p:sp>
    </p:spTree>
    <p:extLst>
      <p:ext uri="{BB962C8B-B14F-4D97-AF65-F5344CB8AC3E}">
        <p14:creationId xmlns:p14="http://schemas.microsoft.com/office/powerpoint/2010/main" val="220944202"/>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Conflict</a:t>
            </a:r>
            <a:endParaRPr lang="en-US" dirty="0"/>
          </a:p>
        </p:txBody>
      </p:sp>
      <p:sp>
        <p:nvSpPr>
          <p:cNvPr id="3" name="Content Placeholder 2"/>
          <p:cNvSpPr>
            <a:spLocks noGrp="1"/>
          </p:cNvSpPr>
          <p:nvPr>
            <p:ph idx="1"/>
          </p:nvPr>
        </p:nvSpPr>
        <p:spPr/>
        <p:txBody>
          <a:bodyPr/>
          <a:lstStyle/>
          <a:p>
            <a:r>
              <a:rPr lang="en-GB" dirty="0"/>
              <a:t>Protagonist struggles</a:t>
            </a:r>
          </a:p>
          <a:p>
            <a:r>
              <a:rPr lang="en-GB" dirty="0"/>
              <a:t>Has goal(s) to achieve</a:t>
            </a:r>
          </a:p>
          <a:p>
            <a:r>
              <a:rPr lang="en-GB" dirty="0"/>
              <a:t>Opposed by forces of antagonism</a:t>
            </a:r>
          </a:p>
          <a:p>
            <a:r>
              <a:rPr lang="en-GB" dirty="0"/>
              <a:t>Without struggle, achievement lacks merit</a:t>
            </a:r>
          </a:p>
          <a:p>
            <a:endParaRPr lang="en-US" dirty="0"/>
          </a:p>
        </p:txBody>
      </p:sp>
    </p:spTree>
    <p:extLst>
      <p:ext uri="{BB962C8B-B14F-4D97-AF65-F5344CB8AC3E}">
        <p14:creationId xmlns:p14="http://schemas.microsoft.com/office/powerpoint/2010/main" val="7550253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Obstacles</a:t>
            </a:r>
            <a:endParaRPr lang="en-US" dirty="0"/>
          </a:p>
        </p:txBody>
      </p:sp>
      <p:sp>
        <p:nvSpPr>
          <p:cNvPr id="3" name="Content Placeholder 2"/>
          <p:cNvSpPr>
            <a:spLocks noGrp="1"/>
          </p:cNvSpPr>
          <p:nvPr>
            <p:ph idx="1"/>
          </p:nvPr>
        </p:nvSpPr>
        <p:spPr/>
        <p:txBody>
          <a:bodyPr/>
          <a:lstStyle/>
          <a:p>
            <a:r>
              <a:rPr lang="en-GB" dirty="0"/>
              <a:t>Characters struggle against obstacles</a:t>
            </a:r>
          </a:p>
          <a:p>
            <a:r>
              <a:rPr lang="en-GB" dirty="0"/>
              <a:t>Obstacles can be external or internal</a:t>
            </a:r>
          </a:p>
          <a:p>
            <a:r>
              <a:rPr lang="en-GB" dirty="0"/>
              <a:t>Obstacles increase in magnitude</a:t>
            </a:r>
          </a:p>
        </p:txBody>
      </p:sp>
    </p:spTree>
    <p:extLst>
      <p:ext uri="{BB962C8B-B14F-4D97-AF65-F5344CB8AC3E}">
        <p14:creationId xmlns:p14="http://schemas.microsoft.com/office/powerpoint/2010/main" val="3303473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External conflict</a:t>
            </a:r>
            <a:endParaRPr lang="en-US" dirty="0"/>
          </a:p>
        </p:txBody>
      </p:sp>
      <p:sp>
        <p:nvSpPr>
          <p:cNvPr id="3" name="Content Placeholder 2"/>
          <p:cNvSpPr>
            <a:spLocks noGrp="1"/>
          </p:cNvSpPr>
          <p:nvPr>
            <p:ph idx="1"/>
          </p:nvPr>
        </p:nvSpPr>
        <p:spPr/>
        <p:txBody>
          <a:bodyPr/>
          <a:lstStyle/>
          <a:p>
            <a:r>
              <a:rPr lang="en-GB" dirty="0"/>
              <a:t>Outside the character</a:t>
            </a:r>
          </a:p>
          <a:p>
            <a:r>
              <a:rPr lang="en-GB" dirty="0"/>
              <a:t>Physical (such as, threat to survival)</a:t>
            </a:r>
          </a:p>
          <a:p>
            <a:r>
              <a:rPr lang="en-GB" dirty="0"/>
              <a:t>Other people (such as threat to survival/rivals/barriers)</a:t>
            </a:r>
          </a:p>
          <a:p>
            <a:endParaRPr lang="en-US" dirty="0"/>
          </a:p>
        </p:txBody>
      </p:sp>
    </p:spTree>
    <p:extLst>
      <p:ext uri="{BB962C8B-B14F-4D97-AF65-F5344CB8AC3E}">
        <p14:creationId xmlns:p14="http://schemas.microsoft.com/office/powerpoint/2010/main" val="34201404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Internal conflict</a:t>
            </a:r>
            <a:endParaRPr lang="en-US" dirty="0"/>
          </a:p>
        </p:txBody>
      </p:sp>
      <p:sp>
        <p:nvSpPr>
          <p:cNvPr id="3" name="Content Placeholder 2"/>
          <p:cNvSpPr>
            <a:spLocks noGrp="1"/>
          </p:cNvSpPr>
          <p:nvPr>
            <p:ph idx="1"/>
          </p:nvPr>
        </p:nvSpPr>
        <p:spPr/>
        <p:txBody>
          <a:bodyPr/>
          <a:lstStyle/>
          <a:p>
            <a:r>
              <a:rPr lang="en-GB" dirty="0"/>
              <a:t>Entirely within a character</a:t>
            </a:r>
          </a:p>
          <a:p>
            <a:r>
              <a:rPr lang="en-GB" dirty="0"/>
              <a:t>Self doubt</a:t>
            </a:r>
          </a:p>
          <a:p>
            <a:r>
              <a:rPr lang="en-GB" dirty="0"/>
              <a:t>Moral dilemma</a:t>
            </a:r>
          </a:p>
          <a:p>
            <a:r>
              <a:rPr lang="en-GB" dirty="0"/>
              <a:t>Madness</a:t>
            </a:r>
          </a:p>
          <a:p>
            <a:endParaRPr lang="en-US" dirty="0"/>
          </a:p>
        </p:txBody>
      </p:sp>
    </p:spTree>
    <p:extLst>
      <p:ext uri="{BB962C8B-B14F-4D97-AF65-F5344CB8AC3E}">
        <p14:creationId xmlns:p14="http://schemas.microsoft.com/office/powerpoint/2010/main" val="29929270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Designing conflict</a:t>
            </a:r>
            <a:endParaRPr lang="en-US" dirty="0"/>
          </a:p>
        </p:txBody>
      </p:sp>
      <p:sp>
        <p:nvSpPr>
          <p:cNvPr id="3" name="Content Placeholder 2"/>
          <p:cNvSpPr>
            <a:spLocks noGrp="1"/>
          </p:cNvSpPr>
          <p:nvPr>
            <p:ph idx="1"/>
          </p:nvPr>
        </p:nvSpPr>
        <p:spPr/>
        <p:txBody>
          <a:bodyPr/>
          <a:lstStyle/>
          <a:p>
            <a:r>
              <a:rPr lang="en-GB" dirty="0"/>
              <a:t>Conflict works across all structural units</a:t>
            </a:r>
          </a:p>
          <a:p>
            <a:r>
              <a:rPr lang="en-GB" dirty="0"/>
              <a:t>Mutually </a:t>
            </a:r>
            <a:r>
              <a:rPr lang="en-GB" dirty="0" smtClean="0"/>
              <a:t>incompatible </a:t>
            </a:r>
            <a:r>
              <a:rPr lang="en-GB" dirty="0"/>
              <a:t>goals</a:t>
            </a:r>
          </a:p>
          <a:p>
            <a:endParaRPr lang="en-US" dirty="0"/>
          </a:p>
        </p:txBody>
      </p:sp>
    </p:spTree>
    <p:extLst>
      <p:ext uri="{BB962C8B-B14F-4D97-AF65-F5344CB8AC3E}">
        <p14:creationId xmlns:p14="http://schemas.microsoft.com/office/powerpoint/2010/main" val="34955295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Meaning in conflict</a:t>
            </a:r>
            <a:endParaRPr lang="en-US" dirty="0"/>
          </a:p>
        </p:txBody>
      </p:sp>
      <p:sp>
        <p:nvSpPr>
          <p:cNvPr id="3" name="Content Placeholder 2"/>
          <p:cNvSpPr>
            <a:spLocks noGrp="1"/>
          </p:cNvSpPr>
          <p:nvPr>
            <p:ph idx="1"/>
          </p:nvPr>
        </p:nvSpPr>
        <p:spPr/>
        <p:txBody>
          <a:bodyPr/>
          <a:lstStyle/>
          <a:p>
            <a:r>
              <a:rPr lang="en-US" dirty="0" smtClean="0"/>
              <a:t>Conflict is symbolic/metaphorical to the audience</a:t>
            </a:r>
          </a:p>
          <a:p>
            <a:r>
              <a:rPr lang="en-US" dirty="0" smtClean="0"/>
              <a:t>Conflict is about something</a:t>
            </a:r>
          </a:p>
          <a:p>
            <a:r>
              <a:rPr lang="en-US" dirty="0" smtClean="0"/>
              <a:t>Conflict can represent a moral argument</a:t>
            </a:r>
            <a:endParaRPr lang="en-US" dirty="0"/>
          </a:p>
        </p:txBody>
      </p:sp>
    </p:spTree>
    <p:extLst>
      <p:ext uri="{BB962C8B-B14F-4D97-AF65-F5344CB8AC3E}">
        <p14:creationId xmlns:p14="http://schemas.microsoft.com/office/powerpoint/2010/main" val="23976676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Character</a:t>
            </a:r>
            <a:endParaRPr lang="en-US" dirty="0"/>
          </a:p>
        </p:txBody>
      </p:sp>
      <p:sp>
        <p:nvSpPr>
          <p:cNvPr id="3" name="Content Placeholder 2"/>
          <p:cNvSpPr>
            <a:spLocks noGrp="1"/>
          </p:cNvSpPr>
          <p:nvPr>
            <p:ph idx="1"/>
          </p:nvPr>
        </p:nvSpPr>
        <p:spPr/>
        <p:txBody>
          <a:bodyPr/>
          <a:lstStyle/>
          <a:p>
            <a:r>
              <a:rPr lang="en-GB" dirty="0"/>
              <a:t>Artificial construction</a:t>
            </a:r>
          </a:p>
          <a:p>
            <a:r>
              <a:rPr lang="en-GB" dirty="0"/>
              <a:t>Serve function(s) in screen story</a:t>
            </a:r>
          </a:p>
          <a:p>
            <a:endParaRPr lang="en-US" dirty="0"/>
          </a:p>
        </p:txBody>
      </p:sp>
    </p:spTree>
    <p:extLst>
      <p:ext uri="{BB962C8B-B14F-4D97-AF65-F5344CB8AC3E}">
        <p14:creationId xmlns:p14="http://schemas.microsoft.com/office/powerpoint/2010/main" val="6491794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Character </a:t>
            </a:r>
            <a:r>
              <a:rPr lang="en-GB" dirty="0" smtClean="0"/>
              <a:t>- </a:t>
            </a:r>
            <a:r>
              <a:rPr lang="en-GB" dirty="0"/>
              <a:t>Robert McKee </a:t>
            </a:r>
            <a:endParaRPr lang="en-US" dirty="0"/>
          </a:p>
        </p:txBody>
      </p:sp>
      <p:sp>
        <p:nvSpPr>
          <p:cNvPr id="3" name="Content Placeholder 2"/>
          <p:cNvSpPr>
            <a:spLocks noGrp="1"/>
          </p:cNvSpPr>
          <p:nvPr>
            <p:ph idx="1"/>
          </p:nvPr>
        </p:nvSpPr>
        <p:spPr/>
        <p:txBody>
          <a:bodyPr/>
          <a:lstStyle/>
          <a:p>
            <a:r>
              <a:rPr lang="en-GB" dirty="0"/>
              <a:t>Characterization – surface details</a:t>
            </a:r>
          </a:p>
          <a:p>
            <a:r>
              <a:rPr lang="en-GB" dirty="0"/>
              <a:t>Character – what they do</a:t>
            </a:r>
          </a:p>
          <a:p>
            <a:endParaRPr lang="en-US" dirty="0"/>
          </a:p>
        </p:txBody>
      </p:sp>
    </p:spTree>
    <p:extLst>
      <p:ext uri="{BB962C8B-B14F-4D97-AF65-F5344CB8AC3E}">
        <p14:creationId xmlns:p14="http://schemas.microsoft.com/office/powerpoint/2010/main" val="913107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Character </a:t>
            </a:r>
            <a:endParaRPr lang="en-US" dirty="0"/>
          </a:p>
        </p:txBody>
      </p:sp>
      <p:sp>
        <p:nvSpPr>
          <p:cNvPr id="3" name="Content Placeholder 2"/>
          <p:cNvSpPr>
            <a:spLocks noGrp="1"/>
          </p:cNvSpPr>
          <p:nvPr>
            <p:ph idx="1"/>
          </p:nvPr>
        </p:nvSpPr>
        <p:spPr/>
        <p:txBody>
          <a:bodyPr/>
          <a:lstStyle/>
          <a:p>
            <a:r>
              <a:rPr lang="en-GB" dirty="0"/>
              <a:t>Goal – symbolic </a:t>
            </a:r>
            <a:r>
              <a:rPr lang="en-GB" dirty="0" smtClean="0"/>
              <a:t>struggle</a:t>
            </a:r>
          </a:p>
          <a:p>
            <a:r>
              <a:rPr lang="en-GB" dirty="0" smtClean="0"/>
              <a:t>Goal can represent an outlook on the world</a:t>
            </a:r>
          </a:p>
          <a:p>
            <a:r>
              <a:rPr lang="en-GB" dirty="0" smtClean="0"/>
              <a:t>Divergent </a:t>
            </a:r>
            <a:r>
              <a:rPr lang="en-GB" dirty="0"/>
              <a:t>wants and </a:t>
            </a:r>
            <a:r>
              <a:rPr lang="en-GB" dirty="0" smtClean="0"/>
              <a:t>needs (perceived goal versus actual goal)</a:t>
            </a:r>
            <a:endParaRPr lang="en-GB" dirty="0"/>
          </a:p>
          <a:p>
            <a:r>
              <a:rPr lang="en-GB" dirty="0"/>
              <a:t>Conflicting conscious &amp; unconscious desires</a:t>
            </a:r>
          </a:p>
          <a:p>
            <a:endParaRPr lang="en-US" dirty="0"/>
          </a:p>
        </p:txBody>
      </p:sp>
    </p:spTree>
    <p:extLst>
      <p:ext uri="{BB962C8B-B14F-4D97-AF65-F5344CB8AC3E}">
        <p14:creationId xmlns:p14="http://schemas.microsoft.com/office/powerpoint/2010/main" val="38999340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Delicious (2001)</a:t>
            </a:r>
            <a:endParaRPr lang="en-US" dirty="0"/>
          </a:p>
        </p:txBody>
      </p:sp>
      <p:pic>
        <p:nvPicPr>
          <p:cNvPr id="4" name="Content Placeholder 3" descr="The+Delicious.jpg"/>
          <p:cNvPicPr>
            <a:picLocks noGrp="1" noChangeAspect="1"/>
          </p:cNvPicPr>
          <p:nvPr>
            <p:ph idx="1"/>
          </p:nvPr>
        </p:nvPicPr>
        <p:blipFill>
          <a:blip r:embed="rId3">
            <a:extLst>
              <a:ext uri="{28A0092B-C50C-407E-A947-70E740481C1C}">
                <a14:useLocalDpi xmlns:a14="http://schemas.microsoft.com/office/drawing/2010/main" val="0"/>
              </a:ext>
            </a:extLst>
          </a:blip>
          <a:srcRect l="-30286" r="-30286"/>
          <a:stretch>
            <a:fillRect/>
          </a:stretch>
        </p:blipFill>
        <p:spPr/>
      </p:pic>
    </p:spTree>
    <p:extLst>
      <p:ext uri="{BB962C8B-B14F-4D97-AF65-F5344CB8AC3E}">
        <p14:creationId xmlns:p14="http://schemas.microsoft.com/office/powerpoint/2010/main" val="899895278"/>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Delicious (2001)</a:t>
            </a:r>
            <a:endParaRPr lang="en-US" dirty="0"/>
          </a:p>
        </p:txBody>
      </p:sp>
      <p:sp>
        <p:nvSpPr>
          <p:cNvPr id="3" name="Content Placeholder 2"/>
          <p:cNvSpPr>
            <a:spLocks noGrp="1"/>
          </p:cNvSpPr>
          <p:nvPr>
            <p:ph idx="1"/>
          </p:nvPr>
        </p:nvSpPr>
        <p:spPr/>
        <p:txBody>
          <a:bodyPr>
            <a:normAutofit/>
          </a:bodyPr>
          <a:lstStyle/>
          <a:p>
            <a:r>
              <a:rPr lang="en-US" dirty="0"/>
              <a:t>What is the ordinary world?</a:t>
            </a:r>
          </a:p>
          <a:p>
            <a:r>
              <a:rPr lang="en-US" dirty="0"/>
              <a:t>What is the extraordinary world</a:t>
            </a:r>
            <a:r>
              <a:rPr lang="en-US" dirty="0"/>
              <a:t>? What is main character’s goal?</a:t>
            </a:r>
          </a:p>
          <a:p>
            <a:r>
              <a:rPr lang="en-US" dirty="0"/>
              <a:t>What obstacles </a:t>
            </a:r>
            <a:r>
              <a:rPr lang="en-US" dirty="0" smtClean="0"/>
              <a:t>do they face</a:t>
            </a:r>
            <a:r>
              <a:rPr lang="en-US" dirty="0"/>
              <a:t>?</a:t>
            </a:r>
          </a:p>
          <a:p>
            <a:r>
              <a:rPr lang="en-US" dirty="0"/>
              <a:t>What examples of external &amp; internal conflict are there?</a:t>
            </a:r>
          </a:p>
          <a:p>
            <a:r>
              <a:rPr lang="en-US" dirty="0"/>
              <a:t>What is conflict a metaphor for?</a:t>
            </a:r>
          </a:p>
          <a:p>
            <a:r>
              <a:rPr lang="en-US" dirty="0"/>
              <a:t>What </a:t>
            </a:r>
            <a:r>
              <a:rPr lang="en-US" dirty="0" err="1"/>
              <a:t>disctinction</a:t>
            </a:r>
            <a:r>
              <a:rPr lang="en-US" dirty="0"/>
              <a:t> is there between character &amp; characterization</a:t>
            </a:r>
            <a:r>
              <a:rPr lang="en-US" dirty="0" smtClean="0"/>
              <a:t>?</a:t>
            </a:r>
            <a:endParaRPr lang="en-US" dirty="0"/>
          </a:p>
          <a:p>
            <a:r>
              <a:rPr lang="en-US" dirty="0" smtClean="0"/>
              <a:t>How </a:t>
            </a:r>
            <a:r>
              <a:rPr lang="en-US" dirty="0"/>
              <a:t>is the main character transformed?</a:t>
            </a:r>
          </a:p>
          <a:p>
            <a:r>
              <a:rPr lang="en-US" dirty="0"/>
              <a:t>What gift does she receive?</a:t>
            </a:r>
          </a:p>
          <a:p>
            <a:endParaRPr lang="en-US" dirty="0"/>
          </a:p>
        </p:txBody>
      </p:sp>
    </p:spTree>
    <p:extLst>
      <p:ext uri="{BB962C8B-B14F-4D97-AF65-F5344CB8AC3E}">
        <p14:creationId xmlns:p14="http://schemas.microsoft.com/office/powerpoint/2010/main" val="1079653660"/>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Workshop exercise</a:t>
            </a:r>
            <a:endParaRPr lang="en-US" dirty="0"/>
          </a:p>
        </p:txBody>
      </p:sp>
      <p:sp>
        <p:nvSpPr>
          <p:cNvPr id="3" name="Content Placeholder 2"/>
          <p:cNvSpPr>
            <a:spLocks noGrp="1"/>
          </p:cNvSpPr>
          <p:nvPr>
            <p:ph idx="1"/>
          </p:nvPr>
        </p:nvSpPr>
        <p:spPr/>
        <p:txBody>
          <a:bodyPr/>
          <a:lstStyle/>
          <a:p>
            <a:r>
              <a:rPr lang="en-US" dirty="0" smtClean="0"/>
              <a:t>You will work in pairs to </a:t>
            </a:r>
            <a:r>
              <a:rPr lang="en-US" dirty="0" err="1" smtClean="0"/>
              <a:t>analyse</a:t>
            </a:r>
            <a:r>
              <a:rPr lang="en-US" dirty="0" smtClean="0"/>
              <a:t> the scriptwriting of one of the following short films:</a:t>
            </a:r>
          </a:p>
          <a:p>
            <a:endParaRPr lang="en-US" dirty="0" smtClean="0"/>
          </a:p>
          <a:p>
            <a:pPr lvl="1"/>
            <a:r>
              <a:rPr lang="en-US" dirty="0" smtClean="0"/>
              <a:t>Thunder Road (2015)</a:t>
            </a:r>
          </a:p>
          <a:p>
            <a:pPr lvl="1"/>
            <a:r>
              <a:rPr lang="en-US" dirty="0" smtClean="0"/>
              <a:t>Tight Jeans (2009)</a:t>
            </a:r>
          </a:p>
          <a:p>
            <a:pPr lvl="1"/>
            <a:r>
              <a:rPr lang="en-US" dirty="0" smtClean="0"/>
              <a:t>Gasman (1999)</a:t>
            </a:r>
          </a:p>
          <a:p>
            <a:pPr lvl="1"/>
            <a:r>
              <a:rPr lang="en-US" dirty="0" smtClean="0"/>
              <a:t>I Am </a:t>
            </a:r>
            <a:r>
              <a:rPr lang="en-US" dirty="0" err="1" smtClean="0"/>
              <a:t>Syd</a:t>
            </a:r>
            <a:r>
              <a:rPr lang="en-US" dirty="0" smtClean="0"/>
              <a:t> Stone (2016)</a:t>
            </a:r>
            <a:endParaRPr lang="en-US" dirty="0"/>
          </a:p>
        </p:txBody>
      </p:sp>
    </p:spTree>
    <p:extLst>
      <p:ext uri="{BB962C8B-B14F-4D97-AF65-F5344CB8AC3E}">
        <p14:creationId xmlns:p14="http://schemas.microsoft.com/office/powerpoint/2010/main" val="3506577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Workshop exercise</a:t>
            </a:r>
          </a:p>
        </p:txBody>
      </p:sp>
      <p:sp>
        <p:nvSpPr>
          <p:cNvPr id="3" name="Content Placeholder 2"/>
          <p:cNvSpPr>
            <a:spLocks noGrp="1"/>
          </p:cNvSpPr>
          <p:nvPr>
            <p:ph idx="1"/>
          </p:nvPr>
        </p:nvSpPr>
        <p:spPr/>
        <p:txBody>
          <a:bodyPr>
            <a:normAutofit fontScale="92500" lnSpcReduction="20000"/>
          </a:bodyPr>
          <a:lstStyle/>
          <a:p>
            <a:r>
              <a:rPr lang="en-US" dirty="0"/>
              <a:t>Create a short </a:t>
            </a:r>
            <a:r>
              <a:rPr lang="en-US" dirty="0" err="1"/>
              <a:t>Powerpoint</a:t>
            </a:r>
            <a:r>
              <a:rPr lang="en-US" dirty="0"/>
              <a:t> presentation, illustrated with relevant </a:t>
            </a:r>
            <a:r>
              <a:rPr lang="en-US" dirty="0" err="1"/>
              <a:t>screencaps</a:t>
            </a:r>
            <a:r>
              <a:rPr lang="en-US" dirty="0"/>
              <a:t>, that addresses the following questions:</a:t>
            </a:r>
          </a:p>
          <a:p>
            <a:endParaRPr lang="en-US" dirty="0"/>
          </a:p>
          <a:p>
            <a:pPr lvl="1"/>
            <a:r>
              <a:rPr lang="en-US" dirty="0"/>
              <a:t>What is the ordinary world?</a:t>
            </a:r>
          </a:p>
          <a:p>
            <a:pPr lvl="1"/>
            <a:r>
              <a:rPr lang="en-US" dirty="0"/>
              <a:t>What is the extraordinary world? What is main character’s goal?</a:t>
            </a:r>
          </a:p>
          <a:p>
            <a:pPr lvl="1"/>
            <a:r>
              <a:rPr lang="en-US" dirty="0"/>
              <a:t>What obstacles do they face?</a:t>
            </a:r>
          </a:p>
          <a:p>
            <a:pPr lvl="1"/>
            <a:r>
              <a:rPr lang="en-US" dirty="0"/>
              <a:t>What examples of external &amp; internal conflict are there?</a:t>
            </a:r>
          </a:p>
          <a:p>
            <a:pPr lvl="1"/>
            <a:r>
              <a:rPr lang="en-US" dirty="0"/>
              <a:t>What is conflict a metaphor for?</a:t>
            </a:r>
          </a:p>
          <a:p>
            <a:pPr lvl="1"/>
            <a:r>
              <a:rPr lang="en-US" dirty="0"/>
              <a:t>What </a:t>
            </a:r>
            <a:r>
              <a:rPr lang="en-US" dirty="0" err="1"/>
              <a:t>disctinction</a:t>
            </a:r>
            <a:r>
              <a:rPr lang="en-US" dirty="0"/>
              <a:t> is there between character &amp; characterization?</a:t>
            </a:r>
          </a:p>
          <a:p>
            <a:pPr lvl="1"/>
            <a:r>
              <a:rPr lang="en-US" dirty="0"/>
              <a:t>How is the main character transformed?</a:t>
            </a:r>
          </a:p>
          <a:p>
            <a:pPr lvl="1"/>
            <a:r>
              <a:rPr lang="en-US" dirty="0"/>
              <a:t>What gift does she receive</a:t>
            </a:r>
            <a:r>
              <a:rPr lang="en-US" dirty="0" smtClean="0"/>
              <a:t>?</a:t>
            </a:r>
          </a:p>
          <a:p>
            <a:pPr lvl="1"/>
            <a:endParaRPr lang="en-US" dirty="0"/>
          </a:p>
          <a:p>
            <a:r>
              <a:rPr lang="en-US" dirty="0" smtClean="0"/>
              <a:t>You have 30 minutes</a:t>
            </a:r>
          </a:p>
          <a:p>
            <a:pPr lvl="1"/>
            <a:endParaRPr lang="en-US" dirty="0"/>
          </a:p>
        </p:txBody>
      </p:sp>
    </p:spTree>
    <p:extLst>
      <p:ext uri="{BB962C8B-B14F-4D97-AF65-F5344CB8AC3E}">
        <p14:creationId xmlns:p14="http://schemas.microsoft.com/office/powerpoint/2010/main" val="17549855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Thunder Road (2015)</a:t>
            </a:r>
            <a:endParaRPr lang="en-US" dirty="0"/>
          </a:p>
        </p:txBody>
      </p:sp>
      <p:pic>
        <p:nvPicPr>
          <p:cNvPr id="4" name="Content Placeholder 3" descr="thunder_road_03.png"/>
          <p:cNvPicPr>
            <a:picLocks noGrp="1" noChangeAspect="1"/>
          </p:cNvPicPr>
          <p:nvPr>
            <p:ph idx="1"/>
          </p:nvPr>
        </p:nvPicPr>
        <p:blipFill>
          <a:blip r:embed="rId3">
            <a:extLst>
              <a:ext uri="{28A0092B-C50C-407E-A947-70E740481C1C}">
                <a14:useLocalDpi xmlns:a14="http://schemas.microsoft.com/office/drawing/2010/main" val="0"/>
              </a:ext>
            </a:extLst>
          </a:blip>
          <a:srcRect l="-17968" r="-17968"/>
          <a:stretch>
            <a:fillRect/>
          </a:stretch>
        </p:blipFill>
        <p:spPr/>
      </p:pic>
    </p:spTree>
    <p:extLst>
      <p:ext uri="{BB962C8B-B14F-4D97-AF65-F5344CB8AC3E}">
        <p14:creationId xmlns:p14="http://schemas.microsoft.com/office/powerpoint/2010/main" val="33436322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Tight Jeans (2009)</a:t>
            </a:r>
            <a:endParaRPr lang="en-US" dirty="0"/>
          </a:p>
        </p:txBody>
      </p:sp>
      <p:pic>
        <p:nvPicPr>
          <p:cNvPr id="4" name="Content Placeholder 3" descr="Tight Jeans.jpg"/>
          <p:cNvPicPr>
            <a:picLocks noGrp="1" noChangeAspect="1"/>
          </p:cNvPicPr>
          <p:nvPr>
            <p:ph idx="1"/>
          </p:nvPr>
        </p:nvPicPr>
        <p:blipFill>
          <a:blip r:embed="rId3">
            <a:extLst>
              <a:ext uri="{28A0092B-C50C-407E-A947-70E740481C1C}">
                <a14:useLocalDpi xmlns:a14="http://schemas.microsoft.com/office/drawing/2010/main" val="0"/>
              </a:ext>
            </a:extLst>
          </a:blip>
          <a:srcRect l="-17968" r="-17968"/>
          <a:stretch>
            <a:fillRect/>
          </a:stretch>
        </p:blipFill>
        <p:spPr/>
      </p:pic>
    </p:spTree>
    <p:extLst>
      <p:ext uri="{BB962C8B-B14F-4D97-AF65-F5344CB8AC3E}">
        <p14:creationId xmlns:p14="http://schemas.microsoft.com/office/powerpoint/2010/main" val="26708501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Gasman (1998)</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835293" y="1825625"/>
            <a:ext cx="6521414" cy="4351338"/>
          </a:xfrm>
        </p:spPr>
      </p:pic>
    </p:spTree>
    <p:extLst>
      <p:ext uri="{BB962C8B-B14F-4D97-AF65-F5344CB8AC3E}">
        <p14:creationId xmlns:p14="http://schemas.microsoft.com/office/powerpoint/2010/main" val="31659543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 Am Syd Stone (2016)</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26255" y="1825625"/>
            <a:ext cx="7739489" cy="4351338"/>
          </a:xfrm>
        </p:spPr>
      </p:pic>
    </p:spTree>
    <p:extLst>
      <p:ext uri="{BB962C8B-B14F-4D97-AF65-F5344CB8AC3E}">
        <p14:creationId xmlns:p14="http://schemas.microsoft.com/office/powerpoint/2010/main" val="213733819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4572</TotalTime>
  <Words>1292</Words>
  <Application>Microsoft Macintosh PowerPoint</Application>
  <PresentationFormat>Custom</PresentationFormat>
  <Paragraphs>132</Paragraphs>
  <Slides>24</Slides>
  <Notes>15</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Scriptwriting</vt:lpstr>
      <vt:lpstr>Short Film Analysis</vt:lpstr>
      <vt:lpstr>Stories as metaphor &amp; ritual</vt:lpstr>
      <vt:lpstr>The monomyth</vt:lpstr>
      <vt:lpstr>Elevator Music (2006)</vt:lpstr>
      <vt:lpstr>Election Night (2000)</vt:lpstr>
      <vt:lpstr>Election Night (2000)</vt:lpstr>
      <vt:lpstr>Conflict</vt:lpstr>
      <vt:lpstr>Obstacles</vt:lpstr>
      <vt:lpstr>External conflict</vt:lpstr>
      <vt:lpstr>Internal conflict</vt:lpstr>
      <vt:lpstr>Designing conflict</vt:lpstr>
      <vt:lpstr>Meaning in conflict</vt:lpstr>
      <vt:lpstr>Character</vt:lpstr>
      <vt:lpstr>Character - Robert McKee </vt:lpstr>
      <vt:lpstr>Character </vt:lpstr>
      <vt:lpstr>The Delicious (2001)</vt:lpstr>
      <vt:lpstr>The Delicious (2001)</vt:lpstr>
      <vt:lpstr>Workshop exercise</vt:lpstr>
      <vt:lpstr>Workshop exercise</vt:lpstr>
      <vt:lpstr>Thunder Road (2015)</vt:lpstr>
      <vt:lpstr>Tight Jeans (2009)</vt:lpstr>
      <vt:lpstr>Gasman (1998)</vt:lpstr>
      <vt:lpstr>I Am Syd Stone (2016)</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Scriptwriting</dc:title>
  <dc:creator>Christopher Buxton</dc:creator>
  <cp:lastModifiedBy>Craig Evans</cp:lastModifiedBy>
  <cp:revision>54</cp:revision>
  <dcterms:created xsi:type="dcterms:W3CDTF">2019-01-31T15:20:12Z</dcterms:created>
  <dcterms:modified xsi:type="dcterms:W3CDTF">2019-02-12T12:48:58Z</dcterms:modified>
</cp:coreProperties>
</file>