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0A10E-1B19-4187-9416-6B48AF5A737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6586D23-817A-4728-8B6B-34E484C2D14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D7D2DB4-9892-4C1A-84EF-7F2A0C4A13FE}"/>
              </a:ext>
            </a:extLst>
          </p:cNvPr>
          <p:cNvSpPr>
            <a:spLocks noGrp="1"/>
          </p:cNvSpPr>
          <p:nvPr>
            <p:ph type="dt" sz="half" idx="10"/>
          </p:nvPr>
        </p:nvSpPr>
        <p:spPr/>
        <p:txBody>
          <a:bodyPr/>
          <a:lstStyle/>
          <a:p>
            <a:fld id="{16F87935-97B9-43B6-8374-7A7CEA06789E}" type="datetimeFigureOut">
              <a:rPr lang="en-GB" smtClean="0"/>
              <a:t>03/11/2018</a:t>
            </a:fld>
            <a:endParaRPr lang="en-GB"/>
          </a:p>
        </p:txBody>
      </p:sp>
      <p:sp>
        <p:nvSpPr>
          <p:cNvPr id="5" name="Footer Placeholder 4">
            <a:extLst>
              <a:ext uri="{FF2B5EF4-FFF2-40B4-BE49-F238E27FC236}">
                <a16:creationId xmlns:a16="http://schemas.microsoft.com/office/drawing/2014/main" id="{C8AC1BF9-44CD-49CE-8CB1-FDED023C7E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F1EF91-1141-4495-902D-8836E8D8B8E3}"/>
              </a:ext>
            </a:extLst>
          </p:cNvPr>
          <p:cNvSpPr>
            <a:spLocks noGrp="1"/>
          </p:cNvSpPr>
          <p:nvPr>
            <p:ph type="sldNum" sz="quarter" idx="12"/>
          </p:nvPr>
        </p:nvSpPr>
        <p:spPr/>
        <p:txBody>
          <a:bodyPr/>
          <a:lstStyle/>
          <a:p>
            <a:fld id="{015CC863-30AE-458A-BBB9-A57AC9B50221}" type="slidenum">
              <a:rPr lang="en-GB" smtClean="0"/>
              <a:t>‹#›</a:t>
            </a:fld>
            <a:endParaRPr lang="en-GB"/>
          </a:p>
        </p:txBody>
      </p:sp>
    </p:spTree>
    <p:extLst>
      <p:ext uri="{BB962C8B-B14F-4D97-AF65-F5344CB8AC3E}">
        <p14:creationId xmlns:p14="http://schemas.microsoft.com/office/powerpoint/2010/main" val="6229655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52184-03DF-41A1-93EF-D0CC830BAC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2E01F9-23C0-4B10-A1F0-78BD045FBA5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B9FE9C-CC82-4B4E-AD5B-86127A859A40}"/>
              </a:ext>
            </a:extLst>
          </p:cNvPr>
          <p:cNvSpPr>
            <a:spLocks noGrp="1"/>
          </p:cNvSpPr>
          <p:nvPr>
            <p:ph type="dt" sz="half" idx="10"/>
          </p:nvPr>
        </p:nvSpPr>
        <p:spPr/>
        <p:txBody>
          <a:bodyPr/>
          <a:lstStyle/>
          <a:p>
            <a:fld id="{16F87935-97B9-43B6-8374-7A7CEA06789E}" type="datetimeFigureOut">
              <a:rPr lang="en-GB" smtClean="0"/>
              <a:t>03/11/2018</a:t>
            </a:fld>
            <a:endParaRPr lang="en-GB"/>
          </a:p>
        </p:txBody>
      </p:sp>
      <p:sp>
        <p:nvSpPr>
          <p:cNvPr id="5" name="Footer Placeholder 4">
            <a:extLst>
              <a:ext uri="{FF2B5EF4-FFF2-40B4-BE49-F238E27FC236}">
                <a16:creationId xmlns:a16="http://schemas.microsoft.com/office/drawing/2014/main" id="{D1244EDA-6410-4336-8BEE-01A7F650A8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FE62E8-7DE8-4D0F-8700-118FDF884E90}"/>
              </a:ext>
            </a:extLst>
          </p:cNvPr>
          <p:cNvSpPr>
            <a:spLocks noGrp="1"/>
          </p:cNvSpPr>
          <p:nvPr>
            <p:ph type="sldNum" sz="quarter" idx="12"/>
          </p:nvPr>
        </p:nvSpPr>
        <p:spPr/>
        <p:txBody>
          <a:bodyPr/>
          <a:lstStyle/>
          <a:p>
            <a:fld id="{015CC863-30AE-458A-BBB9-A57AC9B50221}" type="slidenum">
              <a:rPr lang="en-GB" smtClean="0"/>
              <a:t>‹#›</a:t>
            </a:fld>
            <a:endParaRPr lang="en-GB"/>
          </a:p>
        </p:txBody>
      </p:sp>
    </p:spTree>
    <p:extLst>
      <p:ext uri="{BB962C8B-B14F-4D97-AF65-F5344CB8AC3E}">
        <p14:creationId xmlns:p14="http://schemas.microsoft.com/office/powerpoint/2010/main" val="29898942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6EB48-6EA3-4E56-B8CF-72E6524F4D1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38F6B4-4BA1-4867-B0BD-7F38233C375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8D711EC-7455-4216-8C6F-86FB0E9F0C82}"/>
              </a:ext>
            </a:extLst>
          </p:cNvPr>
          <p:cNvSpPr>
            <a:spLocks noGrp="1"/>
          </p:cNvSpPr>
          <p:nvPr>
            <p:ph type="dt" sz="half" idx="10"/>
          </p:nvPr>
        </p:nvSpPr>
        <p:spPr/>
        <p:txBody>
          <a:bodyPr/>
          <a:lstStyle/>
          <a:p>
            <a:fld id="{16F87935-97B9-43B6-8374-7A7CEA06789E}" type="datetimeFigureOut">
              <a:rPr lang="en-GB" smtClean="0"/>
              <a:t>03/11/2018</a:t>
            </a:fld>
            <a:endParaRPr lang="en-GB"/>
          </a:p>
        </p:txBody>
      </p:sp>
      <p:sp>
        <p:nvSpPr>
          <p:cNvPr id="5" name="Footer Placeholder 4">
            <a:extLst>
              <a:ext uri="{FF2B5EF4-FFF2-40B4-BE49-F238E27FC236}">
                <a16:creationId xmlns:a16="http://schemas.microsoft.com/office/drawing/2014/main" id="{9E832BF5-C706-446E-B23C-55E77D0D85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29FC22-CE85-4E7A-AFD1-4CB70ED1EE38}"/>
              </a:ext>
            </a:extLst>
          </p:cNvPr>
          <p:cNvSpPr>
            <a:spLocks noGrp="1"/>
          </p:cNvSpPr>
          <p:nvPr>
            <p:ph type="sldNum" sz="quarter" idx="12"/>
          </p:nvPr>
        </p:nvSpPr>
        <p:spPr/>
        <p:txBody>
          <a:bodyPr/>
          <a:lstStyle/>
          <a:p>
            <a:fld id="{015CC863-30AE-458A-BBB9-A57AC9B50221}" type="slidenum">
              <a:rPr lang="en-GB" smtClean="0"/>
              <a:t>‹#›</a:t>
            </a:fld>
            <a:endParaRPr lang="en-GB"/>
          </a:p>
        </p:txBody>
      </p:sp>
    </p:spTree>
    <p:extLst>
      <p:ext uri="{BB962C8B-B14F-4D97-AF65-F5344CB8AC3E}">
        <p14:creationId xmlns:p14="http://schemas.microsoft.com/office/powerpoint/2010/main" val="3794286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C617C-D36E-4A6B-A9D3-925F82A060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A18249-6862-45BC-BD31-B68B9848B3B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D5C6873-B6BB-4CFC-A801-F6C188946D2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CAD3724-D78C-4684-A163-9F774F873897}"/>
              </a:ext>
            </a:extLst>
          </p:cNvPr>
          <p:cNvSpPr>
            <a:spLocks noGrp="1"/>
          </p:cNvSpPr>
          <p:nvPr>
            <p:ph type="dt" sz="half" idx="10"/>
          </p:nvPr>
        </p:nvSpPr>
        <p:spPr/>
        <p:txBody>
          <a:bodyPr/>
          <a:lstStyle/>
          <a:p>
            <a:fld id="{16F87935-97B9-43B6-8374-7A7CEA06789E}" type="datetimeFigureOut">
              <a:rPr lang="en-GB" smtClean="0"/>
              <a:t>03/11/2018</a:t>
            </a:fld>
            <a:endParaRPr lang="en-GB"/>
          </a:p>
        </p:txBody>
      </p:sp>
      <p:sp>
        <p:nvSpPr>
          <p:cNvPr id="6" name="Footer Placeholder 5">
            <a:extLst>
              <a:ext uri="{FF2B5EF4-FFF2-40B4-BE49-F238E27FC236}">
                <a16:creationId xmlns:a16="http://schemas.microsoft.com/office/drawing/2014/main" id="{0B3A7873-1020-4A4C-8C64-7754332E3F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935BEA-9C1F-4551-9AF6-E30082BB342A}"/>
              </a:ext>
            </a:extLst>
          </p:cNvPr>
          <p:cNvSpPr>
            <a:spLocks noGrp="1"/>
          </p:cNvSpPr>
          <p:nvPr>
            <p:ph type="sldNum" sz="quarter" idx="12"/>
          </p:nvPr>
        </p:nvSpPr>
        <p:spPr/>
        <p:txBody>
          <a:bodyPr/>
          <a:lstStyle/>
          <a:p>
            <a:fld id="{015CC863-30AE-458A-BBB9-A57AC9B50221}" type="slidenum">
              <a:rPr lang="en-GB" smtClean="0"/>
              <a:t>‹#›</a:t>
            </a:fld>
            <a:endParaRPr lang="en-GB"/>
          </a:p>
        </p:txBody>
      </p:sp>
    </p:spTree>
    <p:extLst>
      <p:ext uri="{BB962C8B-B14F-4D97-AF65-F5344CB8AC3E}">
        <p14:creationId xmlns:p14="http://schemas.microsoft.com/office/powerpoint/2010/main" val="2535095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BF576-0F60-43F9-A6B1-A2A9271D990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F48ED1-C988-4496-AD83-7A2941EA29F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A704381-3F1A-40C9-85D0-3B86CA30A29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47C6A12-01A1-4CFF-BAB3-417E97B434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02FDB798-5EB8-4015-AF1A-16A01DF4509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8F36456-7ED2-411D-B580-04E09E4D54A8}"/>
              </a:ext>
            </a:extLst>
          </p:cNvPr>
          <p:cNvSpPr>
            <a:spLocks noGrp="1"/>
          </p:cNvSpPr>
          <p:nvPr>
            <p:ph type="dt" sz="half" idx="10"/>
          </p:nvPr>
        </p:nvSpPr>
        <p:spPr/>
        <p:txBody>
          <a:bodyPr/>
          <a:lstStyle/>
          <a:p>
            <a:fld id="{16F87935-97B9-43B6-8374-7A7CEA06789E}" type="datetimeFigureOut">
              <a:rPr lang="en-GB" smtClean="0"/>
              <a:t>03/11/2018</a:t>
            </a:fld>
            <a:endParaRPr lang="en-GB"/>
          </a:p>
        </p:txBody>
      </p:sp>
      <p:sp>
        <p:nvSpPr>
          <p:cNvPr id="8" name="Footer Placeholder 7">
            <a:extLst>
              <a:ext uri="{FF2B5EF4-FFF2-40B4-BE49-F238E27FC236}">
                <a16:creationId xmlns:a16="http://schemas.microsoft.com/office/drawing/2014/main" id="{8CA2AB9E-CA1B-4285-B2B6-88E046DD352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249B57F-6601-4BC7-B133-AB44686B487E}"/>
              </a:ext>
            </a:extLst>
          </p:cNvPr>
          <p:cNvSpPr>
            <a:spLocks noGrp="1"/>
          </p:cNvSpPr>
          <p:nvPr>
            <p:ph type="sldNum" sz="quarter" idx="12"/>
          </p:nvPr>
        </p:nvSpPr>
        <p:spPr/>
        <p:txBody>
          <a:bodyPr/>
          <a:lstStyle/>
          <a:p>
            <a:fld id="{015CC863-30AE-458A-BBB9-A57AC9B50221}" type="slidenum">
              <a:rPr lang="en-GB" smtClean="0"/>
              <a:t>‹#›</a:t>
            </a:fld>
            <a:endParaRPr lang="en-GB"/>
          </a:p>
        </p:txBody>
      </p:sp>
    </p:spTree>
    <p:extLst>
      <p:ext uri="{BB962C8B-B14F-4D97-AF65-F5344CB8AC3E}">
        <p14:creationId xmlns:p14="http://schemas.microsoft.com/office/powerpoint/2010/main" val="977777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702D7-7DB9-4588-9402-69402FDD07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B425EC8-3EFE-47E7-B620-9A732BC34C9B}"/>
              </a:ext>
            </a:extLst>
          </p:cNvPr>
          <p:cNvSpPr>
            <a:spLocks noGrp="1"/>
          </p:cNvSpPr>
          <p:nvPr>
            <p:ph type="dt" sz="half" idx="10"/>
          </p:nvPr>
        </p:nvSpPr>
        <p:spPr/>
        <p:txBody>
          <a:bodyPr/>
          <a:lstStyle/>
          <a:p>
            <a:fld id="{16F87935-97B9-43B6-8374-7A7CEA06789E}" type="datetimeFigureOut">
              <a:rPr lang="en-GB" smtClean="0"/>
              <a:t>03/11/2018</a:t>
            </a:fld>
            <a:endParaRPr lang="en-GB"/>
          </a:p>
        </p:txBody>
      </p:sp>
      <p:sp>
        <p:nvSpPr>
          <p:cNvPr id="4" name="Footer Placeholder 3">
            <a:extLst>
              <a:ext uri="{FF2B5EF4-FFF2-40B4-BE49-F238E27FC236}">
                <a16:creationId xmlns:a16="http://schemas.microsoft.com/office/drawing/2014/main" id="{1988AF1F-2AE3-47E3-A642-B93C92D74F5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A856ED0-67FD-45DD-BD64-BBBC90720D16}"/>
              </a:ext>
            </a:extLst>
          </p:cNvPr>
          <p:cNvSpPr>
            <a:spLocks noGrp="1"/>
          </p:cNvSpPr>
          <p:nvPr>
            <p:ph type="sldNum" sz="quarter" idx="12"/>
          </p:nvPr>
        </p:nvSpPr>
        <p:spPr/>
        <p:txBody>
          <a:bodyPr/>
          <a:lstStyle/>
          <a:p>
            <a:fld id="{015CC863-30AE-458A-BBB9-A57AC9B50221}" type="slidenum">
              <a:rPr lang="en-GB" smtClean="0"/>
              <a:t>‹#›</a:t>
            </a:fld>
            <a:endParaRPr lang="en-GB"/>
          </a:p>
        </p:txBody>
      </p:sp>
    </p:spTree>
    <p:extLst>
      <p:ext uri="{BB962C8B-B14F-4D97-AF65-F5344CB8AC3E}">
        <p14:creationId xmlns:p14="http://schemas.microsoft.com/office/powerpoint/2010/main" val="38627563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32AB60-6451-4FE6-AFF5-EA47490F269E}"/>
              </a:ext>
            </a:extLst>
          </p:cNvPr>
          <p:cNvSpPr>
            <a:spLocks noGrp="1"/>
          </p:cNvSpPr>
          <p:nvPr>
            <p:ph type="dt" sz="half" idx="10"/>
          </p:nvPr>
        </p:nvSpPr>
        <p:spPr/>
        <p:txBody>
          <a:bodyPr/>
          <a:lstStyle/>
          <a:p>
            <a:fld id="{16F87935-97B9-43B6-8374-7A7CEA06789E}" type="datetimeFigureOut">
              <a:rPr lang="en-GB" smtClean="0"/>
              <a:t>03/11/2018</a:t>
            </a:fld>
            <a:endParaRPr lang="en-GB"/>
          </a:p>
        </p:txBody>
      </p:sp>
      <p:sp>
        <p:nvSpPr>
          <p:cNvPr id="3" name="Footer Placeholder 2">
            <a:extLst>
              <a:ext uri="{FF2B5EF4-FFF2-40B4-BE49-F238E27FC236}">
                <a16:creationId xmlns:a16="http://schemas.microsoft.com/office/drawing/2014/main" id="{599FF80F-A4C9-4C1F-85D7-13BCE168858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50587CD-8372-4FA8-A1FB-6988356772E4}"/>
              </a:ext>
            </a:extLst>
          </p:cNvPr>
          <p:cNvSpPr>
            <a:spLocks noGrp="1"/>
          </p:cNvSpPr>
          <p:nvPr>
            <p:ph type="sldNum" sz="quarter" idx="12"/>
          </p:nvPr>
        </p:nvSpPr>
        <p:spPr/>
        <p:txBody>
          <a:bodyPr/>
          <a:lstStyle/>
          <a:p>
            <a:fld id="{015CC863-30AE-458A-BBB9-A57AC9B50221}" type="slidenum">
              <a:rPr lang="en-GB" smtClean="0"/>
              <a:t>‹#›</a:t>
            </a:fld>
            <a:endParaRPr lang="en-GB"/>
          </a:p>
        </p:txBody>
      </p:sp>
    </p:spTree>
    <p:extLst>
      <p:ext uri="{BB962C8B-B14F-4D97-AF65-F5344CB8AC3E}">
        <p14:creationId xmlns:p14="http://schemas.microsoft.com/office/powerpoint/2010/main" val="12383356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0E79E-DE6D-4454-87A9-7DA5BCE6D4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0BB4123-3CA3-4FB7-84B2-396725BE045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F3CDBB1-A316-42DE-B9B7-C93134A02B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90E5053-A8B1-45CC-86AE-D309CCAB12E0}"/>
              </a:ext>
            </a:extLst>
          </p:cNvPr>
          <p:cNvSpPr>
            <a:spLocks noGrp="1"/>
          </p:cNvSpPr>
          <p:nvPr>
            <p:ph type="dt" sz="half" idx="10"/>
          </p:nvPr>
        </p:nvSpPr>
        <p:spPr/>
        <p:txBody>
          <a:bodyPr/>
          <a:lstStyle/>
          <a:p>
            <a:fld id="{16F87935-97B9-43B6-8374-7A7CEA06789E}" type="datetimeFigureOut">
              <a:rPr lang="en-GB" smtClean="0"/>
              <a:t>03/11/2018</a:t>
            </a:fld>
            <a:endParaRPr lang="en-GB"/>
          </a:p>
        </p:txBody>
      </p:sp>
      <p:sp>
        <p:nvSpPr>
          <p:cNvPr id="6" name="Footer Placeholder 5">
            <a:extLst>
              <a:ext uri="{FF2B5EF4-FFF2-40B4-BE49-F238E27FC236}">
                <a16:creationId xmlns:a16="http://schemas.microsoft.com/office/drawing/2014/main" id="{50CB8511-BAC9-48B2-9C78-51FF960473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F98CEA-BCA7-4309-A48D-CAE2361ADF1D}"/>
              </a:ext>
            </a:extLst>
          </p:cNvPr>
          <p:cNvSpPr>
            <a:spLocks noGrp="1"/>
          </p:cNvSpPr>
          <p:nvPr>
            <p:ph type="sldNum" sz="quarter" idx="12"/>
          </p:nvPr>
        </p:nvSpPr>
        <p:spPr/>
        <p:txBody>
          <a:bodyPr/>
          <a:lstStyle/>
          <a:p>
            <a:fld id="{015CC863-30AE-458A-BBB9-A57AC9B50221}" type="slidenum">
              <a:rPr lang="en-GB" smtClean="0"/>
              <a:t>‹#›</a:t>
            </a:fld>
            <a:endParaRPr lang="en-GB"/>
          </a:p>
        </p:txBody>
      </p:sp>
    </p:spTree>
    <p:extLst>
      <p:ext uri="{BB962C8B-B14F-4D97-AF65-F5344CB8AC3E}">
        <p14:creationId xmlns:p14="http://schemas.microsoft.com/office/powerpoint/2010/main" val="31989451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B9E82-C4B0-4C42-B00C-2CD23E790C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79FA87D-D3C9-4E3F-9B8D-E3D9432083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362D9A-B20E-45F1-ACEE-636F081EB6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D77C90B-4B40-494B-93C6-CE20AAA44250}"/>
              </a:ext>
            </a:extLst>
          </p:cNvPr>
          <p:cNvSpPr>
            <a:spLocks noGrp="1"/>
          </p:cNvSpPr>
          <p:nvPr>
            <p:ph type="dt" sz="half" idx="10"/>
          </p:nvPr>
        </p:nvSpPr>
        <p:spPr/>
        <p:txBody>
          <a:bodyPr/>
          <a:lstStyle/>
          <a:p>
            <a:fld id="{16F87935-97B9-43B6-8374-7A7CEA06789E}" type="datetimeFigureOut">
              <a:rPr lang="en-GB" smtClean="0"/>
              <a:t>03/11/2018</a:t>
            </a:fld>
            <a:endParaRPr lang="en-GB"/>
          </a:p>
        </p:txBody>
      </p:sp>
      <p:sp>
        <p:nvSpPr>
          <p:cNvPr id="6" name="Footer Placeholder 5">
            <a:extLst>
              <a:ext uri="{FF2B5EF4-FFF2-40B4-BE49-F238E27FC236}">
                <a16:creationId xmlns:a16="http://schemas.microsoft.com/office/drawing/2014/main" id="{1FFF3537-EA0B-474E-B96C-110265D159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2DAC20-4943-4731-A9C1-5A34B95EAFF2}"/>
              </a:ext>
            </a:extLst>
          </p:cNvPr>
          <p:cNvSpPr>
            <a:spLocks noGrp="1"/>
          </p:cNvSpPr>
          <p:nvPr>
            <p:ph type="sldNum" sz="quarter" idx="12"/>
          </p:nvPr>
        </p:nvSpPr>
        <p:spPr/>
        <p:txBody>
          <a:bodyPr/>
          <a:lstStyle/>
          <a:p>
            <a:fld id="{015CC863-30AE-458A-BBB9-A57AC9B50221}" type="slidenum">
              <a:rPr lang="en-GB" smtClean="0"/>
              <a:t>‹#›</a:t>
            </a:fld>
            <a:endParaRPr lang="en-GB"/>
          </a:p>
        </p:txBody>
      </p:sp>
    </p:spTree>
    <p:extLst>
      <p:ext uri="{BB962C8B-B14F-4D97-AF65-F5344CB8AC3E}">
        <p14:creationId xmlns:p14="http://schemas.microsoft.com/office/powerpoint/2010/main" val="3148040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81B54-02EA-4A50-9E0A-EA293CE4D32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A2E683-F9A7-4BA2-BA6B-8144D7173C3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FF3E8B-42E5-415A-841F-4CAFBF37BD32}"/>
              </a:ext>
            </a:extLst>
          </p:cNvPr>
          <p:cNvSpPr>
            <a:spLocks noGrp="1"/>
          </p:cNvSpPr>
          <p:nvPr>
            <p:ph type="dt" sz="half" idx="10"/>
          </p:nvPr>
        </p:nvSpPr>
        <p:spPr/>
        <p:txBody>
          <a:bodyPr/>
          <a:lstStyle/>
          <a:p>
            <a:fld id="{16F87935-97B9-43B6-8374-7A7CEA06789E}" type="datetimeFigureOut">
              <a:rPr lang="en-GB" smtClean="0"/>
              <a:t>03/11/2018</a:t>
            </a:fld>
            <a:endParaRPr lang="en-GB"/>
          </a:p>
        </p:txBody>
      </p:sp>
      <p:sp>
        <p:nvSpPr>
          <p:cNvPr id="5" name="Footer Placeholder 4">
            <a:extLst>
              <a:ext uri="{FF2B5EF4-FFF2-40B4-BE49-F238E27FC236}">
                <a16:creationId xmlns:a16="http://schemas.microsoft.com/office/drawing/2014/main" id="{6EE17D04-70D5-49DB-BADE-CC263AD2AF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F8DA9D-D3D1-4192-A2E2-D73F6514DBBF}"/>
              </a:ext>
            </a:extLst>
          </p:cNvPr>
          <p:cNvSpPr>
            <a:spLocks noGrp="1"/>
          </p:cNvSpPr>
          <p:nvPr>
            <p:ph type="sldNum" sz="quarter" idx="12"/>
          </p:nvPr>
        </p:nvSpPr>
        <p:spPr/>
        <p:txBody>
          <a:bodyPr/>
          <a:lstStyle/>
          <a:p>
            <a:fld id="{015CC863-30AE-458A-BBB9-A57AC9B50221}" type="slidenum">
              <a:rPr lang="en-GB" smtClean="0"/>
              <a:t>‹#›</a:t>
            </a:fld>
            <a:endParaRPr lang="en-GB"/>
          </a:p>
        </p:txBody>
      </p:sp>
    </p:spTree>
    <p:extLst>
      <p:ext uri="{BB962C8B-B14F-4D97-AF65-F5344CB8AC3E}">
        <p14:creationId xmlns:p14="http://schemas.microsoft.com/office/powerpoint/2010/main" val="13366691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C5989E-6C0E-47B5-A29F-FD809B77043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339978-E0DB-44F5-B1D0-9038EEE3519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8F830D-4811-40E7-AE26-2452D7D11392}"/>
              </a:ext>
            </a:extLst>
          </p:cNvPr>
          <p:cNvSpPr>
            <a:spLocks noGrp="1"/>
          </p:cNvSpPr>
          <p:nvPr>
            <p:ph type="dt" sz="half" idx="10"/>
          </p:nvPr>
        </p:nvSpPr>
        <p:spPr/>
        <p:txBody>
          <a:bodyPr/>
          <a:lstStyle/>
          <a:p>
            <a:fld id="{16F87935-97B9-43B6-8374-7A7CEA06789E}" type="datetimeFigureOut">
              <a:rPr lang="en-GB" smtClean="0"/>
              <a:t>03/11/2018</a:t>
            </a:fld>
            <a:endParaRPr lang="en-GB"/>
          </a:p>
        </p:txBody>
      </p:sp>
      <p:sp>
        <p:nvSpPr>
          <p:cNvPr id="5" name="Footer Placeholder 4">
            <a:extLst>
              <a:ext uri="{FF2B5EF4-FFF2-40B4-BE49-F238E27FC236}">
                <a16:creationId xmlns:a16="http://schemas.microsoft.com/office/drawing/2014/main" id="{A59E7109-DB6E-4C5A-92D7-1BA28E099C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228F52-C61F-4141-8F5B-FD64005EAD84}"/>
              </a:ext>
            </a:extLst>
          </p:cNvPr>
          <p:cNvSpPr>
            <a:spLocks noGrp="1"/>
          </p:cNvSpPr>
          <p:nvPr>
            <p:ph type="sldNum" sz="quarter" idx="12"/>
          </p:nvPr>
        </p:nvSpPr>
        <p:spPr/>
        <p:txBody>
          <a:bodyPr/>
          <a:lstStyle/>
          <a:p>
            <a:fld id="{015CC863-30AE-458A-BBB9-A57AC9B50221}" type="slidenum">
              <a:rPr lang="en-GB" smtClean="0"/>
              <a:t>‹#›</a:t>
            </a:fld>
            <a:endParaRPr lang="en-GB"/>
          </a:p>
        </p:txBody>
      </p:sp>
    </p:spTree>
    <p:extLst>
      <p:ext uri="{BB962C8B-B14F-4D97-AF65-F5344CB8AC3E}">
        <p14:creationId xmlns:p14="http://schemas.microsoft.com/office/powerpoint/2010/main" val="17747749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4713494-CBC2-4042-927C-0888FF872D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80CDAD5-D837-4AEE-97FD-8A441ED126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BA6209-1950-42ED-B64A-1E4AD233B8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F87935-97B9-43B6-8374-7A7CEA06789E}" type="datetimeFigureOut">
              <a:rPr lang="en-GB" smtClean="0"/>
              <a:t>03/11/2018</a:t>
            </a:fld>
            <a:endParaRPr lang="en-GB"/>
          </a:p>
        </p:txBody>
      </p:sp>
      <p:sp>
        <p:nvSpPr>
          <p:cNvPr id="5" name="Footer Placeholder 4">
            <a:extLst>
              <a:ext uri="{FF2B5EF4-FFF2-40B4-BE49-F238E27FC236}">
                <a16:creationId xmlns:a16="http://schemas.microsoft.com/office/drawing/2014/main" id="{C7CE1A1C-FD4A-4593-9A21-EFC57ACFC34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11E725C-D69C-4105-9BD5-0CD126E6580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5CC863-30AE-458A-BBB9-A57AC9B50221}" type="slidenum">
              <a:rPr lang="en-GB" smtClean="0"/>
              <a:t>‹#›</a:t>
            </a:fld>
            <a:endParaRPr lang="en-GB"/>
          </a:p>
        </p:txBody>
      </p:sp>
    </p:spTree>
    <p:extLst>
      <p:ext uri="{BB962C8B-B14F-4D97-AF65-F5344CB8AC3E}">
        <p14:creationId xmlns:p14="http://schemas.microsoft.com/office/powerpoint/2010/main" val="34626389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path path="rect">
            <a:fillToRect l="100000" t="100000"/>
          </a:path>
          <a:tileRect r="-100000" b="-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81AEE-4049-478C-B414-40D8A795B140}"/>
              </a:ext>
            </a:extLst>
          </p:cNvPr>
          <p:cNvSpPr>
            <a:spLocks noGrp="1"/>
          </p:cNvSpPr>
          <p:nvPr>
            <p:ph type="ctrTitle"/>
          </p:nvPr>
        </p:nvSpPr>
        <p:spPr>
          <a:xfrm>
            <a:off x="516835" y="265043"/>
            <a:ext cx="10151165" cy="2239618"/>
          </a:xfrm>
        </p:spPr>
        <p:txBody>
          <a:bodyPr>
            <a:normAutofit/>
          </a:bodyPr>
          <a:lstStyle/>
          <a:p>
            <a:r>
              <a:rPr lang="en-GB" dirty="0"/>
              <a:t>Inclusion in physical activity and youth sport</a:t>
            </a:r>
          </a:p>
        </p:txBody>
      </p:sp>
      <p:sp>
        <p:nvSpPr>
          <p:cNvPr id="3" name="Subtitle 2">
            <a:extLst>
              <a:ext uri="{FF2B5EF4-FFF2-40B4-BE49-F238E27FC236}">
                <a16:creationId xmlns:a16="http://schemas.microsoft.com/office/drawing/2014/main" id="{380913AC-3485-470E-82DA-6420E9E80AB1}"/>
              </a:ext>
            </a:extLst>
          </p:cNvPr>
          <p:cNvSpPr>
            <a:spLocks noGrp="1"/>
          </p:cNvSpPr>
          <p:nvPr>
            <p:ph type="subTitle" idx="1"/>
          </p:nvPr>
        </p:nvSpPr>
        <p:spPr>
          <a:xfrm>
            <a:off x="-993913" y="5202238"/>
            <a:ext cx="9144000" cy="1655762"/>
          </a:xfrm>
        </p:spPr>
        <p:txBody>
          <a:bodyPr/>
          <a:lstStyle/>
          <a:p>
            <a:r>
              <a:rPr lang="en-GB" dirty="0"/>
              <a:t>Kelsey Haycocks</a:t>
            </a:r>
          </a:p>
        </p:txBody>
      </p:sp>
    </p:spTree>
    <p:extLst>
      <p:ext uri="{BB962C8B-B14F-4D97-AF65-F5344CB8AC3E}">
        <p14:creationId xmlns:p14="http://schemas.microsoft.com/office/powerpoint/2010/main" val="4852138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A82A4-E24E-4F1C-8A3C-0EE6619E6A7B}"/>
              </a:ext>
            </a:extLst>
          </p:cNvPr>
          <p:cNvSpPr>
            <a:spLocks noGrp="1"/>
          </p:cNvSpPr>
          <p:nvPr>
            <p:ph type="title"/>
          </p:nvPr>
        </p:nvSpPr>
        <p:spPr>
          <a:xfrm>
            <a:off x="3638608" y="-16749"/>
            <a:ext cx="3000731" cy="544059"/>
          </a:xfrm>
          <a:solidFill>
            <a:schemeClr val="accent1"/>
          </a:solidFill>
          <a:ln w="38100">
            <a:solidFill>
              <a:schemeClr val="accent1"/>
            </a:solidFill>
          </a:ln>
        </p:spPr>
        <p:txBody>
          <a:bodyPr>
            <a:normAutofit fontScale="90000"/>
          </a:bodyPr>
          <a:lstStyle/>
          <a:p>
            <a:r>
              <a:rPr lang="en-GB" sz="2000" dirty="0">
                <a:solidFill>
                  <a:schemeClr val="bg1"/>
                </a:solidFill>
                <a:latin typeface="Times New Roman" panose="02020603050405020304" pitchFamily="18" charset="0"/>
                <a:cs typeface="Times New Roman" panose="02020603050405020304" pitchFamily="18" charset="0"/>
              </a:rPr>
              <a:t>Cerebral Palsy In Physical Activity</a:t>
            </a:r>
          </a:p>
        </p:txBody>
      </p:sp>
      <p:sp>
        <p:nvSpPr>
          <p:cNvPr id="3" name="Content Placeholder 2">
            <a:extLst>
              <a:ext uri="{FF2B5EF4-FFF2-40B4-BE49-F238E27FC236}">
                <a16:creationId xmlns:a16="http://schemas.microsoft.com/office/drawing/2014/main" id="{A051935B-A572-46B9-A0C2-DF32B0191221}"/>
              </a:ext>
            </a:extLst>
          </p:cNvPr>
          <p:cNvSpPr>
            <a:spLocks noGrp="1"/>
          </p:cNvSpPr>
          <p:nvPr>
            <p:ph idx="1"/>
          </p:nvPr>
        </p:nvSpPr>
        <p:spPr>
          <a:xfrm>
            <a:off x="3647788" y="561362"/>
            <a:ext cx="2991551" cy="1532481"/>
          </a:xfrm>
          <a:ln w="38100">
            <a:solidFill>
              <a:schemeClr val="accent1"/>
            </a:solidFill>
          </a:ln>
        </p:spPr>
        <p:txBody>
          <a:bodyPr>
            <a:normAutofit/>
          </a:bodyPr>
          <a:lstStyle/>
          <a:p>
            <a:pPr marL="0" indent="0">
              <a:buNone/>
            </a:pPr>
            <a:r>
              <a:rPr lang="en-GB" sz="1400" b="1" u="sng" dirty="0">
                <a:latin typeface="Times New Roman" panose="02020603050405020304" pitchFamily="18" charset="0"/>
                <a:cs typeface="Times New Roman" panose="02020603050405020304" pitchFamily="18" charset="0"/>
              </a:rPr>
              <a:t>What is cerebral palsy?</a:t>
            </a:r>
          </a:p>
          <a:p>
            <a:r>
              <a:rPr lang="en-GB" sz="1200" dirty="0">
                <a:latin typeface="Times New Roman" panose="02020603050405020304" pitchFamily="18" charset="0"/>
                <a:cs typeface="Times New Roman" panose="02020603050405020304" pitchFamily="18" charset="0"/>
              </a:rPr>
              <a:t>Happens before birth.  Caused by meningitis, infection mum caught during pregnancy, brain not getting enough oxygen. The cure isn’t clear.</a:t>
            </a:r>
          </a:p>
          <a:p>
            <a:r>
              <a:rPr lang="en-GB" sz="1200" dirty="0">
                <a:latin typeface="Times New Roman" panose="02020603050405020304" pitchFamily="18" charset="0"/>
                <a:cs typeface="Times New Roman" panose="02020603050405020304" pitchFamily="18" charset="0"/>
              </a:rPr>
              <a:t>Concerning of the brain, which is damaged and that it cant be cured.</a:t>
            </a:r>
          </a:p>
        </p:txBody>
      </p:sp>
      <p:sp>
        <p:nvSpPr>
          <p:cNvPr id="7" name="TextBox 6">
            <a:extLst>
              <a:ext uri="{FF2B5EF4-FFF2-40B4-BE49-F238E27FC236}">
                <a16:creationId xmlns:a16="http://schemas.microsoft.com/office/drawing/2014/main" id="{FAAB15D9-915A-4C70-A2BB-3F2E81B45A0B}"/>
              </a:ext>
            </a:extLst>
          </p:cNvPr>
          <p:cNvSpPr txBox="1"/>
          <p:nvPr/>
        </p:nvSpPr>
        <p:spPr>
          <a:xfrm>
            <a:off x="726" y="0"/>
            <a:ext cx="3656874" cy="6924973"/>
          </a:xfrm>
          <a:prstGeom prst="rect">
            <a:avLst/>
          </a:prstGeom>
          <a:noFill/>
          <a:ln w="38100">
            <a:solidFill>
              <a:schemeClr val="accent1"/>
            </a:solidFill>
          </a:ln>
        </p:spPr>
        <p:txBody>
          <a:bodyPr wrap="square" rtlCol="0">
            <a:spAutoFit/>
          </a:bodyPr>
          <a:lstStyle/>
          <a:p>
            <a:r>
              <a:rPr lang="en-GB" sz="1400" b="1" u="sng" dirty="0">
                <a:latin typeface="Times New Roman" panose="02020603050405020304" pitchFamily="18" charset="0"/>
                <a:cs typeface="Times New Roman" panose="02020603050405020304" pitchFamily="18" charset="0"/>
              </a:rPr>
              <a:t>What is inclusion?</a:t>
            </a:r>
          </a:p>
          <a:p>
            <a:r>
              <a:rPr lang="en-GB" sz="1200" dirty="0">
                <a:latin typeface="Times New Roman" panose="02020603050405020304" pitchFamily="18" charset="0"/>
                <a:cs typeface="Times New Roman" panose="02020603050405020304" pitchFamily="18" charset="0"/>
              </a:rPr>
              <a:t>Is a universal human right, the aim is to get everyone included. </a:t>
            </a:r>
          </a:p>
          <a:p>
            <a:r>
              <a:rPr lang="en-GB" sz="1400" b="1" u="sng" dirty="0">
                <a:latin typeface="Times New Roman" panose="02020603050405020304" pitchFamily="18" charset="0"/>
                <a:cs typeface="Times New Roman" panose="02020603050405020304" pitchFamily="18" charset="0"/>
              </a:rPr>
              <a:t>Who’s affected with inclusion?</a:t>
            </a:r>
          </a:p>
          <a:p>
            <a:pPr marL="285750" indent="-2857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Race</a:t>
            </a:r>
          </a:p>
          <a:p>
            <a:pPr marL="285750" indent="-2857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Gender</a:t>
            </a:r>
          </a:p>
          <a:p>
            <a:pPr marL="285750" indent="-2857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Learning difficulties </a:t>
            </a:r>
          </a:p>
          <a:p>
            <a:pPr marL="285750" indent="-2857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Self esteem</a:t>
            </a:r>
          </a:p>
          <a:p>
            <a:pPr marL="285750" indent="-2857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Physical imperfections </a:t>
            </a:r>
          </a:p>
          <a:p>
            <a:pPr marL="285750" indent="-2857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Disabilities , e.g. ADHD, Autism, cerebral palsy,</a:t>
            </a:r>
          </a:p>
          <a:p>
            <a:pPr marL="285750" indent="-2857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Vison/hearing impairments</a:t>
            </a:r>
            <a:r>
              <a:rPr lang="en-GB" dirty="0">
                <a:latin typeface="Times New Roman" panose="02020603050405020304" pitchFamily="18" charset="0"/>
                <a:cs typeface="Times New Roman" panose="02020603050405020304" pitchFamily="18" charset="0"/>
              </a:rPr>
              <a:t>  </a:t>
            </a:r>
          </a:p>
          <a:p>
            <a:r>
              <a:rPr lang="en-GB" sz="1400" b="1" u="sng" dirty="0">
                <a:latin typeface="Times New Roman" panose="02020603050405020304" pitchFamily="18" charset="0"/>
                <a:cs typeface="Times New Roman" panose="02020603050405020304" pitchFamily="18" charset="0"/>
              </a:rPr>
              <a:t>3 Principles from the national curriculum</a:t>
            </a:r>
          </a:p>
          <a:p>
            <a:pPr marL="228600" indent="-22860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Setting suitable learning challenges. </a:t>
            </a:r>
          </a:p>
          <a:p>
            <a:r>
              <a:rPr lang="en-GB" sz="1200" dirty="0">
                <a:latin typeface="Times New Roman" panose="02020603050405020304" pitchFamily="18" charset="0"/>
                <a:cs typeface="Times New Roman" panose="02020603050405020304" pitchFamily="18" charset="0"/>
              </a:rPr>
              <a:t>- Ability levels, underachieving/ overachieving, giving pupils a plan to work on to help them achieve better. </a:t>
            </a:r>
          </a:p>
          <a:p>
            <a:pPr marL="171450" indent="-171450">
              <a:buFont typeface="Arial" panose="020B0604020202020204" pitchFamily="34" charset="0"/>
              <a:buChar char="•"/>
            </a:pPr>
            <a:endParaRPr lang="en-GB" sz="1200" dirty="0">
              <a:latin typeface="Times New Roman" panose="02020603050405020304" pitchFamily="18" charset="0"/>
              <a:cs typeface="Times New Roman" panose="02020603050405020304" pitchFamily="18" charset="0"/>
            </a:endParaRPr>
          </a:p>
          <a:p>
            <a:pPr marL="228600" indent="-22860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Responding to pupils divers learning needs.</a:t>
            </a:r>
          </a:p>
          <a:p>
            <a:r>
              <a:rPr lang="en-GB" sz="1200" dirty="0">
                <a:latin typeface="Times New Roman" panose="02020603050405020304" pitchFamily="18" charset="0"/>
                <a:cs typeface="Times New Roman" panose="02020603050405020304" pitchFamily="18" charset="0"/>
              </a:rPr>
              <a:t>- Set a higher expectation + provide opportunity for all pupils to achieve.  How they are influenced. Different experiences, interests, strengths.  Everyone to have a equal opportunity</a:t>
            </a:r>
          </a:p>
          <a:p>
            <a:pPr marL="228600" indent="-228600">
              <a:buFont typeface="Arial" panose="020B0604020202020204" pitchFamily="34" charset="0"/>
              <a:buChar char="•"/>
            </a:pPr>
            <a:endParaRPr lang="en-GB" sz="1200" dirty="0">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GB" sz="1200" dirty="0"/>
              <a:t>Overcoming potential barriers to learning and assessment for individuals and groups of pupils.</a:t>
            </a:r>
          </a:p>
          <a:p>
            <a:r>
              <a:rPr lang="en-GB" sz="1200" dirty="0"/>
              <a:t>-Teachers must take account of these requirements and make provision, where necessary, to support individuals or groups of pupils to enable them to participate effectively in the curriculum and assessment activities. During end of key stage assessments, teachers should bear in mind that special arrangements are available to support individual pupils. </a:t>
            </a:r>
          </a:p>
          <a:p>
            <a:endParaRPr lang="en-GB" sz="1200" dirty="0"/>
          </a:p>
          <a:p>
            <a:endParaRPr lang="en-GB" sz="1200" dirty="0"/>
          </a:p>
          <a:p>
            <a:endParaRPr lang="en-GB" sz="1200" dirty="0"/>
          </a:p>
          <a:p>
            <a:endParaRPr lang="en-GB" sz="1200" dirty="0"/>
          </a:p>
          <a:p>
            <a:endParaRPr lang="en-GB" sz="1200" dirty="0"/>
          </a:p>
        </p:txBody>
      </p:sp>
      <p:sp>
        <p:nvSpPr>
          <p:cNvPr id="9" name="TextBox 8">
            <a:extLst>
              <a:ext uri="{FF2B5EF4-FFF2-40B4-BE49-F238E27FC236}">
                <a16:creationId xmlns:a16="http://schemas.microsoft.com/office/drawing/2014/main" id="{82999692-EEC3-4CC5-B95E-79D2A05C57E2}"/>
              </a:ext>
            </a:extLst>
          </p:cNvPr>
          <p:cNvSpPr txBox="1"/>
          <p:nvPr/>
        </p:nvSpPr>
        <p:spPr>
          <a:xfrm>
            <a:off x="3634862" y="2127895"/>
            <a:ext cx="2991551" cy="2369880"/>
          </a:xfrm>
          <a:prstGeom prst="rect">
            <a:avLst/>
          </a:prstGeom>
          <a:noFill/>
          <a:ln w="38100">
            <a:solidFill>
              <a:schemeClr val="accent1"/>
            </a:solidFill>
          </a:ln>
        </p:spPr>
        <p:txBody>
          <a:bodyPr wrap="square" rtlCol="0">
            <a:spAutoFit/>
          </a:bodyPr>
          <a:lstStyle/>
          <a:p>
            <a:r>
              <a:rPr lang="en-GB" sz="1400" b="1" u="sng" dirty="0"/>
              <a:t>Barriers</a:t>
            </a:r>
          </a:p>
          <a:p>
            <a:pPr marL="285750" indent="-285750">
              <a:buFont typeface="Arial" panose="020B0604020202020204" pitchFamily="34" charset="0"/>
              <a:buChar char="•"/>
            </a:pPr>
            <a:r>
              <a:rPr lang="en-GB" sz="1200" dirty="0"/>
              <a:t>Speech</a:t>
            </a:r>
          </a:p>
          <a:p>
            <a:pPr marL="285750" indent="-285750">
              <a:buFont typeface="Arial" panose="020B0604020202020204" pitchFamily="34" charset="0"/>
              <a:buChar char="•"/>
            </a:pPr>
            <a:r>
              <a:rPr lang="en-GB" sz="1200" dirty="0"/>
              <a:t>Limits activities</a:t>
            </a:r>
          </a:p>
          <a:p>
            <a:pPr marL="285750" indent="-285750">
              <a:buFont typeface="Arial" panose="020B0604020202020204" pitchFamily="34" charset="0"/>
              <a:buChar char="•"/>
            </a:pPr>
            <a:r>
              <a:rPr lang="en-GB" sz="1200" dirty="0"/>
              <a:t>Teachers not knowing what to deliver </a:t>
            </a:r>
          </a:p>
          <a:p>
            <a:pPr marL="285750" indent="-285750">
              <a:buFont typeface="Arial" panose="020B0604020202020204" pitchFamily="34" charset="0"/>
              <a:buChar char="•"/>
            </a:pPr>
            <a:r>
              <a:rPr lang="en-GB" sz="1200" dirty="0"/>
              <a:t>Older stages</a:t>
            </a:r>
            <a:endParaRPr lang="en-GB" b="1" u="sng" dirty="0"/>
          </a:p>
          <a:p>
            <a:r>
              <a:rPr lang="en-GB" sz="1400" b="1" u="sng" dirty="0"/>
              <a:t>How to overcome the barriers</a:t>
            </a:r>
          </a:p>
          <a:p>
            <a:pPr marL="285750" indent="-285750">
              <a:buFont typeface="Arial" panose="020B0604020202020204" pitchFamily="34" charset="0"/>
              <a:buChar char="•"/>
            </a:pPr>
            <a:r>
              <a:rPr lang="en-GB" sz="1200" dirty="0"/>
              <a:t>Speech therapy (NHS)</a:t>
            </a:r>
          </a:p>
          <a:p>
            <a:pPr marL="285750" indent="-285750">
              <a:buFont typeface="Arial" panose="020B0604020202020204" pitchFamily="34" charset="0"/>
              <a:buChar char="•"/>
            </a:pPr>
            <a:r>
              <a:rPr lang="en-GB" sz="1200" dirty="0"/>
              <a:t>Walking frame </a:t>
            </a:r>
          </a:p>
          <a:p>
            <a:pPr marL="285750" indent="-285750">
              <a:buFont typeface="Arial" panose="020B0604020202020204" pitchFamily="34" charset="0"/>
              <a:buChar char="•"/>
            </a:pPr>
            <a:r>
              <a:rPr lang="en-GB" sz="1200" dirty="0"/>
              <a:t>Bike/animal with no peddles</a:t>
            </a:r>
          </a:p>
          <a:p>
            <a:pPr marL="285750" indent="-285750">
              <a:buFont typeface="Arial" panose="020B0604020202020204" pitchFamily="34" charset="0"/>
              <a:buChar char="•"/>
            </a:pPr>
            <a:r>
              <a:rPr lang="en-GB" sz="1200" dirty="0"/>
              <a:t>Splints </a:t>
            </a:r>
          </a:p>
          <a:p>
            <a:pPr marL="285750" indent="-285750">
              <a:buFont typeface="Arial" panose="020B0604020202020204" pitchFamily="34" charset="0"/>
              <a:buChar char="•"/>
            </a:pPr>
            <a:r>
              <a:rPr lang="en-GB" sz="1200" dirty="0"/>
              <a:t>Low table to sit and to hold themselves up</a:t>
            </a:r>
          </a:p>
        </p:txBody>
      </p:sp>
      <p:pic>
        <p:nvPicPr>
          <p:cNvPr id="11" name="Picture 10">
            <a:extLst>
              <a:ext uri="{FF2B5EF4-FFF2-40B4-BE49-F238E27FC236}">
                <a16:creationId xmlns:a16="http://schemas.microsoft.com/office/drawing/2014/main" id="{1C62C3BD-3C21-4F0E-9E43-2DBA4CE926BB}"/>
              </a:ext>
            </a:extLst>
          </p:cNvPr>
          <p:cNvPicPr>
            <a:picLocks noChangeAspect="1"/>
          </p:cNvPicPr>
          <p:nvPr/>
        </p:nvPicPr>
        <p:blipFill>
          <a:blip r:embed="rId2"/>
          <a:stretch>
            <a:fillRect/>
          </a:stretch>
        </p:blipFill>
        <p:spPr>
          <a:xfrm>
            <a:off x="3670527" y="4498846"/>
            <a:ext cx="1541504" cy="1212841"/>
          </a:xfrm>
          <a:prstGeom prst="rect">
            <a:avLst/>
          </a:prstGeom>
        </p:spPr>
      </p:pic>
      <p:sp>
        <p:nvSpPr>
          <p:cNvPr id="12" name="TextBox 11">
            <a:extLst>
              <a:ext uri="{FF2B5EF4-FFF2-40B4-BE49-F238E27FC236}">
                <a16:creationId xmlns:a16="http://schemas.microsoft.com/office/drawing/2014/main" id="{5272CA50-12DD-4829-BDA6-D9ADE94163FB}"/>
              </a:ext>
            </a:extLst>
          </p:cNvPr>
          <p:cNvSpPr txBox="1"/>
          <p:nvPr/>
        </p:nvSpPr>
        <p:spPr>
          <a:xfrm>
            <a:off x="6639339" y="0"/>
            <a:ext cx="5552661" cy="6924973"/>
          </a:xfrm>
          <a:prstGeom prst="rect">
            <a:avLst/>
          </a:prstGeom>
          <a:noFill/>
          <a:ln w="38100">
            <a:solidFill>
              <a:schemeClr val="accent1"/>
            </a:solidFill>
          </a:ln>
        </p:spPr>
        <p:txBody>
          <a:bodyPr wrap="square" rtlCol="0">
            <a:spAutoFit/>
          </a:bodyPr>
          <a:lstStyle/>
          <a:p>
            <a:r>
              <a:rPr lang="en-GB" sz="1400" b="1" u="sng" dirty="0">
                <a:latin typeface="Times New Roman" panose="02020603050405020304" pitchFamily="18" charset="0"/>
                <a:cs typeface="Times New Roman" panose="02020603050405020304" pitchFamily="18" charset="0"/>
              </a:rPr>
              <a:t>People with cerebral palsy</a:t>
            </a: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Movement is restricted </a:t>
            </a: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Speech is limited</a:t>
            </a:r>
          </a:p>
          <a:p>
            <a:r>
              <a:rPr lang="en-GB" sz="1400" b="1" u="sng" dirty="0">
                <a:latin typeface="Times New Roman" panose="02020603050405020304" pitchFamily="18" charset="0"/>
                <a:cs typeface="Times New Roman" panose="02020603050405020304" pitchFamily="18" charset="0"/>
              </a:rPr>
              <a:t>Case study on Patrick and Natasha</a:t>
            </a:r>
          </a:p>
          <a:p>
            <a:pPr marL="285750" indent="-285750">
              <a:buFont typeface="Arial" panose="020B0604020202020204" pitchFamily="34" charset="0"/>
              <a:buChar char="•"/>
            </a:pPr>
            <a:r>
              <a:rPr lang="en-GB" sz="1400" b="1" dirty="0">
                <a:latin typeface="Times New Roman" panose="02020603050405020304" pitchFamily="18" charset="0"/>
                <a:cs typeface="Times New Roman" panose="02020603050405020304" pitchFamily="18" charset="0"/>
              </a:rPr>
              <a:t>Natasha</a:t>
            </a:r>
            <a:r>
              <a:rPr lang="en-GB" sz="1400" dirty="0">
                <a:latin typeface="Times New Roman" panose="02020603050405020304" pitchFamily="18" charset="0"/>
                <a:cs typeface="Times New Roman" panose="02020603050405020304" pitchFamily="18" charset="0"/>
              </a:rPr>
              <a:t>- was left severely physically and mentally disabled after errors by the hospital staff, from her brain being starved of oxygen leading to cerebral palsy. She now has an electric wheel chair which she can control</a:t>
            </a:r>
            <a:endParaRPr lang="en-GB" sz="1400" b="1" u="sng"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b="1" dirty="0">
                <a:latin typeface="Times New Roman" panose="02020603050405020304" pitchFamily="18" charset="0"/>
                <a:cs typeface="Times New Roman" panose="02020603050405020304" pitchFamily="18" charset="0"/>
              </a:rPr>
              <a:t>Patrick</a:t>
            </a:r>
            <a:r>
              <a:rPr lang="en-GB" sz="1400" dirty="0">
                <a:latin typeface="Times New Roman" panose="02020603050405020304" pitchFamily="18" charset="0"/>
                <a:cs typeface="Times New Roman" panose="02020603050405020304" pitchFamily="18" charset="0"/>
              </a:rPr>
              <a:t>- severely brain damaged by mismanagement of his delivery by the staff, Patricks injuries were similar to his sister. Can drink from a cup</a:t>
            </a:r>
          </a:p>
          <a:p>
            <a:pPr marL="285750" indent="-285750">
              <a:buFont typeface="Arial" panose="020B0604020202020204" pitchFamily="34" charset="0"/>
              <a:buChar char="•"/>
            </a:pPr>
            <a:r>
              <a:rPr lang="en-GB" sz="1400" b="1" dirty="0">
                <a:latin typeface="Times New Roman" panose="02020603050405020304" pitchFamily="18" charset="0"/>
                <a:cs typeface="Times New Roman" panose="02020603050405020304" pitchFamily="18" charset="0"/>
              </a:rPr>
              <a:t>Patricks</a:t>
            </a:r>
            <a:r>
              <a:rPr lang="en-GB" sz="1400" dirty="0">
                <a:latin typeface="Times New Roman" panose="02020603050405020304" pitchFamily="18" charset="0"/>
                <a:cs typeface="Times New Roman" panose="02020603050405020304" pitchFamily="18" charset="0"/>
              </a:rPr>
              <a:t> case, June 2010 got compensation of £6m for liability from the hospital.</a:t>
            </a:r>
          </a:p>
          <a:p>
            <a:pPr marL="285750" indent="-285750">
              <a:buFont typeface="Arial" panose="020B0604020202020204" pitchFamily="34" charset="0"/>
              <a:buChar char="•"/>
            </a:pPr>
            <a:r>
              <a:rPr lang="en-GB" sz="1400" b="1" dirty="0">
                <a:latin typeface="Times New Roman" panose="02020603050405020304" pitchFamily="18" charset="0"/>
                <a:cs typeface="Times New Roman" panose="02020603050405020304" pitchFamily="18" charset="0"/>
              </a:rPr>
              <a:t>Natasha</a:t>
            </a:r>
            <a:r>
              <a:rPr lang="en-GB" sz="1400" dirty="0">
                <a:latin typeface="Times New Roman" panose="02020603050405020304" pitchFamily="18" charset="0"/>
                <a:cs typeface="Times New Roman" panose="02020603050405020304" pitchFamily="18" charset="0"/>
              </a:rPr>
              <a:t> needs 24 hour care for the rest of her life and depends on others. A successful medical negligence claim she has now been awarded 7m in compensation to enable her family to provide this now and future.</a:t>
            </a:r>
          </a:p>
          <a:p>
            <a:r>
              <a:rPr lang="en-GB" sz="1400" b="1" u="sng" dirty="0">
                <a:latin typeface="Times New Roman" panose="02020603050405020304" pitchFamily="18" charset="0"/>
                <a:cs typeface="Times New Roman" panose="02020603050405020304" pitchFamily="18" charset="0"/>
              </a:rPr>
              <a:t>Libby</a:t>
            </a: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12 years old from Pembrokeshire, diagnosed with cerebral palsy from a young age and is in a wheel chair. She loves doing sports. In primary school she took photos of her class doing physical activity because her teacher didn’t know how to get her involved, Libby went to wheelchair rugby and basket ball and felt more included, she got to take part in sports, towards the end of primary school coaches from where Libby takes part in activity's outside of school came in and delivered wheelchair sports which all of Libby's class enjoyed, the teachers then knew how and what to deliver in sport classes. As she moved to secondary school the teachers came across the same, not knowing what to deliver, and still she took photos how ever, Libby met with the teacher to discuss what to do in PE lessons and came up with a plan. Libby is now Wales Basketball U15’s champion, she also takes place in racing sprints, and plays for ospreys U15’s wheelchair rugby.</a:t>
            </a:r>
          </a:p>
        </p:txBody>
      </p:sp>
      <p:pic>
        <p:nvPicPr>
          <p:cNvPr id="4" name="Picture 3">
            <a:extLst>
              <a:ext uri="{FF2B5EF4-FFF2-40B4-BE49-F238E27FC236}">
                <a16:creationId xmlns:a16="http://schemas.microsoft.com/office/drawing/2014/main" id="{9B341E12-5D8F-49DE-8403-A78929563255}"/>
              </a:ext>
            </a:extLst>
          </p:cNvPr>
          <p:cNvPicPr>
            <a:picLocks noChangeAspect="1"/>
          </p:cNvPicPr>
          <p:nvPr/>
        </p:nvPicPr>
        <p:blipFill>
          <a:blip r:embed="rId3"/>
          <a:stretch>
            <a:fillRect/>
          </a:stretch>
        </p:blipFill>
        <p:spPr>
          <a:xfrm>
            <a:off x="5224957" y="4497775"/>
            <a:ext cx="1401456" cy="1179880"/>
          </a:xfrm>
          <a:prstGeom prst="rect">
            <a:avLst/>
          </a:prstGeom>
        </p:spPr>
      </p:pic>
      <p:pic>
        <p:nvPicPr>
          <p:cNvPr id="5" name="Picture 4">
            <a:extLst>
              <a:ext uri="{FF2B5EF4-FFF2-40B4-BE49-F238E27FC236}">
                <a16:creationId xmlns:a16="http://schemas.microsoft.com/office/drawing/2014/main" id="{C8C8CD10-848E-42DA-9A57-C0E6D87AB670}"/>
              </a:ext>
            </a:extLst>
          </p:cNvPr>
          <p:cNvPicPr>
            <a:picLocks noChangeAspect="1"/>
          </p:cNvPicPr>
          <p:nvPr/>
        </p:nvPicPr>
        <p:blipFill>
          <a:blip r:embed="rId4"/>
          <a:stretch>
            <a:fillRect/>
          </a:stretch>
        </p:blipFill>
        <p:spPr>
          <a:xfrm>
            <a:off x="3683452" y="5645159"/>
            <a:ext cx="2955887" cy="1212841"/>
          </a:xfrm>
          <a:prstGeom prst="rect">
            <a:avLst/>
          </a:prstGeom>
        </p:spPr>
      </p:pic>
    </p:spTree>
    <p:extLst>
      <p:ext uri="{BB962C8B-B14F-4D97-AF65-F5344CB8AC3E}">
        <p14:creationId xmlns:p14="http://schemas.microsoft.com/office/powerpoint/2010/main" val="4138018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5383C-ECD0-433D-8487-AF4E62F48E75}"/>
              </a:ext>
            </a:extLst>
          </p:cNvPr>
          <p:cNvSpPr>
            <a:spLocks noGrp="1"/>
          </p:cNvSpPr>
          <p:nvPr>
            <p:ph type="title"/>
          </p:nvPr>
        </p:nvSpPr>
        <p:spPr>
          <a:xfrm>
            <a:off x="0" y="0"/>
            <a:ext cx="10515600" cy="1325563"/>
          </a:xfrm>
        </p:spPr>
        <p:txBody>
          <a:bodyPr>
            <a:normAutofit/>
          </a:bodyPr>
          <a:lstStyle/>
          <a:p>
            <a:r>
              <a:rPr lang="en-GB" sz="1400" u="sng" dirty="0">
                <a:latin typeface="Times New Roman" panose="02020603050405020304" pitchFamily="18" charset="0"/>
                <a:cs typeface="Times New Roman" panose="02020603050405020304" pitchFamily="18" charset="0"/>
              </a:rPr>
              <a:t>Reference </a:t>
            </a:r>
          </a:p>
        </p:txBody>
      </p:sp>
      <p:sp>
        <p:nvSpPr>
          <p:cNvPr id="3" name="Content Placeholder 2">
            <a:extLst>
              <a:ext uri="{FF2B5EF4-FFF2-40B4-BE49-F238E27FC236}">
                <a16:creationId xmlns:a16="http://schemas.microsoft.com/office/drawing/2014/main" id="{FC40C1FB-C486-41AC-B721-08C2D30959C5}"/>
              </a:ext>
            </a:extLst>
          </p:cNvPr>
          <p:cNvSpPr>
            <a:spLocks noGrp="1"/>
          </p:cNvSpPr>
          <p:nvPr>
            <p:ph idx="1"/>
          </p:nvPr>
        </p:nvSpPr>
        <p:spPr>
          <a:xfrm>
            <a:off x="0" y="1410788"/>
            <a:ext cx="12370526" cy="5538651"/>
          </a:xfrm>
        </p:spPr>
        <p:txBody>
          <a:bodyPr>
            <a:normAutofit/>
          </a:bodyPr>
          <a:lstStyle/>
          <a:p>
            <a:pPr marL="0" indent="0">
              <a:buNone/>
            </a:pPr>
            <a:r>
              <a:rPr lang="en-GB" sz="1200" dirty="0">
                <a:latin typeface="Times New Roman" panose="02020603050405020304" pitchFamily="18" charset="0"/>
                <a:cs typeface="Times New Roman" panose="02020603050405020304" pitchFamily="18" charset="0"/>
              </a:rPr>
              <a:t>Anon, (2018). [online] Available at: https://www.jmw.co.uk/services-for-you/clinical-negligence/cerebral-palsy/ppc-2?gclid=Cj0KCQjwjvXeBRDDARIsAC38TP7sm6XiFfN0bOwS5-nUYZ0vyA3CcErbYO5tgRy4G_W-EGWvqOkDscgaAngDEALw_wcB [Accessed 30 Oct. 2018].</a:t>
            </a:r>
          </a:p>
          <a:p>
            <a:pPr marL="0" indent="0">
              <a:buNone/>
            </a:pPr>
            <a:r>
              <a:rPr lang="en-GB" sz="1200" dirty="0">
                <a:latin typeface="Times New Roman" panose="02020603050405020304" pitchFamily="18" charset="0"/>
                <a:cs typeface="Times New Roman" panose="02020603050405020304" pitchFamily="18" charset="0"/>
              </a:rPr>
              <a:t>Hinchcliffe, A. (2003). Children With Cerebral Palsy. Barbara Lynne Price, pp.134 135 137 138 152. </a:t>
            </a:r>
          </a:p>
          <a:p>
            <a:pPr marL="0" indent="0">
              <a:buNone/>
            </a:pPr>
            <a:r>
              <a:rPr lang="en-GB" sz="1200" dirty="0">
                <a:latin typeface="Times New Roman" panose="02020603050405020304" pitchFamily="18" charset="0"/>
                <a:cs typeface="Times New Roman" panose="02020603050405020304" pitchFamily="18" charset="0"/>
              </a:rPr>
              <a:t>nhs.uk. (2018). Cerebral palsy. [online] Available at: https://www.nhs.uk/conditions/cerebral-palsy/ [Accessed 29 Oct. 2018]. </a:t>
            </a: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r>
              <a:rPr lang="en-GB" sz="1200" dirty="0">
                <a:latin typeface="Times New Roman" panose="02020603050405020304" pitchFamily="18" charset="0"/>
                <a:cs typeface="Times New Roman" panose="02020603050405020304" pitchFamily="18" charset="0"/>
              </a:rPr>
              <a:t>The National Curriculum. (1999). [London]: DfEE/QCA, pp.31,32,33,34,35. </a:t>
            </a:r>
          </a:p>
          <a:p>
            <a:pPr marL="0" indent="0">
              <a:buNone/>
            </a:pPr>
            <a:r>
              <a:rPr lang="en-GB" sz="1200" dirty="0">
                <a:latin typeface="Times New Roman" panose="02020603050405020304" pitchFamily="18" charset="0"/>
                <a:cs typeface="Times New Roman" panose="02020603050405020304" pitchFamily="18" charset="0"/>
              </a:rPr>
              <a:t>The National Curriculum Handbook For Primary Teachers In England. (1999). London, pp.30 31 32 33 34.</a:t>
            </a:r>
          </a:p>
          <a:p>
            <a:pPr marL="0" indent="0">
              <a:buNone/>
            </a:pPr>
            <a:r>
              <a:rPr lang="en-GB" sz="1200" dirty="0">
                <a:latin typeface="Times New Roman" panose="02020603050405020304" pitchFamily="18" charset="0"/>
                <a:cs typeface="Times New Roman" panose="02020603050405020304" pitchFamily="18" charset="0"/>
              </a:rPr>
              <a:t>Weston Charity Awards. (2018). Cerebral Palsy Sport 2018 - Weston Charity Awards. [online] Available at: https://westoncharityawards.org/categories/welfare/welfare-winners-2018/cerebral-palsy-sport-2018/ [Accessed 29 Oct. 2018]. </a:t>
            </a: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832192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787</TotalTime>
  <Words>797</Words>
  <Application>Microsoft Office PowerPoint</Application>
  <PresentationFormat>Widescreen</PresentationFormat>
  <Paragraphs>57</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Calibri</vt:lpstr>
      <vt:lpstr>Calibri Light</vt:lpstr>
      <vt:lpstr>Times New Roman</vt:lpstr>
      <vt:lpstr>Office Theme</vt:lpstr>
      <vt:lpstr>Inclusion in physical activity and youth sport</vt:lpstr>
      <vt:lpstr>Cerebral Palsy In Physical Activity</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Inclusion in physical activity and youth sport</dc:title>
  <dc:creator>Kelsey Haycocks (1706467)</dc:creator>
  <cp:lastModifiedBy>Kelsey Haycocks (1706467)</cp:lastModifiedBy>
  <cp:revision>27</cp:revision>
  <dcterms:created xsi:type="dcterms:W3CDTF">2018-10-29T10:22:26Z</dcterms:created>
  <dcterms:modified xsi:type="dcterms:W3CDTF">2018-11-03T14:45:38Z</dcterms:modified>
</cp:coreProperties>
</file>