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4"/>
  </p:notesMasterIdLst>
  <p:sldIdLst>
    <p:sldId id="561" r:id="rId2"/>
    <p:sldId id="485" r:id="rId3"/>
    <p:sldId id="500" r:id="rId4"/>
    <p:sldId id="614" r:id="rId5"/>
    <p:sldId id="553" r:id="rId6"/>
    <p:sldId id="600" r:id="rId7"/>
    <p:sldId id="601" r:id="rId8"/>
    <p:sldId id="602" r:id="rId9"/>
    <p:sldId id="609" r:id="rId10"/>
    <p:sldId id="615" r:id="rId11"/>
    <p:sldId id="610" r:id="rId12"/>
    <p:sldId id="58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B6B616-7021-4097-9143-D15626365C3E}" v="1" dt="2025-10-06T10:39:10.3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21" autoAdjust="0"/>
    <p:restoredTop sz="95033" autoAdjust="0"/>
  </p:normalViewPr>
  <p:slideViewPr>
    <p:cSldViewPr>
      <p:cViewPr varScale="1">
        <p:scale>
          <a:sx n="78" d="100"/>
          <a:sy n="78" d="100"/>
        </p:scale>
        <p:origin x="1757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l Catalin Butoi" userId="44f5208ae284a528" providerId="LiveId" clId="{7436C009-F452-4598-8CF6-AC9D3BEDF221}"/>
    <pc:docChg chg="modSld">
      <pc:chgData name="Mihail Catalin Butoi" userId="44f5208ae284a528" providerId="LiveId" clId="{7436C009-F452-4598-8CF6-AC9D3BEDF221}" dt="2025-10-06T10:39:23.083" v="2" actId="2711"/>
      <pc:docMkLst>
        <pc:docMk/>
      </pc:docMkLst>
      <pc:sldChg chg="modSp mod">
        <pc:chgData name="Mihail Catalin Butoi" userId="44f5208ae284a528" providerId="LiveId" clId="{7436C009-F452-4598-8CF6-AC9D3BEDF221}" dt="2025-10-06T10:39:23.083" v="2" actId="2711"/>
        <pc:sldMkLst>
          <pc:docMk/>
          <pc:sldMk cId="3162999509" sldId="588"/>
        </pc:sldMkLst>
        <pc:spChg chg="mod">
          <ac:chgData name="Mihail Catalin Butoi" userId="44f5208ae284a528" providerId="LiveId" clId="{7436C009-F452-4598-8CF6-AC9D3BEDF221}" dt="2025-10-06T10:39:23.083" v="2" actId="2711"/>
          <ac:spMkLst>
            <pc:docMk/>
            <pc:sldMk cId="3162999509" sldId="588"/>
            <ac:spMk id="5" creationId="{6F94154A-BD80-69C5-845C-F31EFE82C47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8442A-4398-4D52-954D-3CAA4937CCB3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EFF78D-6465-4BBE-8FB0-DDB9159CABE8}">
      <dgm:prSet phldrT="[Text]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Ensures fairness, reduces bias</a:t>
          </a:r>
        </a:p>
      </dgm:t>
    </dgm:pt>
    <dgm:pt modelId="{F024B30A-8596-4E30-BDD7-596C174D8883}" type="parTrans" cxnId="{EE20C049-AE0C-4561-AE02-1C0D4403DB62}">
      <dgm:prSet/>
      <dgm:spPr/>
      <dgm:t>
        <a:bodyPr/>
        <a:lstStyle/>
        <a:p>
          <a:endParaRPr lang="en-GB"/>
        </a:p>
      </dgm:t>
    </dgm:pt>
    <dgm:pt modelId="{488A209E-BFAE-4E5C-9ACC-BCA886981085}" type="sibTrans" cxnId="{EE20C049-AE0C-4561-AE02-1C0D4403DB62}">
      <dgm:prSet/>
      <dgm:spPr/>
      <dgm:t>
        <a:bodyPr/>
        <a:lstStyle/>
        <a:p>
          <a:endParaRPr lang="en-GB"/>
        </a:p>
      </dgm:t>
    </dgm:pt>
    <dgm:pt modelId="{ADE81099-4BDC-4F0B-B94F-370A0B8552BE}">
      <dgm:prSet phldrT="[Text]" phldr="0"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Example Q:
“Describe a time you led a cross-functional team during change.”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2D5FA1-043E-41B6-9DD8-C3E73F4F9BEA}" type="parTrans" cxnId="{0FF01517-7610-47D6-87C3-F1DC7933CC31}">
      <dgm:prSet/>
      <dgm:spPr/>
      <dgm:t>
        <a:bodyPr/>
        <a:lstStyle/>
        <a:p>
          <a:endParaRPr lang="en-GB"/>
        </a:p>
      </dgm:t>
    </dgm:pt>
    <dgm:pt modelId="{F21C0F8E-C381-422A-87D2-276804A78814}" type="sibTrans" cxnId="{0FF01517-7610-47D6-87C3-F1DC7933CC31}">
      <dgm:prSet/>
      <dgm:spPr/>
      <dgm:t>
        <a:bodyPr/>
        <a:lstStyle/>
        <a:p>
          <a:endParaRPr lang="en-GB"/>
        </a:p>
      </dgm:t>
    </dgm:pt>
    <dgm:pt modelId="{D89D2B06-5505-4DFE-A7ED-3658A2247020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Pre-set, job-related questions (Campion et al., 1997).</a:t>
          </a:r>
        </a:p>
      </dgm:t>
    </dgm:pt>
    <dgm:pt modelId="{A1A82658-27D1-4332-BBA5-7F3E8BA9ED3E}" type="parTrans" cxnId="{BF840553-41C8-481E-9B4A-5386529B1C03}">
      <dgm:prSet/>
      <dgm:spPr/>
      <dgm:t>
        <a:bodyPr/>
        <a:lstStyle/>
        <a:p>
          <a:endParaRPr lang="en-GB"/>
        </a:p>
      </dgm:t>
    </dgm:pt>
    <dgm:pt modelId="{5A002347-3550-46F9-AA49-23BB4E11B4F0}" type="sibTrans" cxnId="{BF840553-41C8-481E-9B4A-5386529B1C03}">
      <dgm:prSet/>
      <dgm:spPr/>
      <dgm:t>
        <a:bodyPr/>
        <a:lstStyle/>
        <a:p>
          <a:endParaRPr lang="en-GB"/>
        </a:p>
      </dgm:t>
    </dgm:pt>
    <dgm:pt modelId="{7F1BE22A-0C39-494B-8AFF-3A9CC9D96938}" type="pres">
      <dgm:prSet presAssocID="{BD58442A-4398-4D52-954D-3CAA4937CCB3}" presName="compositeShape" presStyleCnt="0">
        <dgm:presLayoutVars>
          <dgm:chMax val="7"/>
          <dgm:dir/>
          <dgm:resizeHandles val="exact"/>
        </dgm:presLayoutVars>
      </dgm:prSet>
      <dgm:spPr/>
    </dgm:pt>
    <dgm:pt modelId="{8E18BBC8-F65B-4E1F-AEFA-02836565B71E}" type="pres">
      <dgm:prSet presAssocID="{BD58442A-4398-4D52-954D-3CAA4937CCB3}" presName="wedge1" presStyleLbl="node1" presStyleIdx="0" presStyleCnt="3"/>
      <dgm:spPr/>
    </dgm:pt>
    <dgm:pt modelId="{D9516FA2-E252-4EC1-8978-8FEEB90EB2C7}" type="pres">
      <dgm:prSet presAssocID="{BD58442A-4398-4D52-954D-3CAA4937CCB3}" presName="dummy1a" presStyleCnt="0"/>
      <dgm:spPr/>
    </dgm:pt>
    <dgm:pt modelId="{733605C4-8DE0-4A15-AF57-1679408408FC}" type="pres">
      <dgm:prSet presAssocID="{BD58442A-4398-4D52-954D-3CAA4937CCB3}" presName="dummy1b" presStyleCnt="0"/>
      <dgm:spPr/>
    </dgm:pt>
    <dgm:pt modelId="{AD213458-C52C-4C96-AE5C-0FB4F22ACE16}" type="pres">
      <dgm:prSet presAssocID="{BD58442A-4398-4D52-954D-3CAA4937CCB3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797B2DCB-E0F4-4A57-BE70-BB99C106DD2F}" type="pres">
      <dgm:prSet presAssocID="{BD58442A-4398-4D52-954D-3CAA4937CCB3}" presName="wedge2" presStyleLbl="node1" presStyleIdx="1" presStyleCnt="3"/>
      <dgm:spPr/>
    </dgm:pt>
    <dgm:pt modelId="{63BCF309-6944-41EC-A0DD-38DFED523C1D}" type="pres">
      <dgm:prSet presAssocID="{BD58442A-4398-4D52-954D-3CAA4937CCB3}" presName="dummy2a" presStyleCnt="0"/>
      <dgm:spPr/>
    </dgm:pt>
    <dgm:pt modelId="{E99D2528-1305-4703-A7F1-22917C22E6B8}" type="pres">
      <dgm:prSet presAssocID="{BD58442A-4398-4D52-954D-3CAA4937CCB3}" presName="dummy2b" presStyleCnt="0"/>
      <dgm:spPr/>
    </dgm:pt>
    <dgm:pt modelId="{648D88DB-9668-4103-B12A-771CFE7DE120}" type="pres">
      <dgm:prSet presAssocID="{BD58442A-4398-4D52-954D-3CAA4937CCB3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F96DFE33-989B-4182-B515-F567AD053021}" type="pres">
      <dgm:prSet presAssocID="{BD58442A-4398-4D52-954D-3CAA4937CCB3}" presName="wedge3" presStyleLbl="node1" presStyleIdx="2" presStyleCnt="3"/>
      <dgm:spPr/>
    </dgm:pt>
    <dgm:pt modelId="{CD4ED25B-B9F5-4B9B-8C37-1B05DF81B38F}" type="pres">
      <dgm:prSet presAssocID="{BD58442A-4398-4D52-954D-3CAA4937CCB3}" presName="dummy3a" presStyleCnt="0"/>
      <dgm:spPr/>
    </dgm:pt>
    <dgm:pt modelId="{4FAE84F3-D52D-4307-90B3-0DE116901AEE}" type="pres">
      <dgm:prSet presAssocID="{BD58442A-4398-4D52-954D-3CAA4937CCB3}" presName="dummy3b" presStyleCnt="0"/>
      <dgm:spPr/>
    </dgm:pt>
    <dgm:pt modelId="{D66C4705-028D-4387-8B66-E05992BB9159}" type="pres">
      <dgm:prSet presAssocID="{BD58442A-4398-4D52-954D-3CAA4937CCB3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EBF496F-284C-4DA0-9075-30D098C324F9}" type="pres">
      <dgm:prSet presAssocID="{488A209E-BFAE-4E5C-9ACC-BCA886981085}" presName="arrowWedge1" presStyleLbl="fgSibTrans2D1" presStyleIdx="0" presStyleCnt="3"/>
      <dgm:spPr/>
    </dgm:pt>
    <dgm:pt modelId="{34B9FB5D-B823-4042-9485-59D85419C7FE}" type="pres">
      <dgm:prSet presAssocID="{F21C0F8E-C381-422A-87D2-276804A78814}" presName="arrowWedge2" presStyleLbl="fgSibTrans2D1" presStyleIdx="1" presStyleCnt="3"/>
      <dgm:spPr/>
    </dgm:pt>
    <dgm:pt modelId="{6477E2AE-33B2-4B04-8755-5784B02DB7D0}" type="pres">
      <dgm:prSet presAssocID="{5A002347-3550-46F9-AA49-23BB4E11B4F0}" presName="arrowWedge3" presStyleLbl="fgSibTrans2D1" presStyleIdx="2" presStyleCnt="3"/>
      <dgm:spPr/>
    </dgm:pt>
  </dgm:ptLst>
  <dgm:cxnLst>
    <dgm:cxn modelId="{5DED090B-386C-4193-B15E-4D03D8B7D448}" type="presOf" srcId="{D89D2B06-5505-4DFE-A7ED-3658A2247020}" destId="{D66C4705-028D-4387-8B66-E05992BB9159}" srcOrd="1" destOrd="0" presId="urn:microsoft.com/office/officeart/2005/8/layout/cycle8"/>
    <dgm:cxn modelId="{0FF01517-7610-47D6-87C3-F1DC7933CC31}" srcId="{BD58442A-4398-4D52-954D-3CAA4937CCB3}" destId="{ADE81099-4BDC-4F0B-B94F-370A0B8552BE}" srcOrd="1" destOrd="0" parTransId="{E62D5FA1-043E-41B6-9DD8-C3E73F4F9BEA}" sibTransId="{F21C0F8E-C381-422A-87D2-276804A78814}"/>
    <dgm:cxn modelId="{B3CE142E-1299-49FA-AB4F-ECC49E0B0E37}" type="presOf" srcId="{ADE81099-4BDC-4F0B-B94F-370A0B8552BE}" destId="{797B2DCB-E0F4-4A57-BE70-BB99C106DD2F}" srcOrd="0" destOrd="0" presId="urn:microsoft.com/office/officeart/2005/8/layout/cycle8"/>
    <dgm:cxn modelId="{CE2E843C-0682-4EBA-BC53-515FC42B1940}" type="presOf" srcId="{20EFF78D-6465-4BBE-8FB0-DDB9159CABE8}" destId="{8E18BBC8-F65B-4E1F-AEFA-02836565B71E}" srcOrd="0" destOrd="0" presId="urn:microsoft.com/office/officeart/2005/8/layout/cycle8"/>
    <dgm:cxn modelId="{EE20C049-AE0C-4561-AE02-1C0D4403DB62}" srcId="{BD58442A-4398-4D52-954D-3CAA4937CCB3}" destId="{20EFF78D-6465-4BBE-8FB0-DDB9159CABE8}" srcOrd="0" destOrd="0" parTransId="{F024B30A-8596-4E30-BDD7-596C174D8883}" sibTransId="{488A209E-BFAE-4E5C-9ACC-BCA886981085}"/>
    <dgm:cxn modelId="{BF840553-41C8-481E-9B4A-5386529B1C03}" srcId="{BD58442A-4398-4D52-954D-3CAA4937CCB3}" destId="{D89D2B06-5505-4DFE-A7ED-3658A2247020}" srcOrd="2" destOrd="0" parTransId="{A1A82658-27D1-4332-BBA5-7F3E8BA9ED3E}" sibTransId="{5A002347-3550-46F9-AA49-23BB4E11B4F0}"/>
    <dgm:cxn modelId="{73F92FC1-C277-4BFE-A12C-87571C4A29CC}" type="presOf" srcId="{D89D2B06-5505-4DFE-A7ED-3658A2247020}" destId="{F96DFE33-989B-4182-B515-F567AD053021}" srcOrd="0" destOrd="0" presId="urn:microsoft.com/office/officeart/2005/8/layout/cycle8"/>
    <dgm:cxn modelId="{BC8215DD-0C5B-4D67-8A18-69D8BC8E9F46}" type="presOf" srcId="{BD58442A-4398-4D52-954D-3CAA4937CCB3}" destId="{7F1BE22A-0C39-494B-8AFF-3A9CC9D96938}" srcOrd="0" destOrd="0" presId="urn:microsoft.com/office/officeart/2005/8/layout/cycle8"/>
    <dgm:cxn modelId="{FF9A1BED-F99A-4704-9B8E-8D47D6322481}" type="presOf" srcId="{ADE81099-4BDC-4F0B-B94F-370A0B8552BE}" destId="{648D88DB-9668-4103-B12A-771CFE7DE120}" srcOrd="1" destOrd="0" presId="urn:microsoft.com/office/officeart/2005/8/layout/cycle8"/>
    <dgm:cxn modelId="{F88660F1-C84D-4A5E-B1AD-776DDEE9115E}" type="presOf" srcId="{20EFF78D-6465-4BBE-8FB0-DDB9159CABE8}" destId="{AD213458-C52C-4C96-AE5C-0FB4F22ACE16}" srcOrd="1" destOrd="0" presId="urn:microsoft.com/office/officeart/2005/8/layout/cycle8"/>
    <dgm:cxn modelId="{837D0F7D-2BAF-4012-9E61-193334E133E5}" type="presParOf" srcId="{7F1BE22A-0C39-494B-8AFF-3A9CC9D96938}" destId="{8E18BBC8-F65B-4E1F-AEFA-02836565B71E}" srcOrd="0" destOrd="0" presId="urn:microsoft.com/office/officeart/2005/8/layout/cycle8"/>
    <dgm:cxn modelId="{4C65B1E3-EFF0-4859-9503-86AEA119AA08}" type="presParOf" srcId="{7F1BE22A-0C39-494B-8AFF-3A9CC9D96938}" destId="{D9516FA2-E252-4EC1-8978-8FEEB90EB2C7}" srcOrd="1" destOrd="0" presId="urn:microsoft.com/office/officeart/2005/8/layout/cycle8"/>
    <dgm:cxn modelId="{0A9267A7-F8B1-4E4C-B1CD-AC470164F0A8}" type="presParOf" srcId="{7F1BE22A-0C39-494B-8AFF-3A9CC9D96938}" destId="{733605C4-8DE0-4A15-AF57-1679408408FC}" srcOrd="2" destOrd="0" presId="urn:microsoft.com/office/officeart/2005/8/layout/cycle8"/>
    <dgm:cxn modelId="{8BD25339-B549-4B08-B76C-8AC08B92C848}" type="presParOf" srcId="{7F1BE22A-0C39-494B-8AFF-3A9CC9D96938}" destId="{AD213458-C52C-4C96-AE5C-0FB4F22ACE16}" srcOrd="3" destOrd="0" presId="urn:microsoft.com/office/officeart/2005/8/layout/cycle8"/>
    <dgm:cxn modelId="{780EC9B4-D0A7-4E3C-8452-E73227677684}" type="presParOf" srcId="{7F1BE22A-0C39-494B-8AFF-3A9CC9D96938}" destId="{797B2DCB-E0F4-4A57-BE70-BB99C106DD2F}" srcOrd="4" destOrd="0" presId="urn:microsoft.com/office/officeart/2005/8/layout/cycle8"/>
    <dgm:cxn modelId="{4E3BF64D-EC17-43DC-BAAB-5F258A24625F}" type="presParOf" srcId="{7F1BE22A-0C39-494B-8AFF-3A9CC9D96938}" destId="{63BCF309-6944-41EC-A0DD-38DFED523C1D}" srcOrd="5" destOrd="0" presId="urn:microsoft.com/office/officeart/2005/8/layout/cycle8"/>
    <dgm:cxn modelId="{017DC786-0D16-45EE-B9B5-9FAD97F2732D}" type="presParOf" srcId="{7F1BE22A-0C39-494B-8AFF-3A9CC9D96938}" destId="{E99D2528-1305-4703-A7F1-22917C22E6B8}" srcOrd="6" destOrd="0" presId="urn:microsoft.com/office/officeart/2005/8/layout/cycle8"/>
    <dgm:cxn modelId="{94AB2BD7-8066-441A-90EF-92E80496E22B}" type="presParOf" srcId="{7F1BE22A-0C39-494B-8AFF-3A9CC9D96938}" destId="{648D88DB-9668-4103-B12A-771CFE7DE120}" srcOrd="7" destOrd="0" presId="urn:microsoft.com/office/officeart/2005/8/layout/cycle8"/>
    <dgm:cxn modelId="{069E7D98-8276-4B1E-86DC-B1CB574744FB}" type="presParOf" srcId="{7F1BE22A-0C39-494B-8AFF-3A9CC9D96938}" destId="{F96DFE33-989B-4182-B515-F567AD053021}" srcOrd="8" destOrd="0" presId="urn:microsoft.com/office/officeart/2005/8/layout/cycle8"/>
    <dgm:cxn modelId="{D517039E-DB99-42E1-9B9E-54D5841BC20B}" type="presParOf" srcId="{7F1BE22A-0C39-494B-8AFF-3A9CC9D96938}" destId="{CD4ED25B-B9F5-4B9B-8C37-1B05DF81B38F}" srcOrd="9" destOrd="0" presId="urn:microsoft.com/office/officeart/2005/8/layout/cycle8"/>
    <dgm:cxn modelId="{3FF6B728-52EA-4CE5-8E73-CE9515D8A315}" type="presParOf" srcId="{7F1BE22A-0C39-494B-8AFF-3A9CC9D96938}" destId="{4FAE84F3-D52D-4307-90B3-0DE116901AEE}" srcOrd="10" destOrd="0" presId="urn:microsoft.com/office/officeart/2005/8/layout/cycle8"/>
    <dgm:cxn modelId="{8D3CEEC1-D0F2-4C5E-9385-1D2809FB4D01}" type="presParOf" srcId="{7F1BE22A-0C39-494B-8AFF-3A9CC9D96938}" destId="{D66C4705-028D-4387-8B66-E05992BB9159}" srcOrd="11" destOrd="0" presId="urn:microsoft.com/office/officeart/2005/8/layout/cycle8"/>
    <dgm:cxn modelId="{9C6B9B07-8588-4C4F-9B74-EEC079B54106}" type="presParOf" srcId="{7F1BE22A-0C39-494B-8AFF-3A9CC9D96938}" destId="{AEBF496F-284C-4DA0-9075-30D098C324F9}" srcOrd="12" destOrd="0" presId="urn:microsoft.com/office/officeart/2005/8/layout/cycle8"/>
    <dgm:cxn modelId="{533AF72D-D13B-4A92-82ED-C0437B8B28D5}" type="presParOf" srcId="{7F1BE22A-0C39-494B-8AFF-3A9CC9D96938}" destId="{34B9FB5D-B823-4042-9485-59D85419C7FE}" srcOrd="13" destOrd="0" presId="urn:microsoft.com/office/officeart/2005/8/layout/cycle8"/>
    <dgm:cxn modelId="{0C64009A-2065-43DA-A7ED-3B82C943836E}" type="presParOf" srcId="{7F1BE22A-0C39-494B-8AFF-3A9CC9D96938}" destId="{6477E2AE-33B2-4B04-8755-5784B02DB7D0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176F51-EC73-4239-B6B7-12CE9557ED0F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89630C-12E4-4F5B-8280-9D4C19189A05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Based on past actions to predict future </a:t>
          </a:r>
          <a:r>
            <a:rPr lang="en-US" sz="1100" b="1" dirty="0" err="1">
              <a:latin typeface="Arial" panose="020B0604020202020204" pitchFamily="34" charset="0"/>
              <a:cs typeface="Arial" panose="020B0604020202020204" pitchFamily="34" charset="0"/>
            </a:rPr>
            <a:t>behaviour</a:t>
          </a: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 (Janz, 1982)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BBE618-34D4-4F91-8645-AFEA58D6BE77}" type="parTrans" cxnId="{9F68E1C8-0ECA-421B-8EB6-F36321D1F5A8}">
      <dgm:prSet/>
      <dgm:spPr/>
      <dgm:t>
        <a:bodyPr/>
        <a:lstStyle/>
        <a:p>
          <a:endParaRPr lang="en-GB"/>
        </a:p>
      </dgm:t>
    </dgm:pt>
    <dgm:pt modelId="{3BEC4F25-B0AF-4E71-A20E-84AA90F66069}" type="sibTrans" cxnId="{9F68E1C8-0ECA-421B-8EB6-F36321D1F5A8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BECAE1D4-BF40-4F49-B6D5-5B35B90B0FEF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Example Q:
“Tell me about a time when you had to challenge traditional practices.”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FE97B7-C357-4DC6-9596-BF26F8CC05C7}" type="parTrans" cxnId="{5D3A48A7-BAC0-47BF-9036-F688ECA6D668}">
      <dgm:prSet/>
      <dgm:spPr/>
      <dgm:t>
        <a:bodyPr/>
        <a:lstStyle/>
        <a:p>
          <a:endParaRPr lang="en-GB"/>
        </a:p>
      </dgm:t>
    </dgm:pt>
    <dgm:pt modelId="{2ABE857E-D045-4DA3-959A-2F9111C828B8}" type="sibTrans" cxnId="{5D3A48A7-BAC0-47BF-9036-F688ECA6D668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B43E4E4E-FCF4-4ED9-9B80-E92966C576F6}">
      <dgm:prSet phldrT="[Text]" phldr="0" custT="1"/>
      <dgm:spPr>
        <a:solidFill>
          <a:srgbClr val="7030A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Technique: </a:t>
          </a: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STAR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(Situation, Task, Action, Result)</a:t>
          </a:r>
        </a:p>
      </dgm:t>
    </dgm:pt>
    <dgm:pt modelId="{913103C4-2BEC-43F1-8D0C-64506894C910}" type="parTrans" cxnId="{F9E690CA-8793-474F-A230-C5840887987B}">
      <dgm:prSet/>
      <dgm:spPr/>
      <dgm:t>
        <a:bodyPr/>
        <a:lstStyle/>
        <a:p>
          <a:endParaRPr lang="en-GB"/>
        </a:p>
      </dgm:t>
    </dgm:pt>
    <dgm:pt modelId="{29B7E0E4-B591-40B6-800C-8725C9D32FFA}" type="sibTrans" cxnId="{F9E690CA-8793-474F-A230-C5840887987B}">
      <dgm:prSet/>
      <dgm:spPr>
        <a:solidFill>
          <a:srgbClr val="7030A0"/>
        </a:solidFill>
      </dgm:spPr>
      <dgm:t>
        <a:bodyPr/>
        <a:lstStyle/>
        <a:p>
          <a:endParaRPr lang="en-GB"/>
        </a:p>
      </dgm:t>
    </dgm:pt>
    <dgm:pt modelId="{88E34E0C-179A-415E-9400-612473BA4EC0}" type="pres">
      <dgm:prSet presAssocID="{F2176F51-EC73-4239-B6B7-12CE9557ED0F}" presName="Name0" presStyleCnt="0">
        <dgm:presLayoutVars>
          <dgm:dir/>
          <dgm:resizeHandles val="exact"/>
        </dgm:presLayoutVars>
      </dgm:prSet>
      <dgm:spPr/>
    </dgm:pt>
    <dgm:pt modelId="{DF2F5F9A-ABC5-49DF-BF0F-B12BAB0F197F}" type="pres">
      <dgm:prSet presAssocID="{4E89630C-12E4-4F5B-8280-9D4C19189A05}" presName="node" presStyleLbl="node1" presStyleIdx="0" presStyleCnt="3">
        <dgm:presLayoutVars>
          <dgm:bulletEnabled val="1"/>
        </dgm:presLayoutVars>
      </dgm:prSet>
      <dgm:spPr/>
    </dgm:pt>
    <dgm:pt modelId="{932BA939-2EE5-4ABD-AEC1-783E4601D1AF}" type="pres">
      <dgm:prSet presAssocID="{3BEC4F25-B0AF-4E71-A20E-84AA90F66069}" presName="sibTrans" presStyleLbl="sibTrans2D1" presStyleIdx="0" presStyleCnt="3"/>
      <dgm:spPr/>
    </dgm:pt>
    <dgm:pt modelId="{E8EE7C0E-6CF8-43DB-B222-86BC195BB4BA}" type="pres">
      <dgm:prSet presAssocID="{3BEC4F25-B0AF-4E71-A20E-84AA90F66069}" presName="connectorText" presStyleLbl="sibTrans2D1" presStyleIdx="0" presStyleCnt="3"/>
      <dgm:spPr/>
    </dgm:pt>
    <dgm:pt modelId="{BC58F95C-3FDF-41EE-8393-C1F95440C59C}" type="pres">
      <dgm:prSet presAssocID="{BECAE1D4-BF40-4F49-B6D5-5B35B90B0FEF}" presName="node" presStyleLbl="node1" presStyleIdx="1" presStyleCnt="3" custScaleX="96629" custScaleY="148711" custRadScaleRad="111922" custRadScaleInc="-23610">
        <dgm:presLayoutVars>
          <dgm:bulletEnabled val="1"/>
        </dgm:presLayoutVars>
      </dgm:prSet>
      <dgm:spPr/>
    </dgm:pt>
    <dgm:pt modelId="{FB31FE78-14E8-48D5-816C-CD80E54C8D27}" type="pres">
      <dgm:prSet presAssocID="{2ABE857E-D045-4DA3-959A-2F9111C828B8}" presName="sibTrans" presStyleLbl="sibTrans2D1" presStyleIdx="1" presStyleCnt="3"/>
      <dgm:spPr/>
    </dgm:pt>
    <dgm:pt modelId="{92AF1D3A-36B9-4D23-BE1C-F97B3BAC9E15}" type="pres">
      <dgm:prSet presAssocID="{2ABE857E-D045-4DA3-959A-2F9111C828B8}" presName="connectorText" presStyleLbl="sibTrans2D1" presStyleIdx="1" presStyleCnt="3"/>
      <dgm:spPr/>
    </dgm:pt>
    <dgm:pt modelId="{279383D4-741A-4B16-B041-0A6C653437C9}" type="pres">
      <dgm:prSet presAssocID="{B43E4E4E-FCF4-4ED9-9B80-E92966C576F6}" presName="node" presStyleLbl="node1" presStyleIdx="2" presStyleCnt="3" custScaleY="151905" custRadScaleRad="94032" custRadScaleInc="15109">
        <dgm:presLayoutVars>
          <dgm:bulletEnabled val="1"/>
        </dgm:presLayoutVars>
      </dgm:prSet>
      <dgm:spPr/>
    </dgm:pt>
    <dgm:pt modelId="{0384A2C0-3F25-4B10-B094-F554D1287BC3}" type="pres">
      <dgm:prSet presAssocID="{29B7E0E4-B591-40B6-800C-8725C9D32FFA}" presName="sibTrans" presStyleLbl="sibTrans2D1" presStyleIdx="2" presStyleCnt="3"/>
      <dgm:spPr/>
    </dgm:pt>
    <dgm:pt modelId="{2FC30D3A-59D0-4F91-A0DE-95653CA380EF}" type="pres">
      <dgm:prSet presAssocID="{29B7E0E4-B591-40B6-800C-8725C9D32FFA}" presName="connectorText" presStyleLbl="sibTrans2D1" presStyleIdx="2" presStyleCnt="3"/>
      <dgm:spPr/>
    </dgm:pt>
  </dgm:ptLst>
  <dgm:cxnLst>
    <dgm:cxn modelId="{0E91DB03-830C-4D26-B459-F7346BEDCCEA}" type="presOf" srcId="{2ABE857E-D045-4DA3-959A-2F9111C828B8}" destId="{FB31FE78-14E8-48D5-816C-CD80E54C8D27}" srcOrd="0" destOrd="0" presId="urn:microsoft.com/office/officeart/2005/8/layout/cycle7"/>
    <dgm:cxn modelId="{71881209-6FE9-4030-A603-5C027527EFCA}" type="presOf" srcId="{4E89630C-12E4-4F5B-8280-9D4C19189A05}" destId="{DF2F5F9A-ABC5-49DF-BF0F-B12BAB0F197F}" srcOrd="0" destOrd="0" presId="urn:microsoft.com/office/officeart/2005/8/layout/cycle7"/>
    <dgm:cxn modelId="{76B0BB0C-CE49-45C6-AE76-B69179D9455D}" type="presOf" srcId="{BECAE1D4-BF40-4F49-B6D5-5B35B90B0FEF}" destId="{BC58F95C-3FDF-41EE-8393-C1F95440C59C}" srcOrd="0" destOrd="0" presId="urn:microsoft.com/office/officeart/2005/8/layout/cycle7"/>
    <dgm:cxn modelId="{D3362C0F-3302-4210-9A0B-6B077EC01C91}" type="presOf" srcId="{29B7E0E4-B591-40B6-800C-8725C9D32FFA}" destId="{2FC30D3A-59D0-4F91-A0DE-95653CA380EF}" srcOrd="1" destOrd="0" presId="urn:microsoft.com/office/officeart/2005/8/layout/cycle7"/>
    <dgm:cxn modelId="{8961F520-57C1-4FB5-8FEE-3BD5A83EFEF3}" type="presOf" srcId="{B43E4E4E-FCF4-4ED9-9B80-E92966C576F6}" destId="{279383D4-741A-4B16-B041-0A6C653437C9}" srcOrd="0" destOrd="0" presId="urn:microsoft.com/office/officeart/2005/8/layout/cycle7"/>
    <dgm:cxn modelId="{E89EC03F-520F-463F-B876-01D721DD7EF6}" type="presOf" srcId="{29B7E0E4-B591-40B6-800C-8725C9D32FFA}" destId="{0384A2C0-3F25-4B10-B094-F554D1287BC3}" srcOrd="0" destOrd="0" presId="urn:microsoft.com/office/officeart/2005/8/layout/cycle7"/>
    <dgm:cxn modelId="{F649315C-6A56-46C2-9A4B-F25337BBFBC8}" type="presOf" srcId="{3BEC4F25-B0AF-4E71-A20E-84AA90F66069}" destId="{E8EE7C0E-6CF8-43DB-B222-86BC195BB4BA}" srcOrd="1" destOrd="0" presId="urn:microsoft.com/office/officeart/2005/8/layout/cycle7"/>
    <dgm:cxn modelId="{6C8FBF5D-61B7-4F56-8167-B6B54FBBD754}" type="presOf" srcId="{2ABE857E-D045-4DA3-959A-2F9111C828B8}" destId="{92AF1D3A-36B9-4D23-BE1C-F97B3BAC9E15}" srcOrd="1" destOrd="0" presId="urn:microsoft.com/office/officeart/2005/8/layout/cycle7"/>
    <dgm:cxn modelId="{DDFC6B65-F36F-4840-A40E-10E5F749BC57}" type="presOf" srcId="{F2176F51-EC73-4239-B6B7-12CE9557ED0F}" destId="{88E34E0C-179A-415E-9400-612473BA4EC0}" srcOrd="0" destOrd="0" presId="urn:microsoft.com/office/officeart/2005/8/layout/cycle7"/>
    <dgm:cxn modelId="{3EE5AC8C-C800-47C7-AA5A-CF331C43FB56}" type="presOf" srcId="{3BEC4F25-B0AF-4E71-A20E-84AA90F66069}" destId="{932BA939-2EE5-4ABD-AEC1-783E4601D1AF}" srcOrd="0" destOrd="0" presId="urn:microsoft.com/office/officeart/2005/8/layout/cycle7"/>
    <dgm:cxn modelId="{5D3A48A7-BAC0-47BF-9036-F688ECA6D668}" srcId="{F2176F51-EC73-4239-B6B7-12CE9557ED0F}" destId="{BECAE1D4-BF40-4F49-B6D5-5B35B90B0FEF}" srcOrd="1" destOrd="0" parTransId="{F4FE97B7-C357-4DC6-9596-BF26F8CC05C7}" sibTransId="{2ABE857E-D045-4DA3-959A-2F9111C828B8}"/>
    <dgm:cxn modelId="{9F68E1C8-0ECA-421B-8EB6-F36321D1F5A8}" srcId="{F2176F51-EC73-4239-B6B7-12CE9557ED0F}" destId="{4E89630C-12E4-4F5B-8280-9D4C19189A05}" srcOrd="0" destOrd="0" parTransId="{D2BBE618-34D4-4F91-8645-AFEA58D6BE77}" sibTransId="{3BEC4F25-B0AF-4E71-A20E-84AA90F66069}"/>
    <dgm:cxn modelId="{F9E690CA-8793-474F-A230-C5840887987B}" srcId="{F2176F51-EC73-4239-B6B7-12CE9557ED0F}" destId="{B43E4E4E-FCF4-4ED9-9B80-E92966C576F6}" srcOrd="2" destOrd="0" parTransId="{913103C4-2BEC-43F1-8D0C-64506894C910}" sibTransId="{29B7E0E4-B591-40B6-800C-8725C9D32FFA}"/>
    <dgm:cxn modelId="{52425318-7F68-4977-9A29-D99C9F1BF4AF}" type="presParOf" srcId="{88E34E0C-179A-415E-9400-612473BA4EC0}" destId="{DF2F5F9A-ABC5-49DF-BF0F-B12BAB0F197F}" srcOrd="0" destOrd="0" presId="urn:microsoft.com/office/officeart/2005/8/layout/cycle7"/>
    <dgm:cxn modelId="{F0050594-367C-49BB-BE45-D3DE8061BA66}" type="presParOf" srcId="{88E34E0C-179A-415E-9400-612473BA4EC0}" destId="{932BA939-2EE5-4ABD-AEC1-783E4601D1AF}" srcOrd="1" destOrd="0" presId="urn:microsoft.com/office/officeart/2005/8/layout/cycle7"/>
    <dgm:cxn modelId="{BC240324-F76C-4ADA-8793-5F63A51A5A5D}" type="presParOf" srcId="{932BA939-2EE5-4ABD-AEC1-783E4601D1AF}" destId="{E8EE7C0E-6CF8-43DB-B222-86BC195BB4BA}" srcOrd="0" destOrd="0" presId="urn:microsoft.com/office/officeart/2005/8/layout/cycle7"/>
    <dgm:cxn modelId="{EE429F00-4557-4C0A-BC5B-95BFA5349D17}" type="presParOf" srcId="{88E34E0C-179A-415E-9400-612473BA4EC0}" destId="{BC58F95C-3FDF-41EE-8393-C1F95440C59C}" srcOrd="2" destOrd="0" presId="urn:microsoft.com/office/officeart/2005/8/layout/cycle7"/>
    <dgm:cxn modelId="{5243ADBC-CF0B-4A22-BA3E-2B65F2E70F19}" type="presParOf" srcId="{88E34E0C-179A-415E-9400-612473BA4EC0}" destId="{FB31FE78-14E8-48D5-816C-CD80E54C8D27}" srcOrd="3" destOrd="0" presId="urn:microsoft.com/office/officeart/2005/8/layout/cycle7"/>
    <dgm:cxn modelId="{7D325D30-D0A0-4E33-AFA9-A12CED54B71E}" type="presParOf" srcId="{FB31FE78-14E8-48D5-816C-CD80E54C8D27}" destId="{92AF1D3A-36B9-4D23-BE1C-F97B3BAC9E15}" srcOrd="0" destOrd="0" presId="urn:microsoft.com/office/officeart/2005/8/layout/cycle7"/>
    <dgm:cxn modelId="{0B779294-0981-4274-BF7E-C951ACCC6CC0}" type="presParOf" srcId="{88E34E0C-179A-415E-9400-612473BA4EC0}" destId="{279383D4-741A-4B16-B041-0A6C653437C9}" srcOrd="4" destOrd="0" presId="urn:microsoft.com/office/officeart/2005/8/layout/cycle7"/>
    <dgm:cxn modelId="{9FC73110-8883-4175-9F5D-D50D171BDFE5}" type="presParOf" srcId="{88E34E0C-179A-415E-9400-612473BA4EC0}" destId="{0384A2C0-3F25-4B10-B094-F554D1287BC3}" srcOrd="5" destOrd="0" presId="urn:microsoft.com/office/officeart/2005/8/layout/cycle7"/>
    <dgm:cxn modelId="{A66257A8-7E30-4EE5-AF54-F84AABF72B66}" type="presParOf" srcId="{0384A2C0-3F25-4B10-B094-F554D1287BC3}" destId="{2FC30D3A-59D0-4F91-A0DE-95653CA380EF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B35F0F-3B65-4B7F-A9FB-B44DBE8D3C88}" type="doc">
      <dgm:prSet loTypeId="urn:microsoft.com/office/officeart/2005/8/layout/gear1" loCatId="cycle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6DBE7C77-2CF0-4719-9087-08870C61204F}">
      <dgm:prSet phldrT="[Text]" phldr="0" custT="1"/>
      <dgm:spPr/>
      <dgm:t>
        <a:bodyPr/>
        <a:lstStyle/>
        <a:p>
          <a:r>
            <a:rPr lang="en-US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 Panel: Project Lead, HRBP, Senior Analyst</a:t>
          </a:r>
          <a:endParaRPr lang="en-GB" sz="11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09F910-6471-447C-94D7-8EBB629E688A}" type="parTrans" cxnId="{38348C11-9EDE-4519-93EF-A066E94A199A}">
      <dgm:prSet/>
      <dgm:spPr/>
      <dgm:t>
        <a:bodyPr/>
        <a:lstStyle/>
        <a:p>
          <a:endParaRPr lang="en-GB"/>
        </a:p>
      </dgm:t>
    </dgm:pt>
    <dgm:pt modelId="{B1C3B7CC-8E75-464F-870D-C6F9C9F5E54F}" type="sibTrans" cxnId="{38348C11-9EDE-4519-93EF-A066E94A199A}">
      <dgm:prSet/>
      <dgm:spPr/>
      <dgm:t>
        <a:bodyPr/>
        <a:lstStyle/>
        <a:p>
          <a:endParaRPr lang="en-GB"/>
        </a:p>
      </dgm:t>
    </dgm:pt>
    <dgm:pt modelId="{55B15F1C-34ED-43BE-A985-BB8E3B82DA82}">
      <dgm:prSet phldrT="[Text]" phldr="0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Promotes objectivity</a:t>
          </a:r>
        </a:p>
      </dgm:t>
    </dgm:pt>
    <dgm:pt modelId="{8994270E-CB3F-4441-B6FB-E5DB3856388A}" type="parTrans" cxnId="{A7D17E4D-FA2E-4BDA-8921-81E17742231E}">
      <dgm:prSet/>
      <dgm:spPr/>
      <dgm:t>
        <a:bodyPr/>
        <a:lstStyle/>
        <a:p>
          <a:endParaRPr lang="en-GB"/>
        </a:p>
      </dgm:t>
    </dgm:pt>
    <dgm:pt modelId="{607AA0BA-61F3-45FD-B73D-E381BB9DA204}" type="sibTrans" cxnId="{A7D17E4D-FA2E-4BDA-8921-81E17742231E}">
      <dgm:prSet/>
      <dgm:spPr/>
      <dgm:t>
        <a:bodyPr/>
        <a:lstStyle/>
        <a:p>
          <a:endParaRPr lang="en-GB"/>
        </a:p>
      </dgm:t>
    </dgm:pt>
    <dgm:pt modelId="{DF295060-2126-4A42-9A95-6460A89E01F7}">
      <dgm:prSet phldrT="[Text]" phldr="0"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Multiple interviewers assess candidate from different angles (CIPD, 2021)</a:t>
          </a:r>
          <a:endParaRPr lang="en-GB" sz="11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F43728-FA3F-4771-AAE5-EC4800280DD6}" type="parTrans" cxnId="{2D512F34-7564-4FFB-9B7F-ED3EEAB97260}">
      <dgm:prSet/>
      <dgm:spPr/>
      <dgm:t>
        <a:bodyPr/>
        <a:lstStyle/>
        <a:p>
          <a:endParaRPr lang="en-GB"/>
        </a:p>
      </dgm:t>
    </dgm:pt>
    <dgm:pt modelId="{27C451DF-DAF8-467B-9548-D1E8D7B89942}" type="sibTrans" cxnId="{2D512F34-7564-4FFB-9B7F-ED3EEAB97260}">
      <dgm:prSet/>
      <dgm:spPr/>
      <dgm:t>
        <a:bodyPr/>
        <a:lstStyle/>
        <a:p>
          <a:endParaRPr lang="en-GB"/>
        </a:p>
      </dgm:t>
    </dgm:pt>
    <dgm:pt modelId="{8F30E745-2ABF-4DDC-919C-8E0D2AC330A9}" type="pres">
      <dgm:prSet presAssocID="{E2B35F0F-3B65-4B7F-A9FB-B44DBE8D3C88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87770566-E100-4346-BA01-CA40F4F16833}" type="pres">
      <dgm:prSet presAssocID="{6DBE7C77-2CF0-4719-9087-08870C61204F}" presName="gear1" presStyleLbl="node1" presStyleIdx="0" presStyleCnt="3">
        <dgm:presLayoutVars>
          <dgm:chMax val="1"/>
          <dgm:bulletEnabled val="1"/>
        </dgm:presLayoutVars>
      </dgm:prSet>
      <dgm:spPr/>
    </dgm:pt>
    <dgm:pt modelId="{F1BD64A9-BF00-41B4-94E9-9ECE4ACFE1A9}" type="pres">
      <dgm:prSet presAssocID="{6DBE7C77-2CF0-4719-9087-08870C61204F}" presName="gear1srcNode" presStyleLbl="node1" presStyleIdx="0" presStyleCnt="3"/>
      <dgm:spPr/>
    </dgm:pt>
    <dgm:pt modelId="{8EDD426E-EAA1-4D8A-809D-71D48876CFC7}" type="pres">
      <dgm:prSet presAssocID="{6DBE7C77-2CF0-4719-9087-08870C61204F}" presName="gear1dstNode" presStyleLbl="node1" presStyleIdx="0" presStyleCnt="3"/>
      <dgm:spPr/>
    </dgm:pt>
    <dgm:pt modelId="{69B4895E-9481-454F-8732-B9EB24FD0853}" type="pres">
      <dgm:prSet presAssocID="{55B15F1C-34ED-43BE-A985-BB8E3B82DA82}" presName="gear2" presStyleLbl="node1" presStyleIdx="1" presStyleCnt="3">
        <dgm:presLayoutVars>
          <dgm:chMax val="1"/>
          <dgm:bulletEnabled val="1"/>
        </dgm:presLayoutVars>
      </dgm:prSet>
      <dgm:spPr/>
    </dgm:pt>
    <dgm:pt modelId="{C19453E0-699C-4946-9330-41480ED9CB26}" type="pres">
      <dgm:prSet presAssocID="{55B15F1C-34ED-43BE-A985-BB8E3B82DA82}" presName="gear2srcNode" presStyleLbl="node1" presStyleIdx="1" presStyleCnt="3"/>
      <dgm:spPr/>
    </dgm:pt>
    <dgm:pt modelId="{B7CDFDED-4703-4E9C-9248-F4DE1A67EFB4}" type="pres">
      <dgm:prSet presAssocID="{55B15F1C-34ED-43BE-A985-BB8E3B82DA82}" presName="gear2dstNode" presStyleLbl="node1" presStyleIdx="1" presStyleCnt="3"/>
      <dgm:spPr/>
    </dgm:pt>
    <dgm:pt modelId="{C36197F7-6C36-4A25-A4FC-5E531CCBC92D}" type="pres">
      <dgm:prSet presAssocID="{DF295060-2126-4A42-9A95-6460A89E01F7}" presName="gear3" presStyleLbl="node1" presStyleIdx="2" presStyleCnt="3" custScaleX="120982" custScaleY="122648"/>
      <dgm:spPr/>
    </dgm:pt>
    <dgm:pt modelId="{64AD870F-B47C-456F-B096-F94516498C1A}" type="pres">
      <dgm:prSet presAssocID="{DF295060-2126-4A42-9A95-6460A89E01F7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F291AD5-8D6B-4B34-BB47-4E7DA4428E55}" type="pres">
      <dgm:prSet presAssocID="{DF295060-2126-4A42-9A95-6460A89E01F7}" presName="gear3srcNode" presStyleLbl="node1" presStyleIdx="2" presStyleCnt="3"/>
      <dgm:spPr/>
    </dgm:pt>
    <dgm:pt modelId="{7FAC8EBB-F66B-42AB-9036-FCE5C5E6D9B4}" type="pres">
      <dgm:prSet presAssocID="{DF295060-2126-4A42-9A95-6460A89E01F7}" presName="gear3dstNode" presStyleLbl="node1" presStyleIdx="2" presStyleCnt="3"/>
      <dgm:spPr/>
    </dgm:pt>
    <dgm:pt modelId="{479D1B0F-9EBF-487D-9811-4C72A77B72E7}" type="pres">
      <dgm:prSet presAssocID="{B1C3B7CC-8E75-464F-870D-C6F9C9F5E54F}" presName="connector1" presStyleLbl="sibTrans2D1" presStyleIdx="0" presStyleCnt="3"/>
      <dgm:spPr/>
    </dgm:pt>
    <dgm:pt modelId="{F3FC7F99-CDC4-4901-AB6E-937298F49B23}" type="pres">
      <dgm:prSet presAssocID="{607AA0BA-61F3-45FD-B73D-E381BB9DA204}" presName="connector2" presStyleLbl="sibTrans2D1" presStyleIdx="1" presStyleCnt="3"/>
      <dgm:spPr/>
    </dgm:pt>
    <dgm:pt modelId="{88085F4B-BD49-4D73-802E-68BC7F377C2A}" type="pres">
      <dgm:prSet presAssocID="{27C451DF-DAF8-467B-9548-D1E8D7B89942}" presName="connector3" presStyleLbl="sibTrans2D1" presStyleIdx="2" presStyleCnt="3"/>
      <dgm:spPr/>
    </dgm:pt>
  </dgm:ptLst>
  <dgm:cxnLst>
    <dgm:cxn modelId="{72A6C000-A976-477B-84E8-9AF636244964}" type="presOf" srcId="{6DBE7C77-2CF0-4719-9087-08870C61204F}" destId="{F1BD64A9-BF00-41B4-94E9-9ECE4ACFE1A9}" srcOrd="1" destOrd="0" presId="urn:microsoft.com/office/officeart/2005/8/layout/gear1"/>
    <dgm:cxn modelId="{64697C0C-1499-4DD1-A1D1-3C8473D7D7C3}" type="presOf" srcId="{B1C3B7CC-8E75-464F-870D-C6F9C9F5E54F}" destId="{479D1B0F-9EBF-487D-9811-4C72A77B72E7}" srcOrd="0" destOrd="0" presId="urn:microsoft.com/office/officeart/2005/8/layout/gear1"/>
    <dgm:cxn modelId="{8DC65F10-4D97-47DB-8397-7CB3CD1D6A7E}" type="presOf" srcId="{DF295060-2126-4A42-9A95-6460A89E01F7}" destId="{3F291AD5-8D6B-4B34-BB47-4E7DA4428E55}" srcOrd="2" destOrd="0" presId="urn:microsoft.com/office/officeart/2005/8/layout/gear1"/>
    <dgm:cxn modelId="{38348C11-9EDE-4519-93EF-A066E94A199A}" srcId="{E2B35F0F-3B65-4B7F-A9FB-B44DBE8D3C88}" destId="{6DBE7C77-2CF0-4719-9087-08870C61204F}" srcOrd="0" destOrd="0" parTransId="{6F09F910-6471-447C-94D7-8EBB629E688A}" sibTransId="{B1C3B7CC-8E75-464F-870D-C6F9C9F5E54F}"/>
    <dgm:cxn modelId="{F2B8231B-962F-45DA-ACD5-F4857A708607}" type="presOf" srcId="{607AA0BA-61F3-45FD-B73D-E381BB9DA204}" destId="{F3FC7F99-CDC4-4901-AB6E-937298F49B23}" srcOrd="0" destOrd="0" presId="urn:microsoft.com/office/officeart/2005/8/layout/gear1"/>
    <dgm:cxn modelId="{128F1F20-BDDC-4B44-BE8C-05753FC94075}" type="presOf" srcId="{DF295060-2126-4A42-9A95-6460A89E01F7}" destId="{64AD870F-B47C-456F-B096-F94516498C1A}" srcOrd="1" destOrd="0" presId="urn:microsoft.com/office/officeart/2005/8/layout/gear1"/>
    <dgm:cxn modelId="{0BF8D623-08A4-4983-9F78-BA2526929D00}" type="presOf" srcId="{6DBE7C77-2CF0-4719-9087-08870C61204F}" destId="{87770566-E100-4346-BA01-CA40F4F16833}" srcOrd="0" destOrd="0" presId="urn:microsoft.com/office/officeart/2005/8/layout/gear1"/>
    <dgm:cxn modelId="{2FA39E2B-232F-40F8-87E1-CC9327C8C24D}" type="presOf" srcId="{55B15F1C-34ED-43BE-A985-BB8E3B82DA82}" destId="{B7CDFDED-4703-4E9C-9248-F4DE1A67EFB4}" srcOrd="2" destOrd="0" presId="urn:microsoft.com/office/officeart/2005/8/layout/gear1"/>
    <dgm:cxn modelId="{2D512F34-7564-4FFB-9B7F-ED3EEAB97260}" srcId="{E2B35F0F-3B65-4B7F-A9FB-B44DBE8D3C88}" destId="{DF295060-2126-4A42-9A95-6460A89E01F7}" srcOrd="2" destOrd="0" parTransId="{E8F43728-FA3F-4771-AAE5-EC4800280DD6}" sibTransId="{27C451DF-DAF8-467B-9548-D1E8D7B89942}"/>
    <dgm:cxn modelId="{797E6746-1162-4397-A2C6-FB9A0E7B6327}" type="presOf" srcId="{55B15F1C-34ED-43BE-A985-BB8E3B82DA82}" destId="{69B4895E-9481-454F-8732-B9EB24FD0853}" srcOrd="0" destOrd="0" presId="urn:microsoft.com/office/officeart/2005/8/layout/gear1"/>
    <dgm:cxn modelId="{8B64896B-8452-40F4-A8D1-B9AB55AB3E71}" type="presOf" srcId="{55B15F1C-34ED-43BE-A985-BB8E3B82DA82}" destId="{C19453E0-699C-4946-9330-41480ED9CB26}" srcOrd="1" destOrd="0" presId="urn:microsoft.com/office/officeart/2005/8/layout/gear1"/>
    <dgm:cxn modelId="{A7D17E4D-FA2E-4BDA-8921-81E17742231E}" srcId="{E2B35F0F-3B65-4B7F-A9FB-B44DBE8D3C88}" destId="{55B15F1C-34ED-43BE-A985-BB8E3B82DA82}" srcOrd="1" destOrd="0" parTransId="{8994270E-CB3F-4441-B6FB-E5DB3856388A}" sibTransId="{607AA0BA-61F3-45FD-B73D-E381BB9DA204}"/>
    <dgm:cxn modelId="{339C8355-0590-4A06-B8F3-2563DC721B10}" type="presOf" srcId="{6DBE7C77-2CF0-4719-9087-08870C61204F}" destId="{8EDD426E-EAA1-4D8A-809D-71D48876CFC7}" srcOrd="2" destOrd="0" presId="urn:microsoft.com/office/officeart/2005/8/layout/gear1"/>
    <dgm:cxn modelId="{612F3556-E799-4C4E-AEB0-3CCCBC50DE16}" type="presOf" srcId="{27C451DF-DAF8-467B-9548-D1E8D7B89942}" destId="{88085F4B-BD49-4D73-802E-68BC7F377C2A}" srcOrd="0" destOrd="0" presId="urn:microsoft.com/office/officeart/2005/8/layout/gear1"/>
    <dgm:cxn modelId="{75328ABF-3635-461A-8F43-5E4CFBDA1902}" type="presOf" srcId="{DF295060-2126-4A42-9A95-6460A89E01F7}" destId="{7FAC8EBB-F66B-42AB-9036-FCE5C5E6D9B4}" srcOrd="3" destOrd="0" presId="urn:microsoft.com/office/officeart/2005/8/layout/gear1"/>
    <dgm:cxn modelId="{364BCBDB-041A-4387-A69F-996DB1A1CB46}" type="presOf" srcId="{E2B35F0F-3B65-4B7F-A9FB-B44DBE8D3C88}" destId="{8F30E745-2ABF-4DDC-919C-8E0D2AC330A9}" srcOrd="0" destOrd="0" presId="urn:microsoft.com/office/officeart/2005/8/layout/gear1"/>
    <dgm:cxn modelId="{B73211FF-1C0D-49D3-8FF6-02C682ADF8A7}" type="presOf" srcId="{DF295060-2126-4A42-9A95-6460A89E01F7}" destId="{C36197F7-6C36-4A25-A4FC-5E531CCBC92D}" srcOrd="0" destOrd="0" presId="urn:microsoft.com/office/officeart/2005/8/layout/gear1"/>
    <dgm:cxn modelId="{AAE6628E-59FB-4E0B-993A-FA469640CE0B}" type="presParOf" srcId="{8F30E745-2ABF-4DDC-919C-8E0D2AC330A9}" destId="{87770566-E100-4346-BA01-CA40F4F16833}" srcOrd="0" destOrd="0" presId="urn:microsoft.com/office/officeart/2005/8/layout/gear1"/>
    <dgm:cxn modelId="{06F5FAA7-6BCE-4292-8A43-F157CB31B5AB}" type="presParOf" srcId="{8F30E745-2ABF-4DDC-919C-8E0D2AC330A9}" destId="{F1BD64A9-BF00-41B4-94E9-9ECE4ACFE1A9}" srcOrd="1" destOrd="0" presId="urn:microsoft.com/office/officeart/2005/8/layout/gear1"/>
    <dgm:cxn modelId="{C6457E4F-2F74-4F0E-8524-98F033AA9A20}" type="presParOf" srcId="{8F30E745-2ABF-4DDC-919C-8E0D2AC330A9}" destId="{8EDD426E-EAA1-4D8A-809D-71D48876CFC7}" srcOrd="2" destOrd="0" presId="urn:microsoft.com/office/officeart/2005/8/layout/gear1"/>
    <dgm:cxn modelId="{74BEA91F-254B-4C6E-BCD1-FD0B1866048D}" type="presParOf" srcId="{8F30E745-2ABF-4DDC-919C-8E0D2AC330A9}" destId="{69B4895E-9481-454F-8732-B9EB24FD0853}" srcOrd="3" destOrd="0" presId="urn:microsoft.com/office/officeart/2005/8/layout/gear1"/>
    <dgm:cxn modelId="{91977997-4949-4540-A174-24869ACBF72A}" type="presParOf" srcId="{8F30E745-2ABF-4DDC-919C-8E0D2AC330A9}" destId="{C19453E0-699C-4946-9330-41480ED9CB26}" srcOrd="4" destOrd="0" presId="urn:microsoft.com/office/officeart/2005/8/layout/gear1"/>
    <dgm:cxn modelId="{3713A860-9962-4222-B47D-49A41FC5FE5B}" type="presParOf" srcId="{8F30E745-2ABF-4DDC-919C-8E0D2AC330A9}" destId="{B7CDFDED-4703-4E9C-9248-F4DE1A67EFB4}" srcOrd="5" destOrd="0" presId="urn:microsoft.com/office/officeart/2005/8/layout/gear1"/>
    <dgm:cxn modelId="{644306E6-B94A-4758-A6A0-2253A81EFD3B}" type="presParOf" srcId="{8F30E745-2ABF-4DDC-919C-8E0D2AC330A9}" destId="{C36197F7-6C36-4A25-A4FC-5E531CCBC92D}" srcOrd="6" destOrd="0" presId="urn:microsoft.com/office/officeart/2005/8/layout/gear1"/>
    <dgm:cxn modelId="{9B35D3DB-741A-46C8-9BC4-0673311A9F31}" type="presParOf" srcId="{8F30E745-2ABF-4DDC-919C-8E0D2AC330A9}" destId="{64AD870F-B47C-456F-B096-F94516498C1A}" srcOrd="7" destOrd="0" presId="urn:microsoft.com/office/officeart/2005/8/layout/gear1"/>
    <dgm:cxn modelId="{C7967EB7-5B71-4F6B-9950-3B847634E8C9}" type="presParOf" srcId="{8F30E745-2ABF-4DDC-919C-8E0D2AC330A9}" destId="{3F291AD5-8D6B-4B34-BB47-4E7DA4428E55}" srcOrd="8" destOrd="0" presId="urn:microsoft.com/office/officeart/2005/8/layout/gear1"/>
    <dgm:cxn modelId="{E7705742-DB90-40EF-9132-14917559534B}" type="presParOf" srcId="{8F30E745-2ABF-4DDC-919C-8E0D2AC330A9}" destId="{7FAC8EBB-F66B-42AB-9036-FCE5C5E6D9B4}" srcOrd="9" destOrd="0" presId="urn:microsoft.com/office/officeart/2005/8/layout/gear1"/>
    <dgm:cxn modelId="{C5A3243E-521E-46C1-BAB6-0B674E59A196}" type="presParOf" srcId="{8F30E745-2ABF-4DDC-919C-8E0D2AC330A9}" destId="{479D1B0F-9EBF-487D-9811-4C72A77B72E7}" srcOrd="10" destOrd="0" presId="urn:microsoft.com/office/officeart/2005/8/layout/gear1"/>
    <dgm:cxn modelId="{694136B4-7ED2-4479-89FA-7C59E0291F32}" type="presParOf" srcId="{8F30E745-2ABF-4DDC-919C-8E0D2AC330A9}" destId="{F3FC7F99-CDC4-4901-AB6E-937298F49B23}" srcOrd="11" destOrd="0" presId="urn:microsoft.com/office/officeart/2005/8/layout/gear1"/>
    <dgm:cxn modelId="{322A9E6D-90B0-43F3-9CD8-562BB6083AD4}" type="presParOf" srcId="{8F30E745-2ABF-4DDC-919C-8E0D2AC330A9}" destId="{88085F4B-BD49-4D73-802E-68BC7F377C2A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8BBC8-F65B-4E1F-AEFA-02836565B71E}">
      <dsp:nvSpPr>
        <dsp:cNvPr id="0" name=""/>
        <dsp:cNvSpPr/>
      </dsp:nvSpPr>
      <dsp:spPr>
        <a:xfrm>
          <a:off x="2537680" y="254563"/>
          <a:ext cx="3289744" cy="328974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Ensures fairness, reduces bias</a:t>
          </a:r>
        </a:p>
      </dsp:txBody>
      <dsp:txXfrm>
        <a:off x="4271454" y="951676"/>
        <a:ext cx="1174908" cy="979090"/>
      </dsp:txXfrm>
    </dsp:sp>
    <dsp:sp modelId="{797B2DCB-E0F4-4A57-BE70-BB99C106DD2F}">
      <dsp:nvSpPr>
        <dsp:cNvPr id="0" name=""/>
        <dsp:cNvSpPr/>
      </dsp:nvSpPr>
      <dsp:spPr>
        <a:xfrm>
          <a:off x="2469927" y="372054"/>
          <a:ext cx="3289744" cy="3289744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Example Q:
“Describe a time you led a cross-functional team during change.”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3200" y="2506472"/>
        <a:ext cx="1762363" cy="861599"/>
      </dsp:txXfrm>
    </dsp:sp>
    <dsp:sp modelId="{F96DFE33-989B-4182-B515-F567AD053021}">
      <dsp:nvSpPr>
        <dsp:cNvPr id="0" name=""/>
        <dsp:cNvSpPr/>
      </dsp:nvSpPr>
      <dsp:spPr>
        <a:xfrm>
          <a:off x="2402174" y="254563"/>
          <a:ext cx="3289744" cy="3289744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Pre-set, job-related questions (Campion et al., 1997).</a:t>
          </a:r>
        </a:p>
      </dsp:txBody>
      <dsp:txXfrm>
        <a:off x="2783236" y="951676"/>
        <a:ext cx="1174908" cy="979090"/>
      </dsp:txXfrm>
    </dsp:sp>
    <dsp:sp modelId="{AEBF496F-284C-4DA0-9075-30D098C324F9}">
      <dsp:nvSpPr>
        <dsp:cNvPr id="0" name=""/>
        <dsp:cNvSpPr/>
      </dsp:nvSpPr>
      <dsp:spPr>
        <a:xfrm>
          <a:off x="2334301" y="50912"/>
          <a:ext cx="3697046" cy="3697046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9FB5D-B823-4042-9485-59D85419C7FE}">
      <dsp:nvSpPr>
        <dsp:cNvPr id="0" name=""/>
        <dsp:cNvSpPr/>
      </dsp:nvSpPr>
      <dsp:spPr>
        <a:xfrm>
          <a:off x="2266276" y="168195"/>
          <a:ext cx="3697046" cy="3697046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7E2AE-33B2-4B04-8755-5784B02DB7D0}">
      <dsp:nvSpPr>
        <dsp:cNvPr id="0" name=""/>
        <dsp:cNvSpPr/>
      </dsp:nvSpPr>
      <dsp:spPr>
        <a:xfrm>
          <a:off x="2198252" y="50912"/>
          <a:ext cx="3697046" cy="3697046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F5F9A-ABC5-49DF-BF0F-B12BAB0F197F}">
      <dsp:nvSpPr>
        <dsp:cNvPr id="0" name=""/>
        <dsp:cNvSpPr/>
      </dsp:nvSpPr>
      <dsp:spPr>
        <a:xfrm>
          <a:off x="3117265" y="-130880"/>
          <a:ext cx="2029271" cy="1014635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Based on past actions to predict future </a:t>
          </a:r>
          <a:r>
            <a:rPr lang="en-US" sz="1100" b="1" kern="1200" dirty="0" err="1">
              <a:latin typeface="Arial" panose="020B0604020202020204" pitchFamily="34" charset="0"/>
              <a:cs typeface="Arial" panose="020B0604020202020204" pitchFamily="34" charset="0"/>
            </a:rPr>
            <a:t>behaviour</a:t>
          </a: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 (Janz, 1982)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6983" y="-101162"/>
        <a:ext cx="1969835" cy="955199"/>
      </dsp:txXfrm>
    </dsp:sp>
    <dsp:sp modelId="{932BA939-2EE5-4ABD-AEC1-783E4601D1AF}">
      <dsp:nvSpPr>
        <dsp:cNvPr id="0" name=""/>
        <dsp:cNvSpPr/>
      </dsp:nvSpPr>
      <dsp:spPr>
        <a:xfrm rot="3028934">
          <a:off x="4446174" y="1337255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552711" y="1408279"/>
        <a:ext cx="1036382" cy="213074"/>
      </dsp:txXfrm>
    </dsp:sp>
    <dsp:sp modelId="{BC58F95C-3FDF-41EE-8393-C1F95440C59C}">
      <dsp:nvSpPr>
        <dsp:cNvPr id="0" name=""/>
        <dsp:cNvSpPr/>
      </dsp:nvSpPr>
      <dsp:spPr>
        <a:xfrm>
          <a:off x="5233308" y="2145878"/>
          <a:ext cx="1960864" cy="1508874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Example Q:
“Tell me about a time when you had to challenge traditional practices.”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7501" y="2190071"/>
        <a:ext cx="1872478" cy="1420488"/>
      </dsp:txXfrm>
    </dsp:sp>
    <dsp:sp modelId="{FB31FE78-14E8-48D5-816C-CD80E54C8D27}">
      <dsp:nvSpPr>
        <dsp:cNvPr id="0" name=""/>
        <dsp:cNvSpPr/>
      </dsp:nvSpPr>
      <dsp:spPr>
        <a:xfrm rot="10746200">
          <a:off x="3716173" y="2752066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3822710" y="2823090"/>
        <a:ext cx="1036382" cy="213074"/>
      </dsp:txXfrm>
    </dsp:sp>
    <dsp:sp modelId="{279383D4-741A-4B16-B041-0A6C653437C9}">
      <dsp:nvSpPr>
        <dsp:cNvPr id="0" name=""/>
        <dsp:cNvSpPr/>
      </dsp:nvSpPr>
      <dsp:spPr>
        <a:xfrm>
          <a:off x="1419222" y="2188834"/>
          <a:ext cx="2029271" cy="1541282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Technique: 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STAR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(Situation, Task, Action, Result)</a:t>
          </a:r>
        </a:p>
      </dsp:txBody>
      <dsp:txXfrm>
        <a:off x="1464365" y="2233977"/>
        <a:ext cx="1938985" cy="1450996"/>
      </dsp:txXfrm>
    </dsp:sp>
    <dsp:sp modelId="{0384A2C0-3F25-4B10-B094-F554D1287BC3}">
      <dsp:nvSpPr>
        <dsp:cNvPr id="0" name=""/>
        <dsp:cNvSpPr/>
      </dsp:nvSpPr>
      <dsp:spPr>
        <a:xfrm rot="18199213">
          <a:off x="2744703" y="1358733"/>
          <a:ext cx="1249456" cy="355122"/>
        </a:xfrm>
        <a:prstGeom prst="left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851240" y="1429757"/>
        <a:ext cx="1036382" cy="213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770566-E100-4346-BA01-CA40F4F16833}">
      <dsp:nvSpPr>
        <dsp:cNvPr id="0" name=""/>
        <dsp:cNvSpPr/>
      </dsp:nvSpPr>
      <dsp:spPr>
        <a:xfrm>
          <a:off x="3918981" y="1868800"/>
          <a:ext cx="2153999" cy="2153999"/>
        </a:xfrm>
        <a:prstGeom prst="gear9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Example Panel: Project Lead, HRBP, Senior Analyst</a:t>
          </a:r>
          <a:endParaRPr lang="en-GB" sz="11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2031" y="2373364"/>
        <a:ext cx="1287899" cy="1107200"/>
      </dsp:txXfrm>
    </dsp:sp>
    <dsp:sp modelId="{69B4895E-9481-454F-8732-B9EB24FD0853}">
      <dsp:nvSpPr>
        <dsp:cNvPr id="0" name=""/>
        <dsp:cNvSpPr/>
      </dsp:nvSpPr>
      <dsp:spPr>
        <a:xfrm>
          <a:off x="2665745" y="1359673"/>
          <a:ext cx="1566545" cy="1566545"/>
        </a:xfrm>
        <a:prstGeom prst="gear6">
          <a:avLst/>
        </a:prstGeom>
        <a:gradFill rotWithShape="0">
          <a:gsLst>
            <a:gs pos="0">
              <a:schemeClr val="accent2">
                <a:hueOff val="587745"/>
                <a:satOff val="-29060"/>
                <a:lumOff val="2059"/>
                <a:alphaOff val="0"/>
                <a:shade val="51000"/>
                <a:satMod val="130000"/>
              </a:schemeClr>
            </a:gs>
            <a:gs pos="80000">
              <a:schemeClr val="accent2">
                <a:hueOff val="587745"/>
                <a:satOff val="-29060"/>
                <a:lumOff val="2059"/>
                <a:alphaOff val="0"/>
                <a:shade val="93000"/>
                <a:satMod val="130000"/>
              </a:schemeClr>
            </a:gs>
            <a:gs pos="100000">
              <a:schemeClr val="accent2">
                <a:hueOff val="587745"/>
                <a:satOff val="-29060"/>
                <a:lumOff val="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Promotes objectivity</a:t>
          </a:r>
        </a:p>
      </dsp:txBody>
      <dsp:txXfrm>
        <a:off x="3060127" y="1756439"/>
        <a:ext cx="777781" cy="773013"/>
      </dsp:txXfrm>
    </dsp:sp>
    <dsp:sp modelId="{C36197F7-6C36-4A25-A4FC-5E531CCBC92D}">
      <dsp:nvSpPr>
        <dsp:cNvPr id="0" name=""/>
        <dsp:cNvSpPr/>
      </dsp:nvSpPr>
      <dsp:spPr>
        <a:xfrm rot="20700000">
          <a:off x="3386824" y="100425"/>
          <a:ext cx="1847586" cy="1891877"/>
        </a:xfrm>
        <a:prstGeom prst="gear6">
          <a:avLst/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Multiple interviewers assess candidate from different angles (CIPD, 2021)</a:t>
          </a:r>
          <a:endParaRPr lang="en-GB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20700000">
        <a:off x="3789427" y="517996"/>
        <a:ext cx="1042380" cy="1056734"/>
      </dsp:txXfrm>
    </dsp:sp>
    <dsp:sp modelId="{479D1B0F-9EBF-487D-9811-4C72A77B72E7}">
      <dsp:nvSpPr>
        <dsp:cNvPr id="0" name=""/>
        <dsp:cNvSpPr/>
      </dsp:nvSpPr>
      <dsp:spPr>
        <a:xfrm>
          <a:off x="3750329" y="1545482"/>
          <a:ext cx="2757119" cy="2757119"/>
        </a:xfrm>
        <a:prstGeom prst="circularArrow">
          <a:avLst>
            <a:gd name="adj1" fmla="val 4688"/>
            <a:gd name="adj2" fmla="val 299029"/>
            <a:gd name="adj3" fmla="val 2509280"/>
            <a:gd name="adj4" fmla="val 15876190"/>
            <a:gd name="adj5" fmla="val 546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FC7F99-CDC4-4901-AB6E-937298F49B23}">
      <dsp:nvSpPr>
        <dsp:cNvPr id="0" name=""/>
        <dsp:cNvSpPr/>
      </dsp:nvSpPr>
      <dsp:spPr>
        <a:xfrm>
          <a:off x="2388313" y="1014249"/>
          <a:ext cx="2003219" cy="200321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gradFill rotWithShape="0">
          <a:gsLst>
            <a:gs pos="0">
              <a:schemeClr val="accent2">
                <a:hueOff val="587745"/>
                <a:satOff val="-29060"/>
                <a:lumOff val="2059"/>
                <a:alphaOff val="0"/>
                <a:shade val="51000"/>
                <a:satMod val="130000"/>
              </a:schemeClr>
            </a:gs>
            <a:gs pos="80000">
              <a:schemeClr val="accent2">
                <a:hueOff val="587745"/>
                <a:satOff val="-29060"/>
                <a:lumOff val="2059"/>
                <a:alphaOff val="0"/>
                <a:shade val="93000"/>
                <a:satMod val="130000"/>
              </a:schemeClr>
            </a:gs>
            <a:gs pos="100000">
              <a:schemeClr val="accent2">
                <a:hueOff val="587745"/>
                <a:satOff val="-29060"/>
                <a:lumOff val="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085F4B-BD49-4D73-802E-68BC7F377C2A}">
      <dsp:nvSpPr>
        <dsp:cNvPr id="0" name=""/>
        <dsp:cNvSpPr/>
      </dsp:nvSpPr>
      <dsp:spPr>
        <a:xfrm>
          <a:off x="3188133" y="-56089"/>
          <a:ext cx="2159874" cy="215987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59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71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936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306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ED23C4-C848-3092-1B61-63348A6C42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50BAE-A530-138B-E750-C24439DF3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90E040-0D85-2740-3578-275F86137B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FBA3A-0A0C-A77F-0AEE-A760D677CC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210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986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6FFFC-165B-C86E-26CB-86A841C45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B3CC99-87DD-83FA-158F-C1D13136A2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8A96C9-A465-B3BD-AED4-5F890BCD10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02BEF-2EF9-A726-D4D2-2CF9C168C4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852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92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04/10/2025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3752" y="692696"/>
            <a:ext cx="9036496" cy="378565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</a:p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 (Hons) Leadership and Management Skills for the Workplace </a:t>
            </a:r>
          </a:p>
          <a:p>
            <a:pPr algn="ctr"/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  </a:t>
            </a:r>
            <a:b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</a:t>
            </a:r>
          </a:p>
          <a:p>
            <a:pPr algn="ctr"/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1- Individual Presentation</a:t>
            </a:r>
          </a:p>
          <a:p>
            <a:pPr algn="ctr"/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179512" y="4725144"/>
            <a:ext cx="5080665" cy="1200329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Simona </a:t>
            </a:r>
            <a:r>
              <a:rPr lang="en-GB" alt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Ratoi</a:t>
            </a:r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no: 2247715</a:t>
            </a:r>
          </a:p>
          <a:p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Doreen </a:t>
            </a:r>
            <a:r>
              <a:rPr lang="en-GB" alt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alt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D88D36-665A-F442-F659-3ED97DC39FFB}"/>
              </a:ext>
            </a:extLst>
          </p:cNvPr>
          <p:cNvSpPr txBox="1"/>
          <p:nvPr/>
        </p:nvSpPr>
        <p:spPr>
          <a:xfrm>
            <a:off x="3995936" y="4732373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for Transformation: Belief-Driven Talent Acquisition</a:t>
            </a:r>
          </a:p>
          <a:p>
            <a:r>
              <a:rPr lang="en-US" sz="16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hire people just because they can do a job…” – Simon Sinek</a:t>
            </a:r>
            <a:endParaRPr lang="en-GB" sz="1600" b="1" i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3600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 brief introduction of Monzo Bank London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Detailed recruitment process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Three interview types (each with its own slide)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Justification of questioning techniques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Comparison of face-to-face vs online interviews (for Project Manager, Financial Analyst, and Change Manager)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List of references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397047"/>
            <a:ext cx="8783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2400" b="1" dirty="0"/>
          </a:p>
        </p:txBody>
      </p:sp>
      <p:pic>
        <p:nvPicPr>
          <p:cNvPr id="7" name="Picture 6" descr="A logo with a red and blue hexagon&#10;&#10;AI-generated content may be incorrect.">
            <a:extLst>
              <a:ext uri="{FF2B5EF4-FFF2-40B4-BE49-F238E27FC236}">
                <a16:creationId xmlns:a16="http://schemas.microsoft.com/office/drawing/2014/main" id="{26614E06-9A0E-711D-1B32-9CABDF940D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141035"/>
            <a:ext cx="3702420" cy="208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9B49E2-2C22-4CEF-B5B1-893B2000871A}"/>
              </a:ext>
            </a:extLst>
          </p:cNvPr>
          <p:cNvSpPr txBox="1"/>
          <p:nvPr/>
        </p:nvSpPr>
        <p:spPr>
          <a:xfrm>
            <a:off x="539552" y="1361675"/>
            <a:ext cx="7992888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Why This Matters: “If you hire people just because they can do a job, they’ll work for your money. But if you hire people who believe what you believe…” (Sinek, 2009).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quote resonates during Monzo’s business transformation phase.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General Manager wants recruitment practices reviewed.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Aim: Align hires with vision, not just skills.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Company Background – Monzo Bank (London)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Monzo: A digital challenger bank, founded in 2015.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HQ: London, UK.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Known for innovation and customer-centric technology.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Currently undergoing AI-driven transformation to improve finance operations and digital onboarding (Monzo, 2024).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Roles needed: Project Manager, Financial Analyst, Change Manager.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group of people working on computers&#10;&#10;AI-generated content may be incorrect.">
            <a:extLst>
              <a:ext uri="{FF2B5EF4-FFF2-40B4-BE49-F238E27FC236}">
                <a16:creationId xmlns:a16="http://schemas.microsoft.com/office/drawing/2014/main" id="{764C80EB-643F-6767-F260-7645B3934B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517508"/>
            <a:ext cx="3744416" cy="2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7F15DA-E5F1-253C-08AC-4015D326F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0E85C-A8D4-2514-BF90-3420AF2A9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545C10-9595-DA72-13E5-D1B5F802E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2A49A2-4012-8DCC-21FF-70640D09AB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865945"/>
              </p:ext>
            </p:extLst>
          </p:nvPr>
        </p:nvGraphicFramePr>
        <p:xfrm>
          <a:off x="457200" y="1640080"/>
          <a:ext cx="8075240" cy="253797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44620">
                  <a:extLst>
                    <a:ext uri="{9D8B030D-6E8A-4147-A177-3AD203B41FA5}">
                      <a16:colId xmlns:a16="http://schemas.microsoft.com/office/drawing/2014/main" val="1526794191"/>
                    </a:ext>
                  </a:extLst>
                </a:gridCol>
                <a:gridCol w="5430620">
                  <a:extLst>
                    <a:ext uri="{9D8B030D-6E8A-4147-A177-3AD203B41FA5}">
                      <a16:colId xmlns:a16="http://schemas.microsoft.com/office/drawing/2014/main" val="2487124248"/>
                    </a:ext>
                  </a:extLst>
                </a:gridCol>
              </a:tblGrid>
              <a:tr h="324811">
                <a:tc>
                  <a:txBody>
                    <a:bodyPr/>
                    <a:lstStyle/>
                    <a:p>
                      <a:pPr marL="228600" indent="-228600">
                        <a:buFont typeface="+mj-lt"/>
                        <a:buAutoNum type="arabicPeriod"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duties, responsibilities, and required competencies (Torrington et al., 2020).</a:t>
                      </a:r>
                      <a:endParaRPr lang="en-GB" sz="11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2273742"/>
                  </a:ext>
                </a:extLst>
              </a:tr>
              <a:tr h="324811">
                <a:tc>
                  <a:txBody>
                    <a:bodyPr/>
                    <a:lstStyle/>
                    <a:p>
                      <a:pPr marL="228600" indent="-228600">
                        <a:buFont typeface="+mj-lt"/>
                        <a:buAutoNum type="arabicPeriod" startAt="2"/>
                      </a:pP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Description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Define scope of work, objectives, and KPIs (Armstrong &amp; Taylor, 2020).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449224"/>
                  </a:ext>
                </a:extLst>
              </a:tr>
              <a:tr h="324811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Person Specification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Outlines required qualifications, experience, and cultural fit (Foot &amp; Hook, 2011).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40730"/>
                  </a:ext>
                </a:extLst>
              </a:tr>
              <a:tr h="30630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internal platforms and LinkedIn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387484"/>
                  </a:ext>
                </a:extLst>
              </a:tr>
              <a:tr h="364962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Shortlisting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Match candidate profile to JD &amp; person spec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719688"/>
                  </a:ext>
                </a:extLst>
              </a:tr>
              <a:tr h="293273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  I</a:t>
                      </a:r>
                      <a:r>
                        <a:rPr lang="en-US" sz="11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nterview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Selection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Conduct structured, value-based interviews (Ulrich et al., 2015).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498660"/>
                  </a:ext>
                </a:extLst>
              </a:tr>
              <a:tr h="293273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   </a:t>
                      </a:r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Onboarding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new hires to Monzo’s vision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326481"/>
                  </a:ext>
                </a:extLst>
              </a:tr>
            </a:tbl>
          </a:graphicData>
        </a:graphic>
      </p:graphicFrame>
      <p:pic>
        <p:nvPicPr>
          <p:cNvPr id="8" name="Picture 7" descr="A cartoon character with text&#10;&#10;AI-generated content may be incorrect.">
            <a:extLst>
              <a:ext uri="{FF2B5EF4-FFF2-40B4-BE49-F238E27FC236}">
                <a16:creationId xmlns:a16="http://schemas.microsoft.com/office/drawing/2014/main" id="{7786178E-622E-4C55-749D-AC898A8AF9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318968"/>
            <a:ext cx="2664296" cy="1277959"/>
          </a:xfrm>
          <a:prstGeom prst="rect">
            <a:avLst/>
          </a:prstGeom>
        </p:spPr>
      </p:pic>
      <p:pic>
        <p:nvPicPr>
          <p:cNvPr id="10" name="Picture 9" descr="A room with tables and chairs and a blue neon sign&#10;&#10;AI-generated content may be incorrect.">
            <a:extLst>
              <a:ext uri="{FF2B5EF4-FFF2-40B4-BE49-F238E27FC236}">
                <a16:creationId xmlns:a16="http://schemas.microsoft.com/office/drawing/2014/main" id="{D7CCC822-F3BF-4C51-2654-16306C04DB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74638"/>
            <a:ext cx="1872208" cy="124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111187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1 – Structured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C1566606-BA34-C4EC-380D-5D9FFA9FC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603615"/>
              </p:ext>
            </p:extLst>
          </p:nvPr>
        </p:nvGraphicFramePr>
        <p:xfrm>
          <a:off x="457200" y="850418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A6E6F72-9321-4FF8-BCEA-EBA52F07BB1D}"/>
              </a:ext>
            </a:extLst>
          </p:cNvPr>
          <p:cNvSpPr txBox="1"/>
          <p:nvPr/>
        </p:nvSpPr>
        <p:spPr>
          <a:xfrm>
            <a:off x="1022687" y="4766781"/>
            <a:ext cx="73448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Suitable for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Financial Analyst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– focuses on technical consistency.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EACAAFE-EA38-41CA-5549-C710074D7D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2795760"/>
              </p:ext>
            </p:extLst>
          </p:nvPr>
        </p:nvGraphicFramePr>
        <p:xfrm>
          <a:off x="461114" y="1340768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 –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AB0903-8B1C-1958-0D78-246F6DD15C4D}"/>
              </a:ext>
            </a:extLst>
          </p:cNvPr>
          <p:cNvSpPr txBox="1"/>
          <p:nvPr/>
        </p:nvSpPr>
        <p:spPr>
          <a:xfrm>
            <a:off x="701474" y="5257131"/>
            <a:ext cx="69847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Best for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Change Manager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– identifies adaptability.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E2548B4-227E-428B-4099-F074F5AA5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3418929"/>
              </p:ext>
            </p:extLst>
          </p:nvPr>
        </p:nvGraphicFramePr>
        <p:xfrm>
          <a:off x="323528" y="1124744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2861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3 – Panel Interview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50D86-ED75-B5E8-4525-00FC9C285668}"/>
              </a:ext>
            </a:extLst>
          </p:cNvPr>
          <p:cNvSpPr txBox="1"/>
          <p:nvPr/>
        </p:nvSpPr>
        <p:spPr>
          <a:xfrm>
            <a:off x="342634" y="4910302"/>
            <a:ext cx="37444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Ideal for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roles – ensures leadership fit.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5EA947-06B1-5E21-27E7-63C975CCE2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626020"/>
              </p:ext>
            </p:extLst>
          </p:nvPr>
        </p:nvGraphicFramePr>
        <p:xfrm>
          <a:off x="240476" y="3284984"/>
          <a:ext cx="8435280" cy="1770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6528">
                  <a:extLst>
                    <a:ext uri="{9D8B030D-6E8A-4147-A177-3AD203B41FA5}">
                      <a16:colId xmlns:a16="http://schemas.microsoft.com/office/drawing/2014/main" val="328505019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1629389732"/>
                    </a:ext>
                  </a:extLst>
                </a:gridCol>
                <a:gridCol w="2283668">
                  <a:extLst>
                    <a:ext uri="{9D8B030D-6E8A-4147-A177-3AD203B41FA5}">
                      <a16:colId xmlns:a16="http://schemas.microsoft.com/office/drawing/2014/main" val="1900465251"/>
                    </a:ext>
                  </a:extLst>
                </a:gridCol>
                <a:gridCol w="2108820">
                  <a:extLst>
                    <a:ext uri="{9D8B030D-6E8A-4147-A177-3AD203B41FA5}">
                      <a16:colId xmlns:a16="http://schemas.microsoft.com/office/drawing/2014/main" val="512299066"/>
                    </a:ext>
                  </a:extLst>
                </a:gridCol>
              </a:tblGrid>
              <a:tr h="445196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296215"/>
                  </a:ext>
                </a:extLst>
              </a:tr>
              <a:tr h="43467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Deepens answer (Klein, 2003)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“What did you learn from that experience?”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231125"/>
                  </a:ext>
                </a:extLst>
              </a:tr>
              <a:tr h="44519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Suggests direction (use cautiously)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“Would you say you enjoy managing people?”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Analyst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217920"/>
                  </a:ext>
                </a:extLst>
              </a:tr>
              <a:tr h="44519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critical thinking (Paul &amp; Elder, 2006)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“Why do you think that change failed?”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855846"/>
                  </a:ext>
                </a:extLst>
              </a:tr>
            </a:tbl>
          </a:graphicData>
        </a:graphic>
      </p:graphicFrame>
      <p:pic>
        <p:nvPicPr>
          <p:cNvPr id="7" name="Picture 6" descr="A group of people holding signs&#10;&#10;AI-generated content may be incorrect.">
            <a:extLst>
              <a:ext uri="{FF2B5EF4-FFF2-40B4-BE49-F238E27FC236}">
                <a16:creationId xmlns:a16="http://schemas.microsoft.com/office/drawing/2014/main" id="{447763C5-6FBE-5D00-A556-2D21D72EE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284" y="1076140"/>
            <a:ext cx="3744416" cy="1770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355C6-2C71-AA13-5C85-D0374E4CE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85337-37CA-78CE-8625-CFDDB4713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104456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0D70FD-5FDA-5195-F933-353594558BFE}"/>
              </a:ext>
            </a:extLst>
          </p:cNvPr>
          <p:cNvSpPr txBox="1"/>
          <p:nvPr/>
        </p:nvSpPr>
        <p:spPr>
          <a:xfrm>
            <a:off x="107504" y="449060"/>
            <a:ext cx="8927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Interviews</a:t>
            </a:r>
            <a:endParaRPr lang="en-GB" sz="24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B4A507C-F8BE-7ACA-7075-53FBEC8C8D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780941"/>
              </p:ext>
            </p:extLst>
          </p:nvPr>
        </p:nvGraphicFramePr>
        <p:xfrm>
          <a:off x="611560" y="1397000"/>
          <a:ext cx="8064897" cy="2752080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2688299">
                  <a:extLst>
                    <a:ext uri="{9D8B030D-6E8A-4147-A177-3AD203B41FA5}">
                      <a16:colId xmlns:a16="http://schemas.microsoft.com/office/drawing/2014/main" val="3095481341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1599895955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1476268410"/>
                    </a:ext>
                  </a:extLst>
                </a:gridCol>
              </a:tblGrid>
              <a:tr h="45868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398282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Personal, easier rapport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accessible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6105050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Fully observable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(Kulik,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986639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(</a:t>
                      </a:r>
                      <a:r>
                        <a:rPr lang="en-GB" sz="11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Faliagka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al., 2012)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197262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Connectivity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138623"/>
                  </a:ext>
                </a:extLst>
              </a:tr>
              <a:tr h="458680">
                <a:tc>
                  <a:txBody>
                    <a:bodyPr/>
                    <a:lstStyle/>
                    <a:p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Cost-effective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4904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CD706CB-345B-4CF3-0034-434090240870}"/>
              </a:ext>
            </a:extLst>
          </p:cNvPr>
          <p:cNvSpPr txBox="1"/>
          <p:nvPr/>
        </p:nvSpPr>
        <p:spPr>
          <a:xfrm>
            <a:off x="827584" y="4581128"/>
            <a:ext cx="77048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Use online interviews for initial rounds.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Face-to-face for final selection of senior roles.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omparison of hands holding papers and a pen&#10;&#10;AI-generated content may be incorrect.">
            <a:extLst>
              <a:ext uri="{FF2B5EF4-FFF2-40B4-BE49-F238E27FC236}">
                <a16:creationId xmlns:a16="http://schemas.microsoft.com/office/drawing/2014/main" id="{01834B12-DAD3-155D-DA5D-8A5E0B9AF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6306" y="4293097"/>
            <a:ext cx="3086134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7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ED8C5-0B67-9872-078D-596E17A19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Role-Specific Interview Preferences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3353BB4-D5EF-34FB-CA49-364720266B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485380"/>
              </p:ext>
            </p:extLst>
          </p:nvPr>
        </p:nvGraphicFramePr>
        <p:xfrm>
          <a:off x="457200" y="1600200"/>
          <a:ext cx="8229600" cy="1634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>
                  <a:extLst>
                    <a:ext uri="{9D8B030D-6E8A-4147-A177-3AD203B41FA5}">
                      <a16:colId xmlns:a16="http://schemas.microsoft.com/office/drawing/2014/main" val="387723282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4053584824"/>
                    </a:ext>
                  </a:extLst>
                </a:gridCol>
                <a:gridCol w="3898776">
                  <a:extLst>
                    <a:ext uri="{9D8B030D-6E8A-4147-A177-3AD203B41FA5}">
                      <a16:colId xmlns:a16="http://schemas.microsoft.com/office/drawing/2014/main" val="6763646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Interview Mode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Reason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31361"/>
                  </a:ext>
                </a:extLst>
              </a:tr>
              <a:tr h="521856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Manager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Tests leadership presence (Ulrich et al., 2015)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72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Analyst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Focuses on technical ability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842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Manager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Hybrid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Mix of strategic thinking and interpersonal assessment</a:t>
                      </a: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783745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FADA5A-D29C-FC48-660D-6BC718F7C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7" name="Picture 6" descr="A sign with blue letters&#10;&#10;AI-generated content may be incorrect.">
            <a:extLst>
              <a:ext uri="{FF2B5EF4-FFF2-40B4-BE49-F238E27FC236}">
                <a16:creationId xmlns:a16="http://schemas.microsoft.com/office/drawing/2014/main" id="{799E83EB-E45E-03D1-91B5-5A555DD08E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00263"/>
            <a:ext cx="6912768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707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9C467-8FC1-A290-1CD0-955CA3886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000E-ACE5-83D7-77CD-5482C35E5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2208994"/>
            <a:ext cx="9013316" cy="165618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Recruitment must be aligned with vision, not just vacancy (Sinek, 2009).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Structured process ensures consistency and value alignment.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Interviewing style must suit role demands and company culture.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Blending online and face-to-face creates efficiency and depth.</a:t>
            </a:r>
          </a:p>
          <a:p>
            <a:pPr>
              <a:buClr>
                <a:srgbClr val="007DC3"/>
              </a:buClr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Monzo’s transformation success depends on hiring those who believe in the mission.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466F5-A2F8-160D-F406-EA800856A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A pair of black square buttons with white text&#10;&#10;AI-generated content may be incorrect.">
            <a:extLst>
              <a:ext uri="{FF2B5EF4-FFF2-40B4-BE49-F238E27FC236}">
                <a16:creationId xmlns:a16="http://schemas.microsoft.com/office/drawing/2014/main" id="{A57AFF32-0DFC-32B6-5B74-78E1B19F7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89040"/>
            <a:ext cx="3456384" cy="1809750"/>
          </a:xfrm>
          <a:prstGeom prst="rect">
            <a:avLst/>
          </a:prstGeom>
        </p:spPr>
      </p:pic>
      <p:pic>
        <p:nvPicPr>
          <p:cNvPr id="8" name="Picture 7" descr="A pink banner with white text&#10;&#10;AI-generated content may be incorrect.">
            <a:extLst>
              <a:ext uri="{FF2B5EF4-FFF2-40B4-BE49-F238E27FC236}">
                <a16:creationId xmlns:a16="http://schemas.microsoft.com/office/drawing/2014/main" id="{5833AA13-A090-F350-EB40-0E9E22F53A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980728"/>
            <a:ext cx="2790825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464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F94154A-BD80-69C5-845C-F31EFE82C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542" y="1357171"/>
            <a:ext cx="7721866" cy="2631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M., &amp; Taylor, S.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Armstrong's Handbook of HRM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Kogan Page.</a:t>
            </a:r>
          </a:p>
          <a:p>
            <a:pPr marL="228600" lvl="0" indent="-2286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Brookfield, S.D. (2017)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Becoming a Critically Reflective Teacher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San Francisco: Jossey-Bass</a:t>
            </a:r>
            <a:r>
              <a:rPr lang="en-US" sz="1100" dirty="0"/>
              <a:t>.</a:t>
            </a:r>
          </a:p>
          <a:p>
            <a:pPr marL="228600" lvl="0" indent="-2286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Campion, M. et al. (1997). Structured interviews: A note on incremental validity.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Personnel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50(3).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and Selection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Faliagka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E., et al. (2012). Applicant ranking using online interviews.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Expert Systems with Applications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39(8).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Foot, M., &amp; Hook, C. (2011).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Introducing 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Janz, T. (1982).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description interview vs traditional interviews.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Applied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67(5).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Klein, G. (2003).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Power of Intuition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Currency.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Kulik, C. T. (2020). Remote recruitment practices.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HRM Journal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45(3).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Monzo. (2024).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About Us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www.monzo.com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Paul, R., &amp; Elder, L. (2006).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Miniature Guide to Socratic Questioning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Foundation for Critical Thinking.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Sinek, S. (2009).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 With Why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Penguin.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Torrington, D. et al.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Ulrich, D., et al. (2015).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HR Competencies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Harvard Business Review Press.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Marchington, M., &amp; Wilkinson, A.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at Work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CIPD/Kogan Page.</a:t>
            </a:r>
          </a:p>
        </p:txBody>
      </p:sp>
      <p:pic>
        <p:nvPicPr>
          <p:cNvPr id="7" name="Picture 6" descr="A pencil with a check mark&#10;&#10;AI-generated content may be incorrect.">
            <a:extLst>
              <a:ext uri="{FF2B5EF4-FFF2-40B4-BE49-F238E27FC236}">
                <a16:creationId xmlns:a16="http://schemas.microsoft.com/office/drawing/2014/main" id="{50C0DBCB-302F-C5F8-32FB-9455594BD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149080"/>
            <a:ext cx="3168352" cy="122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3962</TotalTime>
  <Words>1006</Words>
  <Application>Microsoft Office PowerPoint</Application>
  <PresentationFormat>On-screen Show (4:3)</PresentationFormat>
  <Paragraphs>149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Courier New</vt:lpstr>
      <vt:lpstr>Myriad Pro</vt:lpstr>
      <vt:lpstr>Wingdings</vt:lpstr>
      <vt:lpstr>20140311PresentationUWTSDTemplate</vt:lpstr>
      <vt:lpstr>PowerPoint Presentation</vt:lpstr>
      <vt:lpstr>PowerPoint Presentation</vt:lpstr>
      <vt:lpstr>PowerPoint Presentation</vt:lpstr>
      <vt:lpstr>The Recruitment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Role-Specific Interview Preferences</vt:lpstr>
      <vt:lpstr>  Conclusion </vt:lpstr>
      <vt:lpstr>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Mihail Catalin Butoi</cp:lastModifiedBy>
  <cp:revision>319</cp:revision>
  <dcterms:created xsi:type="dcterms:W3CDTF">2013-10-11T12:05:37Z</dcterms:created>
  <dcterms:modified xsi:type="dcterms:W3CDTF">2025-10-06T10:39:31Z</dcterms:modified>
</cp:coreProperties>
</file>