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sldIdLst>
    <p:sldId id="256" r:id="rId5"/>
    <p:sldId id="257" r:id="rId6"/>
    <p:sldId id="258" r:id="rId7"/>
    <p:sldId id="259" r:id="rId8"/>
    <p:sldId id="260" r:id="rId9"/>
    <p:sldId id="261" r:id="rId10"/>
    <p:sldId id="262" r:id="rId11"/>
    <p:sldId id="264" r:id="rId12"/>
    <p:sldId id="263"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7E4083-8336-D77C-44FD-3ED335E603EB}" v="4" dt="2023-05-11T10:23:43.707"/>
    <p1510:client id="{2DF2800A-6986-EA90-E2E8-F4A6917D4833}" v="2622" dt="2023-05-11T21:58:59.472"/>
    <p1510:client id="{895F7C1F-D29B-A7D1-F6CF-17A5A43D630C}" v="26" dt="2023-05-09T22:56:47.0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2" d="100"/>
          <a:sy n="112" d="100"/>
        </p:scale>
        <p:origin x="45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3/16/26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853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4145690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71206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724436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085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648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3/16/26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1128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1012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6536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45715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79518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4553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10995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3785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147057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63430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8958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3/16/26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8237794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270AD-1D9B-BD8C-B4D8-2F6A8E88BF5A}"/>
              </a:ext>
            </a:extLst>
          </p:cNvPr>
          <p:cNvSpPr>
            <a:spLocks noGrp="1"/>
          </p:cNvSpPr>
          <p:nvPr>
            <p:ph type="ctrTitle"/>
          </p:nvPr>
        </p:nvSpPr>
        <p:spPr>
          <a:xfrm>
            <a:off x="1524000" y="662729"/>
            <a:ext cx="9144000" cy="716429"/>
          </a:xfrm>
        </p:spPr>
        <p:txBody>
          <a:bodyPr>
            <a:normAutofit/>
          </a:bodyPr>
          <a:lstStyle/>
          <a:p>
            <a:r>
              <a:rPr lang="en-GB" sz="2400" dirty="0">
                <a:effectLst/>
                <a:latin typeface="Arial" panose="020B0604020202020204" pitchFamily="34" charset="0"/>
                <a:ea typeface="Times New Roman" panose="02020603050405020304" pitchFamily="18" charset="0"/>
              </a:rPr>
              <a:t>The Psychology of Personal Adventure</a:t>
            </a:r>
            <a:endParaRPr lang="en-GB" sz="2400" dirty="0"/>
          </a:p>
        </p:txBody>
      </p:sp>
      <p:sp>
        <p:nvSpPr>
          <p:cNvPr id="3" name="Subtitle 2">
            <a:extLst>
              <a:ext uri="{FF2B5EF4-FFF2-40B4-BE49-F238E27FC236}">
                <a16:creationId xmlns:a16="http://schemas.microsoft.com/office/drawing/2014/main" id="{76C0A285-6A97-DA00-5249-087C932DF085}"/>
              </a:ext>
            </a:extLst>
          </p:cNvPr>
          <p:cNvSpPr>
            <a:spLocks noGrp="1"/>
          </p:cNvSpPr>
          <p:nvPr>
            <p:ph type="subTitle" idx="1"/>
          </p:nvPr>
        </p:nvSpPr>
        <p:spPr>
          <a:xfrm>
            <a:off x="2762250" y="1769879"/>
            <a:ext cx="6858000" cy="1655762"/>
          </a:xfrm>
        </p:spPr>
        <p:txBody>
          <a:bodyPr/>
          <a:lstStyle/>
          <a:p>
            <a:r>
              <a:rPr lang="en-GB" sz="1800" dirty="0">
                <a:effectLst/>
                <a:latin typeface="Arial" panose="020B0604020202020204" pitchFamily="34" charset="0"/>
                <a:ea typeface="Times New Roman" panose="02020603050405020304" pitchFamily="18" charset="0"/>
              </a:rPr>
              <a:t>Establish the motives for taking part in an outdoor adventurous activity for an individual of your choice. You should consider any impact the Covid19 pandemic may have had in relation to this. Evaluate your results in light of previous research.</a:t>
            </a:r>
            <a:endParaRPr lang="en-GB" dirty="0"/>
          </a:p>
        </p:txBody>
      </p:sp>
    </p:spTree>
    <p:extLst>
      <p:ext uri="{BB962C8B-B14F-4D97-AF65-F5344CB8AC3E}">
        <p14:creationId xmlns:p14="http://schemas.microsoft.com/office/powerpoint/2010/main" val="495039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3FCB8-21CC-C8BA-29A3-4B411C6090DA}"/>
              </a:ext>
            </a:extLst>
          </p:cNvPr>
          <p:cNvSpPr>
            <a:spLocks noGrp="1"/>
          </p:cNvSpPr>
          <p:nvPr>
            <p:ph type="title"/>
          </p:nvPr>
        </p:nvSpPr>
        <p:spPr/>
        <p:txBody>
          <a:bodyPr/>
          <a:lstStyle/>
          <a:p>
            <a:r>
              <a:rPr lang="en-GB" dirty="0"/>
              <a:t>The Interview</a:t>
            </a:r>
          </a:p>
        </p:txBody>
      </p:sp>
      <p:sp>
        <p:nvSpPr>
          <p:cNvPr id="3" name="Content Placeholder 2">
            <a:extLst>
              <a:ext uri="{FF2B5EF4-FFF2-40B4-BE49-F238E27FC236}">
                <a16:creationId xmlns:a16="http://schemas.microsoft.com/office/drawing/2014/main" id="{FB354337-9420-9AEA-C5E9-A59503F96F6C}"/>
              </a:ext>
            </a:extLst>
          </p:cNvPr>
          <p:cNvSpPr>
            <a:spLocks noGrp="1"/>
          </p:cNvSpPr>
          <p:nvPr>
            <p:ph idx="1"/>
          </p:nvPr>
        </p:nvSpPr>
        <p:spPr>
          <a:xfrm>
            <a:off x="1392110" y="2437222"/>
            <a:ext cx="7791275" cy="4351338"/>
          </a:xfrm>
        </p:spPr>
        <p:txBody>
          <a:bodyPr/>
          <a:lstStyle/>
          <a:p>
            <a:r>
              <a:rPr lang="en-GB" dirty="0"/>
              <a:t>Took place at the university on 30/03/23</a:t>
            </a:r>
          </a:p>
          <a:p>
            <a:r>
              <a:rPr lang="en-GB" dirty="0"/>
              <a:t>The participant signed the declaration</a:t>
            </a:r>
          </a:p>
          <a:p>
            <a:r>
              <a:rPr lang="en-GB" dirty="0"/>
              <a:t>Lasted around 13 minutes</a:t>
            </a:r>
          </a:p>
          <a:p>
            <a:pPr>
              <a:buSzPct val="114999"/>
            </a:pPr>
            <a:r>
              <a:rPr lang="en-GB" dirty="0"/>
              <a:t>The participant felt like they had been able to tell their story and that the interviewer had not interfered or put words in their mouth</a:t>
            </a:r>
          </a:p>
        </p:txBody>
      </p:sp>
    </p:spTree>
    <p:extLst>
      <p:ext uri="{BB962C8B-B14F-4D97-AF65-F5344CB8AC3E}">
        <p14:creationId xmlns:p14="http://schemas.microsoft.com/office/powerpoint/2010/main" val="572409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29FED-4205-1E90-4CF8-A56FAFF003F2}"/>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D5558F9D-2752-ACAC-4A07-8981D1B667FC}"/>
              </a:ext>
            </a:extLst>
          </p:cNvPr>
          <p:cNvSpPr>
            <a:spLocks noGrp="1"/>
          </p:cNvSpPr>
          <p:nvPr>
            <p:ph idx="1"/>
          </p:nvPr>
        </p:nvSpPr>
        <p:spPr/>
        <p:txBody>
          <a:bodyPr/>
          <a:lstStyle/>
          <a:p>
            <a:r>
              <a:rPr lang="en-GB" dirty="0"/>
              <a:t>The participant suggested that they frequently took part in outdoor activities</a:t>
            </a:r>
          </a:p>
          <a:p>
            <a:r>
              <a:rPr lang="en-GB" dirty="0"/>
              <a:t>These included biking, coasteering, climbing</a:t>
            </a:r>
          </a:p>
          <a:p>
            <a:r>
              <a:rPr lang="en-GB" dirty="0"/>
              <a:t>Hiking was named as the main activity</a:t>
            </a:r>
          </a:p>
          <a:p>
            <a:r>
              <a:rPr lang="en-GB" dirty="0"/>
              <a:t>The participant gave the impression that they exercised regularly and that they went for a walk “most days”</a:t>
            </a:r>
          </a:p>
          <a:p>
            <a:endParaRPr lang="en-GB" dirty="0"/>
          </a:p>
        </p:txBody>
      </p:sp>
    </p:spTree>
    <p:extLst>
      <p:ext uri="{BB962C8B-B14F-4D97-AF65-F5344CB8AC3E}">
        <p14:creationId xmlns:p14="http://schemas.microsoft.com/office/powerpoint/2010/main" val="4260383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EAB70-D279-291F-2188-932AD7790836}"/>
              </a:ext>
            </a:extLst>
          </p:cNvPr>
          <p:cNvSpPr>
            <a:spLocks noGrp="1"/>
          </p:cNvSpPr>
          <p:nvPr>
            <p:ph type="title"/>
          </p:nvPr>
        </p:nvSpPr>
        <p:spPr/>
        <p:txBody>
          <a:bodyPr/>
          <a:lstStyle/>
          <a:p>
            <a:r>
              <a:rPr lang="en-GB" dirty="0"/>
              <a:t>Summary 2</a:t>
            </a:r>
          </a:p>
        </p:txBody>
      </p:sp>
      <p:sp>
        <p:nvSpPr>
          <p:cNvPr id="3" name="Content Placeholder 2">
            <a:extLst>
              <a:ext uri="{FF2B5EF4-FFF2-40B4-BE49-F238E27FC236}">
                <a16:creationId xmlns:a16="http://schemas.microsoft.com/office/drawing/2014/main" id="{9C07621C-5A00-DA90-5EDF-0F31324DA698}"/>
              </a:ext>
            </a:extLst>
          </p:cNvPr>
          <p:cNvSpPr>
            <a:spLocks noGrp="1"/>
          </p:cNvSpPr>
          <p:nvPr>
            <p:ph idx="1"/>
          </p:nvPr>
        </p:nvSpPr>
        <p:spPr>
          <a:xfrm>
            <a:off x="1030818" y="2556932"/>
            <a:ext cx="9865779" cy="3266019"/>
          </a:xfrm>
        </p:spPr>
        <p:txBody>
          <a:bodyPr vert="horz" lIns="91440" tIns="45720" rIns="91440" bIns="45720" rtlCol="0" anchor="t">
            <a:normAutofit fontScale="92500" lnSpcReduction="10000"/>
          </a:bodyPr>
          <a:lstStyle/>
          <a:p>
            <a:r>
              <a:rPr lang="en-GB" dirty="0"/>
              <a:t>The participant suggested that they spent a lot of time in their locality, and travelled short distances to walk in the Brecon Beacons</a:t>
            </a:r>
          </a:p>
          <a:p>
            <a:r>
              <a:rPr lang="en-GB" dirty="0"/>
              <a:t>The explained they had spent a lot of time walking in North Wales with a friend</a:t>
            </a:r>
          </a:p>
          <a:p>
            <a:r>
              <a:rPr lang="en-GB" dirty="0"/>
              <a:t>They went on to explain how they and their friend has a plan to go to Scotland to walk in Glen Coe, Skye and Harris + Lewis</a:t>
            </a:r>
          </a:p>
          <a:p>
            <a:r>
              <a:rPr lang="en-GB" dirty="0"/>
              <a:t>The participant suggested that the pandemic meant they had to access areas that were closer to home</a:t>
            </a:r>
          </a:p>
          <a:p>
            <a:r>
              <a:rPr lang="en-GB" dirty="0">
                <a:cs typeface="Calibri" panose="020F0502020204030204"/>
              </a:rPr>
              <a:t>This did not affect the frequency of exercise</a:t>
            </a:r>
          </a:p>
        </p:txBody>
      </p:sp>
    </p:spTree>
    <p:extLst>
      <p:ext uri="{BB962C8B-B14F-4D97-AF65-F5344CB8AC3E}">
        <p14:creationId xmlns:p14="http://schemas.microsoft.com/office/powerpoint/2010/main" val="3464501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CAB27-6F67-3C3B-256E-F8CFBF15A80A}"/>
              </a:ext>
            </a:extLst>
          </p:cNvPr>
          <p:cNvSpPr>
            <a:spLocks noGrp="1"/>
          </p:cNvSpPr>
          <p:nvPr>
            <p:ph type="title"/>
          </p:nvPr>
        </p:nvSpPr>
        <p:spPr/>
        <p:txBody>
          <a:bodyPr/>
          <a:lstStyle/>
          <a:p>
            <a:r>
              <a:rPr lang="en-GB" dirty="0"/>
              <a:t>Summary 3</a:t>
            </a:r>
          </a:p>
        </p:txBody>
      </p:sp>
      <p:sp>
        <p:nvSpPr>
          <p:cNvPr id="3" name="Content Placeholder 2">
            <a:extLst>
              <a:ext uri="{FF2B5EF4-FFF2-40B4-BE49-F238E27FC236}">
                <a16:creationId xmlns:a16="http://schemas.microsoft.com/office/drawing/2014/main" id="{D2545CB4-7B87-24C9-9A79-B6C8DF301FAD}"/>
              </a:ext>
            </a:extLst>
          </p:cNvPr>
          <p:cNvSpPr>
            <a:spLocks noGrp="1"/>
          </p:cNvSpPr>
          <p:nvPr>
            <p:ph idx="1"/>
          </p:nvPr>
        </p:nvSpPr>
        <p:spPr/>
        <p:txBody>
          <a:bodyPr/>
          <a:lstStyle/>
          <a:p>
            <a:r>
              <a:rPr lang="en-GB" dirty="0"/>
              <a:t>The participant suggested that solitude was as important as being with others</a:t>
            </a:r>
          </a:p>
          <a:p>
            <a:pPr>
              <a:buSzPct val="114999"/>
            </a:pPr>
            <a:r>
              <a:rPr lang="en-GB" dirty="0"/>
              <a:t>However, they said that they would rather take part in activities with someone else if possible</a:t>
            </a:r>
          </a:p>
          <a:p>
            <a:pPr>
              <a:buSzPct val="114999"/>
            </a:pPr>
            <a:r>
              <a:rPr lang="en-GB" dirty="0"/>
              <a:t>Environmental factors featured heavily</a:t>
            </a:r>
          </a:p>
          <a:p>
            <a:pPr>
              <a:buSzPct val="114999"/>
            </a:pPr>
            <a:r>
              <a:rPr lang="en-GB" dirty="0"/>
              <a:t>Sunshine, mountains, and views were all attributed to the enjoyment</a:t>
            </a:r>
          </a:p>
          <a:p>
            <a:pPr>
              <a:buSzPct val="114999"/>
            </a:pPr>
            <a:r>
              <a:rPr lang="en-GB" dirty="0"/>
              <a:t>Venturing into these environments opens up opportunities for the participants other passion; landscape photography</a:t>
            </a:r>
          </a:p>
        </p:txBody>
      </p:sp>
    </p:spTree>
    <p:extLst>
      <p:ext uri="{BB962C8B-B14F-4D97-AF65-F5344CB8AC3E}">
        <p14:creationId xmlns:p14="http://schemas.microsoft.com/office/powerpoint/2010/main" val="3856354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A6089-EC9F-16E0-4264-F8F77FDCC347}"/>
              </a:ext>
            </a:extLst>
          </p:cNvPr>
          <p:cNvSpPr>
            <a:spLocks noGrp="1"/>
          </p:cNvSpPr>
          <p:nvPr>
            <p:ph type="title"/>
          </p:nvPr>
        </p:nvSpPr>
        <p:spPr/>
        <p:txBody>
          <a:bodyPr/>
          <a:lstStyle/>
          <a:p>
            <a:r>
              <a:rPr lang="en-GB" dirty="0"/>
              <a:t>Environmental factors</a:t>
            </a:r>
          </a:p>
        </p:txBody>
      </p:sp>
      <p:sp>
        <p:nvSpPr>
          <p:cNvPr id="3" name="Content Placeholder 2">
            <a:extLst>
              <a:ext uri="{FF2B5EF4-FFF2-40B4-BE49-F238E27FC236}">
                <a16:creationId xmlns:a16="http://schemas.microsoft.com/office/drawing/2014/main" id="{C3729116-B779-EB28-5C23-45C5DF0CC164}"/>
              </a:ext>
            </a:extLst>
          </p:cNvPr>
          <p:cNvSpPr>
            <a:spLocks noGrp="1"/>
          </p:cNvSpPr>
          <p:nvPr>
            <p:ph idx="1"/>
          </p:nvPr>
        </p:nvSpPr>
        <p:spPr/>
        <p:txBody>
          <a:bodyPr/>
          <a:lstStyle/>
          <a:p>
            <a:r>
              <a:rPr lang="en-GB" dirty="0"/>
              <a:t>Schwass et.al., (2021) suggest how people become more attracted to natural environments the longer they spend in them</a:t>
            </a:r>
            <a:endParaRPr lang="en-US" dirty="0"/>
          </a:p>
          <a:p>
            <a:pPr>
              <a:buSzPct val="114999"/>
            </a:pPr>
            <a:r>
              <a:rPr lang="en-GB" dirty="0"/>
              <a:t>The participant echoed this, explaining how their passion has grown since an initial venture into the outdoor environment</a:t>
            </a:r>
          </a:p>
          <a:p>
            <a:pPr>
              <a:buSzPct val="114999"/>
            </a:pPr>
            <a:r>
              <a:rPr lang="en-GB" dirty="0"/>
              <a:t>Spending over 30 years working in factories has made the outdoor environment even more special</a:t>
            </a:r>
          </a:p>
          <a:p>
            <a:pPr>
              <a:buSzPct val="114999"/>
            </a:pPr>
            <a:endParaRPr lang="en-GB" dirty="0"/>
          </a:p>
          <a:p>
            <a:pPr>
              <a:buSzPct val="114999"/>
            </a:pPr>
            <a:endParaRPr lang="en-GB" dirty="0"/>
          </a:p>
          <a:p>
            <a:pPr>
              <a:buSzPct val="114999"/>
            </a:pPr>
            <a:endParaRPr lang="en-GB" dirty="0"/>
          </a:p>
          <a:p>
            <a:pPr>
              <a:buSzPct val="114999"/>
            </a:pPr>
            <a:endParaRPr lang="en-GB" dirty="0"/>
          </a:p>
        </p:txBody>
      </p:sp>
    </p:spTree>
    <p:extLst>
      <p:ext uri="{BB962C8B-B14F-4D97-AF65-F5344CB8AC3E}">
        <p14:creationId xmlns:p14="http://schemas.microsoft.com/office/powerpoint/2010/main" val="2463554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DF252-D94A-39A0-120C-26EEEBA3D80D}"/>
              </a:ext>
            </a:extLst>
          </p:cNvPr>
          <p:cNvSpPr>
            <a:spLocks noGrp="1"/>
          </p:cNvSpPr>
          <p:nvPr>
            <p:ph type="title"/>
          </p:nvPr>
        </p:nvSpPr>
        <p:spPr/>
        <p:txBody>
          <a:bodyPr/>
          <a:lstStyle/>
          <a:p>
            <a:r>
              <a:rPr lang="en-GB" dirty="0"/>
              <a:t>Desires to travel further</a:t>
            </a:r>
          </a:p>
        </p:txBody>
      </p:sp>
      <p:sp>
        <p:nvSpPr>
          <p:cNvPr id="3" name="Content Placeholder 2">
            <a:extLst>
              <a:ext uri="{FF2B5EF4-FFF2-40B4-BE49-F238E27FC236}">
                <a16:creationId xmlns:a16="http://schemas.microsoft.com/office/drawing/2014/main" id="{0B1E0C80-374F-F102-8D11-72678D2B63D5}"/>
              </a:ext>
            </a:extLst>
          </p:cNvPr>
          <p:cNvSpPr>
            <a:spLocks noGrp="1"/>
          </p:cNvSpPr>
          <p:nvPr>
            <p:ph idx="1"/>
          </p:nvPr>
        </p:nvSpPr>
        <p:spPr/>
        <p:txBody>
          <a:bodyPr>
            <a:normAutofit fontScale="92500" lnSpcReduction="20000"/>
          </a:bodyPr>
          <a:lstStyle/>
          <a:p>
            <a:r>
              <a:rPr lang="en-GB" dirty="0"/>
              <a:t>The participant's love for outdoor activities has led to the expansion of their horizons</a:t>
            </a:r>
          </a:p>
          <a:p>
            <a:pPr>
              <a:buSzPct val="114999"/>
            </a:pPr>
            <a:r>
              <a:rPr lang="en-GB" dirty="0"/>
              <a:t>This can lead to increase in self-confidence and a desire to experience more and to visit different or more challenging environments (Evans, Walters and Anderson, 2020)</a:t>
            </a:r>
          </a:p>
          <a:p>
            <a:pPr>
              <a:buSzPct val="114999"/>
            </a:pPr>
            <a:r>
              <a:rPr lang="en-GB" dirty="0"/>
              <a:t>The participant has suggested that their ultimate goal is to reach Everest base camp, and that they would also like to visit the Picos mountains in Spain</a:t>
            </a:r>
          </a:p>
          <a:p>
            <a:pPr>
              <a:buSzPct val="114999"/>
            </a:pPr>
            <a:r>
              <a:rPr lang="en-GB" dirty="0"/>
              <a:t>Mortlock (1984) explains how outdoor enthusiasts seek 'frontier adventure', and look to push themselves and set bigger targets as the thrill of overcoming new challenges is a desired response that evokes feelings of success and </a:t>
            </a:r>
            <a:r>
              <a:rPr lang="en-GB" dirty="0" err="1"/>
              <a:t>acomplishment</a:t>
            </a:r>
          </a:p>
          <a:p>
            <a:pPr>
              <a:buSzPct val="114999"/>
            </a:pPr>
            <a:endParaRPr lang="en-GB" dirty="0"/>
          </a:p>
          <a:p>
            <a:pPr>
              <a:buSzPct val="114999"/>
            </a:pPr>
            <a:endParaRPr lang="en-GB" dirty="0"/>
          </a:p>
        </p:txBody>
      </p:sp>
    </p:spTree>
    <p:extLst>
      <p:ext uri="{BB962C8B-B14F-4D97-AF65-F5344CB8AC3E}">
        <p14:creationId xmlns:p14="http://schemas.microsoft.com/office/powerpoint/2010/main" val="4017964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15ED7-7799-5E0E-0568-0466C8131189}"/>
              </a:ext>
            </a:extLst>
          </p:cNvPr>
          <p:cNvSpPr>
            <a:spLocks noGrp="1"/>
          </p:cNvSpPr>
          <p:nvPr>
            <p:ph type="title"/>
          </p:nvPr>
        </p:nvSpPr>
        <p:spPr/>
        <p:txBody>
          <a:bodyPr/>
          <a:lstStyle/>
          <a:p>
            <a:r>
              <a:rPr lang="en-GB" dirty="0"/>
              <a:t>Psychological Effects</a:t>
            </a:r>
          </a:p>
        </p:txBody>
      </p:sp>
      <p:sp>
        <p:nvSpPr>
          <p:cNvPr id="3" name="Content Placeholder 2">
            <a:extLst>
              <a:ext uri="{FF2B5EF4-FFF2-40B4-BE49-F238E27FC236}">
                <a16:creationId xmlns:a16="http://schemas.microsoft.com/office/drawing/2014/main" id="{51E60E72-72A3-BD18-9C62-4FCBF8F59206}"/>
              </a:ext>
            </a:extLst>
          </p:cNvPr>
          <p:cNvSpPr>
            <a:spLocks noGrp="1"/>
          </p:cNvSpPr>
          <p:nvPr>
            <p:ph idx="1"/>
          </p:nvPr>
        </p:nvSpPr>
        <p:spPr/>
        <p:txBody>
          <a:bodyPr>
            <a:normAutofit fontScale="92500"/>
          </a:bodyPr>
          <a:lstStyle/>
          <a:p>
            <a:r>
              <a:rPr lang="en-GB" dirty="0"/>
              <a:t>Experiencing feelings of accomplishment echo throughout the interview responses</a:t>
            </a:r>
          </a:p>
          <a:p>
            <a:pPr>
              <a:buSzPct val="114999"/>
            </a:pPr>
            <a:r>
              <a:rPr lang="en-GB" dirty="0"/>
              <a:t>It shows how the participant has set goals and that a sense of achievement is a strong motivator for participation</a:t>
            </a:r>
          </a:p>
          <a:p>
            <a:pPr>
              <a:buSzPct val="114999"/>
            </a:pPr>
            <a:r>
              <a:rPr lang="en-GB" dirty="0"/>
              <a:t>Prochniak (2016) explains how there is a strong need for achievement within outdoor recreation, and that this grows and develops as a person's competence improves</a:t>
            </a:r>
          </a:p>
          <a:p>
            <a:pPr>
              <a:buSzPct val="114999"/>
            </a:pPr>
            <a:r>
              <a:rPr lang="en-GB" dirty="0"/>
              <a:t>The aspirations of the participant have grown, as their initial goal was to climb the three peaks, and this has now become climbing to Everest Basecamp</a:t>
            </a:r>
          </a:p>
        </p:txBody>
      </p:sp>
    </p:spTree>
    <p:extLst>
      <p:ext uri="{BB962C8B-B14F-4D97-AF65-F5344CB8AC3E}">
        <p14:creationId xmlns:p14="http://schemas.microsoft.com/office/powerpoint/2010/main" val="2546439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C68D6-F3DC-3F5F-A693-705BCA53D373}"/>
              </a:ext>
            </a:extLst>
          </p:cNvPr>
          <p:cNvSpPr>
            <a:spLocks noGrp="1"/>
          </p:cNvSpPr>
          <p:nvPr>
            <p:ph type="title"/>
          </p:nvPr>
        </p:nvSpPr>
        <p:spPr/>
        <p:txBody>
          <a:bodyPr/>
          <a:lstStyle/>
          <a:p>
            <a:r>
              <a:rPr lang="en-GB" dirty="0"/>
              <a:t>Covid-19</a:t>
            </a:r>
          </a:p>
        </p:txBody>
      </p:sp>
      <p:sp>
        <p:nvSpPr>
          <p:cNvPr id="3" name="Content Placeholder 2">
            <a:extLst>
              <a:ext uri="{FF2B5EF4-FFF2-40B4-BE49-F238E27FC236}">
                <a16:creationId xmlns:a16="http://schemas.microsoft.com/office/drawing/2014/main" id="{56265420-F3C7-4173-2EE4-CE9400EEB968}"/>
              </a:ext>
            </a:extLst>
          </p:cNvPr>
          <p:cNvSpPr>
            <a:spLocks noGrp="1"/>
          </p:cNvSpPr>
          <p:nvPr>
            <p:ph idx="1"/>
          </p:nvPr>
        </p:nvSpPr>
        <p:spPr/>
        <p:txBody>
          <a:bodyPr>
            <a:normAutofit lnSpcReduction="10000"/>
          </a:bodyPr>
          <a:lstStyle/>
          <a:p>
            <a:r>
              <a:rPr lang="en-GB" dirty="0"/>
              <a:t>The participant explained that the pandemic did not slow the frequency of their outdoor activities</a:t>
            </a:r>
          </a:p>
          <a:p>
            <a:pPr>
              <a:buSzPct val="114999"/>
            </a:pPr>
            <a:r>
              <a:rPr lang="en-GB" dirty="0"/>
              <a:t>They instead took part in more localised activities, walking in the local area instead of travelling further afield</a:t>
            </a:r>
          </a:p>
          <a:p>
            <a:pPr>
              <a:buSzPct val="114999"/>
            </a:pPr>
            <a:r>
              <a:rPr lang="en-GB" dirty="0"/>
              <a:t>Rice et.al., (2020) suggests that this frequency reduced across the population during the pandemic</a:t>
            </a:r>
          </a:p>
          <a:p>
            <a:pPr>
              <a:buSzPct val="114999"/>
            </a:pPr>
            <a:r>
              <a:rPr lang="en-GB" dirty="0"/>
              <a:t>However, it also suggests that more localised recreational activities greatly increased</a:t>
            </a:r>
          </a:p>
        </p:txBody>
      </p:sp>
    </p:spTree>
    <p:extLst>
      <p:ext uri="{BB962C8B-B14F-4D97-AF65-F5344CB8AC3E}">
        <p14:creationId xmlns:p14="http://schemas.microsoft.com/office/powerpoint/2010/main" val="894284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CED44-589B-0AFB-6AF5-F286CC7BDF8D}"/>
              </a:ext>
            </a:extLst>
          </p:cNvPr>
          <p:cNvSpPr>
            <a:spLocks noGrp="1"/>
          </p:cNvSpPr>
          <p:nvPr>
            <p:ph type="title"/>
          </p:nvPr>
        </p:nvSpPr>
        <p:spPr/>
        <p:txBody>
          <a:bodyPr/>
          <a:lstStyle/>
          <a:p>
            <a:r>
              <a:rPr lang="en-GB" dirty="0"/>
              <a:t>Evaluation of the study</a:t>
            </a:r>
          </a:p>
        </p:txBody>
      </p:sp>
      <p:sp>
        <p:nvSpPr>
          <p:cNvPr id="3" name="Content Placeholder 2">
            <a:extLst>
              <a:ext uri="{FF2B5EF4-FFF2-40B4-BE49-F238E27FC236}">
                <a16:creationId xmlns:a16="http://schemas.microsoft.com/office/drawing/2014/main" id="{A4BABB8A-9D10-BBCB-13AF-AE078229ABA1}"/>
              </a:ext>
            </a:extLst>
          </p:cNvPr>
          <p:cNvSpPr>
            <a:spLocks noGrp="1"/>
          </p:cNvSpPr>
          <p:nvPr>
            <p:ph idx="1"/>
          </p:nvPr>
        </p:nvSpPr>
        <p:spPr/>
        <p:txBody>
          <a:bodyPr/>
          <a:lstStyle/>
          <a:p>
            <a:r>
              <a:rPr lang="en-GB" dirty="0"/>
              <a:t>The study could be used in conjunction with the other studies conducted by members of the course to find general trends in people's activity during the pandemic</a:t>
            </a:r>
          </a:p>
          <a:p>
            <a:pPr>
              <a:buSzPct val="114999"/>
            </a:pPr>
            <a:r>
              <a:rPr lang="en-GB" dirty="0"/>
              <a:t>It could also be used to back up associated research</a:t>
            </a:r>
          </a:p>
          <a:p>
            <a:pPr>
              <a:buSzPct val="114999"/>
            </a:pPr>
            <a:r>
              <a:rPr lang="en-GB" dirty="0"/>
              <a:t>On its own, however, it is not a strong piece of evidence </a:t>
            </a:r>
          </a:p>
          <a:p>
            <a:pPr>
              <a:buSzPct val="114999"/>
            </a:pPr>
            <a:r>
              <a:rPr lang="en-GB" dirty="0"/>
              <a:t>the isolated nature of the dataset makes it hard to interpret</a:t>
            </a:r>
            <a:endParaRPr lang="en-GB"/>
          </a:p>
        </p:txBody>
      </p:sp>
    </p:spTree>
    <p:extLst>
      <p:ext uri="{BB962C8B-B14F-4D97-AF65-F5344CB8AC3E}">
        <p14:creationId xmlns:p14="http://schemas.microsoft.com/office/powerpoint/2010/main" val="3108241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0152C-185C-4509-4EC4-9ACEAF152787}"/>
              </a:ext>
            </a:extLst>
          </p:cNvPr>
          <p:cNvSpPr>
            <a:spLocks noGrp="1"/>
          </p:cNvSpPr>
          <p:nvPr>
            <p:ph type="title"/>
          </p:nvPr>
        </p:nvSpPr>
        <p:spPr/>
        <p:txBody>
          <a:bodyPr/>
          <a:lstStyle/>
          <a:p>
            <a:r>
              <a:rPr lang="en-GB" dirty="0"/>
              <a:t>Future ideas</a:t>
            </a:r>
          </a:p>
        </p:txBody>
      </p:sp>
      <p:sp>
        <p:nvSpPr>
          <p:cNvPr id="3" name="Content Placeholder 2">
            <a:extLst>
              <a:ext uri="{FF2B5EF4-FFF2-40B4-BE49-F238E27FC236}">
                <a16:creationId xmlns:a16="http://schemas.microsoft.com/office/drawing/2014/main" id="{2AC47025-BD45-EFCF-6DBD-C041B3755AA0}"/>
              </a:ext>
            </a:extLst>
          </p:cNvPr>
          <p:cNvSpPr>
            <a:spLocks noGrp="1"/>
          </p:cNvSpPr>
          <p:nvPr>
            <p:ph idx="1"/>
          </p:nvPr>
        </p:nvSpPr>
        <p:spPr/>
        <p:txBody>
          <a:bodyPr>
            <a:normAutofit lnSpcReduction="10000"/>
          </a:bodyPr>
          <a:lstStyle/>
          <a:p>
            <a:r>
              <a:rPr lang="en-GB" dirty="0"/>
              <a:t>The recurring themes in this study suggest that more research could be done to ascertain the reasons why outdoor enthusiasts enjoy their specific activities</a:t>
            </a:r>
          </a:p>
          <a:p>
            <a:pPr>
              <a:buSzPct val="114999"/>
            </a:pPr>
            <a:r>
              <a:rPr lang="en-GB" dirty="0"/>
              <a:t>This study is easily repeatable so researchers in the future could conduct the same one to check the validity of these results and make further deductions</a:t>
            </a:r>
          </a:p>
          <a:p>
            <a:pPr>
              <a:buSzPct val="114999"/>
            </a:pPr>
            <a:r>
              <a:rPr lang="en-GB" dirty="0"/>
              <a:t>The study could also be used to critique some previous research</a:t>
            </a:r>
          </a:p>
          <a:p>
            <a:pPr>
              <a:buSzPct val="114999"/>
            </a:pPr>
            <a:r>
              <a:rPr lang="en-GB" dirty="0"/>
              <a:t>The Covid-19 research does not align with the findings in this report, as there was no behaviour change in frequency of participation in outdoor activities</a:t>
            </a:r>
          </a:p>
          <a:p>
            <a:pPr>
              <a:buSzPct val="114999"/>
            </a:pPr>
            <a:endParaRPr lang="en-GB" dirty="0"/>
          </a:p>
        </p:txBody>
      </p:sp>
    </p:spTree>
    <p:extLst>
      <p:ext uri="{BB962C8B-B14F-4D97-AF65-F5344CB8AC3E}">
        <p14:creationId xmlns:p14="http://schemas.microsoft.com/office/powerpoint/2010/main" val="4246637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4565A-A6C4-B274-EA35-51CA8FFE906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1E4155F-C407-5933-400C-ED8512B5A40B}"/>
              </a:ext>
            </a:extLst>
          </p:cNvPr>
          <p:cNvSpPr>
            <a:spLocks noGrp="1"/>
          </p:cNvSpPr>
          <p:nvPr>
            <p:ph idx="1"/>
          </p:nvPr>
        </p:nvSpPr>
        <p:spPr/>
        <p:txBody>
          <a:bodyPr>
            <a:normAutofit fontScale="92500" lnSpcReduction="20000"/>
          </a:bodyPr>
          <a:lstStyle/>
          <a:p>
            <a:pPr marL="0" indent="0">
              <a:buNone/>
            </a:pPr>
            <a:r>
              <a:rPr lang="en-GB" dirty="0"/>
              <a:t>This presentation has described an interview with a person who engages in regular outdoor activities. They have highlighted how hiking is their biggest passion. This presentation has taken their answers and linked it to academic research. It has shown how these answers are concurrent with this research, but there have also been some responses that do not correlate with current academic thought and understanding. The presentation has described the psychological effects of engaging in outdoor activities, and has explained how this can have a positive effect on self-esteem and self-confidence through Mortlock's stages of adventure. It has also offered real-world context and has explored how this piece of research could be furthered and linked to other existing research to give a deeper insight into how and why outdoor activities promote positive feelings and experiences.</a:t>
            </a:r>
          </a:p>
        </p:txBody>
      </p:sp>
    </p:spTree>
    <p:extLst>
      <p:ext uri="{BB962C8B-B14F-4D97-AF65-F5344CB8AC3E}">
        <p14:creationId xmlns:p14="http://schemas.microsoft.com/office/powerpoint/2010/main" val="1617387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D84AC-6C45-F1AE-0636-B8ABC8E4604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7297AD0-AD77-673C-1228-C08056087F0D}"/>
              </a:ext>
            </a:extLst>
          </p:cNvPr>
          <p:cNvSpPr>
            <a:spLocks noGrp="1"/>
          </p:cNvSpPr>
          <p:nvPr>
            <p:ph idx="1"/>
          </p:nvPr>
        </p:nvSpPr>
        <p:spPr>
          <a:xfrm>
            <a:off x="1200151" y="2493432"/>
            <a:ext cx="10140946" cy="3318936"/>
          </a:xfrm>
        </p:spPr>
        <p:txBody>
          <a:bodyPr vert="horz" lIns="91440" tIns="45720" rIns="91440" bIns="45720" rtlCol="0" anchor="t">
            <a:noAutofit/>
          </a:bodyPr>
          <a:lstStyle/>
          <a:p>
            <a:pPr marL="0" indent="0">
              <a:buNone/>
            </a:pPr>
            <a:r>
              <a:rPr lang="en-GB" sz="1700" i="1" dirty="0">
                <a:ea typeface="+mn-lt"/>
                <a:cs typeface="+mn-lt"/>
              </a:rPr>
              <a:t>Adventure alternative</a:t>
            </a:r>
            <a:r>
              <a:rPr lang="en-GB" sz="1700" dirty="0">
                <a:ea typeface="+mn-lt"/>
                <a:cs typeface="+mn-lt"/>
              </a:rPr>
              <a:t> (2015). COLIN MORTLOCK. </a:t>
            </a:r>
            <a:endParaRPr lang="en-GB" sz="1700" dirty="0"/>
          </a:p>
          <a:p>
            <a:pPr marL="0" indent="0">
              <a:buSzPct val="114999"/>
              <a:buNone/>
            </a:pPr>
            <a:r>
              <a:rPr lang="en-GB" sz="1700">
                <a:ea typeface="+mn-lt"/>
                <a:cs typeface="+mn-lt"/>
              </a:rPr>
              <a:t>Evans, K., Walters, K. and Anderson, D. (2020) ‘The case for evidence-based outdoor recreation interventions for girls: Helping girls “find their voice” in the outdoors’, </a:t>
            </a:r>
            <a:r>
              <a:rPr lang="en-GB" sz="1700" i="1">
                <a:ea typeface="+mn-lt"/>
                <a:cs typeface="+mn-lt"/>
              </a:rPr>
              <a:t>Education Sciences</a:t>
            </a:r>
            <a:r>
              <a:rPr lang="en-GB" sz="1700">
                <a:ea typeface="+mn-lt"/>
                <a:cs typeface="+mn-lt"/>
              </a:rPr>
              <a:t>, 10(12), p. 363. doi:10.3390/educsci10120363. </a:t>
            </a:r>
            <a:endParaRPr lang="en-GB" sz="1700" dirty="0"/>
          </a:p>
          <a:p>
            <a:pPr marL="0" indent="0">
              <a:buSzPct val="114999"/>
              <a:buNone/>
            </a:pPr>
            <a:r>
              <a:rPr lang="en-GB" sz="1700" err="1">
                <a:ea typeface="+mn-lt"/>
                <a:cs typeface="+mn-lt"/>
              </a:rPr>
              <a:t>Próchniak</a:t>
            </a:r>
            <a:r>
              <a:rPr lang="en-GB" sz="1700">
                <a:ea typeface="+mn-lt"/>
                <a:cs typeface="+mn-lt"/>
              </a:rPr>
              <a:t>, P. (2016) ‘Need for achievement in outdoor recreation: Scale Construction and validation’, </a:t>
            </a:r>
            <a:r>
              <a:rPr lang="en-GB" sz="1700" i="1">
                <a:ea typeface="+mn-lt"/>
                <a:cs typeface="+mn-lt"/>
              </a:rPr>
              <a:t>Journal of Psychology and </a:t>
            </a:r>
            <a:r>
              <a:rPr lang="en-GB" sz="1700" i="1" err="1">
                <a:ea typeface="+mn-lt"/>
                <a:cs typeface="+mn-lt"/>
              </a:rPr>
              <a:t>Behavioral</a:t>
            </a:r>
            <a:r>
              <a:rPr lang="en-GB" sz="1700" i="1">
                <a:ea typeface="+mn-lt"/>
                <a:cs typeface="+mn-lt"/>
              </a:rPr>
              <a:t> Science</a:t>
            </a:r>
            <a:r>
              <a:rPr lang="en-GB" sz="1700">
                <a:ea typeface="+mn-lt"/>
                <a:cs typeface="+mn-lt"/>
              </a:rPr>
              <a:t>, 4(2). doi:10.15640/jpbs.v4n2a13. </a:t>
            </a:r>
            <a:endParaRPr lang="en-GB" sz="1700" dirty="0"/>
          </a:p>
          <a:p>
            <a:pPr marL="0" indent="0">
              <a:buSzPct val="114999"/>
              <a:buNone/>
            </a:pPr>
            <a:r>
              <a:rPr lang="en-GB" sz="1700" dirty="0">
                <a:ea typeface="+mn-lt"/>
                <a:cs typeface="+mn-lt"/>
              </a:rPr>
              <a:t>Rice, W.L. </a:t>
            </a:r>
            <a:r>
              <a:rPr lang="en-GB" sz="1700" i="1" dirty="0">
                <a:ea typeface="+mn-lt"/>
                <a:cs typeface="+mn-lt"/>
              </a:rPr>
              <a:t>et al.</a:t>
            </a:r>
            <a:r>
              <a:rPr lang="en-GB" sz="1700" dirty="0">
                <a:ea typeface="+mn-lt"/>
                <a:cs typeface="+mn-lt"/>
              </a:rPr>
              <a:t> (2020) ‘Changes in recreational </a:t>
            </a:r>
            <a:r>
              <a:rPr lang="en-GB" sz="1700" err="1">
                <a:ea typeface="+mn-lt"/>
                <a:cs typeface="+mn-lt"/>
              </a:rPr>
              <a:t>behaviors</a:t>
            </a:r>
            <a:r>
              <a:rPr lang="en-GB" sz="1700" dirty="0">
                <a:ea typeface="+mn-lt"/>
                <a:cs typeface="+mn-lt"/>
              </a:rPr>
              <a:t> of outdoor enthusiasts during the COVID-19 pandemic: Analysis across urban and rural communities’, </a:t>
            </a:r>
            <a:r>
              <a:rPr lang="en-GB" sz="1700" i="1" dirty="0">
                <a:ea typeface="+mn-lt"/>
                <a:cs typeface="+mn-lt"/>
              </a:rPr>
              <a:t>Journal of Urban Ecology</a:t>
            </a:r>
            <a:r>
              <a:rPr lang="en-GB" sz="1700" dirty="0">
                <a:ea typeface="+mn-lt"/>
                <a:cs typeface="+mn-lt"/>
              </a:rPr>
              <a:t>, 6(1). doi:10.1093/</a:t>
            </a:r>
            <a:r>
              <a:rPr lang="en-GB" sz="1700" err="1">
                <a:ea typeface="+mn-lt"/>
                <a:cs typeface="+mn-lt"/>
              </a:rPr>
              <a:t>jue</a:t>
            </a:r>
            <a:r>
              <a:rPr lang="en-GB" sz="1700" dirty="0">
                <a:ea typeface="+mn-lt"/>
                <a:cs typeface="+mn-lt"/>
              </a:rPr>
              <a:t>/juaa020. </a:t>
            </a:r>
            <a:endParaRPr lang="en-GB" sz="1700" dirty="0"/>
          </a:p>
          <a:p>
            <a:pPr marL="0" indent="0">
              <a:buSzPct val="114999"/>
              <a:buNone/>
            </a:pPr>
            <a:r>
              <a:rPr lang="en-GB" sz="1700" dirty="0">
                <a:ea typeface="+mn-lt"/>
                <a:cs typeface="+mn-lt"/>
              </a:rPr>
              <a:t>Schwass, N.R. </a:t>
            </a:r>
            <a:r>
              <a:rPr lang="en-GB" sz="1700" dirty="0">
                <a:solidFill>
                  <a:srgbClr val="333333"/>
                </a:solidFill>
                <a:ea typeface="+mn-lt"/>
                <a:cs typeface="+mn-lt"/>
              </a:rPr>
              <a:t>Potter, S.E., O’Connell, T.S. and Potter, T.G</a:t>
            </a:r>
            <a:r>
              <a:rPr lang="en-GB" sz="1700" i="1" dirty="0">
                <a:ea typeface="+mn-lt"/>
                <a:cs typeface="+mn-lt"/>
              </a:rPr>
              <a:t>.</a:t>
            </a:r>
            <a:r>
              <a:rPr lang="en-GB" sz="1700" dirty="0">
                <a:ea typeface="+mn-lt"/>
                <a:cs typeface="+mn-lt"/>
              </a:rPr>
              <a:t> (2021) ‘Outdoor journeys as a catalyst for enhanced place connectedness and environmental stewardship’, </a:t>
            </a:r>
            <a:r>
              <a:rPr lang="en-GB" sz="1700" i="1" dirty="0">
                <a:ea typeface="+mn-lt"/>
                <a:cs typeface="+mn-lt"/>
              </a:rPr>
              <a:t>Journal of Outdoor and Environmental Education</a:t>
            </a:r>
            <a:r>
              <a:rPr lang="en-GB" sz="1700" dirty="0">
                <a:ea typeface="+mn-lt"/>
                <a:cs typeface="+mn-lt"/>
              </a:rPr>
              <a:t>, 24(2), pp. 215–231. doi:10.1007/s42322-021-00079-6. </a:t>
            </a:r>
            <a:endParaRPr lang="en-GB" sz="1700" dirty="0"/>
          </a:p>
          <a:p>
            <a:pPr marL="0" indent="0">
              <a:buSzPct val="114999"/>
              <a:buNone/>
            </a:pPr>
            <a:endParaRPr lang="en-GB" sz="1700" dirty="0"/>
          </a:p>
        </p:txBody>
      </p:sp>
    </p:spTree>
    <p:extLst>
      <p:ext uri="{BB962C8B-B14F-4D97-AF65-F5344CB8AC3E}">
        <p14:creationId xmlns:p14="http://schemas.microsoft.com/office/powerpoint/2010/main" val="200196999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3" ma:contentTypeDescription="Create a new document." ma:contentTypeScope="" ma:versionID="b192c953b8dca4cd2fd0b24217964428">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e7a46150b5454ec58c9001de71d64ac0"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AEBFCF1-8A9E-4D96-81D6-92C6A8CAC72F}">
  <ds:schemaRefs>
    <ds:schemaRef ds:uri="http://schemas.microsoft.com/office/infopath/2007/PartnerControls"/>
    <ds:schemaRef ds:uri="http://schemas.microsoft.com/office/2006/metadata/properties"/>
    <ds:schemaRef ds:uri="http://schemas.openxmlformats.org/package/2006/metadata/core-properties"/>
    <ds:schemaRef ds:uri="http://schemas.microsoft.com/office/2006/documentManagement/types"/>
    <ds:schemaRef ds:uri="9823f8e4-81f3-4a59-a026-c1a9717271fd"/>
    <ds:schemaRef ds:uri="95817cb9-f0eb-4f4d-892c-47ab9f8957c0"/>
    <ds:schemaRef ds:uri="http://purl.org/dc/elements/1.1/"/>
    <ds:schemaRef ds:uri="http://purl.org/dc/dcmitype/"/>
    <ds:schemaRef ds:uri="http://purl.org/dc/terms/"/>
    <ds:schemaRef ds:uri="http://www.w3.org/XML/1998/namespace"/>
  </ds:schemaRefs>
</ds:datastoreItem>
</file>

<file path=customXml/itemProps2.xml><?xml version="1.0" encoding="utf-8"?>
<ds:datastoreItem xmlns:ds="http://schemas.openxmlformats.org/officeDocument/2006/customXml" ds:itemID="{0AFD2F78-C689-47F3-983A-DBDEEA996DB2}">
  <ds:schemaRefs>
    <ds:schemaRef ds:uri="http://schemas.microsoft.com/sharepoint/v3/contenttype/forms"/>
  </ds:schemaRefs>
</ds:datastoreItem>
</file>

<file path=customXml/itemProps3.xml><?xml version="1.0" encoding="utf-8"?>
<ds:datastoreItem xmlns:ds="http://schemas.openxmlformats.org/officeDocument/2006/customXml" ds:itemID="{5D5F92DD-AFFD-4EE0-833E-90ADCAC97F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53</TotalTime>
  <Words>1126</Words>
  <Application>Microsoft Macintosh PowerPoint</Application>
  <PresentationFormat>Widescreen</PresentationFormat>
  <Paragraphs>63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Garamond</vt:lpstr>
      <vt:lpstr>Organic</vt:lpstr>
      <vt:lpstr>The Psychology of Personal Adventure</vt:lpstr>
      <vt:lpstr>The Interview</vt:lpstr>
      <vt:lpstr>Summary</vt:lpstr>
      <vt:lpstr>Summary 2</vt:lpstr>
      <vt:lpstr>Summary 3</vt:lpstr>
      <vt:lpstr>Environmental factors</vt:lpstr>
      <vt:lpstr>Desires to travel further</vt:lpstr>
      <vt:lpstr>Psychological Effects</vt:lpstr>
      <vt:lpstr>Covid-19</vt:lpstr>
      <vt:lpstr>Evaluation of the study</vt:lpstr>
      <vt:lpstr>Future ideas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Psychology of Personal Adventure</dc:title>
  <dc:creator>Edward Petcher-Ellison (2103699)</dc:creator>
  <cp:lastModifiedBy>Alison Connaughton</cp:lastModifiedBy>
  <cp:revision>331</cp:revision>
  <dcterms:created xsi:type="dcterms:W3CDTF">2023-05-09T19:24:07Z</dcterms:created>
  <dcterms:modified xsi:type="dcterms:W3CDTF">2026-03-16T10:50:11Z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