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5"/>
  </p:notesMasterIdLst>
  <p:sldIdLst>
    <p:sldId id="257" r:id="rId2"/>
    <p:sldId id="307" r:id="rId3"/>
    <p:sldId id="258" r:id="rId4"/>
    <p:sldId id="302" r:id="rId5"/>
    <p:sldId id="290" r:id="rId6"/>
    <p:sldId id="291" r:id="rId7"/>
    <p:sldId id="262" r:id="rId8"/>
    <p:sldId id="260" r:id="rId9"/>
    <p:sldId id="304" r:id="rId10"/>
    <p:sldId id="261" r:id="rId11"/>
    <p:sldId id="308" r:id="rId12"/>
    <p:sldId id="289" r:id="rId13"/>
    <p:sldId id="259" r:id="rId14"/>
    <p:sldId id="305" r:id="rId15"/>
    <p:sldId id="300" r:id="rId16"/>
    <p:sldId id="299" r:id="rId17"/>
    <p:sldId id="293" r:id="rId18"/>
    <p:sldId id="294" r:id="rId19"/>
    <p:sldId id="295" r:id="rId20"/>
    <p:sldId id="296" r:id="rId21"/>
    <p:sldId id="309" r:id="rId22"/>
    <p:sldId id="263" r:id="rId23"/>
    <p:sldId id="264" r:id="rId24"/>
    <p:sldId id="265" r:id="rId25"/>
    <p:sldId id="266" r:id="rId26"/>
    <p:sldId id="267" r:id="rId27"/>
    <p:sldId id="268" r:id="rId28"/>
    <p:sldId id="306" r:id="rId29"/>
    <p:sldId id="269" r:id="rId30"/>
    <p:sldId id="301" r:id="rId31"/>
    <p:sldId id="270" r:id="rId32"/>
    <p:sldId id="271" r:id="rId33"/>
    <p:sldId id="282"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56992" autoAdjust="0"/>
  </p:normalViewPr>
  <p:slideViewPr>
    <p:cSldViewPr snapToGrid="0">
      <p:cViewPr varScale="1">
        <p:scale>
          <a:sx n="47" d="100"/>
          <a:sy n="47" d="100"/>
        </p:scale>
        <p:origin x="2064"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s>
</file>

<file path=ppt/diagrams/_rels/data3.xml.rels><?xml version="1.0" encoding="UTF-8" standalone="yes"?>
<Relationships xmlns="http://schemas.openxmlformats.org/package/2006/relationships"><Relationship Id="rId1" Type="http://schemas.openxmlformats.org/officeDocument/2006/relationships/hyperlink" Target="https://assets.college.police.uk/s3fs-public/2023-03/Honour-based-abuse-advice-for-first-responders.pdf" TargetMode="External"/></Relationships>
</file>

<file path=ppt/diagrams/_rels/drawing3.xml.rels><?xml version="1.0" encoding="UTF-8" standalone="yes"?>
<Relationships xmlns="http://schemas.openxmlformats.org/package/2006/relationships"><Relationship Id="rId1" Type="http://schemas.openxmlformats.org/officeDocument/2006/relationships/hyperlink" Target="https://assets.college.police.uk/s3fs-public/2023-03/Honour-based-abuse-advice-for-first-responders.pdf" TargetMode="Externa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C970EE4-1A1C-476D-90AD-D797DF50A62B}"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1199939E-32B1-4A2F-B2BA-8E81EA0A0760}">
      <dgm:prSet/>
      <dgm:spPr/>
      <dgm:t>
        <a:bodyPr/>
        <a:lstStyle/>
        <a:p>
          <a:r>
            <a:rPr lang="en-GB"/>
            <a:t>Controlling unwanted behaviour and sexuality (including perceived promiscuity, premarital relationships or being gay, lesbian, bisexual or transgender) particularly the behaviour and sexuality of women.</a:t>
          </a:r>
          <a:endParaRPr lang="en-US"/>
        </a:p>
      </dgm:t>
    </dgm:pt>
    <dgm:pt modelId="{1569EE2D-2D1C-4F95-BEED-5BA4627CB811}" type="parTrans" cxnId="{D6D58C72-380B-4D68-863B-2B94725FE5F1}">
      <dgm:prSet/>
      <dgm:spPr/>
      <dgm:t>
        <a:bodyPr/>
        <a:lstStyle/>
        <a:p>
          <a:endParaRPr lang="en-US"/>
        </a:p>
      </dgm:t>
    </dgm:pt>
    <dgm:pt modelId="{7D2A0DEA-862A-4454-8888-6630879BA96D}" type="sibTrans" cxnId="{D6D58C72-380B-4D68-863B-2B94725FE5F1}">
      <dgm:prSet/>
      <dgm:spPr/>
      <dgm:t>
        <a:bodyPr/>
        <a:lstStyle/>
        <a:p>
          <a:endParaRPr lang="en-US"/>
        </a:p>
      </dgm:t>
    </dgm:pt>
    <dgm:pt modelId="{6B39EE73-0D33-49DD-8446-1B591777D38F}">
      <dgm:prSet/>
      <dgm:spPr/>
      <dgm:t>
        <a:bodyPr/>
        <a:lstStyle/>
        <a:p>
          <a:r>
            <a:rPr lang="en-GB" dirty="0"/>
            <a:t>•Protecting Family Honour. Responding to peer group or family pressure. </a:t>
          </a:r>
          <a:endParaRPr lang="en-US" dirty="0"/>
        </a:p>
      </dgm:t>
    </dgm:pt>
    <dgm:pt modelId="{F77BAA7D-7DE3-4104-89D7-B6FF2A3F09D1}" type="parTrans" cxnId="{A0E91CC9-6909-4656-8ABE-87B945210F2F}">
      <dgm:prSet/>
      <dgm:spPr/>
      <dgm:t>
        <a:bodyPr/>
        <a:lstStyle/>
        <a:p>
          <a:endParaRPr lang="en-US"/>
        </a:p>
      </dgm:t>
    </dgm:pt>
    <dgm:pt modelId="{D9DECC65-E24C-40BD-B38B-7503B1DFD0A5}" type="sibTrans" cxnId="{A0E91CC9-6909-4656-8ABE-87B945210F2F}">
      <dgm:prSet/>
      <dgm:spPr/>
      <dgm:t>
        <a:bodyPr/>
        <a:lstStyle/>
        <a:p>
          <a:endParaRPr lang="en-US"/>
        </a:p>
      </dgm:t>
    </dgm:pt>
    <dgm:pt modelId="{B76C8CC1-00CF-4650-8576-ABEEFDEBAA37}">
      <dgm:prSet/>
      <dgm:spPr/>
      <dgm:t>
        <a:bodyPr/>
        <a:lstStyle/>
        <a:p>
          <a:r>
            <a:rPr lang="en-GB"/>
            <a:t>•Attempting to strengthen family links. </a:t>
          </a:r>
          <a:endParaRPr lang="en-US"/>
        </a:p>
      </dgm:t>
    </dgm:pt>
    <dgm:pt modelId="{97380A37-CB2E-4BF5-BCD0-0D500E9C9ACB}" type="parTrans" cxnId="{712ABCDA-327C-4573-93B7-754E2B06B4B6}">
      <dgm:prSet/>
      <dgm:spPr/>
      <dgm:t>
        <a:bodyPr/>
        <a:lstStyle/>
        <a:p>
          <a:endParaRPr lang="en-US"/>
        </a:p>
      </dgm:t>
    </dgm:pt>
    <dgm:pt modelId="{D1856AEC-3FCE-415E-9FBD-3708E9B6E55D}" type="sibTrans" cxnId="{712ABCDA-327C-4573-93B7-754E2B06B4B6}">
      <dgm:prSet/>
      <dgm:spPr/>
      <dgm:t>
        <a:bodyPr/>
        <a:lstStyle/>
        <a:p>
          <a:endParaRPr lang="en-US"/>
        </a:p>
      </dgm:t>
    </dgm:pt>
    <dgm:pt modelId="{F1813C24-9DB9-4FFA-968F-BCC89DE413D7}">
      <dgm:prSet/>
      <dgm:spPr/>
      <dgm:t>
        <a:bodyPr/>
        <a:lstStyle/>
        <a:p>
          <a:r>
            <a:rPr lang="en-GB" dirty="0"/>
            <a:t>•Ensuring land, property and wealth remain within the family.</a:t>
          </a:r>
        </a:p>
        <a:p>
          <a:r>
            <a:rPr lang="en-GB" dirty="0"/>
            <a:t> •Protecting perceived cultural ideals (which can often be misguided or out of date).</a:t>
          </a:r>
          <a:endParaRPr lang="en-US" dirty="0"/>
        </a:p>
      </dgm:t>
    </dgm:pt>
    <dgm:pt modelId="{CFE4D256-CBF4-4531-B74B-FE6A254F22A0}" type="parTrans" cxnId="{747A4D99-C91D-462B-BD60-A03DB934D622}">
      <dgm:prSet/>
      <dgm:spPr/>
      <dgm:t>
        <a:bodyPr/>
        <a:lstStyle/>
        <a:p>
          <a:endParaRPr lang="en-US"/>
        </a:p>
      </dgm:t>
    </dgm:pt>
    <dgm:pt modelId="{59C5FD17-646D-4D4A-B95F-F6D1CF4A843F}" type="sibTrans" cxnId="{747A4D99-C91D-462B-BD60-A03DB934D622}">
      <dgm:prSet/>
      <dgm:spPr/>
      <dgm:t>
        <a:bodyPr/>
        <a:lstStyle/>
        <a:p>
          <a:endParaRPr lang="en-US"/>
        </a:p>
      </dgm:t>
    </dgm:pt>
    <dgm:pt modelId="{697C39B6-B404-413A-91F7-DD9DDA28316B}" type="pres">
      <dgm:prSet presAssocID="{BC970EE4-1A1C-476D-90AD-D797DF50A62B}" presName="vert0" presStyleCnt="0">
        <dgm:presLayoutVars>
          <dgm:dir/>
          <dgm:animOne val="branch"/>
          <dgm:animLvl val="lvl"/>
        </dgm:presLayoutVars>
      </dgm:prSet>
      <dgm:spPr/>
    </dgm:pt>
    <dgm:pt modelId="{C3CA3E62-497A-42AF-B226-2A866165F2A0}" type="pres">
      <dgm:prSet presAssocID="{1199939E-32B1-4A2F-B2BA-8E81EA0A0760}" presName="thickLine" presStyleLbl="alignNode1" presStyleIdx="0" presStyleCnt="4"/>
      <dgm:spPr/>
    </dgm:pt>
    <dgm:pt modelId="{60D48629-25CD-4E9D-8237-AC47A8901721}" type="pres">
      <dgm:prSet presAssocID="{1199939E-32B1-4A2F-B2BA-8E81EA0A0760}" presName="horz1" presStyleCnt="0"/>
      <dgm:spPr/>
    </dgm:pt>
    <dgm:pt modelId="{1CC7D0CD-0182-4F9C-B335-F8487811BC27}" type="pres">
      <dgm:prSet presAssocID="{1199939E-32B1-4A2F-B2BA-8E81EA0A0760}" presName="tx1" presStyleLbl="revTx" presStyleIdx="0" presStyleCnt="4"/>
      <dgm:spPr/>
    </dgm:pt>
    <dgm:pt modelId="{DF2A19B0-DA51-4371-BF50-87C7AF2D466E}" type="pres">
      <dgm:prSet presAssocID="{1199939E-32B1-4A2F-B2BA-8E81EA0A0760}" presName="vert1" presStyleCnt="0"/>
      <dgm:spPr/>
    </dgm:pt>
    <dgm:pt modelId="{BAFC913E-6EC9-47BF-AD1A-D9914CDD2CDB}" type="pres">
      <dgm:prSet presAssocID="{6B39EE73-0D33-49DD-8446-1B591777D38F}" presName="thickLine" presStyleLbl="alignNode1" presStyleIdx="1" presStyleCnt="4"/>
      <dgm:spPr/>
    </dgm:pt>
    <dgm:pt modelId="{6144F04F-C77C-4361-925D-BCC874EE6944}" type="pres">
      <dgm:prSet presAssocID="{6B39EE73-0D33-49DD-8446-1B591777D38F}" presName="horz1" presStyleCnt="0"/>
      <dgm:spPr/>
    </dgm:pt>
    <dgm:pt modelId="{7BF4B5D6-D336-408F-8104-C9A2725729BB}" type="pres">
      <dgm:prSet presAssocID="{6B39EE73-0D33-49DD-8446-1B591777D38F}" presName="tx1" presStyleLbl="revTx" presStyleIdx="1" presStyleCnt="4"/>
      <dgm:spPr/>
    </dgm:pt>
    <dgm:pt modelId="{125EF20E-4850-4C7E-801F-DF6917F821A0}" type="pres">
      <dgm:prSet presAssocID="{6B39EE73-0D33-49DD-8446-1B591777D38F}" presName="vert1" presStyleCnt="0"/>
      <dgm:spPr/>
    </dgm:pt>
    <dgm:pt modelId="{2475CB22-12AC-44E5-B3D6-E307909C5A33}" type="pres">
      <dgm:prSet presAssocID="{B76C8CC1-00CF-4650-8576-ABEEFDEBAA37}" presName="thickLine" presStyleLbl="alignNode1" presStyleIdx="2" presStyleCnt="4"/>
      <dgm:spPr/>
    </dgm:pt>
    <dgm:pt modelId="{5321F503-2090-4EBF-97BB-5F5D2CC3BFC7}" type="pres">
      <dgm:prSet presAssocID="{B76C8CC1-00CF-4650-8576-ABEEFDEBAA37}" presName="horz1" presStyleCnt="0"/>
      <dgm:spPr/>
    </dgm:pt>
    <dgm:pt modelId="{47606E6C-68A5-42E3-8420-ABCBB89C0F52}" type="pres">
      <dgm:prSet presAssocID="{B76C8CC1-00CF-4650-8576-ABEEFDEBAA37}" presName="tx1" presStyleLbl="revTx" presStyleIdx="2" presStyleCnt="4"/>
      <dgm:spPr/>
    </dgm:pt>
    <dgm:pt modelId="{D678813E-5495-43E7-B44B-4FB3A82B2C5E}" type="pres">
      <dgm:prSet presAssocID="{B76C8CC1-00CF-4650-8576-ABEEFDEBAA37}" presName="vert1" presStyleCnt="0"/>
      <dgm:spPr/>
    </dgm:pt>
    <dgm:pt modelId="{1CCF0050-CDA1-414B-B12C-D200DE2C21B3}" type="pres">
      <dgm:prSet presAssocID="{F1813C24-9DB9-4FFA-968F-BCC89DE413D7}" presName="thickLine" presStyleLbl="alignNode1" presStyleIdx="3" presStyleCnt="4"/>
      <dgm:spPr/>
    </dgm:pt>
    <dgm:pt modelId="{A62547DA-7B63-45B2-8B1E-98807CAAD84B}" type="pres">
      <dgm:prSet presAssocID="{F1813C24-9DB9-4FFA-968F-BCC89DE413D7}" presName="horz1" presStyleCnt="0"/>
      <dgm:spPr/>
    </dgm:pt>
    <dgm:pt modelId="{C8FCB967-3278-4B1C-859A-71B5D1CAC7E2}" type="pres">
      <dgm:prSet presAssocID="{F1813C24-9DB9-4FFA-968F-BCC89DE413D7}" presName="tx1" presStyleLbl="revTx" presStyleIdx="3" presStyleCnt="4"/>
      <dgm:spPr/>
    </dgm:pt>
    <dgm:pt modelId="{4185D682-2CB6-4B7E-BF6C-48FCDCAD17D8}" type="pres">
      <dgm:prSet presAssocID="{F1813C24-9DB9-4FFA-968F-BCC89DE413D7}" presName="vert1" presStyleCnt="0"/>
      <dgm:spPr/>
    </dgm:pt>
  </dgm:ptLst>
  <dgm:cxnLst>
    <dgm:cxn modelId="{2F3D2560-24AF-4D21-A5F3-6E89CA6A9EA4}" type="presOf" srcId="{6B39EE73-0D33-49DD-8446-1B591777D38F}" destId="{7BF4B5D6-D336-408F-8104-C9A2725729BB}" srcOrd="0" destOrd="0" presId="urn:microsoft.com/office/officeart/2008/layout/LinedList"/>
    <dgm:cxn modelId="{D6D58C72-380B-4D68-863B-2B94725FE5F1}" srcId="{BC970EE4-1A1C-476D-90AD-D797DF50A62B}" destId="{1199939E-32B1-4A2F-B2BA-8E81EA0A0760}" srcOrd="0" destOrd="0" parTransId="{1569EE2D-2D1C-4F95-BEED-5BA4627CB811}" sibTransId="{7D2A0DEA-862A-4454-8888-6630879BA96D}"/>
    <dgm:cxn modelId="{BF6E2054-B1D7-4C9F-A469-7F5FB7BC06CC}" type="presOf" srcId="{B76C8CC1-00CF-4650-8576-ABEEFDEBAA37}" destId="{47606E6C-68A5-42E3-8420-ABCBB89C0F52}" srcOrd="0" destOrd="0" presId="urn:microsoft.com/office/officeart/2008/layout/LinedList"/>
    <dgm:cxn modelId="{4E82EA8B-FA0A-4A30-8B62-35D0AB5D732B}" type="presOf" srcId="{F1813C24-9DB9-4FFA-968F-BCC89DE413D7}" destId="{C8FCB967-3278-4B1C-859A-71B5D1CAC7E2}" srcOrd="0" destOrd="0" presId="urn:microsoft.com/office/officeart/2008/layout/LinedList"/>
    <dgm:cxn modelId="{747A4D99-C91D-462B-BD60-A03DB934D622}" srcId="{BC970EE4-1A1C-476D-90AD-D797DF50A62B}" destId="{F1813C24-9DB9-4FFA-968F-BCC89DE413D7}" srcOrd="3" destOrd="0" parTransId="{CFE4D256-CBF4-4531-B74B-FE6A254F22A0}" sibTransId="{59C5FD17-646D-4D4A-B95F-F6D1CF4A843F}"/>
    <dgm:cxn modelId="{18793FB0-E102-47C9-97CC-70F86337EB02}" type="presOf" srcId="{1199939E-32B1-4A2F-B2BA-8E81EA0A0760}" destId="{1CC7D0CD-0182-4F9C-B335-F8487811BC27}" srcOrd="0" destOrd="0" presId="urn:microsoft.com/office/officeart/2008/layout/LinedList"/>
    <dgm:cxn modelId="{34BB53C5-F558-4B56-A1A1-73001D6D912F}" type="presOf" srcId="{BC970EE4-1A1C-476D-90AD-D797DF50A62B}" destId="{697C39B6-B404-413A-91F7-DD9DDA28316B}" srcOrd="0" destOrd="0" presId="urn:microsoft.com/office/officeart/2008/layout/LinedList"/>
    <dgm:cxn modelId="{A0E91CC9-6909-4656-8ABE-87B945210F2F}" srcId="{BC970EE4-1A1C-476D-90AD-D797DF50A62B}" destId="{6B39EE73-0D33-49DD-8446-1B591777D38F}" srcOrd="1" destOrd="0" parTransId="{F77BAA7D-7DE3-4104-89D7-B6FF2A3F09D1}" sibTransId="{D9DECC65-E24C-40BD-B38B-7503B1DFD0A5}"/>
    <dgm:cxn modelId="{712ABCDA-327C-4573-93B7-754E2B06B4B6}" srcId="{BC970EE4-1A1C-476D-90AD-D797DF50A62B}" destId="{B76C8CC1-00CF-4650-8576-ABEEFDEBAA37}" srcOrd="2" destOrd="0" parTransId="{97380A37-CB2E-4BF5-BCD0-0D500E9C9ACB}" sibTransId="{D1856AEC-3FCE-415E-9FBD-3708E9B6E55D}"/>
    <dgm:cxn modelId="{AD084E59-48C1-4A2E-9EDF-FB20AA6E66D3}" type="presParOf" srcId="{697C39B6-B404-413A-91F7-DD9DDA28316B}" destId="{C3CA3E62-497A-42AF-B226-2A866165F2A0}" srcOrd="0" destOrd="0" presId="urn:microsoft.com/office/officeart/2008/layout/LinedList"/>
    <dgm:cxn modelId="{C3497D6C-3B3C-48CE-811D-478B02E5C5D5}" type="presParOf" srcId="{697C39B6-B404-413A-91F7-DD9DDA28316B}" destId="{60D48629-25CD-4E9D-8237-AC47A8901721}" srcOrd="1" destOrd="0" presId="urn:microsoft.com/office/officeart/2008/layout/LinedList"/>
    <dgm:cxn modelId="{B72A0DAB-2768-4FF4-9A92-368E0D5AF972}" type="presParOf" srcId="{60D48629-25CD-4E9D-8237-AC47A8901721}" destId="{1CC7D0CD-0182-4F9C-B335-F8487811BC27}" srcOrd="0" destOrd="0" presId="urn:microsoft.com/office/officeart/2008/layout/LinedList"/>
    <dgm:cxn modelId="{DB7B5E43-462F-445A-9F92-00AC96213A46}" type="presParOf" srcId="{60D48629-25CD-4E9D-8237-AC47A8901721}" destId="{DF2A19B0-DA51-4371-BF50-87C7AF2D466E}" srcOrd="1" destOrd="0" presId="urn:microsoft.com/office/officeart/2008/layout/LinedList"/>
    <dgm:cxn modelId="{26BD208C-92CB-43BD-85E9-CB81F8BEEC9F}" type="presParOf" srcId="{697C39B6-B404-413A-91F7-DD9DDA28316B}" destId="{BAFC913E-6EC9-47BF-AD1A-D9914CDD2CDB}" srcOrd="2" destOrd="0" presId="urn:microsoft.com/office/officeart/2008/layout/LinedList"/>
    <dgm:cxn modelId="{9DED52E4-8605-41BE-845A-D398ED1814F4}" type="presParOf" srcId="{697C39B6-B404-413A-91F7-DD9DDA28316B}" destId="{6144F04F-C77C-4361-925D-BCC874EE6944}" srcOrd="3" destOrd="0" presId="urn:microsoft.com/office/officeart/2008/layout/LinedList"/>
    <dgm:cxn modelId="{DACC4763-2BF1-415B-AD4C-CFAFF405011A}" type="presParOf" srcId="{6144F04F-C77C-4361-925D-BCC874EE6944}" destId="{7BF4B5D6-D336-408F-8104-C9A2725729BB}" srcOrd="0" destOrd="0" presId="urn:microsoft.com/office/officeart/2008/layout/LinedList"/>
    <dgm:cxn modelId="{CBDB0BC0-145F-4DC1-9E7F-A656819D294D}" type="presParOf" srcId="{6144F04F-C77C-4361-925D-BCC874EE6944}" destId="{125EF20E-4850-4C7E-801F-DF6917F821A0}" srcOrd="1" destOrd="0" presId="urn:microsoft.com/office/officeart/2008/layout/LinedList"/>
    <dgm:cxn modelId="{32A9D7CA-6E87-4044-BD58-79212109E94E}" type="presParOf" srcId="{697C39B6-B404-413A-91F7-DD9DDA28316B}" destId="{2475CB22-12AC-44E5-B3D6-E307909C5A33}" srcOrd="4" destOrd="0" presId="urn:microsoft.com/office/officeart/2008/layout/LinedList"/>
    <dgm:cxn modelId="{24A9768B-3D12-4F72-A54B-E025624E6691}" type="presParOf" srcId="{697C39B6-B404-413A-91F7-DD9DDA28316B}" destId="{5321F503-2090-4EBF-97BB-5F5D2CC3BFC7}" srcOrd="5" destOrd="0" presId="urn:microsoft.com/office/officeart/2008/layout/LinedList"/>
    <dgm:cxn modelId="{B31199AB-750A-4A53-A3BF-0944E048206B}" type="presParOf" srcId="{5321F503-2090-4EBF-97BB-5F5D2CC3BFC7}" destId="{47606E6C-68A5-42E3-8420-ABCBB89C0F52}" srcOrd="0" destOrd="0" presId="urn:microsoft.com/office/officeart/2008/layout/LinedList"/>
    <dgm:cxn modelId="{A2E78031-AF20-4DBD-812D-04EA03E81FFA}" type="presParOf" srcId="{5321F503-2090-4EBF-97BB-5F5D2CC3BFC7}" destId="{D678813E-5495-43E7-B44B-4FB3A82B2C5E}" srcOrd="1" destOrd="0" presId="urn:microsoft.com/office/officeart/2008/layout/LinedList"/>
    <dgm:cxn modelId="{50B023FF-0878-4E3A-BDEC-0E067C5D1FE9}" type="presParOf" srcId="{697C39B6-B404-413A-91F7-DD9DDA28316B}" destId="{1CCF0050-CDA1-414B-B12C-D200DE2C21B3}" srcOrd="6" destOrd="0" presId="urn:microsoft.com/office/officeart/2008/layout/LinedList"/>
    <dgm:cxn modelId="{C24502B3-38E8-4C8B-B133-4ECC13AAF70D}" type="presParOf" srcId="{697C39B6-B404-413A-91F7-DD9DDA28316B}" destId="{A62547DA-7B63-45B2-8B1E-98807CAAD84B}" srcOrd="7" destOrd="0" presId="urn:microsoft.com/office/officeart/2008/layout/LinedList"/>
    <dgm:cxn modelId="{A2D97CAB-5E49-424D-A18E-D8DC1ED851D4}" type="presParOf" srcId="{A62547DA-7B63-45B2-8B1E-98807CAAD84B}" destId="{C8FCB967-3278-4B1C-859A-71B5D1CAC7E2}" srcOrd="0" destOrd="0" presId="urn:microsoft.com/office/officeart/2008/layout/LinedList"/>
    <dgm:cxn modelId="{B9D8DC54-9690-42EE-87B4-E00519F0E72D}" type="presParOf" srcId="{A62547DA-7B63-45B2-8B1E-98807CAAD84B}" destId="{4185D682-2CB6-4B7E-BF6C-48FCDCAD17D8}"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200F5DE-9815-42E5-996F-B531473E203A}"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3DA0595A-6F57-4C9F-A9A2-3E7903BAE575}">
      <dgm:prSet/>
      <dgm:spPr/>
      <dgm:t>
        <a:bodyPr/>
        <a:lstStyle/>
        <a:p>
          <a:r>
            <a:rPr lang="en-GB"/>
            <a:t>Safety of victim/any other persons</a:t>
          </a:r>
          <a:endParaRPr lang="en-US"/>
        </a:p>
      </dgm:t>
    </dgm:pt>
    <dgm:pt modelId="{D561D75E-CF3A-4BD6-8E7D-EF1FEFDE9F55}" type="parTrans" cxnId="{19403420-F7BF-4FA5-91D5-495405876863}">
      <dgm:prSet/>
      <dgm:spPr/>
      <dgm:t>
        <a:bodyPr/>
        <a:lstStyle/>
        <a:p>
          <a:endParaRPr lang="en-US"/>
        </a:p>
      </dgm:t>
    </dgm:pt>
    <dgm:pt modelId="{9D0432B1-2064-4300-8DA8-9F37B72D09D9}" type="sibTrans" cxnId="{19403420-F7BF-4FA5-91D5-495405876863}">
      <dgm:prSet/>
      <dgm:spPr/>
      <dgm:t>
        <a:bodyPr/>
        <a:lstStyle/>
        <a:p>
          <a:endParaRPr lang="en-US"/>
        </a:p>
      </dgm:t>
    </dgm:pt>
    <dgm:pt modelId="{A5996484-42F5-4063-9356-CB2B009A7396}">
      <dgm:prSet/>
      <dgm:spPr/>
      <dgm:t>
        <a:bodyPr/>
        <a:lstStyle/>
        <a:p>
          <a:r>
            <a:rPr lang="en-GB"/>
            <a:t>One chance rule</a:t>
          </a:r>
          <a:endParaRPr lang="en-US"/>
        </a:p>
      </dgm:t>
    </dgm:pt>
    <dgm:pt modelId="{CAA8773A-6103-4D13-8F27-FA065DF2BFCA}" type="parTrans" cxnId="{D8369855-0C9A-4C8C-BC3E-09776839999D}">
      <dgm:prSet/>
      <dgm:spPr/>
      <dgm:t>
        <a:bodyPr/>
        <a:lstStyle/>
        <a:p>
          <a:endParaRPr lang="en-US"/>
        </a:p>
      </dgm:t>
    </dgm:pt>
    <dgm:pt modelId="{27A10605-6C0B-4625-83BB-CAF622E21414}" type="sibTrans" cxnId="{D8369855-0C9A-4C8C-BC3E-09776839999D}">
      <dgm:prSet/>
      <dgm:spPr/>
      <dgm:t>
        <a:bodyPr/>
        <a:lstStyle/>
        <a:p>
          <a:endParaRPr lang="en-US"/>
        </a:p>
      </dgm:t>
    </dgm:pt>
    <dgm:pt modelId="{2F0AD7A3-A238-4888-A046-0C4DD8DD309C}">
      <dgm:prSet/>
      <dgm:spPr/>
      <dgm:t>
        <a:bodyPr/>
        <a:lstStyle/>
        <a:p>
          <a:r>
            <a:rPr lang="en-GB" dirty="0"/>
            <a:t>Initial information to be obtained in all cases</a:t>
          </a:r>
          <a:endParaRPr lang="en-US" dirty="0"/>
        </a:p>
      </dgm:t>
    </dgm:pt>
    <dgm:pt modelId="{E58ECB78-BC44-46F0-8829-122F3B97CF9F}" type="parTrans" cxnId="{12D7AFFE-3EA1-415C-8281-C95C01BB7120}">
      <dgm:prSet/>
      <dgm:spPr/>
      <dgm:t>
        <a:bodyPr/>
        <a:lstStyle/>
        <a:p>
          <a:endParaRPr lang="en-US"/>
        </a:p>
      </dgm:t>
    </dgm:pt>
    <dgm:pt modelId="{33655D14-38CD-4A4A-AA88-C8124D55CDF7}" type="sibTrans" cxnId="{12D7AFFE-3EA1-415C-8281-C95C01BB7120}">
      <dgm:prSet/>
      <dgm:spPr/>
      <dgm:t>
        <a:bodyPr/>
        <a:lstStyle/>
        <a:p>
          <a:endParaRPr lang="en-US"/>
        </a:p>
      </dgm:t>
    </dgm:pt>
    <dgm:pt modelId="{1C650E1E-BE59-4425-B7FA-6149806E58FA}">
      <dgm:prSet/>
      <dgm:spPr/>
      <dgm:t>
        <a:bodyPr/>
        <a:lstStyle/>
        <a:p>
          <a:r>
            <a:rPr lang="en-GB"/>
            <a:t>Consider threats to life</a:t>
          </a:r>
          <a:endParaRPr lang="en-US"/>
        </a:p>
      </dgm:t>
    </dgm:pt>
    <dgm:pt modelId="{9F12EEAD-42A0-4846-A550-22114AD13864}" type="parTrans" cxnId="{79F6E67F-1505-4505-8DE3-B18201172F04}">
      <dgm:prSet/>
      <dgm:spPr/>
      <dgm:t>
        <a:bodyPr/>
        <a:lstStyle/>
        <a:p>
          <a:endParaRPr lang="en-US"/>
        </a:p>
      </dgm:t>
    </dgm:pt>
    <dgm:pt modelId="{88B3BBE7-DF10-4DAF-883D-F9F03382DA23}" type="sibTrans" cxnId="{79F6E67F-1505-4505-8DE3-B18201172F04}">
      <dgm:prSet/>
      <dgm:spPr/>
      <dgm:t>
        <a:bodyPr/>
        <a:lstStyle/>
        <a:p>
          <a:endParaRPr lang="en-US"/>
        </a:p>
      </dgm:t>
    </dgm:pt>
    <dgm:pt modelId="{488C4682-F69D-458D-B338-7A0B163BCA7E}">
      <dgm:prSet/>
      <dgm:spPr/>
      <dgm:t>
        <a:bodyPr/>
        <a:lstStyle/>
        <a:p>
          <a:r>
            <a:rPr lang="en-GB"/>
            <a:t>Community issues</a:t>
          </a:r>
          <a:endParaRPr lang="en-US"/>
        </a:p>
      </dgm:t>
    </dgm:pt>
    <dgm:pt modelId="{F4AED99D-3CD4-41B4-8FCE-FACF3FF4CD54}" type="parTrans" cxnId="{B95D0643-CC0C-401A-B481-FBD9AD7448AE}">
      <dgm:prSet/>
      <dgm:spPr/>
      <dgm:t>
        <a:bodyPr/>
        <a:lstStyle/>
        <a:p>
          <a:endParaRPr lang="en-US"/>
        </a:p>
      </dgm:t>
    </dgm:pt>
    <dgm:pt modelId="{00B5C325-A3FE-4381-887C-5779EFDD35AB}" type="sibTrans" cxnId="{B95D0643-CC0C-401A-B481-FBD9AD7448AE}">
      <dgm:prSet/>
      <dgm:spPr/>
      <dgm:t>
        <a:bodyPr/>
        <a:lstStyle/>
        <a:p>
          <a:endParaRPr lang="en-US"/>
        </a:p>
      </dgm:t>
    </dgm:pt>
    <dgm:pt modelId="{F8E96E53-4D92-4AEC-8DC4-3FB8824171AC}">
      <dgm:prSet/>
      <dgm:spPr/>
      <dgm:t>
        <a:bodyPr/>
        <a:lstStyle/>
        <a:p>
          <a:r>
            <a:rPr lang="en-GB"/>
            <a:t>If victims &lt; 18 adhere to child protection &amp; safeguarding children &amp; young people in respective force</a:t>
          </a:r>
          <a:endParaRPr lang="en-US"/>
        </a:p>
      </dgm:t>
    </dgm:pt>
    <dgm:pt modelId="{61A4B2C0-6034-4DCB-980D-BB9DB4149616}" type="parTrans" cxnId="{94D3D2F3-4077-4E6A-84C5-2C753B3D3282}">
      <dgm:prSet/>
      <dgm:spPr/>
      <dgm:t>
        <a:bodyPr/>
        <a:lstStyle/>
        <a:p>
          <a:endParaRPr lang="en-US"/>
        </a:p>
      </dgm:t>
    </dgm:pt>
    <dgm:pt modelId="{BA1261FE-7222-439B-BB4A-A6F3B39EF35F}" type="sibTrans" cxnId="{94D3D2F3-4077-4E6A-84C5-2C753B3D3282}">
      <dgm:prSet/>
      <dgm:spPr/>
      <dgm:t>
        <a:bodyPr/>
        <a:lstStyle/>
        <a:p>
          <a:endParaRPr lang="en-US"/>
        </a:p>
      </dgm:t>
    </dgm:pt>
    <dgm:pt modelId="{5792B5C6-3CB7-45A3-8522-42A09DECF06E}" type="pres">
      <dgm:prSet presAssocID="{0200F5DE-9815-42E5-996F-B531473E203A}" presName="Name0" presStyleCnt="0">
        <dgm:presLayoutVars>
          <dgm:dir/>
          <dgm:resizeHandles val="exact"/>
        </dgm:presLayoutVars>
      </dgm:prSet>
      <dgm:spPr/>
    </dgm:pt>
    <dgm:pt modelId="{508F929A-5840-4A46-9D37-221CB64C41FF}" type="pres">
      <dgm:prSet presAssocID="{3DA0595A-6F57-4C9F-A9A2-3E7903BAE575}" presName="node" presStyleLbl="node1" presStyleIdx="0" presStyleCnt="6">
        <dgm:presLayoutVars>
          <dgm:bulletEnabled val="1"/>
        </dgm:presLayoutVars>
      </dgm:prSet>
      <dgm:spPr/>
    </dgm:pt>
    <dgm:pt modelId="{36ED5096-35D5-492C-B402-94AAA3DD3D08}" type="pres">
      <dgm:prSet presAssocID="{9D0432B1-2064-4300-8DA8-9F37B72D09D9}" presName="sibTrans" presStyleLbl="sibTrans1D1" presStyleIdx="0" presStyleCnt="5"/>
      <dgm:spPr/>
    </dgm:pt>
    <dgm:pt modelId="{A310158D-FD67-4A84-AFEC-355B25FD5C29}" type="pres">
      <dgm:prSet presAssocID="{9D0432B1-2064-4300-8DA8-9F37B72D09D9}" presName="connectorText" presStyleLbl="sibTrans1D1" presStyleIdx="0" presStyleCnt="5"/>
      <dgm:spPr/>
    </dgm:pt>
    <dgm:pt modelId="{B8C894F5-1A1B-4C03-9AAE-931B8916D6ED}" type="pres">
      <dgm:prSet presAssocID="{A5996484-42F5-4063-9356-CB2B009A7396}" presName="node" presStyleLbl="node1" presStyleIdx="1" presStyleCnt="6">
        <dgm:presLayoutVars>
          <dgm:bulletEnabled val="1"/>
        </dgm:presLayoutVars>
      </dgm:prSet>
      <dgm:spPr/>
    </dgm:pt>
    <dgm:pt modelId="{A8F9B53F-247E-4C6C-90DE-70A603CDED1B}" type="pres">
      <dgm:prSet presAssocID="{27A10605-6C0B-4625-83BB-CAF622E21414}" presName="sibTrans" presStyleLbl="sibTrans1D1" presStyleIdx="1" presStyleCnt="5"/>
      <dgm:spPr/>
    </dgm:pt>
    <dgm:pt modelId="{AFAD30A5-F39F-4CA9-BDD5-87ADFDC0298A}" type="pres">
      <dgm:prSet presAssocID="{27A10605-6C0B-4625-83BB-CAF622E21414}" presName="connectorText" presStyleLbl="sibTrans1D1" presStyleIdx="1" presStyleCnt="5"/>
      <dgm:spPr/>
    </dgm:pt>
    <dgm:pt modelId="{625E39B4-4192-4173-A1E1-1926F1E9B4C4}" type="pres">
      <dgm:prSet presAssocID="{2F0AD7A3-A238-4888-A046-0C4DD8DD309C}" presName="node" presStyleLbl="node1" presStyleIdx="2" presStyleCnt="6">
        <dgm:presLayoutVars>
          <dgm:bulletEnabled val="1"/>
        </dgm:presLayoutVars>
      </dgm:prSet>
      <dgm:spPr/>
    </dgm:pt>
    <dgm:pt modelId="{126C0814-25A0-4B24-9CA2-69A6EFC77DC1}" type="pres">
      <dgm:prSet presAssocID="{33655D14-38CD-4A4A-AA88-C8124D55CDF7}" presName="sibTrans" presStyleLbl="sibTrans1D1" presStyleIdx="2" presStyleCnt="5"/>
      <dgm:spPr/>
    </dgm:pt>
    <dgm:pt modelId="{123E3655-4710-4FE7-9123-1680598F9083}" type="pres">
      <dgm:prSet presAssocID="{33655D14-38CD-4A4A-AA88-C8124D55CDF7}" presName="connectorText" presStyleLbl="sibTrans1D1" presStyleIdx="2" presStyleCnt="5"/>
      <dgm:spPr/>
    </dgm:pt>
    <dgm:pt modelId="{E4DF4A3E-210F-4590-A4BF-8A69D62931D5}" type="pres">
      <dgm:prSet presAssocID="{1C650E1E-BE59-4425-B7FA-6149806E58FA}" presName="node" presStyleLbl="node1" presStyleIdx="3" presStyleCnt="6">
        <dgm:presLayoutVars>
          <dgm:bulletEnabled val="1"/>
        </dgm:presLayoutVars>
      </dgm:prSet>
      <dgm:spPr/>
    </dgm:pt>
    <dgm:pt modelId="{D485E85E-9AAE-4C9A-9880-9AB4FCA29F8A}" type="pres">
      <dgm:prSet presAssocID="{88B3BBE7-DF10-4DAF-883D-F9F03382DA23}" presName="sibTrans" presStyleLbl="sibTrans1D1" presStyleIdx="3" presStyleCnt="5"/>
      <dgm:spPr/>
    </dgm:pt>
    <dgm:pt modelId="{F285AD0E-6ED3-4F2C-B1E4-CCF64FFB71E1}" type="pres">
      <dgm:prSet presAssocID="{88B3BBE7-DF10-4DAF-883D-F9F03382DA23}" presName="connectorText" presStyleLbl="sibTrans1D1" presStyleIdx="3" presStyleCnt="5"/>
      <dgm:spPr/>
    </dgm:pt>
    <dgm:pt modelId="{AADE07DA-580F-42E0-B95E-E0724CBCB577}" type="pres">
      <dgm:prSet presAssocID="{488C4682-F69D-458D-B338-7A0B163BCA7E}" presName="node" presStyleLbl="node1" presStyleIdx="4" presStyleCnt="6">
        <dgm:presLayoutVars>
          <dgm:bulletEnabled val="1"/>
        </dgm:presLayoutVars>
      </dgm:prSet>
      <dgm:spPr/>
    </dgm:pt>
    <dgm:pt modelId="{971D29A4-EE9F-45FF-B7D5-7A21BD9BEEE3}" type="pres">
      <dgm:prSet presAssocID="{00B5C325-A3FE-4381-887C-5779EFDD35AB}" presName="sibTrans" presStyleLbl="sibTrans1D1" presStyleIdx="4" presStyleCnt="5"/>
      <dgm:spPr/>
    </dgm:pt>
    <dgm:pt modelId="{D65F3C2C-78B9-4CFB-A575-A092E29D3842}" type="pres">
      <dgm:prSet presAssocID="{00B5C325-A3FE-4381-887C-5779EFDD35AB}" presName="connectorText" presStyleLbl="sibTrans1D1" presStyleIdx="4" presStyleCnt="5"/>
      <dgm:spPr/>
    </dgm:pt>
    <dgm:pt modelId="{C0DC8793-D9A6-4EFD-A28A-60B2D20C21BB}" type="pres">
      <dgm:prSet presAssocID="{F8E96E53-4D92-4AEC-8DC4-3FB8824171AC}" presName="node" presStyleLbl="node1" presStyleIdx="5" presStyleCnt="6">
        <dgm:presLayoutVars>
          <dgm:bulletEnabled val="1"/>
        </dgm:presLayoutVars>
      </dgm:prSet>
      <dgm:spPr/>
    </dgm:pt>
  </dgm:ptLst>
  <dgm:cxnLst>
    <dgm:cxn modelId="{A7462619-81AF-4EF1-BA44-1747D0E9DF2D}" type="presOf" srcId="{0200F5DE-9815-42E5-996F-B531473E203A}" destId="{5792B5C6-3CB7-45A3-8522-42A09DECF06E}" srcOrd="0" destOrd="0" presId="urn:microsoft.com/office/officeart/2016/7/layout/RepeatingBendingProcessNew"/>
    <dgm:cxn modelId="{04B68C1A-B7C2-4AFD-8219-7F99C0527494}" type="presOf" srcId="{3DA0595A-6F57-4C9F-A9A2-3E7903BAE575}" destId="{508F929A-5840-4A46-9D37-221CB64C41FF}" srcOrd="0" destOrd="0" presId="urn:microsoft.com/office/officeart/2016/7/layout/RepeatingBendingProcessNew"/>
    <dgm:cxn modelId="{C53B451E-0D77-4D21-ADC0-0F65863536BE}" type="presOf" srcId="{1C650E1E-BE59-4425-B7FA-6149806E58FA}" destId="{E4DF4A3E-210F-4590-A4BF-8A69D62931D5}" srcOrd="0" destOrd="0" presId="urn:microsoft.com/office/officeart/2016/7/layout/RepeatingBendingProcessNew"/>
    <dgm:cxn modelId="{19403420-F7BF-4FA5-91D5-495405876863}" srcId="{0200F5DE-9815-42E5-996F-B531473E203A}" destId="{3DA0595A-6F57-4C9F-A9A2-3E7903BAE575}" srcOrd="0" destOrd="0" parTransId="{D561D75E-CF3A-4BD6-8E7D-EF1FEFDE9F55}" sibTransId="{9D0432B1-2064-4300-8DA8-9F37B72D09D9}"/>
    <dgm:cxn modelId="{4E9D993D-7C84-402C-B2A8-CBFAA82848AF}" type="presOf" srcId="{A5996484-42F5-4063-9356-CB2B009A7396}" destId="{B8C894F5-1A1B-4C03-9AAE-931B8916D6ED}" srcOrd="0" destOrd="0" presId="urn:microsoft.com/office/officeart/2016/7/layout/RepeatingBendingProcessNew"/>
    <dgm:cxn modelId="{5A630C40-A36E-4C91-9F47-EC29F48C9D05}" type="presOf" srcId="{88B3BBE7-DF10-4DAF-883D-F9F03382DA23}" destId="{F285AD0E-6ED3-4F2C-B1E4-CCF64FFB71E1}" srcOrd="1" destOrd="0" presId="urn:microsoft.com/office/officeart/2016/7/layout/RepeatingBendingProcessNew"/>
    <dgm:cxn modelId="{B95D0643-CC0C-401A-B481-FBD9AD7448AE}" srcId="{0200F5DE-9815-42E5-996F-B531473E203A}" destId="{488C4682-F69D-458D-B338-7A0B163BCA7E}" srcOrd="4" destOrd="0" parTransId="{F4AED99D-3CD4-41B4-8FCE-FACF3FF4CD54}" sibTransId="{00B5C325-A3FE-4381-887C-5779EFDD35AB}"/>
    <dgm:cxn modelId="{D8369855-0C9A-4C8C-BC3E-09776839999D}" srcId="{0200F5DE-9815-42E5-996F-B531473E203A}" destId="{A5996484-42F5-4063-9356-CB2B009A7396}" srcOrd="1" destOrd="0" parTransId="{CAA8773A-6103-4D13-8F27-FA065DF2BFCA}" sibTransId="{27A10605-6C0B-4625-83BB-CAF622E21414}"/>
    <dgm:cxn modelId="{1809F358-2905-400B-8F63-7365A9F049D6}" type="presOf" srcId="{27A10605-6C0B-4625-83BB-CAF622E21414}" destId="{A8F9B53F-247E-4C6C-90DE-70A603CDED1B}" srcOrd="0" destOrd="0" presId="urn:microsoft.com/office/officeart/2016/7/layout/RepeatingBendingProcessNew"/>
    <dgm:cxn modelId="{5570587E-2BEB-46EF-BE33-3DDF1BF920D7}" type="presOf" srcId="{33655D14-38CD-4A4A-AA88-C8124D55CDF7}" destId="{126C0814-25A0-4B24-9CA2-69A6EFC77DC1}" srcOrd="0" destOrd="0" presId="urn:microsoft.com/office/officeart/2016/7/layout/RepeatingBendingProcessNew"/>
    <dgm:cxn modelId="{79F6E67F-1505-4505-8DE3-B18201172F04}" srcId="{0200F5DE-9815-42E5-996F-B531473E203A}" destId="{1C650E1E-BE59-4425-B7FA-6149806E58FA}" srcOrd="3" destOrd="0" parTransId="{9F12EEAD-42A0-4846-A550-22114AD13864}" sibTransId="{88B3BBE7-DF10-4DAF-883D-F9F03382DA23}"/>
    <dgm:cxn modelId="{4A162F82-6B65-42FB-B314-22BCC8A68DB5}" type="presOf" srcId="{9D0432B1-2064-4300-8DA8-9F37B72D09D9}" destId="{A310158D-FD67-4A84-AFEC-355B25FD5C29}" srcOrd="1" destOrd="0" presId="urn:microsoft.com/office/officeart/2016/7/layout/RepeatingBendingProcessNew"/>
    <dgm:cxn modelId="{6DB3FC87-52A0-4792-8865-819B7C4427F3}" type="presOf" srcId="{33655D14-38CD-4A4A-AA88-C8124D55CDF7}" destId="{123E3655-4710-4FE7-9123-1680598F9083}" srcOrd="1" destOrd="0" presId="urn:microsoft.com/office/officeart/2016/7/layout/RepeatingBendingProcessNew"/>
    <dgm:cxn modelId="{F8DC42B4-26AC-4717-8956-F5C6E0F20E22}" type="presOf" srcId="{00B5C325-A3FE-4381-887C-5779EFDD35AB}" destId="{971D29A4-EE9F-45FF-B7D5-7A21BD9BEEE3}" srcOrd="0" destOrd="0" presId="urn:microsoft.com/office/officeart/2016/7/layout/RepeatingBendingProcessNew"/>
    <dgm:cxn modelId="{03C9B1B4-9AD8-42A6-97B1-C6274394DFF0}" type="presOf" srcId="{00B5C325-A3FE-4381-887C-5779EFDD35AB}" destId="{D65F3C2C-78B9-4CFB-A575-A092E29D3842}" srcOrd="1" destOrd="0" presId="urn:microsoft.com/office/officeart/2016/7/layout/RepeatingBendingProcessNew"/>
    <dgm:cxn modelId="{F228D8BA-FE96-409B-BF19-EE9820EC7D2D}" type="presOf" srcId="{F8E96E53-4D92-4AEC-8DC4-3FB8824171AC}" destId="{C0DC8793-D9A6-4EFD-A28A-60B2D20C21BB}" srcOrd="0" destOrd="0" presId="urn:microsoft.com/office/officeart/2016/7/layout/RepeatingBendingProcessNew"/>
    <dgm:cxn modelId="{D16944BB-8163-4C66-A568-E1C77E7406DC}" type="presOf" srcId="{9D0432B1-2064-4300-8DA8-9F37B72D09D9}" destId="{36ED5096-35D5-492C-B402-94AAA3DD3D08}" srcOrd="0" destOrd="0" presId="urn:microsoft.com/office/officeart/2016/7/layout/RepeatingBendingProcessNew"/>
    <dgm:cxn modelId="{4DE9B2C0-8468-4378-BFC1-1BA8FE8A3387}" type="presOf" srcId="{88B3BBE7-DF10-4DAF-883D-F9F03382DA23}" destId="{D485E85E-9AAE-4C9A-9880-9AB4FCA29F8A}" srcOrd="0" destOrd="0" presId="urn:microsoft.com/office/officeart/2016/7/layout/RepeatingBendingProcessNew"/>
    <dgm:cxn modelId="{9B52A3D9-4774-4F3B-BD33-1C8AD6D38D62}" type="presOf" srcId="{27A10605-6C0B-4625-83BB-CAF622E21414}" destId="{AFAD30A5-F39F-4CA9-BDD5-87ADFDC0298A}" srcOrd="1" destOrd="0" presId="urn:microsoft.com/office/officeart/2016/7/layout/RepeatingBendingProcessNew"/>
    <dgm:cxn modelId="{E19FBADD-C825-4B85-9196-34EB3F4C1C34}" type="presOf" srcId="{488C4682-F69D-458D-B338-7A0B163BCA7E}" destId="{AADE07DA-580F-42E0-B95E-E0724CBCB577}" srcOrd="0" destOrd="0" presId="urn:microsoft.com/office/officeart/2016/7/layout/RepeatingBendingProcessNew"/>
    <dgm:cxn modelId="{289C49E1-3C30-40A0-92D7-4D2705FA2C56}" type="presOf" srcId="{2F0AD7A3-A238-4888-A046-0C4DD8DD309C}" destId="{625E39B4-4192-4173-A1E1-1926F1E9B4C4}" srcOrd="0" destOrd="0" presId="urn:microsoft.com/office/officeart/2016/7/layout/RepeatingBendingProcessNew"/>
    <dgm:cxn modelId="{94D3D2F3-4077-4E6A-84C5-2C753B3D3282}" srcId="{0200F5DE-9815-42E5-996F-B531473E203A}" destId="{F8E96E53-4D92-4AEC-8DC4-3FB8824171AC}" srcOrd="5" destOrd="0" parTransId="{61A4B2C0-6034-4DCB-980D-BB9DB4149616}" sibTransId="{BA1261FE-7222-439B-BB4A-A6F3B39EF35F}"/>
    <dgm:cxn modelId="{12D7AFFE-3EA1-415C-8281-C95C01BB7120}" srcId="{0200F5DE-9815-42E5-996F-B531473E203A}" destId="{2F0AD7A3-A238-4888-A046-0C4DD8DD309C}" srcOrd="2" destOrd="0" parTransId="{E58ECB78-BC44-46F0-8829-122F3B97CF9F}" sibTransId="{33655D14-38CD-4A4A-AA88-C8124D55CDF7}"/>
    <dgm:cxn modelId="{FB80CF07-5A72-4E7B-A93C-A3B967106C76}" type="presParOf" srcId="{5792B5C6-3CB7-45A3-8522-42A09DECF06E}" destId="{508F929A-5840-4A46-9D37-221CB64C41FF}" srcOrd="0" destOrd="0" presId="urn:microsoft.com/office/officeart/2016/7/layout/RepeatingBendingProcessNew"/>
    <dgm:cxn modelId="{410017DB-7520-4FCA-AFF8-B023A6E95C9A}" type="presParOf" srcId="{5792B5C6-3CB7-45A3-8522-42A09DECF06E}" destId="{36ED5096-35D5-492C-B402-94AAA3DD3D08}" srcOrd="1" destOrd="0" presId="urn:microsoft.com/office/officeart/2016/7/layout/RepeatingBendingProcessNew"/>
    <dgm:cxn modelId="{BD3B4578-87D3-43C7-8892-684EE6CDBB55}" type="presParOf" srcId="{36ED5096-35D5-492C-B402-94AAA3DD3D08}" destId="{A310158D-FD67-4A84-AFEC-355B25FD5C29}" srcOrd="0" destOrd="0" presId="urn:microsoft.com/office/officeart/2016/7/layout/RepeatingBendingProcessNew"/>
    <dgm:cxn modelId="{398AFDC8-DBBE-4212-B4FA-CE8D01678269}" type="presParOf" srcId="{5792B5C6-3CB7-45A3-8522-42A09DECF06E}" destId="{B8C894F5-1A1B-4C03-9AAE-931B8916D6ED}" srcOrd="2" destOrd="0" presId="urn:microsoft.com/office/officeart/2016/7/layout/RepeatingBendingProcessNew"/>
    <dgm:cxn modelId="{A64D870C-C263-478C-BA25-C7981AB11A32}" type="presParOf" srcId="{5792B5C6-3CB7-45A3-8522-42A09DECF06E}" destId="{A8F9B53F-247E-4C6C-90DE-70A603CDED1B}" srcOrd="3" destOrd="0" presId="urn:microsoft.com/office/officeart/2016/7/layout/RepeatingBendingProcessNew"/>
    <dgm:cxn modelId="{FFEAB71F-4991-4B2A-AF80-9783D0286A99}" type="presParOf" srcId="{A8F9B53F-247E-4C6C-90DE-70A603CDED1B}" destId="{AFAD30A5-F39F-4CA9-BDD5-87ADFDC0298A}" srcOrd="0" destOrd="0" presId="urn:microsoft.com/office/officeart/2016/7/layout/RepeatingBendingProcessNew"/>
    <dgm:cxn modelId="{FD395620-17D4-4007-9F6B-EAD3158F7871}" type="presParOf" srcId="{5792B5C6-3CB7-45A3-8522-42A09DECF06E}" destId="{625E39B4-4192-4173-A1E1-1926F1E9B4C4}" srcOrd="4" destOrd="0" presId="urn:microsoft.com/office/officeart/2016/7/layout/RepeatingBendingProcessNew"/>
    <dgm:cxn modelId="{AA39453E-D408-48C9-AE4E-6B0C09EB8793}" type="presParOf" srcId="{5792B5C6-3CB7-45A3-8522-42A09DECF06E}" destId="{126C0814-25A0-4B24-9CA2-69A6EFC77DC1}" srcOrd="5" destOrd="0" presId="urn:microsoft.com/office/officeart/2016/7/layout/RepeatingBendingProcessNew"/>
    <dgm:cxn modelId="{8175AF13-1757-4C2E-96FF-50A787658292}" type="presParOf" srcId="{126C0814-25A0-4B24-9CA2-69A6EFC77DC1}" destId="{123E3655-4710-4FE7-9123-1680598F9083}" srcOrd="0" destOrd="0" presId="urn:microsoft.com/office/officeart/2016/7/layout/RepeatingBendingProcessNew"/>
    <dgm:cxn modelId="{4DF5BA50-959B-404B-8B71-0DEDD9D17854}" type="presParOf" srcId="{5792B5C6-3CB7-45A3-8522-42A09DECF06E}" destId="{E4DF4A3E-210F-4590-A4BF-8A69D62931D5}" srcOrd="6" destOrd="0" presId="urn:microsoft.com/office/officeart/2016/7/layout/RepeatingBendingProcessNew"/>
    <dgm:cxn modelId="{60FDA260-89E6-4558-8660-78FDD83B59AE}" type="presParOf" srcId="{5792B5C6-3CB7-45A3-8522-42A09DECF06E}" destId="{D485E85E-9AAE-4C9A-9880-9AB4FCA29F8A}" srcOrd="7" destOrd="0" presId="urn:microsoft.com/office/officeart/2016/7/layout/RepeatingBendingProcessNew"/>
    <dgm:cxn modelId="{8178472E-2A22-4A33-9EE0-A91E851759CB}" type="presParOf" srcId="{D485E85E-9AAE-4C9A-9880-9AB4FCA29F8A}" destId="{F285AD0E-6ED3-4F2C-B1E4-CCF64FFB71E1}" srcOrd="0" destOrd="0" presId="urn:microsoft.com/office/officeart/2016/7/layout/RepeatingBendingProcessNew"/>
    <dgm:cxn modelId="{F9AF3209-A358-4F3E-A179-AF08A982E77D}" type="presParOf" srcId="{5792B5C6-3CB7-45A3-8522-42A09DECF06E}" destId="{AADE07DA-580F-42E0-B95E-E0724CBCB577}" srcOrd="8" destOrd="0" presId="urn:microsoft.com/office/officeart/2016/7/layout/RepeatingBendingProcessNew"/>
    <dgm:cxn modelId="{F465662F-FE7F-4FAC-A7C3-04C3A7B4A988}" type="presParOf" srcId="{5792B5C6-3CB7-45A3-8522-42A09DECF06E}" destId="{971D29A4-EE9F-45FF-B7D5-7A21BD9BEEE3}" srcOrd="9" destOrd="0" presId="urn:microsoft.com/office/officeart/2016/7/layout/RepeatingBendingProcessNew"/>
    <dgm:cxn modelId="{CB7DBCCA-0F7E-47A7-9EAA-C0A70E6E7A6D}" type="presParOf" srcId="{971D29A4-EE9F-45FF-B7D5-7A21BD9BEEE3}" destId="{D65F3C2C-78B9-4CFB-A575-A092E29D3842}" srcOrd="0" destOrd="0" presId="urn:microsoft.com/office/officeart/2016/7/layout/RepeatingBendingProcessNew"/>
    <dgm:cxn modelId="{19240234-F871-4EE5-9C69-301BFFC852D2}" type="presParOf" srcId="{5792B5C6-3CB7-45A3-8522-42A09DECF06E}" destId="{C0DC8793-D9A6-4EFD-A28A-60B2D20C21BB}" srcOrd="10" destOrd="0" presId="urn:microsoft.com/office/officeart/2016/7/layout/RepeatingBendingProcessNew"/>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C46FF5A-4E75-4B8A-80E4-F10B080ECC3D}" type="doc">
      <dgm:prSet loTypeId="urn:microsoft.com/office/officeart/2008/layout/LinedList" loCatId="list" qsTypeId="urn:microsoft.com/office/officeart/2005/8/quickstyle/simple2" qsCatId="simple" csTypeId="urn:microsoft.com/office/officeart/2005/8/colors/accent3_2" csCatId="accent3"/>
      <dgm:spPr/>
      <dgm:t>
        <a:bodyPr/>
        <a:lstStyle/>
        <a:p>
          <a:endParaRPr lang="en-US"/>
        </a:p>
      </dgm:t>
    </dgm:pt>
    <dgm:pt modelId="{0C227FDC-7D0A-4440-B961-7F04FF2FA5C8}">
      <dgm:prSet/>
      <dgm:spPr/>
      <dgm:t>
        <a:bodyPr/>
        <a:lstStyle/>
        <a:p>
          <a:r>
            <a:rPr lang="en-GB"/>
            <a:t>Victims have got a fundamental right to be believed</a:t>
          </a:r>
          <a:endParaRPr lang="en-US"/>
        </a:p>
      </dgm:t>
    </dgm:pt>
    <dgm:pt modelId="{59E3B0BA-23DD-46D1-B350-66A970BD3DD0}" type="parTrans" cxnId="{78EE434A-F011-4566-81D0-1E92E0804484}">
      <dgm:prSet/>
      <dgm:spPr/>
      <dgm:t>
        <a:bodyPr/>
        <a:lstStyle/>
        <a:p>
          <a:endParaRPr lang="en-US"/>
        </a:p>
      </dgm:t>
    </dgm:pt>
    <dgm:pt modelId="{47F634A3-05E9-403B-B78B-D70B90760B5F}" type="sibTrans" cxnId="{78EE434A-F011-4566-81D0-1E92E0804484}">
      <dgm:prSet/>
      <dgm:spPr/>
      <dgm:t>
        <a:bodyPr/>
        <a:lstStyle/>
        <a:p>
          <a:endParaRPr lang="en-US"/>
        </a:p>
      </dgm:t>
    </dgm:pt>
    <dgm:pt modelId="{DF416692-0461-49F6-89D7-3A03025F3744}">
      <dgm:prSet/>
      <dgm:spPr/>
      <dgm:t>
        <a:bodyPr/>
        <a:lstStyle/>
        <a:p>
          <a:r>
            <a:rPr lang="en-GB"/>
            <a:t>Putting victims, their safety (Safeguarding) &amp; well-being at the heart of our responses &amp; investigations</a:t>
          </a:r>
          <a:endParaRPr lang="en-US"/>
        </a:p>
      </dgm:t>
    </dgm:pt>
    <dgm:pt modelId="{505B5707-1DAB-456D-882A-2853C461F47B}" type="parTrans" cxnId="{7E682EA2-7EDA-4003-A122-54A49CF42582}">
      <dgm:prSet/>
      <dgm:spPr/>
      <dgm:t>
        <a:bodyPr/>
        <a:lstStyle/>
        <a:p>
          <a:endParaRPr lang="en-US"/>
        </a:p>
      </dgm:t>
    </dgm:pt>
    <dgm:pt modelId="{23AFA0F1-EA5C-40F3-991E-55E15DD8CD26}" type="sibTrans" cxnId="{7E682EA2-7EDA-4003-A122-54A49CF42582}">
      <dgm:prSet/>
      <dgm:spPr/>
      <dgm:t>
        <a:bodyPr/>
        <a:lstStyle/>
        <a:p>
          <a:endParaRPr lang="en-US"/>
        </a:p>
      </dgm:t>
    </dgm:pt>
    <dgm:pt modelId="{FF8A6E61-DA88-4B67-AA89-1E4FC238927F}">
      <dgm:prSet/>
      <dgm:spPr/>
      <dgm:t>
        <a:bodyPr/>
        <a:lstStyle/>
        <a:p>
          <a:r>
            <a:rPr lang="en-GB" dirty="0"/>
            <a:t>That the victim’s personal details will be stored, managed &amp; handled with integrity &amp; confidentiality</a:t>
          </a:r>
          <a:endParaRPr lang="en-US" dirty="0"/>
        </a:p>
      </dgm:t>
    </dgm:pt>
    <dgm:pt modelId="{D46B9156-4C97-47E4-9B63-BA2998005219}" type="parTrans" cxnId="{CD0BB51D-A4A7-4DF8-862D-2467F703E438}">
      <dgm:prSet/>
      <dgm:spPr/>
      <dgm:t>
        <a:bodyPr/>
        <a:lstStyle/>
        <a:p>
          <a:endParaRPr lang="en-US"/>
        </a:p>
      </dgm:t>
    </dgm:pt>
    <dgm:pt modelId="{18BC684C-2728-4EEB-9FCE-A8A7CC5B8D97}" type="sibTrans" cxnId="{CD0BB51D-A4A7-4DF8-862D-2467F703E438}">
      <dgm:prSet/>
      <dgm:spPr/>
      <dgm:t>
        <a:bodyPr/>
        <a:lstStyle/>
        <a:p>
          <a:endParaRPr lang="en-US"/>
        </a:p>
      </dgm:t>
    </dgm:pt>
    <dgm:pt modelId="{4145CE40-73BB-40B8-88A4-F20456ABF740}">
      <dgm:prSet/>
      <dgm:spPr/>
      <dgm:t>
        <a:bodyPr/>
        <a:lstStyle/>
        <a:p>
          <a:r>
            <a:rPr lang="en-GB"/>
            <a:t>See Honour Based abuse Advice for first responders March 2023</a:t>
          </a:r>
          <a:endParaRPr lang="en-US"/>
        </a:p>
      </dgm:t>
    </dgm:pt>
    <dgm:pt modelId="{83681400-CEC1-4808-A513-C33B3101360F}" type="parTrans" cxnId="{FE45C610-E4EC-466D-BF90-8C082602F2D3}">
      <dgm:prSet/>
      <dgm:spPr/>
      <dgm:t>
        <a:bodyPr/>
        <a:lstStyle/>
        <a:p>
          <a:endParaRPr lang="en-US"/>
        </a:p>
      </dgm:t>
    </dgm:pt>
    <dgm:pt modelId="{B96A12AE-BB93-496E-A6E0-B5DDF5AC40AD}" type="sibTrans" cxnId="{FE45C610-E4EC-466D-BF90-8C082602F2D3}">
      <dgm:prSet/>
      <dgm:spPr/>
      <dgm:t>
        <a:bodyPr/>
        <a:lstStyle/>
        <a:p>
          <a:endParaRPr lang="en-US"/>
        </a:p>
      </dgm:t>
    </dgm:pt>
    <dgm:pt modelId="{68A4617C-9364-4F93-80F4-10253C4CF486}">
      <dgm:prSet/>
      <dgm:spPr/>
      <dgm:t>
        <a:bodyPr/>
        <a:lstStyle/>
        <a:p>
          <a:r>
            <a:rPr lang="en-GB" dirty="0">
              <a:hlinkClick xmlns:r="http://schemas.openxmlformats.org/officeDocument/2006/relationships" r:id="rId1"/>
            </a:rPr>
            <a:t>Honour-based abuse: Advice for first responders (college.police.uk)</a:t>
          </a:r>
          <a:endParaRPr lang="en-US" dirty="0"/>
        </a:p>
      </dgm:t>
    </dgm:pt>
    <dgm:pt modelId="{36FF6CAB-A492-41F5-B2FD-B21219A61CD7}" type="parTrans" cxnId="{F8905CB0-A7B0-4762-BAA7-47E25D9B8B76}">
      <dgm:prSet/>
      <dgm:spPr/>
      <dgm:t>
        <a:bodyPr/>
        <a:lstStyle/>
        <a:p>
          <a:endParaRPr lang="en-US"/>
        </a:p>
      </dgm:t>
    </dgm:pt>
    <dgm:pt modelId="{D1EBAEB5-746A-4CB2-A212-C02D47F72D94}" type="sibTrans" cxnId="{F8905CB0-A7B0-4762-BAA7-47E25D9B8B76}">
      <dgm:prSet/>
      <dgm:spPr/>
      <dgm:t>
        <a:bodyPr/>
        <a:lstStyle/>
        <a:p>
          <a:endParaRPr lang="en-US"/>
        </a:p>
      </dgm:t>
    </dgm:pt>
    <dgm:pt modelId="{117F6C6F-9F0E-4EB6-A589-AF519A507773}" type="pres">
      <dgm:prSet presAssocID="{7C46FF5A-4E75-4B8A-80E4-F10B080ECC3D}" presName="vert0" presStyleCnt="0">
        <dgm:presLayoutVars>
          <dgm:dir/>
          <dgm:animOne val="branch"/>
          <dgm:animLvl val="lvl"/>
        </dgm:presLayoutVars>
      </dgm:prSet>
      <dgm:spPr/>
    </dgm:pt>
    <dgm:pt modelId="{3EDC94C7-E4E7-4795-9F49-A0CD7D7B8C43}" type="pres">
      <dgm:prSet presAssocID="{0C227FDC-7D0A-4440-B961-7F04FF2FA5C8}" presName="thickLine" presStyleLbl="alignNode1" presStyleIdx="0" presStyleCnt="5"/>
      <dgm:spPr/>
    </dgm:pt>
    <dgm:pt modelId="{B7A881B1-236C-4F91-AD5B-24A1C7E94F53}" type="pres">
      <dgm:prSet presAssocID="{0C227FDC-7D0A-4440-B961-7F04FF2FA5C8}" presName="horz1" presStyleCnt="0"/>
      <dgm:spPr/>
    </dgm:pt>
    <dgm:pt modelId="{0336C9D6-1E20-4804-832F-A05CA25098CA}" type="pres">
      <dgm:prSet presAssocID="{0C227FDC-7D0A-4440-B961-7F04FF2FA5C8}" presName="tx1" presStyleLbl="revTx" presStyleIdx="0" presStyleCnt="5"/>
      <dgm:spPr/>
    </dgm:pt>
    <dgm:pt modelId="{02161910-5B7D-4BAD-8ADE-6823C12CD4CD}" type="pres">
      <dgm:prSet presAssocID="{0C227FDC-7D0A-4440-B961-7F04FF2FA5C8}" presName="vert1" presStyleCnt="0"/>
      <dgm:spPr/>
    </dgm:pt>
    <dgm:pt modelId="{4F6F2538-BD51-4B3D-A304-6D9110935F90}" type="pres">
      <dgm:prSet presAssocID="{DF416692-0461-49F6-89D7-3A03025F3744}" presName="thickLine" presStyleLbl="alignNode1" presStyleIdx="1" presStyleCnt="5"/>
      <dgm:spPr/>
    </dgm:pt>
    <dgm:pt modelId="{70F3E775-80A9-4684-B43F-CE4DF3289DFB}" type="pres">
      <dgm:prSet presAssocID="{DF416692-0461-49F6-89D7-3A03025F3744}" presName="horz1" presStyleCnt="0"/>
      <dgm:spPr/>
    </dgm:pt>
    <dgm:pt modelId="{CAC5DC19-9618-48CC-84A1-753F5F680D59}" type="pres">
      <dgm:prSet presAssocID="{DF416692-0461-49F6-89D7-3A03025F3744}" presName="tx1" presStyleLbl="revTx" presStyleIdx="1" presStyleCnt="5"/>
      <dgm:spPr/>
    </dgm:pt>
    <dgm:pt modelId="{0B5FC489-0B0B-4AE2-AC79-AC367C0EC4AF}" type="pres">
      <dgm:prSet presAssocID="{DF416692-0461-49F6-89D7-3A03025F3744}" presName="vert1" presStyleCnt="0"/>
      <dgm:spPr/>
    </dgm:pt>
    <dgm:pt modelId="{86584A23-86B4-4591-AF6B-3E0378964BFC}" type="pres">
      <dgm:prSet presAssocID="{FF8A6E61-DA88-4B67-AA89-1E4FC238927F}" presName="thickLine" presStyleLbl="alignNode1" presStyleIdx="2" presStyleCnt="5"/>
      <dgm:spPr/>
    </dgm:pt>
    <dgm:pt modelId="{8B401EC7-FB53-4F3A-BC22-651C8BD5497E}" type="pres">
      <dgm:prSet presAssocID="{FF8A6E61-DA88-4B67-AA89-1E4FC238927F}" presName="horz1" presStyleCnt="0"/>
      <dgm:spPr/>
    </dgm:pt>
    <dgm:pt modelId="{40B23783-59E7-4B6A-81D4-FD101AEBDF5D}" type="pres">
      <dgm:prSet presAssocID="{FF8A6E61-DA88-4B67-AA89-1E4FC238927F}" presName="tx1" presStyleLbl="revTx" presStyleIdx="2" presStyleCnt="5"/>
      <dgm:spPr/>
    </dgm:pt>
    <dgm:pt modelId="{E49DEED4-CC6C-4ED6-9BC2-308322B715CD}" type="pres">
      <dgm:prSet presAssocID="{FF8A6E61-DA88-4B67-AA89-1E4FC238927F}" presName="vert1" presStyleCnt="0"/>
      <dgm:spPr/>
    </dgm:pt>
    <dgm:pt modelId="{C14FAE4D-F4CB-4A41-866D-CACCC48AE4F5}" type="pres">
      <dgm:prSet presAssocID="{4145CE40-73BB-40B8-88A4-F20456ABF740}" presName="thickLine" presStyleLbl="alignNode1" presStyleIdx="3" presStyleCnt="5"/>
      <dgm:spPr/>
    </dgm:pt>
    <dgm:pt modelId="{588CBA28-078D-42B6-8A9A-5E39530CFE76}" type="pres">
      <dgm:prSet presAssocID="{4145CE40-73BB-40B8-88A4-F20456ABF740}" presName="horz1" presStyleCnt="0"/>
      <dgm:spPr/>
    </dgm:pt>
    <dgm:pt modelId="{6F0E1C20-7549-474F-92CE-B875CC3EB3D6}" type="pres">
      <dgm:prSet presAssocID="{4145CE40-73BB-40B8-88A4-F20456ABF740}" presName="tx1" presStyleLbl="revTx" presStyleIdx="3" presStyleCnt="5"/>
      <dgm:spPr/>
    </dgm:pt>
    <dgm:pt modelId="{13A8927B-E9F9-404F-8C0E-242B26775EC7}" type="pres">
      <dgm:prSet presAssocID="{4145CE40-73BB-40B8-88A4-F20456ABF740}" presName="vert1" presStyleCnt="0"/>
      <dgm:spPr/>
    </dgm:pt>
    <dgm:pt modelId="{48EADF00-7FA5-40B5-B422-4143ACB78833}" type="pres">
      <dgm:prSet presAssocID="{68A4617C-9364-4F93-80F4-10253C4CF486}" presName="thickLine" presStyleLbl="alignNode1" presStyleIdx="4" presStyleCnt="5"/>
      <dgm:spPr/>
    </dgm:pt>
    <dgm:pt modelId="{E95D341B-9AE1-4FD6-B0B6-88C96F5B6A20}" type="pres">
      <dgm:prSet presAssocID="{68A4617C-9364-4F93-80F4-10253C4CF486}" presName="horz1" presStyleCnt="0"/>
      <dgm:spPr/>
    </dgm:pt>
    <dgm:pt modelId="{F0FA6119-6FEE-427E-981E-0CE427DDF9FC}" type="pres">
      <dgm:prSet presAssocID="{68A4617C-9364-4F93-80F4-10253C4CF486}" presName="tx1" presStyleLbl="revTx" presStyleIdx="4" presStyleCnt="5"/>
      <dgm:spPr/>
    </dgm:pt>
    <dgm:pt modelId="{B76B37C1-4596-4EA6-A636-4B0F63AA4BB0}" type="pres">
      <dgm:prSet presAssocID="{68A4617C-9364-4F93-80F4-10253C4CF486}" presName="vert1" presStyleCnt="0"/>
      <dgm:spPr/>
    </dgm:pt>
  </dgm:ptLst>
  <dgm:cxnLst>
    <dgm:cxn modelId="{F05C700D-46B1-4187-9DD0-2FC095EE9503}" type="presOf" srcId="{0C227FDC-7D0A-4440-B961-7F04FF2FA5C8}" destId="{0336C9D6-1E20-4804-832F-A05CA25098CA}" srcOrd="0" destOrd="0" presId="urn:microsoft.com/office/officeart/2008/layout/LinedList"/>
    <dgm:cxn modelId="{128B7810-64D7-4881-A7F2-8814349CCBB6}" type="presOf" srcId="{FF8A6E61-DA88-4B67-AA89-1E4FC238927F}" destId="{40B23783-59E7-4B6A-81D4-FD101AEBDF5D}" srcOrd="0" destOrd="0" presId="urn:microsoft.com/office/officeart/2008/layout/LinedList"/>
    <dgm:cxn modelId="{FE45C610-E4EC-466D-BF90-8C082602F2D3}" srcId="{7C46FF5A-4E75-4B8A-80E4-F10B080ECC3D}" destId="{4145CE40-73BB-40B8-88A4-F20456ABF740}" srcOrd="3" destOrd="0" parTransId="{83681400-CEC1-4808-A513-C33B3101360F}" sibTransId="{B96A12AE-BB93-496E-A6E0-B5DDF5AC40AD}"/>
    <dgm:cxn modelId="{CD0BB51D-A4A7-4DF8-862D-2467F703E438}" srcId="{7C46FF5A-4E75-4B8A-80E4-F10B080ECC3D}" destId="{FF8A6E61-DA88-4B67-AA89-1E4FC238927F}" srcOrd="2" destOrd="0" parTransId="{D46B9156-4C97-47E4-9B63-BA2998005219}" sibTransId="{18BC684C-2728-4EEB-9FCE-A8A7CC5B8D97}"/>
    <dgm:cxn modelId="{355FF75C-1B50-4D2D-AE26-4BF59DA0AB06}" type="presOf" srcId="{7C46FF5A-4E75-4B8A-80E4-F10B080ECC3D}" destId="{117F6C6F-9F0E-4EB6-A589-AF519A507773}" srcOrd="0" destOrd="0" presId="urn:microsoft.com/office/officeart/2008/layout/LinedList"/>
    <dgm:cxn modelId="{92BCE95E-4349-44C7-9327-DD7F89661D79}" type="presOf" srcId="{68A4617C-9364-4F93-80F4-10253C4CF486}" destId="{F0FA6119-6FEE-427E-981E-0CE427DDF9FC}" srcOrd="0" destOrd="0" presId="urn:microsoft.com/office/officeart/2008/layout/LinedList"/>
    <dgm:cxn modelId="{78EE434A-F011-4566-81D0-1E92E0804484}" srcId="{7C46FF5A-4E75-4B8A-80E4-F10B080ECC3D}" destId="{0C227FDC-7D0A-4440-B961-7F04FF2FA5C8}" srcOrd="0" destOrd="0" parTransId="{59E3B0BA-23DD-46D1-B350-66A970BD3DD0}" sibTransId="{47F634A3-05E9-403B-B78B-D70B90760B5F}"/>
    <dgm:cxn modelId="{962D1F96-1AF3-4941-ABCD-07468CEEDD94}" type="presOf" srcId="{4145CE40-73BB-40B8-88A4-F20456ABF740}" destId="{6F0E1C20-7549-474F-92CE-B875CC3EB3D6}" srcOrd="0" destOrd="0" presId="urn:microsoft.com/office/officeart/2008/layout/LinedList"/>
    <dgm:cxn modelId="{077EB298-2993-4F27-8972-DBDC1F3673B3}" type="presOf" srcId="{DF416692-0461-49F6-89D7-3A03025F3744}" destId="{CAC5DC19-9618-48CC-84A1-753F5F680D59}" srcOrd="0" destOrd="0" presId="urn:microsoft.com/office/officeart/2008/layout/LinedList"/>
    <dgm:cxn modelId="{7E682EA2-7EDA-4003-A122-54A49CF42582}" srcId="{7C46FF5A-4E75-4B8A-80E4-F10B080ECC3D}" destId="{DF416692-0461-49F6-89D7-3A03025F3744}" srcOrd="1" destOrd="0" parTransId="{505B5707-1DAB-456D-882A-2853C461F47B}" sibTransId="{23AFA0F1-EA5C-40F3-991E-55E15DD8CD26}"/>
    <dgm:cxn modelId="{F8905CB0-A7B0-4762-BAA7-47E25D9B8B76}" srcId="{7C46FF5A-4E75-4B8A-80E4-F10B080ECC3D}" destId="{68A4617C-9364-4F93-80F4-10253C4CF486}" srcOrd="4" destOrd="0" parTransId="{36FF6CAB-A492-41F5-B2FD-B21219A61CD7}" sibTransId="{D1EBAEB5-746A-4CB2-A212-C02D47F72D94}"/>
    <dgm:cxn modelId="{C3227E42-95CF-4AB8-8CAF-BD657146B7DE}" type="presParOf" srcId="{117F6C6F-9F0E-4EB6-A589-AF519A507773}" destId="{3EDC94C7-E4E7-4795-9F49-A0CD7D7B8C43}" srcOrd="0" destOrd="0" presId="urn:microsoft.com/office/officeart/2008/layout/LinedList"/>
    <dgm:cxn modelId="{244C46DB-4B15-483C-83A3-2077A317571F}" type="presParOf" srcId="{117F6C6F-9F0E-4EB6-A589-AF519A507773}" destId="{B7A881B1-236C-4F91-AD5B-24A1C7E94F53}" srcOrd="1" destOrd="0" presId="urn:microsoft.com/office/officeart/2008/layout/LinedList"/>
    <dgm:cxn modelId="{98750A19-70C3-45D2-97F1-4ACB38FED6AF}" type="presParOf" srcId="{B7A881B1-236C-4F91-AD5B-24A1C7E94F53}" destId="{0336C9D6-1E20-4804-832F-A05CA25098CA}" srcOrd="0" destOrd="0" presId="urn:microsoft.com/office/officeart/2008/layout/LinedList"/>
    <dgm:cxn modelId="{8741C274-753B-4220-8BB0-B9DB6C7DA2A9}" type="presParOf" srcId="{B7A881B1-236C-4F91-AD5B-24A1C7E94F53}" destId="{02161910-5B7D-4BAD-8ADE-6823C12CD4CD}" srcOrd="1" destOrd="0" presId="urn:microsoft.com/office/officeart/2008/layout/LinedList"/>
    <dgm:cxn modelId="{E77F56FB-EB87-423E-A658-57979E11190C}" type="presParOf" srcId="{117F6C6F-9F0E-4EB6-A589-AF519A507773}" destId="{4F6F2538-BD51-4B3D-A304-6D9110935F90}" srcOrd="2" destOrd="0" presId="urn:microsoft.com/office/officeart/2008/layout/LinedList"/>
    <dgm:cxn modelId="{FFFEA218-E46E-4587-BE40-1B887D7BCF7C}" type="presParOf" srcId="{117F6C6F-9F0E-4EB6-A589-AF519A507773}" destId="{70F3E775-80A9-4684-B43F-CE4DF3289DFB}" srcOrd="3" destOrd="0" presId="urn:microsoft.com/office/officeart/2008/layout/LinedList"/>
    <dgm:cxn modelId="{21CFEE57-DF51-43E0-876E-D13C3AE22F50}" type="presParOf" srcId="{70F3E775-80A9-4684-B43F-CE4DF3289DFB}" destId="{CAC5DC19-9618-48CC-84A1-753F5F680D59}" srcOrd="0" destOrd="0" presId="urn:microsoft.com/office/officeart/2008/layout/LinedList"/>
    <dgm:cxn modelId="{268D885A-D8FA-4438-ADBF-FBFC923E69D4}" type="presParOf" srcId="{70F3E775-80A9-4684-B43F-CE4DF3289DFB}" destId="{0B5FC489-0B0B-4AE2-AC79-AC367C0EC4AF}" srcOrd="1" destOrd="0" presId="urn:microsoft.com/office/officeart/2008/layout/LinedList"/>
    <dgm:cxn modelId="{54572434-D2E2-4B0C-9088-457F0454ED7E}" type="presParOf" srcId="{117F6C6F-9F0E-4EB6-A589-AF519A507773}" destId="{86584A23-86B4-4591-AF6B-3E0378964BFC}" srcOrd="4" destOrd="0" presId="urn:microsoft.com/office/officeart/2008/layout/LinedList"/>
    <dgm:cxn modelId="{71E2AB74-1347-4157-8969-673F7B140425}" type="presParOf" srcId="{117F6C6F-9F0E-4EB6-A589-AF519A507773}" destId="{8B401EC7-FB53-4F3A-BC22-651C8BD5497E}" srcOrd="5" destOrd="0" presId="urn:microsoft.com/office/officeart/2008/layout/LinedList"/>
    <dgm:cxn modelId="{EE7EF34F-0394-4531-92F1-9C743E9C8FDE}" type="presParOf" srcId="{8B401EC7-FB53-4F3A-BC22-651C8BD5497E}" destId="{40B23783-59E7-4B6A-81D4-FD101AEBDF5D}" srcOrd="0" destOrd="0" presId="urn:microsoft.com/office/officeart/2008/layout/LinedList"/>
    <dgm:cxn modelId="{1ADC87E3-4B3B-45F0-A852-998703A97E55}" type="presParOf" srcId="{8B401EC7-FB53-4F3A-BC22-651C8BD5497E}" destId="{E49DEED4-CC6C-4ED6-9BC2-308322B715CD}" srcOrd="1" destOrd="0" presId="urn:microsoft.com/office/officeart/2008/layout/LinedList"/>
    <dgm:cxn modelId="{C9C819A2-D25D-489A-9C85-EA521970AC78}" type="presParOf" srcId="{117F6C6F-9F0E-4EB6-A589-AF519A507773}" destId="{C14FAE4D-F4CB-4A41-866D-CACCC48AE4F5}" srcOrd="6" destOrd="0" presId="urn:microsoft.com/office/officeart/2008/layout/LinedList"/>
    <dgm:cxn modelId="{4FDAF66E-569D-407F-9280-178CC3798D25}" type="presParOf" srcId="{117F6C6F-9F0E-4EB6-A589-AF519A507773}" destId="{588CBA28-078D-42B6-8A9A-5E39530CFE76}" srcOrd="7" destOrd="0" presId="urn:microsoft.com/office/officeart/2008/layout/LinedList"/>
    <dgm:cxn modelId="{34A186E3-5E8C-44A9-9440-52868236F40E}" type="presParOf" srcId="{588CBA28-078D-42B6-8A9A-5E39530CFE76}" destId="{6F0E1C20-7549-474F-92CE-B875CC3EB3D6}" srcOrd="0" destOrd="0" presId="urn:microsoft.com/office/officeart/2008/layout/LinedList"/>
    <dgm:cxn modelId="{0A741F59-B38A-48EA-9D73-21B747CDE13B}" type="presParOf" srcId="{588CBA28-078D-42B6-8A9A-5E39530CFE76}" destId="{13A8927B-E9F9-404F-8C0E-242B26775EC7}" srcOrd="1" destOrd="0" presId="urn:microsoft.com/office/officeart/2008/layout/LinedList"/>
    <dgm:cxn modelId="{141FFE6D-62E4-4665-911D-5DDFD23D268E}" type="presParOf" srcId="{117F6C6F-9F0E-4EB6-A589-AF519A507773}" destId="{48EADF00-7FA5-40B5-B422-4143ACB78833}" srcOrd="8" destOrd="0" presId="urn:microsoft.com/office/officeart/2008/layout/LinedList"/>
    <dgm:cxn modelId="{FD4E8B12-54A9-4499-A669-9FAC7419A83B}" type="presParOf" srcId="{117F6C6F-9F0E-4EB6-A589-AF519A507773}" destId="{E95D341B-9AE1-4FD6-B0B6-88C96F5B6A20}" srcOrd="9" destOrd="0" presId="urn:microsoft.com/office/officeart/2008/layout/LinedList"/>
    <dgm:cxn modelId="{8BCFAD0A-5A6D-427E-9069-ECB68D9FDB9F}" type="presParOf" srcId="{E95D341B-9AE1-4FD6-B0B6-88C96F5B6A20}" destId="{F0FA6119-6FEE-427E-981E-0CE427DDF9FC}" srcOrd="0" destOrd="0" presId="urn:microsoft.com/office/officeart/2008/layout/LinedList"/>
    <dgm:cxn modelId="{4497034A-3ED8-4280-9207-4826B9F9FC42}" type="presParOf" srcId="{E95D341B-9AE1-4FD6-B0B6-88C96F5B6A20}" destId="{B76B37C1-4596-4EA6-A636-4B0F63AA4BB0}"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8B96DB8-CD14-490C-8A7A-4C15B0FCBB68}"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D2FDCB27-7930-4825-A586-F560D3354101}">
      <dgm:prSet/>
      <dgm:spPr/>
      <dgm:t>
        <a:bodyPr/>
        <a:lstStyle/>
        <a:p>
          <a:r>
            <a:rPr lang="en-GB"/>
            <a:t>Stalking &amp; Harassment</a:t>
          </a:r>
          <a:endParaRPr lang="en-US"/>
        </a:p>
      </dgm:t>
    </dgm:pt>
    <dgm:pt modelId="{F1BFCC90-96CB-479D-AAEC-65A7918DD360}" type="parTrans" cxnId="{E71EA51C-8ED0-46CB-9B98-2444DB72FD21}">
      <dgm:prSet/>
      <dgm:spPr/>
      <dgm:t>
        <a:bodyPr/>
        <a:lstStyle/>
        <a:p>
          <a:endParaRPr lang="en-US"/>
        </a:p>
      </dgm:t>
    </dgm:pt>
    <dgm:pt modelId="{6A334142-B716-428D-9E3B-AFD2F7A11B3A}" type="sibTrans" cxnId="{E71EA51C-8ED0-46CB-9B98-2444DB72FD21}">
      <dgm:prSet/>
      <dgm:spPr/>
      <dgm:t>
        <a:bodyPr/>
        <a:lstStyle/>
        <a:p>
          <a:endParaRPr lang="en-US"/>
        </a:p>
      </dgm:t>
    </dgm:pt>
    <dgm:pt modelId="{A2CE4E56-C445-4922-AFF3-3CC4DADFF183}">
      <dgm:prSet/>
      <dgm:spPr/>
      <dgm:t>
        <a:bodyPr/>
        <a:lstStyle/>
        <a:p>
          <a:r>
            <a:rPr lang="en-GB"/>
            <a:t>Kidnap / Child Abduction  (Missing persons cases)</a:t>
          </a:r>
          <a:endParaRPr lang="en-US"/>
        </a:p>
      </dgm:t>
    </dgm:pt>
    <dgm:pt modelId="{3C7CC4DC-8CEF-4A0E-B801-99AAFE2982B0}" type="parTrans" cxnId="{4A74864A-4897-4D01-9A97-FA0F147F57AE}">
      <dgm:prSet/>
      <dgm:spPr/>
      <dgm:t>
        <a:bodyPr/>
        <a:lstStyle/>
        <a:p>
          <a:endParaRPr lang="en-US"/>
        </a:p>
      </dgm:t>
    </dgm:pt>
    <dgm:pt modelId="{B37F2B31-2C2F-45DD-908D-03041C13D20D}" type="sibTrans" cxnId="{4A74864A-4897-4D01-9A97-FA0F147F57AE}">
      <dgm:prSet/>
      <dgm:spPr/>
      <dgm:t>
        <a:bodyPr/>
        <a:lstStyle/>
        <a:p>
          <a:endParaRPr lang="en-US"/>
        </a:p>
      </dgm:t>
    </dgm:pt>
    <dgm:pt modelId="{7F81A0E4-2328-4EFF-8553-FCA8ED029CA0}">
      <dgm:prSet/>
      <dgm:spPr/>
      <dgm:t>
        <a:bodyPr/>
        <a:lstStyle/>
        <a:p>
          <a:r>
            <a:rPr lang="en-GB"/>
            <a:t>Blackmail</a:t>
          </a:r>
          <a:endParaRPr lang="en-US"/>
        </a:p>
      </dgm:t>
    </dgm:pt>
    <dgm:pt modelId="{53D7BB60-3AFC-4A8D-B5EC-C44F999EDA14}" type="parTrans" cxnId="{C702A314-E510-4CBA-9FCF-DFACF6FA2FC2}">
      <dgm:prSet/>
      <dgm:spPr/>
      <dgm:t>
        <a:bodyPr/>
        <a:lstStyle/>
        <a:p>
          <a:endParaRPr lang="en-US"/>
        </a:p>
      </dgm:t>
    </dgm:pt>
    <dgm:pt modelId="{4BE7D8E5-2B80-4CE0-97B4-603923146FCE}" type="sibTrans" cxnId="{C702A314-E510-4CBA-9FCF-DFACF6FA2FC2}">
      <dgm:prSet/>
      <dgm:spPr/>
      <dgm:t>
        <a:bodyPr/>
        <a:lstStyle/>
        <a:p>
          <a:endParaRPr lang="en-US"/>
        </a:p>
      </dgm:t>
    </dgm:pt>
    <dgm:pt modelId="{4E68D6D2-566E-457C-BCB4-805FD59B4B2F}">
      <dgm:prSet/>
      <dgm:spPr/>
      <dgm:t>
        <a:bodyPr/>
        <a:lstStyle/>
        <a:p>
          <a:r>
            <a:rPr lang="en-GB"/>
            <a:t>False Imprisonment </a:t>
          </a:r>
          <a:endParaRPr lang="en-US"/>
        </a:p>
      </dgm:t>
    </dgm:pt>
    <dgm:pt modelId="{34CE0198-44DA-4CA6-A19B-667B574A8A7F}" type="parTrans" cxnId="{B0B89986-BABE-4EED-9641-F562A6F1CA17}">
      <dgm:prSet/>
      <dgm:spPr/>
      <dgm:t>
        <a:bodyPr/>
        <a:lstStyle/>
        <a:p>
          <a:endParaRPr lang="en-US"/>
        </a:p>
      </dgm:t>
    </dgm:pt>
    <dgm:pt modelId="{2E840AD7-6E39-43F5-8781-9FDDF4C9F504}" type="sibTrans" cxnId="{B0B89986-BABE-4EED-9641-F562A6F1CA17}">
      <dgm:prSet/>
      <dgm:spPr/>
      <dgm:t>
        <a:bodyPr/>
        <a:lstStyle/>
        <a:p>
          <a:endParaRPr lang="en-US"/>
        </a:p>
      </dgm:t>
    </dgm:pt>
    <dgm:pt modelId="{00A30E97-9406-49DC-8758-A1A94F85EC25}">
      <dgm:prSet/>
      <dgm:spPr/>
      <dgm:t>
        <a:bodyPr/>
        <a:lstStyle/>
        <a:p>
          <a:r>
            <a:rPr lang="en-GB"/>
            <a:t>Marriage Offences</a:t>
          </a:r>
          <a:endParaRPr lang="en-US"/>
        </a:p>
      </dgm:t>
    </dgm:pt>
    <dgm:pt modelId="{D610C451-6441-4177-963B-B814247021E9}" type="parTrans" cxnId="{8C73FB36-CBA7-4038-8ABE-102F5732B1EF}">
      <dgm:prSet/>
      <dgm:spPr/>
      <dgm:t>
        <a:bodyPr/>
        <a:lstStyle/>
        <a:p>
          <a:endParaRPr lang="en-US"/>
        </a:p>
      </dgm:t>
    </dgm:pt>
    <dgm:pt modelId="{DD099D83-39E7-4327-871C-12D76A951050}" type="sibTrans" cxnId="{8C73FB36-CBA7-4038-8ABE-102F5732B1EF}">
      <dgm:prSet/>
      <dgm:spPr/>
      <dgm:t>
        <a:bodyPr/>
        <a:lstStyle/>
        <a:p>
          <a:endParaRPr lang="en-US"/>
        </a:p>
      </dgm:t>
    </dgm:pt>
    <dgm:pt modelId="{B2607121-E615-4BBD-84B9-1A6FAC710F65}">
      <dgm:prSet/>
      <dgm:spPr/>
      <dgm:t>
        <a:bodyPr/>
        <a:lstStyle/>
        <a:p>
          <a:r>
            <a:rPr lang="en-GB"/>
            <a:t>Human Trafficking </a:t>
          </a:r>
          <a:endParaRPr lang="en-US"/>
        </a:p>
      </dgm:t>
    </dgm:pt>
    <dgm:pt modelId="{24379160-E269-4B1A-85A6-0CAE512503B6}" type="parTrans" cxnId="{ED6A3699-22E5-47DE-A7E7-4C081379D011}">
      <dgm:prSet/>
      <dgm:spPr/>
      <dgm:t>
        <a:bodyPr/>
        <a:lstStyle/>
        <a:p>
          <a:endParaRPr lang="en-US"/>
        </a:p>
      </dgm:t>
    </dgm:pt>
    <dgm:pt modelId="{CB39028B-E841-4324-B3D6-2CEFAF392135}" type="sibTrans" cxnId="{ED6A3699-22E5-47DE-A7E7-4C081379D011}">
      <dgm:prSet/>
      <dgm:spPr/>
      <dgm:t>
        <a:bodyPr/>
        <a:lstStyle/>
        <a:p>
          <a:endParaRPr lang="en-US"/>
        </a:p>
      </dgm:t>
    </dgm:pt>
    <dgm:pt modelId="{76416065-8CFB-4356-8AF2-EE19D4DA3033}">
      <dgm:prSet/>
      <dgm:spPr/>
      <dgm:t>
        <a:bodyPr/>
        <a:lstStyle/>
        <a:p>
          <a:r>
            <a:rPr lang="en-GB"/>
            <a:t>Fraud</a:t>
          </a:r>
          <a:endParaRPr lang="en-US"/>
        </a:p>
      </dgm:t>
    </dgm:pt>
    <dgm:pt modelId="{3A46924F-D5EA-448B-A220-35E0A7669EC3}" type="parTrans" cxnId="{0C1EFE5A-543F-4C2B-9E3B-50AB5D75509A}">
      <dgm:prSet/>
      <dgm:spPr/>
      <dgm:t>
        <a:bodyPr/>
        <a:lstStyle/>
        <a:p>
          <a:endParaRPr lang="en-US"/>
        </a:p>
      </dgm:t>
    </dgm:pt>
    <dgm:pt modelId="{BDB3473B-7861-4071-9881-C8A7F8F2A727}" type="sibTrans" cxnId="{0C1EFE5A-543F-4C2B-9E3B-50AB5D75509A}">
      <dgm:prSet/>
      <dgm:spPr/>
      <dgm:t>
        <a:bodyPr/>
        <a:lstStyle/>
        <a:p>
          <a:endParaRPr lang="en-US"/>
        </a:p>
      </dgm:t>
    </dgm:pt>
    <dgm:pt modelId="{BFD94419-856B-4088-914F-533F61FBB1D7}">
      <dgm:prSet/>
      <dgm:spPr/>
      <dgm:t>
        <a:bodyPr/>
        <a:lstStyle/>
        <a:p>
          <a:r>
            <a:rPr lang="en-GB"/>
            <a:t>Serious Sexual Offences </a:t>
          </a:r>
          <a:endParaRPr lang="en-US"/>
        </a:p>
      </dgm:t>
    </dgm:pt>
    <dgm:pt modelId="{9771E56E-4DB0-422E-8F6F-EB1EB8FBE024}" type="parTrans" cxnId="{28C8BF96-B27B-495E-B188-A0EC70CEEB58}">
      <dgm:prSet/>
      <dgm:spPr/>
      <dgm:t>
        <a:bodyPr/>
        <a:lstStyle/>
        <a:p>
          <a:endParaRPr lang="en-US"/>
        </a:p>
      </dgm:t>
    </dgm:pt>
    <dgm:pt modelId="{2CD6EC59-FC2D-4C0F-ABE8-4AD9A6558FBB}" type="sibTrans" cxnId="{28C8BF96-B27B-495E-B188-A0EC70CEEB58}">
      <dgm:prSet/>
      <dgm:spPr/>
      <dgm:t>
        <a:bodyPr/>
        <a:lstStyle/>
        <a:p>
          <a:endParaRPr lang="en-US"/>
        </a:p>
      </dgm:t>
    </dgm:pt>
    <dgm:pt modelId="{FB1D8EFD-8D34-4802-8391-091DAF04FD7B}" type="pres">
      <dgm:prSet presAssocID="{48B96DB8-CD14-490C-8A7A-4C15B0FCBB68}" presName="diagram" presStyleCnt="0">
        <dgm:presLayoutVars>
          <dgm:dir/>
          <dgm:resizeHandles val="exact"/>
        </dgm:presLayoutVars>
      </dgm:prSet>
      <dgm:spPr/>
    </dgm:pt>
    <dgm:pt modelId="{D722C679-91ED-46A2-8CFA-55CC2494956C}" type="pres">
      <dgm:prSet presAssocID="{D2FDCB27-7930-4825-A586-F560D3354101}" presName="node" presStyleLbl="node1" presStyleIdx="0" presStyleCnt="8">
        <dgm:presLayoutVars>
          <dgm:bulletEnabled val="1"/>
        </dgm:presLayoutVars>
      </dgm:prSet>
      <dgm:spPr/>
    </dgm:pt>
    <dgm:pt modelId="{9E2D7F3B-D6EE-441F-9237-74A0635B72EB}" type="pres">
      <dgm:prSet presAssocID="{6A334142-B716-428D-9E3B-AFD2F7A11B3A}" presName="sibTrans" presStyleCnt="0"/>
      <dgm:spPr/>
    </dgm:pt>
    <dgm:pt modelId="{CBC773E2-1EBD-4F4A-B9B5-C5DB307FDF98}" type="pres">
      <dgm:prSet presAssocID="{A2CE4E56-C445-4922-AFF3-3CC4DADFF183}" presName="node" presStyleLbl="node1" presStyleIdx="1" presStyleCnt="8">
        <dgm:presLayoutVars>
          <dgm:bulletEnabled val="1"/>
        </dgm:presLayoutVars>
      </dgm:prSet>
      <dgm:spPr/>
    </dgm:pt>
    <dgm:pt modelId="{C7DA2EF8-ACBA-4FF7-BDDA-B7EC85E79635}" type="pres">
      <dgm:prSet presAssocID="{B37F2B31-2C2F-45DD-908D-03041C13D20D}" presName="sibTrans" presStyleCnt="0"/>
      <dgm:spPr/>
    </dgm:pt>
    <dgm:pt modelId="{87F5B2E8-21D1-43F0-8B9A-AA25E29BC30E}" type="pres">
      <dgm:prSet presAssocID="{7F81A0E4-2328-4EFF-8553-FCA8ED029CA0}" presName="node" presStyleLbl="node1" presStyleIdx="2" presStyleCnt="8">
        <dgm:presLayoutVars>
          <dgm:bulletEnabled val="1"/>
        </dgm:presLayoutVars>
      </dgm:prSet>
      <dgm:spPr/>
    </dgm:pt>
    <dgm:pt modelId="{CF707763-A305-4D43-B134-1809E83D7A36}" type="pres">
      <dgm:prSet presAssocID="{4BE7D8E5-2B80-4CE0-97B4-603923146FCE}" presName="sibTrans" presStyleCnt="0"/>
      <dgm:spPr/>
    </dgm:pt>
    <dgm:pt modelId="{BF8B577E-54F6-4A0B-AE3A-FFD8704ABDB6}" type="pres">
      <dgm:prSet presAssocID="{4E68D6D2-566E-457C-BCB4-805FD59B4B2F}" presName="node" presStyleLbl="node1" presStyleIdx="3" presStyleCnt="8">
        <dgm:presLayoutVars>
          <dgm:bulletEnabled val="1"/>
        </dgm:presLayoutVars>
      </dgm:prSet>
      <dgm:spPr/>
    </dgm:pt>
    <dgm:pt modelId="{B87550F3-BA99-48A5-9D2E-18FB42C3400E}" type="pres">
      <dgm:prSet presAssocID="{2E840AD7-6E39-43F5-8781-9FDDF4C9F504}" presName="sibTrans" presStyleCnt="0"/>
      <dgm:spPr/>
    </dgm:pt>
    <dgm:pt modelId="{D25EE7AF-923D-418E-8119-7E93F1EB62FA}" type="pres">
      <dgm:prSet presAssocID="{00A30E97-9406-49DC-8758-A1A94F85EC25}" presName="node" presStyleLbl="node1" presStyleIdx="4" presStyleCnt="8">
        <dgm:presLayoutVars>
          <dgm:bulletEnabled val="1"/>
        </dgm:presLayoutVars>
      </dgm:prSet>
      <dgm:spPr/>
    </dgm:pt>
    <dgm:pt modelId="{03EAA7B8-9EE4-4F5D-8162-22146780A247}" type="pres">
      <dgm:prSet presAssocID="{DD099D83-39E7-4327-871C-12D76A951050}" presName="sibTrans" presStyleCnt="0"/>
      <dgm:spPr/>
    </dgm:pt>
    <dgm:pt modelId="{FFF83C45-548F-4BA7-8775-9EF6FC6427AE}" type="pres">
      <dgm:prSet presAssocID="{B2607121-E615-4BBD-84B9-1A6FAC710F65}" presName="node" presStyleLbl="node1" presStyleIdx="5" presStyleCnt="8">
        <dgm:presLayoutVars>
          <dgm:bulletEnabled val="1"/>
        </dgm:presLayoutVars>
      </dgm:prSet>
      <dgm:spPr/>
    </dgm:pt>
    <dgm:pt modelId="{95DBC0E3-17FC-42FB-98A4-587F1DB87375}" type="pres">
      <dgm:prSet presAssocID="{CB39028B-E841-4324-B3D6-2CEFAF392135}" presName="sibTrans" presStyleCnt="0"/>
      <dgm:spPr/>
    </dgm:pt>
    <dgm:pt modelId="{44FCA7AB-F387-4703-A0A5-388786E903BF}" type="pres">
      <dgm:prSet presAssocID="{76416065-8CFB-4356-8AF2-EE19D4DA3033}" presName="node" presStyleLbl="node1" presStyleIdx="6" presStyleCnt="8">
        <dgm:presLayoutVars>
          <dgm:bulletEnabled val="1"/>
        </dgm:presLayoutVars>
      </dgm:prSet>
      <dgm:spPr/>
    </dgm:pt>
    <dgm:pt modelId="{7F9D0520-ABE3-4FEA-AE96-D78C015DC4E8}" type="pres">
      <dgm:prSet presAssocID="{BDB3473B-7861-4071-9881-C8A7F8F2A727}" presName="sibTrans" presStyleCnt="0"/>
      <dgm:spPr/>
    </dgm:pt>
    <dgm:pt modelId="{1ECDFF42-28B0-4B35-9E1B-03BC7E546AAD}" type="pres">
      <dgm:prSet presAssocID="{BFD94419-856B-4088-914F-533F61FBB1D7}" presName="node" presStyleLbl="node1" presStyleIdx="7" presStyleCnt="8">
        <dgm:presLayoutVars>
          <dgm:bulletEnabled val="1"/>
        </dgm:presLayoutVars>
      </dgm:prSet>
      <dgm:spPr/>
    </dgm:pt>
  </dgm:ptLst>
  <dgm:cxnLst>
    <dgm:cxn modelId="{7B690F13-75B3-41D4-A5AA-6231693E0627}" type="presOf" srcId="{00A30E97-9406-49DC-8758-A1A94F85EC25}" destId="{D25EE7AF-923D-418E-8119-7E93F1EB62FA}" srcOrd="0" destOrd="0" presId="urn:microsoft.com/office/officeart/2005/8/layout/default"/>
    <dgm:cxn modelId="{C702A314-E510-4CBA-9FCF-DFACF6FA2FC2}" srcId="{48B96DB8-CD14-490C-8A7A-4C15B0FCBB68}" destId="{7F81A0E4-2328-4EFF-8553-FCA8ED029CA0}" srcOrd="2" destOrd="0" parTransId="{53D7BB60-3AFC-4A8D-B5EC-C44F999EDA14}" sibTransId="{4BE7D8E5-2B80-4CE0-97B4-603923146FCE}"/>
    <dgm:cxn modelId="{E71EA51C-8ED0-46CB-9B98-2444DB72FD21}" srcId="{48B96DB8-CD14-490C-8A7A-4C15B0FCBB68}" destId="{D2FDCB27-7930-4825-A586-F560D3354101}" srcOrd="0" destOrd="0" parTransId="{F1BFCC90-96CB-479D-AAEC-65A7918DD360}" sibTransId="{6A334142-B716-428D-9E3B-AFD2F7A11B3A}"/>
    <dgm:cxn modelId="{DE1C7135-1808-49DE-94EE-4CCB8A7FEABE}" type="presOf" srcId="{BFD94419-856B-4088-914F-533F61FBB1D7}" destId="{1ECDFF42-28B0-4B35-9E1B-03BC7E546AAD}" srcOrd="0" destOrd="0" presId="urn:microsoft.com/office/officeart/2005/8/layout/default"/>
    <dgm:cxn modelId="{8C73FB36-CBA7-4038-8ABE-102F5732B1EF}" srcId="{48B96DB8-CD14-490C-8A7A-4C15B0FCBB68}" destId="{00A30E97-9406-49DC-8758-A1A94F85EC25}" srcOrd="4" destOrd="0" parTransId="{D610C451-6441-4177-963B-B814247021E9}" sibTransId="{DD099D83-39E7-4327-871C-12D76A951050}"/>
    <dgm:cxn modelId="{4A74864A-4897-4D01-9A97-FA0F147F57AE}" srcId="{48B96DB8-CD14-490C-8A7A-4C15B0FCBB68}" destId="{A2CE4E56-C445-4922-AFF3-3CC4DADFF183}" srcOrd="1" destOrd="0" parTransId="{3C7CC4DC-8CEF-4A0E-B801-99AAFE2982B0}" sibTransId="{B37F2B31-2C2F-45DD-908D-03041C13D20D}"/>
    <dgm:cxn modelId="{0C1EFE5A-543F-4C2B-9E3B-50AB5D75509A}" srcId="{48B96DB8-CD14-490C-8A7A-4C15B0FCBB68}" destId="{76416065-8CFB-4356-8AF2-EE19D4DA3033}" srcOrd="6" destOrd="0" parTransId="{3A46924F-D5EA-448B-A220-35E0A7669EC3}" sibTransId="{BDB3473B-7861-4071-9881-C8A7F8F2A727}"/>
    <dgm:cxn modelId="{B0B89986-BABE-4EED-9641-F562A6F1CA17}" srcId="{48B96DB8-CD14-490C-8A7A-4C15B0FCBB68}" destId="{4E68D6D2-566E-457C-BCB4-805FD59B4B2F}" srcOrd="3" destOrd="0" parTransId="{34CE0198-44DA-4CA6-A19B-667B574A8A7F}" sibTransId="{2E840AD7-6E39-43F5-8781-9FDDF4C9F504}"/>
    <dgm:cxn modelId="{13F64F8D-AEFA-4CCB-ABAC-1EC7BBF9C130}" type="presOf" srcId="{76416065-8CFB-4356-8AF2-EE19D4DA3033}" destId="{44FCA7AB-F387-4703-A0A5-388786E903BF}" srcOrd="0" destOrd="0" presId="urn:microsoft.com/office/officeart/2005/8/layout/default"/>
    <dgm:cxn modelId="{28C8BF96-B27B-495E-B188-A0EC70CEEB58}" srcId="{48B96DB8-CD14-490C-8A7A-4C15B0FCBB68}" destId="{BFD94419-856B-4088-914F-533F61FBB1D7}" srcOrd="7" destOrd="0" parTransId="{9771E56E-4DB0-422E-8F6F-EB1EB8FBE024}" sibTransId="{2CD6EC59-FC2D-4C0F-ABE8-4AD9A6558FBB}"/>
    <dgm:cxn modelId="{A733A098-86E3-4056-81A2-2291DB5D2840}" type="presOf" srcId="{48B96DB8-CD14-490C-8A7A-4C15B0FCBB68}" destId="{FB1D8EFD-8D34-4802-8391-091DAF04FD7B}" srcOrd="0" destOrd="0" presId="urn:microsoft.com/office/officeart/2005/8/layout/default"/>
    <dgm:cxn modelId="{ED6A3699-22E5-47DE-A7E7-4C081379D011}" srcId="{48B96DB8-CD14-490C-8A7A-4C15B0FCBB68}" destId="{B2607121-E615-4BBD-84B9-1A6FAC710F65}" srcOrd="5" destOrd="0" parTransId="{24379160-E269-4B1A-85A6-0CAE512503B6}" sibTransId="{CB39028B-E841-4324-B3D6-2CEFAF392135}"/>
    <dgm:cxn modelId="{8920F0A7-1560-422C-80DF-36CA0F86A2C0}" type="presOf" srcId="{7F81A0E4-2328-4EFF-8553-FCA8ED029CA0}" destId="{87F5B2E8-21D1-43F0-8B9A-AA25E29BC30E}" srcOrd="0" destOrd="0" presId="urn:microsoft.com/office/officeart/2005/8/layout/default"/>
    <dgm:cxn modelId="{7CD3DEB4-E79F-49BC-AD4C-16688693606A}" type="presOf" srcId="{A2CE4E56-C445-4922-AFF3-3CC4DADFF183}" destId="{CBC773E2-1EBD-4F4A-B9B5-C5DB307FDF98}" srcOrd="0" destOrd="0" presId="urn:microsoft.com/office/officeart/2005/8/layout/default"/>
    <dgm:cxn modelId="{453AD5B8-8775-488E-8362-20F0F9526588}" type="presOf" srcId="{B2607121-E615-4BBD-84B9-1A6FAC710F65}" destId="{FFF83C45-548F-4BA7-8775-9EF6FC6427AE}" srcOrd="0" destOrd="0" presId="urn:microsoft.com/office/officeart/2005/8/layout/default"/>
    <dgm:cxn modelId="{DCF876EB-AF90-4D7E-AAC9-4C9F34FBB835}" type="presOf" srcId="{4E68D6D2-566E-457C-BCB4-805FD59B4B2F}" destId="{BF8B577E-54F6-4A0B-AE3A-FFD8704ABDB6}" srcOrd="0" destOrd="0" presId="urn:microsoft.com/office/officeart/2005/8/layout/default"/>
    <dgm:cxn modelId="{444FB6FE-853B-4135-A3D9-CFFE4023A38F}" type="presOf" srcId="{D2FDCB27-7930-4825-A586-F560D3354101}" destId="{D722C679-91ED-46A2-8CFA-55CC2494956C}" srcOrd="0" destOrd="0" presId="urn:microsoft.com/office/officeart/2005/8/layout/default"/>
    <dgm:cxn modelId="{A0AF6246-4F80-45CB-8D81-E729228FA848}" type="presParOf" srcId="{FB1D8EFD-8D34-4802-8391-091DAF04FD7B}" destId="{D722C679-91ED-46A2-8CFA-55CC2494956C}" srcOrd="0" destOrd="0" presId="urn:microsoft.com/office/officeart/2005/8/layout/default"/>
    <dgm:cxn modelId="{281CAB79-F23F-4A41-A8CA-6026DB9ACAEC}" type="presParOf" srcId="{FB1D8EFD-8D34-4802-8391-091DAF04FD7B}" destId="{9E2D7F3B-D6EE-441F-9237-74A0635B72EB}" srcOrd="1" destOrd="0" presId="urn:microsoft.com/office/officeart/2005/8/layout/default"/>
    <dgm:cxn modelId="{23C09083-EC36-4DED-8193-7D6ACE21F884}" type="presParOf" srcId="{FB1D8EFD-8D34-4802-8391-091DAF04FD7B}" destId="{CBC773E2-1EBD-4F4A-B9B5-C5DB307FDF98}" srcOrd="2" destOrd="0" presId="urn:microsoft.com/office/officeart/2005/8/layout/default"/>
    <dgm:cxn modelId="{4F36855F-6F96-4F9E-9E6F-02297D64E2AB}" type="presParOf" srcId="{FB1D8EFD-8D34-4802-8391-091DAF04FD7B}" destId="{C7DA2EF8-ACBA-4FF7-BDDA-B7EC85E79635}" srcOrd="3" destOrd="0" presId="urn:microsoft.com/office/officeart/2005/8/layout/default"/>
    <dgm:cxn modelId="{87E08451-3BD3-4F5C-A99E-D877D948DE1B}" type="presParOf" srcId="{FB1D8EFD-8D34-4802-8391-091DAF04FD7B}" destId="{87F5B2E8-21D1-43F0-8B9A-AA25E29BC30E}" srcOrd="4" destOrd="0" presId="urn:microsoft.com/office/officeart/2005/8/layout/default"/>
    <dgm:cxn modelId="{62C263D6-0592-4F3B-8328-87E9B555CC71}" type="presParOf" srcId="{FB1D8EFD-8D34-4802-8391-091DAF04FD7B}" destId="{CF707763-A305-4D43-B134-1809E83D7A36}" srcOrd="5" destOrd="0" presId="urn:microsoft.com/office/officeart/2005/8/layout/default"/>
    <dgm:cxn modelId="{DA54109F-DF16-467D-BB40-9E152EAF9A29}" type="presParOf" srcId="{FB1D8EFD-8D34-4802-8391-091DAF04FD7B}" destId="{BF8B577E-54F6-4A0B-AE3A-FFD8704ABDB6}" srcOrd="6" destOrd="0" presId="urn:microsoft.com/office/officeart/2005/8/layout/default"/>
    <dgm:cxn modelId="{0AB3F8BF-5834-4C55-9B10-3DC92F66B0DF}" type="presParOf" srcId="{FB1D8EFD-8D34-4802-8391-091DAF04FD7B}" destId="{B87550F3-BA99-48A5-9D2E-18FB42C3400E}" srcOrd="7" destOrd="0" presId="urn:microsoft.com/office/officeart/2005/8/layout/default"/>
    <dgm:cxn modelId="{6E2F6ABF-BCB5-4FB7-936D-1AE472CD6AC1}" type="presParOf" srcId="{FB1D8EFD-8D34-4802-8391-091DAF04FD7B}" destId="{D25EE7AF-923D-418E-8119-7E93F1EB62FA}" srcOrd="8" destOrd="0" presId="urn:microsoft.com/office/officeart/2005/8/layout/default"/>
    <dgm:cxn modelId="{8C889051-185F-4868-AC07-44D120DCEA4C}" type="presParOf" srcId="{FB1D8EFD-8D34-4802-8391-091DAF04FD7B}" destId="{03EAA7B8-9EE4-4F5D-8162-22146780A247}" srcOrd="9" destOrd="0" presId="urn:microsoft.com/office/officeart/2005/8/layout/default"/>
    <dgm:cxn modelId="{0E5EE94E-917B-4592-B144-125333C9A304}" type="presParOf" srcId="{FB1D8EFD-8D34-4802-8391-091DAF04FD7B}" destId="{FFF83C45-548F-4BA7-8775-9EF6FC6427AE}" srcOrd="10" destOrd="0" presId="urn:microsoft.com/office/officeart/2005/8/layout/default"/>
    <dgm:cxn modelId="{811B8FEF-4373-48E7-AB3C-A2DF17815610}" type="presParOf" srcId="{FB1D8EFD-8D34-4802-8391-091DAF04FD7B}" destId="{95DBC0E3-17FC-42FB-98A4-587F1DB87375}" srcOrd="11" destOrd="0" presId="urn:microsoft.com/office/officeart/2005/8/layout/default"/>
    <dgm:cxn modelId="{7B969D0D-9A09-4472-9FEE-7C14B417CA46}" type="presParOf" srcId="{FB1D8EFD-8D34-4802-8391-091DAF04FD7B}" destId="{44FCA7AB-F387-4703-A0A5-388786E903BF}" srcOrd="12" destOrd="0" presId="urn:microsoft.com/office/officeart/2005/8/layout/default"/>
    <dgm:cxn modelId="{F6C83791-E5F4-40B1-BCB8-41E3495235A2}" type="presParOf" srcId="{FB1D8EFD-8D34-4802-8391-091DAF04FD7B}" destId="{7F9D0520-ABE3-4FEA-AE96-D78C015DC4E8}" srcOrd="13" destOrd="0" presId="urn:microsoft.com/office/officeart/2005/8/layout/default"/>
    <dgm:cxn modelId="{A07F571F-7229-472C-B530-D4670BA3C9BC}" type="presParOf" srcId="{FB1D8EFD-8D34-4802-8391-091DAF04FD7B}" destId="{1ECDFF42-28B0-4B35-9E1B-03BC7E546AAD}" srcOrd="14"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33CEEA6-E56F-4C82-A04A-1A5EA5735392}"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BBE5E83A-68AF-4067-9CC0-3A2ED394D838}">
      <dgm:prSet/>
      <dgm:spPr/>
      <dgm:t>
        <a:bodyPr/>
        <a:lstStyle/>
        <a:p>
          <a:r>
            <a:rPr lang="en-GB" dirty="0"/>
            <a:t>A person commits an offence if he or she:-</a:t>
          </a:r>
          <a:endParaRPr lang="en-US" dirty="0"/>
        </a:p>
      </dgm:t>
    </dgm:pt>
    <dgm:pt modelId="{84C3806B-8E81-477C-A07A-C50144062F72}" type="parTrans" cxnId="{8D826BE8-205A-4623-A15D-7CC95C232F74}">
      <dgm:prSet/>
      <dgm:spPr/>
      <dgm:t>
        <a:bodyPr/>
        <a:lstStyle/>
        <a:p>
          <a:endParaRPr lang="en-US"/>
        </a:p>
      </dgm:t>
    </dgm:pt>
    <dgm:pt modelId="{91CD3D45-CF7E-411E-A3D9-03D452927D50}" type="sibTrans" cxnId="{8D826BE8-205A-4623-A15D-7CC95C232F74}">
      <dgm:prSet/>
      <dgm:spPr/>
      <dgm:t>
        <a:bodyPr/>
        <a:lstStyle/>
        <a:p>
          <a:endParaRPr lang="en-US"/>
        </a:p>
      </dgm:t>
    </dgm:pt>
    <dgm:pt modelId="{872A62E1-A01E-4C10-90F6-265A77C1EBB0}">
      <dgm:prSet/>
      <dgm:spPr/>
      <dgm:t>
        <a:bodyPr/>
        <a:lstStyle/>
        <a:p>
          <a:r>
            <a:rPr lang="en-GB" dirty="0"/>
            <a:t>(a) Uses violence, threats or any other form of coercion for the purpose of causing another person to enter into a marriage &amp;,</a:t>
          </a:r>
          <a:endParaRPr lang="en-US" dirty="0"/>
        </a:p>
      </dgm:t>
    </dgm:pt>
    <dgm:pt modelId="{4443ACE5-1B1D-4B5D-B788-F46E26CCA0A6}" type="parTrans" cxnId="{768E7AB8-0FF5-446B-BFF9-3ECCD319A154}">
      <dgm:prSet/>
      <dgm:spPr/>
      <dgm:t>
        <a:bodyPr/>
        <a:lstStyle/>
        <a:p>
          <a:endParaRPr lang="en-US"/>
        </a:p>
      </dgm:t>
    </dgm:pt>
    <dgm:pt modelId="{EC447F4A-C7C8-4BFF-A512-C7D75C92D727}" type="sibTrans" cxnId="{768E7AB8-0FF5-446B-BFF9-3ECCD319A154}">
      <dgm:prSet/>
      <dgm:spPr/>
      <dgm:t>
        <a:bodyPr/>
        <a:lstStyle/>
        <a:p>
          <a:endParaRPr lang="en-US"/>
        </a:p>
      </dgm:t>
    </dgm:pt>
    <dgm:pt modelId="{3EE2E939-4847-4155-B17A-46FE45BB720F}">
      <dgm:prSet/>
      <dgm:spPr/>
      <dgm:t>
        <a:bodyPr/>
        <a:lstStyle/>
        <a:p>
          <a:r>
            <a:rPr lang="en-GB" dirty="0"/>
            <a:t>(b) Believes, or ought to reasonably believe that the conduct may cause the other person to enter into the marriage without free &amp; full consent</a:t>
          </a:r>
          <a:endParaRPr lang="en-US" dirty="0"/>
        </a:p>
      </dgm:t>
    </dgm:pt>
    <dgm:pt modelId="{0599218B-0429-499D-ADD2-5B32B439E2D8}" type="parTrans" cxnId="{79A8D8D8-9272-4D20-A0FF-45E70802FCAF}">
      <dgm:prSet/>
      <dgm:spPr/>
      <dgm:t>
        <a:bodyPr/>
        <a:lstStyle/>
        <a:p>
          <a:endParaRPr lang="en-US"/>
        </a:p>
      </dgm:t>
    </dgm:pt>
    <dgm:pt modelId="{CEE44471-C249-429C-AEAC-A0611DAF6F1B}" type="sibTrans" cxnId="{79A8D8D8-9272-4D20-A0FF-45E70802FCAF}">
      <dgm:prSet/>
      <dgm:spPr/>
      <dgm:t>
        <a:bodyPr/>
        <a:lstStyle/>
        <a:p>
          <a:endParaRPr lang="en-US"/>
        </a:p>
      </dgm:t>
    </dgm:pt>
    <dgm:pt modelId="{C1BFFA12-D004-4348-9276-C6D512011FE3}" type="pres">
      <dgm:prSet presAssocID="{E33CEEA6-E56F-4C82-A04A-1A5EA5735392}" presName="linear" presStyleCnt="0">
        <dgm:presLayoutVars>
          <dgm:animLvl val="lvl"/>
          <dgm:resizeHandles val="exact"/>
        </dgm:presLayoutVars>
      </dgm:prSet>
      <dgm:spPr/>
    </dgm:pt>
    <dgm:pt modelId="{0E1C4753-FA95-4232-B5EB-B229204EA0F8}" type="pres">
      <dgm:prSet presAssocID="{BBE5E83A-68AF-4067-9CC0-3A2ED394D838}" presName="parentText" presStyleLbl="node1" presStyleIdx="0" presStyleCnt="3">
        <dgm:presLayoutVars>
          <dgm:chMax val="0"/>
          <dgm:bulletEnabled val="1"/>
        </dgm:presLayoutVars>
      </dgm:prSet>
      <dgm:spPr/>
    </dgm:pt>
    <dgm:pt modelId="{66F90E7E-55C8-4128-B687-7B47664DD93A}" type="pres">
      <dgm:prSet presAssocID="{91CD3D45-CF7E-411E-A3D9-03D452927D50}" presName="spacer" presStyleCnt="0"/>
      <dgm:spPr/>
    </dgm:pt>
    <dgm:pt modelId="{0F931253-5A47-485F-AFFF-A55FF7C7225C}" type="pres">
      <dgm:prSet presAssocID="{872A62E1-A01E-4C10-90F6-265A77C1EBB0}" presName="parentText" presStyleLbl="node1" presStyleIdx="1" presStyleCnt="3">
        <dgm:presLayoutVars>
          <dgm:chMax val="0"/>
          <dgm:bulletEnabled val="1"/>
        </dgm:presLayoutVars>
      </dgm:prSet>
      <dgm:spPr/>
    </dgm:pt>
    <dgm:pt modelId="{EE32BC77-DFAE-4803-9685-82C01B52482F}" type="pres">
      <dgm:prSet presAssocID="{EC447F4A-C7C8-4BFF-A512-C7D75C92D727}" presName="spacer" presStyleCnt="0"/>
      <dgm:spPr/>
    </dgm:pt>
    <dgm:pt modelId="{1335334A-B15A-4AEF-9398-70547475CA33}" type="pres">
      <dgm:prSet presAssocID="{3EE2E939-4847-4155-B17A-46FE45BB720F}" presName="parentText" presStyleLbl="node1" presStyleIdx="2" presStyleCnt="3">
        <dgm:presLayoutVars>
          <dgm:chMax val="0"/>
          <dgm:bulletEnabled val="1"/>
        </dgm:presLayoutVars>
      </dgm:prSet>
      <dgm:spPr/>
    </dgm:pt>
  </dgm:ptLst>
  <dgm:cxnLst>
    <dgm:cxn modelId="{861FC465-F861-4363-8215-34110315FAA0}" type="presOf" srcId="{E33CEEA6-E56F-4C82-A04A-1A5EA5735392}" destId="{C1BFFA12-D004-4348-9276-C6D512011FE3}" srcOrd="0" destOrd="0" presId="urn:microsoft.com/office/officeart/2005/8/layout/vList2"/>
    <dgm:cxn modelId="{38905749-9574-4809-AC69-17127CB047EF}" type="presOf" srcId="{BBE5E83A-68AF-4067-9CC0-3A2ED394D838}" destId="{0E1C4753-FA95-4232-B5EB-B229204EA0F8}" srcOrd="0" destOrd="0" presId="urn:microsoft.com/office/officeart/2005/8/layout/vList2"/>
    <dgm:cxn modelId="{B988FDB4-B042-4A00-B862-9A41FE93F9F3}" type="presOf" srcId="{872A62E1-A01E-4C10-90F6-265A77C1EBB0}" destId="{0F931253-5A47-485F-AFFF-A55FF7C7225C}" srcOrd="0" destOrd="0" presId="urn:microsoft.com/office/officeart/2005/8/layout/vList2"/>
    <dgm:cxn modelId="{768E7AB8-0FF5-446B-BFF9-3ECCD319A154}" srcId="{E33CEEA6-E56F-4C82-A04A-1A5EA5735392}" destId="{872A62E1-A01E-4C10-90F6-265A77C1EBB0}" srcOrd="1" destOrd="0" parTransId="{4443ACE5-1B1D-4B5D-B788-F46E26CCA0A6}" sibTransId="{EC447F4A-C7C8-4BFF-A512-C7D75C92D727}"/>
    <dgm:cxn modelId="{BA7BD5D6-7685-4205-9F77-3EADCBE92BAE}" type="presOf" srcId="{3EE2E939-4847-4155-B17A-46FE45BB720F}" destId="{1335334A-B15A-4AEF-9398-70547475CA33}" srcOrd="0" destOrd="0" presId="urn:microsoft.com/office/officeart/2005/8/layout/vList2"/>
    <dgm:cxn modelId="{79A8D8D8-9272-4D20-A0FF-45E70802FCAF}" srcId="{E33CEEA6-E56F-4C82-A04A-1A5EA5735392}" destId="{3EE2E939-4847-4155-B17A-46FE45BB720F}" srcOrd="2" destOrd="0" parTransId="{0599218B-0429-499D-ADD2-5B32B439E2D8}" sibTransId="{CEE44471-C249-429C-AEAC-A0611DAF6F1B}"/>
    <dgm:cxn modelId="{8D826BE8-205A-4623-A15D-7CC95C232F74}" srcId="{E33CEEA6-E56F-4C82-A04A-1A5EA5735392}" destId="{BBE5E83A-68AF-4067-9CC0-3A2ED394D838}" srcOrd="0" destOrd="0" parTransId="{84C3806B-8E81-477C-A07A-C50144062F72}" sibTransId="{91CD3D45-CF7E-411E-A3D9-03D452927D50}"/>
    <dgm:cxn modelId="{29032EC6-2BC1-4E3D-B1EF-55E28E1FCCDC}" type="presParOf" srcId="{C1BFFA12-D004-4348-9276-C6D512011FE3}" destId="{0E1C4753-FA95-4232-B5EB-B229204EA0F8}" srcOrd="0" destOrd="0" presId="urn:microsoft.com/office/officeart/2005/8/layout/vList2"/>
    <dgm:cxn modelId="{39D63668-E0E9-4F92-B1D9-3CFF328CE306}" type="presParOf" srcId="{C1BFFA12-D004-4348-9276-C6D512011FE3}" destId="{66F90E7E-55C8-4128-B687-7B47664DD93A}" srcOrd="1" destOrd="0" presId="urn:microsoft.com/office/officeart/2005/8/layout/vList2"/>
    <dgm:cxn modelId="{89AF8FE9-68EE-478C-93F6-EEBE300E580E}" type="presParOf" srcId="{C1BFFA12-D004-4348-9276-C6D512011FE3}" destId="{0F931253-5A47-485F-AFFF-A55FF7C7225C}" srcOrd="2" destOrd="0" presId="urn:microsoft.com/office/officeart/2005/8/layout/vList2"/>
    <dgm:cxn modelId="{D0E4079A-442B-4C84-AC0E-3240196A8312}" type="presParOf" srcId="{C1BFFA12-D004-4348-9276-C6D512011FE3}" destId="{EE32BC77-DFAE-4803-9685-82C01B52482F}" srcOrd="3" destOrd="0" presId="urn:microsoft.com/office/officeart/2005/8/layout/vList2"/>
    <dgm:cxn modelId="{CD81C0B0-7FC3-46F0-A8A0-D58F8868F353}" type="presParOf" srcId="{C1BFFA12-D004-4348-9276-C6D512011FE3}" destId="{1335334A-B15A-4AEF-9398-70547475CA33}"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F1F7554-B8E7-4EF7-B72F-90D2D5E93CB4}"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F12770C2-1303-4A0C-B70D-7D0328C466B3}">
      <dgm:prSet/>
      <dgm:spPr/>
      <dgm:t>
        <a:bodyPr/>
        <a:lstStyle/>
        <a:p>
          <a:r>
            <a:rPr lang="en-US" b="0" i="0" baseline="0"/>
            <a:t>Of the cases in which the FMU provided advice or support in 2022:</a:t>
          </a:r>
          <a:endParaRPr lang="en-US"/>
        </a:p>
      </dgm:t>
    </dgm:pt>
    <dgm:pt modelId="{F0E4C2F7-D324-438D-82C0-143992C1876F}" type="parTrans" cxnId="{3DA0C59F-6689-42CB-B597-BC83E37B6D22}">
      <dgm:prSet/>
      <dgm:spPr/>
      <dgm:t>
        <a:bodyPr/>
        <a:lstStyle/>
        <a:p>
          <a:endParaRPr lang="en-US"/>
        </a:p>
      </dgm:t>
    </dgm:pt>
    <dgm:pt modelId="{05E4030F-428E-40E0-88EC-D26BEAE18101}" type="sibTrans" cxnId="{3DA0C59F-6689-42CB-B597-BC83E37B6D22}">
      <dgm:prSet/>
      <dgm:spPr/>
      <dgm:t>
        <a:bodyPr/>
        <a:lstStyle/>
        <a:p>
          <a:endParaRPr lang="en-US"/>
        </a:p>
      </dgm:t>
    </dgm:pt>
    <dgm:pt modelId="{420CE4F7-B32B-44CC-AB69-C036157E4C95}">
      <dgm:prSet/>
      <dgm:spPr/>
      <dgm:t>
        <a:bodyPr/>
        <a:lstStyle/>
        <a:p>
          <a:r>
            <a:rPr lang="en-US" b="0" i="0" baseline="0"/>
            <a:t>88 cases (29%) involved victims aged 17 years and under</a:t>
          </a:r>
          <a:endParaRPr lang="en-US"/>
        </a:p>
      </dgm:t>
    </dgm:pt>
    <dgm:pt modelId="{1A108A5F-22F7-44E3-B116-D51EBF6929E0}" type="parTrans" cxnId="{9E06F112-FBEF-4229-88B8-2E5F8ED474B0}">
      <dgm:prSet/>
      <dgm:spPr/>
      <dgm:t>
        <a:bodyPr/>
        <a:lstStyle/>
        <a:p>
          <a:endParaRPr lang="en-US"/>
        </a:p>
      </dgm:t>
    </dgm:pt>
    <dgm:pt modelId="{595CDF98-7676-4E97-B2A4-A008C38B9872}" type="sibTrans" cxnId="{9E06F112-FBEF-4229-88B8-2E5F8ED474B0}">
      <dgm:prSet/>
      <dgm:spPr/>
      <dgm:t>
        <a:bodyPr/>
        <a:lstStyle/>
        <a:p>
          <a:endParaRPr lang="en-US"/>
        </a:p>
      </dgm:t>
    </dgm:pt>
    <dgm:pt modelId="{2A8DC4BB-3CB9-46FB-A560-8D6A87EE0C49}">
      <dgm:prSet/>
      <dgm:spPr/>
      <dgm:t>
        <a:bodyPr/>
        <a:lstStyle/>
        <a:p>
          <a:r>
            <a:rPr lang="en-US" b="0" i="0" baseline="0"/>
            <a:t>119 cases (39%) involved victims aged 18 to 25</a:t>
          </a:r>
          <a:endParaRPr lang="en-US"/>
        </a:p>
      </dgm:t>
    </dgm:pt>
    <dgm:pt modelId="{E6F991B5-9272-4587-869F-EE92EC5FB807}" type="parTrans" cxnId="{2B4E80FF-3A92-4B41-82A9-30EBC61FB247}">
      <dgm:prSet/>
      <dgm:spPr/>
      <dgm:t>
        <a:bodyPr/>
        <a:lstStyle/>
        <a:p>
          <a:endParaRPr lang="en-US"/>
        </a:p>
      </dgm:t>
    </dgm:pt>
    <dgm:pt modelId="{B912B2F7-B985-43EE-BE43-94248843ABA4}" type="sibTrans" cxnId="{2B4E80FF-3A92-4B41-82A9-30EBC61FB247}">
      <dgm:prSet/>
      <dgm:spPr/>
      <dgm:t>
        <a:bodyPr/>
        <a:lstStyle/>
        <a:p>
          <a:endParaRPr lang="en-US"/>
        </a:p>
      </dgm:t>
    </dgm:pt>
    <dgm:pt modelId="{8E6253CB-C08B-4D0F-A614-3EE516F2CAC9}">
      <dgm:prSet/>
      <dgm:spPr/>
      <dgm:t>
        <a:bodyPr/>
        <a:lstStyle/>
        <a:p>
          <a:r>
            <a:rPr lang="en-US" b="0" i="0" baseline="0"/>
            <a:t>62 cases (19%) involved victims with mental capacity concerns</a:t>
          </a:r>
          <a:endParaRPr lang="en-US"/>
        </a:p>
      </dgm:t>
    </dgm:pt>
    <dgm:pt modelId="{51E1A780-A4EC-41CC-A160-92637F0A0C2A}" type="parTrans" cxnId="{D397BA01-58BD-4CB1-A25A-FC5F958A8E0D}">
      <dgm:prSet/>
      <dgm:spPr/>
      <dgm:t>
        <a:bodyPr/>
        <a:lstStyle/>
        <a:p>
          <a:endParaRPr lang="en-US"/>
        </a:p>
      </dgm:t>
    </dgm:pt>
    <dgm:pt modelId="{8FA64CDD-F199-4AB0-B993-FD1DAA44CA66}" type="sibTrans" cxnId="{D397BA01-58BD-4CB1-A25A-FC5F958A8E0D}">
      <dgm:prSet/>
      <dgm:spPr/>
      <dgm:t>
        <a:bodyPr/>
        <a:lstStyle/>
        <a:p>
          <a:endParaRPr lang="en-US"/>
        </a:p>
      </dgm:t>
    </dgm:pt>
    <dgm:pt modelId="{E6F9057E-F366-474A-8809-FB3674D6B1B7}">
      <dgm:prSet/>
      <dgm:spPr/>
      <dgm:t>
        <a:bodyPr/>
        <a:lstStyle/>
        <a:p>
          <a:r>
            <a:rPr lang="en-US" b="0" i="0" baseline="0"/>
            <a:t>235 cases (78%) involved female victims, and 67 cases (22%) involved male victims</a:t>
          </a:r>
          <a:endParaRPr lang="en-US"/>
        </a:p>
      </dgm:t>
    </dgm:pt>
    <dgm:pt modelId="{1A4C473E-529A-43A8-9C11-BDFA336646F3}" type="parTrans" cxnId="{F09F7546-7291-444D-AE1A-A644984BC16C}">
      <dgm:prSet/>
      <dgm:spPr/>
      <dgm:t>
        <a:bodyPr/>
        <a:lstStyle/>
        <a:p>
          <a:endParaRPr lang="en-US"/>
        </a:p>
      </dgm:t>
    </dgm:pt>
    <dgm:pt modelId="{42906074-335F-48F9-8FCA-F2E4A4CB35A5}" type="sibTrans" cxnId="{F09F7546-7291-444D-AE1A-A644984BC16C}">
      <dgm:prSet/>
      <dgm:spPr/>
      <dgm:t>
        <a:bodyPr/>
        <a:lstStyle/>
        <a:p>
          <a:endParaRPr lang="en-US"/>
        </a:p>
      </dgm:t>
    </dgm:pt>
    <dgm:pt modelId="{9FED158E-C423-4BA0-AF20-FBA7B015BD02}">
      <dgm:prSet/>
      <dgm:spPr/>
      <dgm:t>
        <a:bodyPr/>
        <a:lstStyle/>
        <a:p>
          <a:r>
            <a:rPr lang="en-US" b="0" i="0" baseline="0"/>
            <a:t>Forced marriage is not a problem specific to one country, religion or culture.</a:t>
          </a:r>
          <a:endParaRPr lang="en-US"/>
        </a:p>
      </dgm:t>
    </dgm:pt>
    <dgm:pt modelId="{D751012C-7716-4CBA-944D-ACBB6F75F6AA}" type="parTrans" cxnId="{42B7492F-30DE-455A-87F5-2D2F34CF4403}">
      <dgm:prSet/>
      <dgm:spPr/>
      <dgm:t>
        <a:bodyPr/>
        <a:lstStyle/>
        <a:p>
          <a:endParaRPr lang="en-US"/>
        </a:p>
      </dgm:t>
    </dgm:pt>
    <dgm:pt modelId="{0E420995-1CFF-42E3-B75D-ADF2BB6F82B4}" type="sibTrans" cxnId="{42B7492F-30DE-455A-87F5-2D2F34CF4403}">
      <dgm:prSet/>
      <dgm:spPr/>
      <dgm:t>
        <a:bodyPr/>
        <a:lstStyle/>
        <a:p>
          <a:endParaRPr lang="en-US"/>
        </a:p>
      </dgm:t>
    </dgm:pt>
    <dgm:pt modelId="{E66B6940-168D-4EB8-AC89-4208B5CDB9B4}" type="pres">
      <dgm:prSet presAssocID="{7F1F7554-B8E7-4EF7-B72F-90D2D5E93CB4}" presName="vert0" presStyleCnt="0">
        <dgm:presLayoutVars>
          <dgm:dir/>
          <dgm:animOne val="branch"/>
          <dgm:animLvl val="lvl"/>
        </dgm:presLayoutVars>
      </dgm:prSet>
      <dgm:spPr/>
    </dgm:pt>
    <dgm:pt modelId="{1F651E61-EE40-45EF-9023-58331CFBA3EC}" type="pres">
      <dgm:prSet presAssocID="{F12770C2-1303-4A0C-B70D-7D0328C466B3}" presName="thickLine" presStyleLbl="alignNode1" presStyleIdx="0" presStyleCnt="6"/>
      <dgm:spPr/>
    </dgm:pt>
    <dgm:pt modelId="{0430E7B8-6A9D-473F-8F36-8CD9660E61A3}" type="pres">
      <dgm:prSet presAssocID="{F12770C2-1303-4A0C-B70D-7D0328C466B3}" presName="horz1" presStyleCnt="0"/>
      <dgm:spPr/>
    </dgm:pt>
    <dgm:pt modelId="{D72D8784-4998-4FEA-BD20-B3FF1FFBDA27}" type="pres">
      <dgm:prSet presAssocID="{F12770C2-1303-4A0C-B70D-7D0328C466B3}" presName="tx1" presStyleLbl="revTx" presStyleIdx="0" presStyleCnt="6"/>
      <dgm:spPr/>
    </dgm:pt>
    <dgm:pt modelId="{F4057866-97CE-4467-B7F7-B243A58F97FF}" type="pres">
      <dgm:prSet presAssocID="{F12770C2-1303-4A0C-B70D-7D0328C466B3}" presName="vert1" presStyleCnt="0"/>
      <dgm:spPr/>
    </dgm:pt>
    <dgm:pt modelId="{6381CF9C-1386-4F58-A0FF-B37F9B3486F8}" type="pres">
      <dgm:prSet presAssocID="{420CE4F7-B32B-44CC-AB69-C036157E4C95}" presName="thickLine" presStyleLbl="alignNode1" presStyleIdx="1" presStyleCnt="6"/>
      <dgm:spPr/>
    </dgm:pt>
    <dgm:pt modelId="{7F9274A7-E462-48B7-9D53-36BC0D6505F1}" type="pres">
      <dgm:prSet presAssocID="{420CE4F7-B32B-44CC-AB69-C036157E4C95}" presName="horz1" presStyleCnt="0"/>
      <dgm:spPr/>
    </dgm:pt>
    <dgm:pt modelId="{846A0D40-A651-4D28-8456-E05A17860D2D}" type="pres">
      <dgm:prSet presAssocID="{420CE4F7-B32B-44CC-AB69-C036157E4C95}" presName="tx1" presStyleLbl="revTx" presStyleIdx="1" presStyleCnt="6"/>
      <dgm:spPr/>
    </dgm:pt>
    <dgm:pt modelId="{85378AB4-06E3-4503-8442-E92E390FD1EF}" type="pres">
      <dgm:prSet presAssocID="{420CE4F7-B32B-44CC-AB69-C036157E4C95}" presName="vert1" presStyleCnt="0"/>
      <dgm:spPr/>
    </dgm:pt>
    <dgm:pt modelId="{B873F204-1152-4631-B19E-CA96032C0BFC}" type="pres">
      <dgm:prSet presAssocID="{2A8DC4BB-3CB9-46FB-A560-8D6A87EE0C49}" presName="thickLine" presStyleLbl="alignNode1" presStyleIdx="2" presStyleCnt="6"/>
      <dgm:spPr/>
    </dgm:pt>
    <dgm:pt modelId="{F2069A08-0007-46FA-9244-3D590DA6F03C}" type="pres">
      <dgm:prSet presAssocID="{2A8DC4BB-3CB9-46FB-A560-8D6A87EE0C49}" presName="horz1" presStyleCnt="0"/>
      <dgm:spPr/>
    </dgm:pt>
    <dgm:pt modelId="{62B938BF-6950-474D-AB9C-478CBB9CFF98}" type="pres">
      <dgm:prSet presAssocID="{2A8DC4BB-3CB9-46FB-A560-8D6A87EE0C49}" presName="tx1" presStyleLbl="revTx" presStyleIdx="2" presStyleCnt="6"/>
      <dgm:spPr/>
    </dgm:pt>
    <dgm:pt modelId="{DAC80164-7AE9-4D19-A36E-A715F42D1C4D}" type="pres">
      <dgm:prSet presAssocID="{2A8DC4BB-3CB9-46FB-A560-8D6A87EE0C49}" presName="vert1" presStyleCnt="0"/>
      <dgm:spPr/>
    </dgm:pt>
    <dgm:pt modelId="{6489CEF5-2F83-4E86-9FA5-C4A56D81629C}" type="pres">
      <dgm:prSet presAssocID="{8E6253CB-C08B-4D0F-A614-3EE516F2CAC9}" presName="thickLine" presStyleLbl="alignNode1" presStyleIdx="3" presStyleCnt="6"/>
      <dgm:spPr/>
    </dgm:pt>
    <dgm:pt modelId="{99ABB385-06F3-4114-8328-43EDE22475F0}" type="pres">
      <dgm:prSet presAssocID="{8E6253CB-C08B-4D0F-A614-3EE516F2CAC9}" presName="horz1" presStyleCnt="0"/>
      <dgm:spPr/>
    </dgm:pt>
    <dgm:pt modelId="{32FBD777-0F9E-40E2-B217-AB52FB441F06}" type="pres">
      <dgm:prSet presAssocID="{8E6253CB-C08B-4D0F-A614-3EE516F2CAC9}" presName="tx1" presStyleLbl="revTx" presStyleIdx="3" presStyleCnt="6"/>
      <dgm:spPr/>
    </dgm:pt>
    <dgm:pt modelId="{54D6B6AF-0F09-41BC-B1FD-A1DF48CDD389}" type="pres">
      <dgm:prSet presAssocID="{8E6253CB-C08B-4D0F-A614-3EE516F2CAC9}" presName="vert1" presStyleCnt="0"/>
      <dgm:spPr/>
    </dgm:pt>
    <dgm:pt modelId="{D5076298-9F59-44F2-9536-1AC1A2B6F743}" type="pres">
      <dgm:prSet presAssocID="{E6F9057E-F366-474A-8809-FB3674D6B1B7}" presName="thickLine" presStyleLbl="alignNode1" presStyleIdx="4" presStyleCnt="6"/>
      <dgm:spPr/>
    </dgm:pt>
    <dgm:pt modelId="{B4EF7E9A-8511-4B2B-9C48-1E24C6653196}" type="pres">
      <dgm:prSet presAssocID="{E6F9057E-F366-474A-8809-FB3674D6B1B7}" presName="horz1" presStyleCnt="0"/>
      <dgm:spPr/>
    </dgm:pt>
    <dgm:pt modelId="{6B94A8D6-B7E1-4168-AE62-35498FEF1290}" type="pres">
      <dgm:prSet presAssocID="{E6F9057E-F366-474A-8809-FB3674D6B1B7}" presName="tx1" presStyleLbl="revTx" presStyleIdx="4" presStyleCnt="6"/>
      <dgm:spPr/>
    </dgm:pt>
    <dgm:pt modelId="{EE64CA2C-ED15-4E81-93D9-FD8E6663D906}" type="pres">
      <dgm:prSet presAssocID="{E6F9057E-F366-474A-8809-FB3674D6B1B7}" presName="vert1" presStyleCnt="0"/>
      <dgm:spPr/>
    </dgm:pt>
    <dgm:pt modelId="{6CCEFAE4-EC96-4E24-A1C3-FD088B4C420B}" type="pres">
      <dgm:prSet presAssocID="{9FED158E-C423-4BA0-AF20-FBA7B015BD02}" presName="thickLine" presStyleLbl="alignNode1" presStyleIdx="5" presStyleCnt="6"/>
      <dgm:spPr/>
    </dgm:pt>
    <dgm:pt modelId="{03D59968-EE5B-4F13-BE80-913210B0E9B6}" type="pres">
      <dgm:prSet presAssocID="{9FED158E-C423-4BA0-AF20-FBA7B015BD02}" presName="horz1" presStyleCnt="0"/>
      <dgm:spPr/>
    </dgm:pt>
    <dgm:pt modelId="{87E34EBB-4477-40F9-A5B2-76ABFBA9608E}" type="pres">
      <dgm:prSet presAssocID="{9FED158E-C423-4BA0-AF20-FBA7B015BD02}" presName="tx1" presStyleLbl="revTx" presStyleIdx="5" presStyleCnt="6"/>
      <dgm:spPr/>
    </dgm:pt>
    <dgm:pt modelId="{FD1F19CF-D45E-458B-9FDD-7D4A9E125F35}" type="pres">
      <dgm:prSet presAssocID="{9FED158E-C423-4BA0-AF20-FBA7B015BD02}" presName="vert1" presStyleCnt="0"/>
      <dgm:spPr/>
    </dgm:pt>
  </dgm:ptLst>
  <dgm:cxnLst>
    <dgm:cxn modelId="{D397BA01-58BD-4CB1-A25A-FC5F958A8E0D}" srcId="{7F1F7554-B8E7-4EF7-B72F-90D2D5E93CB4}" destId="{8E6253CB-C08B-4D0F-A614-3EE516F2CAC9}" srcOrd="3" destOrd="0" parTransId="{51E1A780-A4EC-41CC-A160-92637F0A0C2A}" sibTransId="{8FA64CDD-F199-4AB0-B993-FD1DAA44CA66}"/>
    <dgm:cxn modelId="{9E06F112-FBEF-4229-88B8-2E5F8ED474B0}" srcId="{7F1F7554-B8E7-4EF7-B72F-90D2D5E93CB4}" destId="{420CE4F7-B32B-44CC-AB69-C036157E4C95}" srcOrd="1" destOrd="0" parTransId="{1A108A5F-22F7-44E3-B116-D51EBF6929E0}" sibTransId="{595CDF98-7676-4E97-B2A4-A008C38B9872}"/>
    <dgm:cxn modelId="{2A77F71A-A3B4-47E4-B41B-5867FD19F874}" type="presOf" srcId="{420CE4F7-B32B-44CC-AB69-C036157E4C95}" destId="{846A0D40-A651-4D28-8456-E05A17860D2D}" srcOrd="0" destOrd="0" presId="urn:microsoft.com/office/officeart/2008/layout/LinedList"/>
    <dgm:cxn modelId="{2D8A9523-45E7-4414-B19D-87E6A2701240}" type="presOf" srcId="{2A8DC4BB-3CB9-46FB-A560-8D6A87EE0C49}" destId="{62B938BF-6950-474D-AB9C-478CBB9CFF98}" srcOrd="0" destOrd="0" presId="urn:microsoft.com/office/officeart/2008/layout/LinedList"/>
    <dgm:cxn modelId="{42B7492F-30DE-455A-87F5-2D2F34CF4403}" srcId="{7F1F7554-B8E7-4EF7-B72F-90D2D5E93CB4}" destId="{9FED158E-C423-4BA0-AF20-FBA7B015BD02}" srcOrd="5" destOrd="0" parTransId="{D751012C-7716-4CBA-944D-ACBB6F75F6AA}" sibTransId="{0E420995-1CFF-42E3-B75D-ADF2BB6F82B4}"/>
    <dgm:cxn modelId="{25B10665-0783-48AA-A532-AD383D5D06D1}" type="presOf" srcId="{8E6253CB-C08B-4D0F-A614-3EE516F2CAC9}" destId="{32FBD777-0F9E-40E2-B217-AB52FB441F06}" srcOrd="0" destOrd="0" presId="urn:microsoft.com/office/officeart/2008/layout/LinedList"/>
    <dgm:cxn modelId="{F09F7546-7291-444D-AE1A-A644984BC16C}" srcId="{7F1F7554-B8E7-4EF7-B72F-90D2D5E93CB4}" destId="{E6F9057E-F366-474A-8809-FB3674D6B1B7}" srcOrd="4" destOrd="0" parTransId="{1A4C473E-529A-43A8-9C11-BDFA336646F3}" sibTransId="{42906074-335F-48F9-8FCA-F2E4A4CB35A5}"/>
    <dgm:cxn modelId="{C3AEF081-DFA2-4737-994D-1ACADE37796C}" type="presOf" srcId="{F12770C2-1303-4A0C-B70D-7D0328C466B3}" destId="{D72D8784-4998-4FEA-BD20-B3FF1FFBDA27}" srcOrd="0" destOrd="0" presId="urn:microsoft.com/office/officeart/2008/layout/LinedList"/>
    <dgm:cxn modelId="{3DA0C59F-6689-42CB-B597-BC83E37B6D22}" srcId="{7F1F7554-B8E7-4EF7-B72F-90D2D5E93CB4}" destId="{F12770C2-1303-4A0C-B70D-7D0328C466B3}" srcOrd="0" destOrd="0" parTransId="{F0E4C2F7-D324-438D-82C0-143992C1876F}" sibTransId="{05E4030F-428E-40E0-88EC-D26BEAE18101}"/>
    <dgm:cxn modelId="{672038E0-F1FB-49D1-9380-898E2AAF134B}" type="presOf" srcId="{E6F9057E-F366-474A-8809-FB3674D6B1B7}" destId="{6B94A8D6-B7E1-4168-AE62-35498FEF1290}" srcOrd="0" destOrd="0" presId="urn:microsoft.com/office/officeart/2008/layout/LinedList"/>
    <dgm:cxn modelId="{6CFEA4EF-2CBD-4624-B574-9C5D06703361}" type="presOf" srcId="{7F1F7554-B8E7-4EF7-B72F-90D2D5E93CB4}" destId="{E66B6940-168D-4EB8-AC89-4208B5CDB9B4}" srcOrd="0" destOrd="0" presId="urn:microsoft.com/office/officeart/2008/layout/LinedList"/>
    <dgm:cxn modelId="{275C2FF8-9D73-4DD2-8A34-347B91F0A7FE}" type="presOf" srcId="{9FED158E-C423-4BA0-AF20-FBA7B015BD02}" destId="{87E34EBB-4477-40F9-A5B2-76ABFBA9608E}" srcOrd="0" destOrd="0" presId="urn:microsoft.com/office/officeart/2008/layout/LinedList"/>
    <dgm:cxn modelId="{2B4E80FF-3A92-4B41-82A9-30EBC61FB247}" srcId="{7F1F7554-B8E7-4EF7-B72F-90D2D5E93CB4}" destId="{2A8DC4BB-3CB9-46FB-A560-8D6A87EE0C49}" srcOrd="2" destOrd="0" parTransId="{E6F991B5-9272-4587-869F-EE92EC5FB807}" sibTransId="{B912B2F7-B985-43EE-BE43-94248843ABA4}"/>
    <dgm:cxn modelId="{31BADA91-474E-487D-9638-AF68DFAF2F69}" type="presParOf" srcId="{E66B6940-168D-4EB8-AC89-4208B5CDB9B4}" destId="{1F651E61-EE40-45EF-9023-58331CFBA3EC}" srcOrd="0" destOrd="0" presId="urn:microsoft.com/office/officeart/2008/layout/LinedList"/>
    <dgm:cxn modelId="{BBA60EAD-B1C1-4DC2-9941-CB0242B0D504}" type="presParOf" srcId="{E66B6940-168D-4EB8-AC89-4208B5CDB9B4}" destId="{0430E7B8-6A9D-473F-8F36-8CD9660E61A3}" srcOrd="1" destOrd="0" presId="urn:microsoft.com/office/officeart/2008/layout/LinedList"/>
    <dgm:cxn modelId="{F6DD071D-8E34-491E-8736-8B9E63B22B87}" type="presParOf" srcId="{0430E7B8-6A9D-473F-8F36-8CD9660E61A3}" destId="{D72D8784-4998-4FEA-BD20-B3FF1FFBDA27}" srcOrd="0" destOrd="0" presId="urn:microsoft.com/office/officeart/2008/layout/LinedList"/>
    <dgm:cxn modelId="{A5227938-CBE2-4FA0-A135-F84FEA837CDF}" type="presParOf" srcId="{0430E7B8-6A9D-473F-8F36-8CD9660E61A3}" destId="{F4057866-97CE-4467-B7F7-B243A58F97FF}" srcOrd="1" destOrd="0" presId="urn:microsoft.com/office/officeart/2008/layout/LinedList"/>
    <dgm:cxn modelId="{311627C7-AA13-488C-812F-ADD2FD3ACE90}" type="presParOf" srcId="{E66B6940-168D-4EB8-AC89-4208B5CDB9B4}" destId="{6381CF9C-1386-4F58-A0FF-B37F9B3486F8}" srcOrd="2" destOrd="0" presId="urn:microsoft.com/office/officeart/2008/layout/LinedList"/>
    <dgm:cxn modelId="{6292A117-C2CA-4E20-91FE-0E06376E073B}" type="presParOf" srcId="{E66B6940-168D-4EB8-AC89-4208B5CDB9B4}" destId="{7F9274A7-E462-48B7-9D53-36BC0D6505F1}" srcOrd="3" destOrd="0" presId="urn:microsoft.com/office/officeart/2008/layout/LinedList"/>
    <dgm:cxn modelId="{18EFBD1B-8DDC-40D1-B08F-BE5AD3904D0F}" type="presParOf" srcId="{7F9274A7-E462-48B7-9D53-36BC0D6505F1}" destId="{846A0D40-A651-4D28-8456-E05A17860D2D}" srcOrd="0" destOrd="0" presId="urn:microsoft.com/office/officeart/2008/layout/LinedList"/>
    <dgm:cxn modelId="{E55720AF-C83B-45A0-89A6-E38262AC5720}" type="presParOf" srcId="{7F9274A7-E462-48B7-9D53-36BC0D6505F1}" destId="{85378AB4-06E3-4503-8442-E92E390FD1EF}" srcOrd="1" destOrd="0" presId="urn:microsoft.com/office/officeart/2008/layout/LinedList"/>
    <dgm:cxn modelId="{1540AA9A-7719-417C-9F48-C17B3F439E45}" type="presParOf" srcId="{E66B6940-168D-4EB8-AC89-4208B5CDB9B4}" destId="{B873F204-1152-4631-B19E-CA96032C0BFC}" srcOrd="4" destOrd="0" presId="urn:microsoft.com/office/officeart/2008/layout/LinedList"/>
    <dgm:cxn modelId="{4D922465-B6D3-484E-8416-94E954A512F0}" type="presParOf" srcId="{E66B6940-168D-4EB8-AC89-4208B5CDB9B4}" destId="{F2069A08-0007-46FA-9244-3D590DA6F03C}" srcOrd="5" destOrd="0" presId="urn:microsoft.com/office/officeart/2008/layout/LinedList"/>
    <dgm:cxn modelId="{22CFA034-5D21-4CDC-95AE-F6D4D10AF72F}" type="presParOf" srcId="{F2069A08-0007-46FA-9244-3D590DA6F03C}" destId="{62B938BF-6950-474D-AB9C-478CBB9CFF98}" srcOrd="0" destOrd="0" presId="urn:microsoft.com/office/officeart/2008/layout/LinedList"/>
    <dgm:cxn modelId="{015111BD-5EE1-45D9-93B6-FFD49E5646D8}" type="presParOf" srcId="{F2069A08-0007-46FA-9244-3D590DA6F03C}" destId="{DAC80164-7AE9-4D19-A36E-A715F42D1C4D}" srcOrd="1" destOrd="0" presId="urn:microsoft.com/office/officeart/2008/layout/LinedList"/>
    <dgm:cxn modelId="{09A6E8F9-15AB-4DF7-B29E-2A239A4308EA}" type="presParOf" srcId="{E66B6940-168D-4EB8-AC89-4208B5CDB9B4}" destId="{6489CEF5-2F83-4E86-9FA5-C4A56D81629C}" srcOrd="6" destOrd="0" presId="urn:microsoft.com/office/officeart/2008/layout/LinedList"/>
    <dgm:cxn modelId="{04514CC5-308F-4D0B-9B30-F9E75B7CAC5F}" type="presParOf" srcId="{E66B6940-168D-4EB8-AC89-4208B5CDB9B4}" destId="{99ABB385-06F3-4114-8328-43EDE22475F0}" srcOrd="7" destOrd="0" presId="urn:microsoft.com/office/officeart/2008/layout/LinedList"/>
    <dgm:cxn modelId="{A97618C5-C2FF-41E2-A86B-AF1404E75FFA}" type="presParOf" srcId="{99ABB385-06F3-4114-8328-43EDE22475F0}" destId="{32FBD777-0F9E-40E2-B217-AB52FB441F06}" srcOrd="0" destOrd="0" presId="urn:microsoft.com/office/officeart/2008/layout/LinedList"/>
    <dgm:cxn modelId="{145DAC8F-4329-4375-8B3B-F8C13F65E3AC}" type="presParOf" srcId="{99ABB385-06F3-4114-8328-43EDE22475F0}" destId="{54D6B6AF-0F09-41BC-B1FD-A1DF48CDD389}" srcOrd="1" destOrd="0" presId="urn:microsoft.com/office/officeart/2008/layout/LinedList"/>
    <dgm:cxn modelId="{1EC79B35-70F8-4820-ADE8-7B03E8C30400}" type="presParOf" srcId="{E66B6940-168D-4EB8-AC89-4208B5CDB9B4}" destId="{D5076298-9F59-44F2-9536-1AC1A2B6F743}" srcOrd="8" destOrd="0" presId="urn:microsoft.com/office/officeart/2008/layout/LinedList"/>
    <dgm:cxn modelId="{EB3A9245-B96B-4370-89F6-D69EF545E382}" type="presParOf" srcId="{E66B6940-168D-4EB8-AC89-4208B5CDB9B4}" destId="{B4EF7E9A-8511-4B2B-9C48-1E24C6653196}" srcOrd="9" destOrd="0" presId="urn:microsoft.com/office/officeart/2008/layout/LinedList"/>
    <dgm:cxn modelId="{18B8E2B0-88D9-4D6C-B827-6FD6B9D1B4B3}" type="presParOf" srcId="{B4EF7E9A-8511-4B2B-9C48-1E24C6653196}" destId="{6B94A8D6-B7E1-4168-AE62-35498FEF1290}" srcOrd="0" destOrd="0" presId="urn:microsoft.com/office/officeart/2008/layout/LinedList"/>
    <dgm:cxn modelId="{55E706DC-0BA2-4CF0-BD45-243BF52EE905}" type="presParOf" srcId="{B4EF7E9A-8511-4B2B-9C48-1E24C6653196}" destId="{EE64CA2C-ED15-4E81-93D9-FD8E6663D906}" srcOrd="1" destOrd="0" presId="urn:microsoft.com/office/officeart/2008/layout/LinedList"/>
    <dgm:cxn modelId="{9E1F44FE-D89E-4A16-AB34-47DC44833BB9}" type="presParOf" srcId="{E66B6940-168D-4EB8-AC89-4208B5CDB9B4}" destId="{6CCEFAE4-EC96-4E24-A1C3-FD088B4C420B}" srcOrd="10" destOrd="0" presId="urn:microsoft.com/office/officeart/2008/layout/LinedList"/>
    <dgm:cxn modelId="{BF3CFB6A-7134-43E8-BD69-41ED9F63CE63}" type="presParOf" srcId="{E66B6940-168D-4EB8-AC89-4208B5CDB9B4}" destId="{03D59968-EE5B-4F13-BE80-913210B0E9B6}" srcOrd="11" destOrd="0" presId="urn:microsoft.com/office/officeart/2008/layout/LinedList"/>
    <dgm:cxn modelId="{64AC0317-4EE3-4560-ACD1-6B54E9A08977}" type="presParOf" srcId="{03D59968-EE5B-4F13-BE80-913210B0E9B6}" destId="{87E34EBB-4477-40F9-A5B2-76ABFBA9608E}" srcOrd="0" destOrd="0" presId="urn:microsoft.com/office/officeart/2008/layout/LinedList"/>
    <dgm:cxn modelId="{19902194-56BE-4DEE-A9DF-32386AC28E79}" type="presParOf" srcId="{03D59968-EE5B-4F13-BE80-913210B0E9B6}" destId="{FD1F19CF-D45E-458B-9FDD-7D4A9E125F35}"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CA3E62-497A-42AF-B226-2A866165F2A0}">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C7D0CD-0182-4F9C-B335-F8487811BC27}">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Controlling unwanted behaviour and sexuality (including perceived promiscuity, premarital relationships or being gay, lesbian, bisexual or transgender) particularly the behaviour and sexuality of women.</a:t>
          </a:r>
          <a:endParaRPr lang="en-US" sz="2100" kern="1200"/>
        </a:p>
      </dsp:txBody>
      <dsp:txXfrm>
        <a:off x="0" y="0"/>
        <a:ext cx="6900512" cy="1384035"/>
      </dsp:txXfrm>
    </dsp:sp>
    <dsp:sp modelId="{BAFC913E-6EC9-47BF-AD1A-D9914CDD2CDB}">
      <dsp:nvSpPr>
        <dsp:cNvPr id="0" name=""/>
        <dsp:cNvSpPr/>
      </dsp:nvSpPr>
      <dsp:spPr>
        <a:xfrm>
          <a:off x="0" y="1384035"/>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F4B5D6-D336-408F-8104-C9A2725729BB}">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•Protecting Family Honour. Responding to peer group or family pressure. </a:t>
          </a:r>
          <a:endParaRPr lang="en-US" sz="2100" kern="1200" dirty="0"/>
        </a:p>
      </dsp:txBody>
      <dsp:txXfrm>
        <a:off x="0" y="1384035"/>
        <a:ext cx="6900512" cy="1384035"/>
      </dsp:txXfrm>
    </dsp:sp>
    <dsp:sp modelId="{2475CB22-12AC-44E5-B3D6-E307909C5A33}">
      <dsp:nvSpPr>
        <dsp:cNvPr id="0" name=""/>
        <dsp:cNvSpPr/>
      </dsp:nvSpPr>
      <dsp:spPr>
        <a:xfrm>
          <a:off x="0" y="276807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606E6C-68A5-42E3-8420-ABCBB89C0F52}">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•Attempting to strengthen family links. </a:t>
          </a:r>
          <a:endParaRPr lang="en-US" sz="2100" kern="1200"/>
        </a:p>
      </dsp:txBody>
      <dsp:txXfrm>
        <a:off x="0" y="2768070"/>
        <a:ext cx="6900512" cy="1384035"/>
      </dsp:txXfrm>
    </dsp:sp>
    <dsp:sp modelId="{1CCF0050-CDA1-414B-B12C-D200DE2C21B3}">
      <dsp:nvSpPr>
        <dsp:cNvPr id="0" name=""/>
        <dsp:cNvSpPr/>
      </dsp:nvSpPr>
      <dsp:spPr>
        <a:xfrm>
          <a:off x="0" y="4152105"/>
          <a:ext cx="690051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8FCB967-3278-4B1C-859A-71B5D1CAC7E2}">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•Ensuring land, property and wealth remain within the family.</a:t>
          </a:r>
        </a:p>
        <a:p>
          <a:pPr marL="0" lvl="0" indent="0" algn="l" defTabSz="933450">
            <a:lnSpc>
              <a:spcPct val="90000"/>
            </a:lnSpc>
            <a:spcBef>
              <a:spcPct val="0"/>
            </a:spcBef>
            <a:spcAft>
              <a:spcPct val="35000"/>
            </a:spcAft>
            <a:buNone/>
          </a:pPr>
          <a:r>
            <a:rPr lang="en-GB" sz="2100" kern="1200" dirty="0"/>
            <a:t> •Protecting perceived cultural ideals (which can often be misguided or out of date).</a:t>
          </a:r>
          <a:endParaRPr lang="en-US" sz="2100" kern="1200" dirty="0"/>
        </a:p>
      </dsp:txBody>
      <dsp:txXfrm>
        <a:off x="0" y="4152105"/>
        <a:ext cx="6900512" cy="13840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ED5096-35D5-492C-B402-94AAA3DD3D08}">
      <dsp:nvSpPr>
        <dsp:cNvPr id="0" name=""/>
        <dsp:cNvSpPr/>
      </dsp:nvSpPr>
      <dsp:spPr>
        <a:xfrm>
          <a:off x="2614981" y="709129"/>
          <a:ext cx="546965" cy="91440"/>
        </a:xfrm>
        <a:custGeom>
          <a:avLst/>
          <a:gdLst/>
          <a:ahLst/>
          <a:cxnLst/>
          <a:rect l="0" t="0" r="0" b="0"/>
          <a:pathLst>
            <a:path>
              <a:moveTo>
                <a:pt x="0" y="45720"/>
              </a:moveTo>
              <a:lnTo>
                <a:pt x="546965"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74024" y="751961"/>
        <a:ext cx="28878" cy="5775"/>
      </dsp:txXfrm>
    </dsp:sp>
    <dsp:sp modelId="{508F929A-5840-4A46-9D37-221CB64C41FF}">
      <dsp:nvSpPr>
        <dsp:cNvPr id="0" name=""/>
        <dsp:cNvSpPr/>
      </dsp:nvSpPr>
      <dsp:spPr>
        <a:xfrm>
          <a:off x="105624" y="1502"/>
          <a:ext cx="2511156" cy="150669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049" tIns="129161" rIns="123049" bIns="129161" numCol="1" spcCol="1270" anchor="ctr" anchorCtr="0">
          <a:noAutofit/>
        </a:bodyPr>
        <a:lstStyle/>
        <a:p>
          <a:pPr marL="0" lvl="0" indent="0" algn="ctr" defTabSz="755650">
            <a:lnSpc>
              <a:spcPct val="90000"/>
            </a:lnSpc>
            <a:spcBef>
              <a:spcPct val="0"/>
            </a:spcBef>
            <a:spcAft>
              <a:spcPct val="35000"/>
            </a:spcAft>
            <a:buNone/>
          </a:pPr>
          <a:r>
            <a:rPr lang="en-GB" sz="1700" kern="1200"/>
            <a:t>Safety of victim/any other persons</a:t>
          </a:r>
          <a:endParaRPr lang="en-US" sz="1700" kern="1200"/>
        </a:p>
      </dsp:txBody>
      <dsp:txXfrm>
        <a:off x="105624" y="1502"/>
        <a:ext cx="2511156" cy="1506693"/>
      </dsp:txXfrm>
    </dsp:sp>
    <dsp:sp modelId="{A8F9B53F-247E-4C6C-90DE-70A603CDED1B}">
      <dsp:nvSpPr>
        <dsp:cNvPr id="0" name=""/>
        <dsp:cNvSpPr/>
      </dsp:nvSpPr>
      <dsp:spPr>
        <a:xfrm>
          <a:off x="1361202" y="1506396"/>
          <a:ext cx="3088722" cy="546965"/>
        </a:xfrm>
        <a:custGeom>
          <a:avLst/>
          <a:gdLst/>
          <a:ahLst/>
          <a:cxnLst/>
          <a:rect l="0" t="0" r="0" b="0"/>
          <a:pathLst>
            <a:path>
              <a:moveTo>
                <a:pt x="3088722" y="0"/>
              </a:moveTo>
              <a:lnTo>
                <a:pt x="3088722" y="290582"/>
              </a:lnTo>
              <a:lnTo>
                <a:pt x="0" y="290582"/>
              </a:lnTo>
              <a:lnTo>
                <a:pt x="0" y="546965"/>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27007" y="1776991"/>
        <a:ext cx="157112" cy="5775"/>
      </dsp:txXfrm>
    </dsp:sp>
    <dsp:sp modelId="{B8C894F5-1A1B-4C03-9AAE-931B8916D6ED}">
      <dsp:nvSpPr>
        <dsp:cNvPr id="0" name=""/>
        <dsp:cNvSpPr/>
      </dsp:nvSpPr>
      <dsp:spPr>
        <a:xfrm>
          <a:off x="3194346" y="1502"/>
          <a:ext cx="2511156" cy="150669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049" tIns="129161" rIns="123049" bIns="129161" numCol="1" spcCol="1270" anchor="ctr" anchorCtr="0">
          <a:noAutofit/>
        </a:bodyPr>
        <a:lstStyle/>
        <a:p>
          <a:pPr marL="0" lvl="0" indent="0" algn="ctr" defTabSz="755650">
            <a:lnSpc>
              <a:spcPct val="90000"/>
            </a:lnSpc>
            <a:spcBef>
              <a:spcPct val="0"/>
            </a:spcBef>
            <a:spcAft>
              <a:spcPct val="35000"/>
            </a:spcAft>
            <a:buNone/>
          </a:pPr>
          <a:r>
            <a:rPr lang="en-GB" sz="1700" kern="1200"/>
            <a:t>One chance rule</a:t>
          </a:r>
          <a:endParaRPr lang="en-US" sz="1700" kern="1200"/>
        </a:p>
      </dsp:txBody>
      <dsp:txXfrm>
        <a:off x="3194346" y="1502"/>
        <a:ext cx="2511156" cy="1506693"/>
      </dsp:txXfrm>
    </dsp:sp>
    <dsp:sp modelId="{126C0814-25A0-4B24-9CA2-69A6EFC77DC1}">
      <dsp:nvSpPr>
        <dsp:cNvPr id="0" name=""/>
        <dsp:cNvSpPr/>
      </dsp:nvSpPr>
      <dsp:spPr>
        <a:xfrm>
          <a:off x="2614981" y="2793389"/>
          <a:ext cx="546965" cy="91440"/>
        </a:xfrm>
        <a:custGeom>
          <a:avLst/>
          <a:gdLst/>
          <a:ahLst/>
          <a:cxnLst/>
          <a:rect l="0" t="0" r="0" b="0"/>
          <a:pathLst>
            <a:path>
              <a:moveTo>
                <a:pt x="0" y="45720"/>
              </a:moveTo>
              <a:lnTo>
                <a:pt x="546965" y="45720"/>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74024" y="2836221"/>
        <a:ext cx="28878" cy="5775"/>
      </dsp:txXfrm>
    </dsp:sp>
    <dsp:sp modelId="{625E39B4-4192-4173-A1E1-1926F1E9B4C4}">
      <dsp:nvSpPr>
        <dsp:cNvPr id="0" name=""/>
        <dsp:cNvSpPr/>
      </dsp:nvSpPr>
      <dsp:spPr>
        <a:xfrm>
          <a:off x="105624" y="2085762"/>
          <a:ext cx="2511156" cy="150669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049" tIns="129161" rIns="123049" bIns="129161" numCol="1" spcCol="1270" anchor="ctr" anchorCtr="0">
          <a:noAutofit/>
        </a:bodyPr>
        <a:lstStyle/>
        <a:p>
          <a:pPr marL="0" lvl="0" indent="0" algn="ctr" defTabSz="755650">
            <a:lnSpc>
              <a:spcPct val="90000"/>
            </a:lnSpc>
            <a:spcBef>
              <a:spcPct val="0"/>
            </a:spcBef>
            <a:spcAft>
              <a:spcPct val="35000"/>
            </a:spcAft>
            <a:buNone/>
          </a:pPr>
          <a:r>
            <a:rPr lang="en-GB" sz="1700" kern="1200" dirty="0"/>
            <a:t>Initial information to be obtained in all cases</a:t>
          </a:r>
          <a:endParaRPr lang="en-US" sz="1700" kern="1200" dirty="0"/>
        </a:p>
      </dsp:txBody>
      <dsp:txXfrm>
        <a:off x="105624" y="2085762"/>
        <a:ext cx="2511156" cy="1506693"/>
      </dsp:txXfrm>
    </dsp:sp>
    <dsp:sp modelId="{D485E85E-9AAE-4C9A-9880-9AB4FCA29F8A}">
      <dsp:nvSpPr>
        <dsp:cNvPr id="0" name=""/>
        <dsp:cNvSpPr/>
      </dsp:nvSpPr>
      <dsp:spPr>
        <a:xfrm>
          <a:off x="1361202" y="3590656"/>
          <a:ext cx="3088722" cy="546965"/>
        </a:xfrm>
        <a:custGeom>
          <a:avLst/>
          <a:gdLst/>
          <a:ahLst/>
          <a:cxnLst/>
          <a:rect l="0" t="0" r="0" b="0"/>
          <a:pathLst>
            <a:path>
              <a:moveTo>
                <a:pt x="3088722" y="0"/>
              </a:moveTo>
              <a:lnTo>
                <a:pt x="3088722" y="290582"/>
              </a:lnTo>
              <a:lnTo>
                <a:pt x="0" y="290582"/>
              </a:lnTo>
              <a:lnTo>
                <a:pt x="0" y="546965"/>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27007" y="3861251"/>
        <a:ext cx="157112" cy="5775"/>
      </dsp:txXfrm>
    </dsp:sp>
    <dsp:sp modelId="{E4DF4A3E-210F-4590-A4BF-8A69D62931D5}">
      <dsp:nvSpPr>
        <dsp:cNvPr id="0" name=""/>
        <dsp:cNvSpPr/>
      </dsp:nvSpPr>
      <dsp:spPr>
        <a:xfrm>
          <a:off x="3194346" y="2085762"/>
          <a:ext cx="2511156" cy="150669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049" tIns="129161" rIns="123049" bIns="129161" numCol="1" spcCol="1270" anchor="ctr" anchorCtr="0">
          <a:noAutofit/>
        </a:bodyPr>
        <a:lstStyle/>
        <a:p>
          <a:pPr marL="0" lvl="0" indent="0" algn="ctr" defTabSz="755650">
            <a:lnSpc>
              <a:spcPct val="90000"/>
            </a:lnSpc>
            <a:spcBef>
              <a:spcPct val="0"/>
            </a:spcBef>
            <a:spcAft>
              <a:spcPct val="35000"/>
            </a:spcAft>
            <a:buNone/>
          </a:pPr>
          <a:r>
            <a:rPr lang="en-GB" sz="1700" kern="1200"/>
            <a:t>Consider threats to life</a:t>
          </a:r>
          <a:endParaRPr lang="en-US" sz="1700" kern="1200"/>
        </a:p>
      </dsp:txBody>
      <dsp:txXfrm>
        <a:off x="3194346" y="2085762"/>
        <a:ext cx="2511156" cy="1506693"/>
      </dsp:txXfrm>
    </dsp:sp>
    <dsp:sp modelId="{971D29A4-EE9F-45FF-B7D5-7A21BD9BEEE3}">
      <dsp:nvSpPr>
        <dsp:cNvPr id="0" name=""/>
        <dsp:cNvSpPr/>
      </dsp:nvSpPr>
      <dsp:spPr>
        <a:xfrm>
          <a:off x="2614981" y="4877649"/>
          <a:ext cx="546965" cy="91440"/>
        </a:xfrm>
        <a:custGeom>
          <a:avLst/>
          <a:gdLst/>
          <a:ahLst/>
          <a:cxnLst/>
          <a:rect l="0" t="0" r="0" b="0"/>
          <a:pathLst>
            <a:path>
              <a:moveTo>
                <a:pt x="0" y="45720"/>
              </a:moveTo>
              <a:lnTo>
                <a:pt x="546965"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74024" y="4920481"/>
        <a:ext cx="28878" cy="5775"/>
      </dsp:txXfrm>
    </dsp:sp>
    <dsp:sp modelId="{AADE07DA-580F-42E0-B95E-E0724CBCB577}">
      <dsp:nvSpPr>
        <dsp:cNvPr id="0" name=""/>
        <dsp:cNvSpPr/>
      </dsp:nvSpPr>
      <dsp:spPr>
        <a:xfrm>
          <a:off x="105624" y="4170022"/>
          <a:ext cx="2511156" cy="150669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049" tIns="129161" rIns="123049" bIns="129161" numCol="1" spcCol="1270" anchor="ctr" anchorCtr="0">
          <a:noAutofit/>
        </a:bodyPr>
        <a:lstStyle/>
        <a:p>
          <a:pPr marL="0" lvl="0" indent="0" algn="ctr" defTabSz="755650">
            <a:lnSpc>
              <a:spcPct val="90000"/>
            </a:lnSpc>
            <a:spcBef>
              <a:spcPct val="0"/>
            </a:spcBef>
            <a:spcAft>
              <a:spcPct val="35000"/>
            </a:spcAft>
            <a:buNone/>
          </a:pPr>
          <a:r>
            <a:rPr lang="en-GB" sz="1700" kern="1200"/>
            <a:t>Community issues</a:t>
          </a:r>
          <a:endParaRPr lang="en-US" sz="1700" kern="1200"/>
        </a:p>
      </dsp:txBody>
      <dsp:txXfrm>
        <a:off x="105624" y="4170022"/>
        <a:ext cx="2511156" cy="1506693"/>
      </dsp:txXfrm>
    </dsp:sp>
    <dsp:sp modelId="{C0DC8793-D9A6-4EFD-A28A-60B2D20C21BB}">
      <dsp:nvSpPr>
        <dsp:cNvPr id="0" name=""/>
        <dsp:cNvSpPr/>
      </dsp:nvSpPr>
      <dsp:spPr>
        <a:xfrm>
          <a:off x="3194346" y="4170022"/>
          <a:ext cx="2511156" cy="150669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049" tIns="129161" rIns="123049" bIns="129161" numCol="1" spcCol="1270" anchor="ctr" anchorCtr="0">
          <a:noAutofit/>
        </a:bodyPr>
        <a:lstStyle/>
        <a:p>
          <a:pPr marL="0" lvl="0" indent="0" algn="ctr" defTabSz="755650">
            <a:lnSpc>
              <a:spcPct val="90000"/>
            </a:lnSpc>
            <a:spcBef>
              <a:spcPct val="0"/>
            </a:spcBef>
            <a:spcAft>
              <a:spcPct val="35000"/>
            </a:spcAft>
            <a:buNone/>
          </a:pPr>
          <a:r>
            <a:rPr lang="en-GB" sz="1700" kern="1200"/>
            <a:t>If victims &lt; 18 adhere to child protection &amp; safeguarding children &amp; young people in respective force</a:t>
          </a:r>
          <a:endParaRPr lang="en-US" sz="1700" kern="1200"/>
        </a:p>
      </dsp:txBody>
      <dsp:txXfrm>
        <a:off x="3194346" y="4170022"/>
        <a:ext cx="2511156" cy="150669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DC94C7-E4E7-4795-9F49-A0CD7D7B8C43}">
      <dsp:nvSpPr>
        <dsp:cNvPr id="0" name=""/>
        <dsp:cNvSpPr/>
      </dsp:nvSpPr>
      <dsp:spPr>
        <a:xfrm>
          <a:off x="0" y="617"/>
          <a:ext cx="4692444"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0336C9D6-1E20-4804-832F-A05CA25098CA}">
      <dsp:nvSpPr>
        <dsp:cNvPr id="0" name=""/>
        <dsp:cNvSpPr/>
      </dsp:nvSpPr>
      <dsp:spPr>
        <a:xfrm>
          <a:off x="0" y="617"/>
          <a:ext cx="4692444" cy="10113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Victims have got a fundamental right to be believed</a:t>
          </a:r>
          <a:endParaRPr lang="en-US" sz="2000" kern="1200"/>
        </a:p>
      </dsp:txBody>
      <dsp:txXfrm>
        <a:off x="0" y="617"/>
        <a:ext cx="4692444" cy="1011338"/>
      </dsp:txXfrm>
    </dsp:sp>
    <dsp:sp modelId="{4F6F2538-BD51-4B3D-A304-6D9110935F90}">
      <dsp:nvSpPr>
        <dsp:cNvPr id="0" name=""/>
        <dsp:cNvSpPr/>
      </dsp:nvSpPr>
      <dsp:spPr>
        <a:xfrm>
          <a:off x="0" y="1011955"/>
          <a:ext cx="4692444"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CAC5DC19-9618-48CC-84A1-753F5F680D59}">
      <dsp:nvSpPr>
        <dsp:cNvPr id="0" name=""/>
        <dsp:cNvSpPr/>
      </dsp:nvSpPr>
      <dsp:spPr>
        <a:xfrm>
          <a:off x="0" y="1011955"/>
          <a:ext cx="4692444" cy="10113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Putting victims, their safety (Safeguarding) &amp; well-being at the heart of our responses &amp; investigations</a:t>
          </a:r>
          <a:endParaRPr lang="en-US" sz="2000" kern="1200"/>
        </a:p>
      </dsp:txBody>
      <dsp:txXfrm>
        <a:off x="0" y="1011955"/>
        <a:ext cx="4692444" cy="1011338"/>
      </dsp:txXfrm>
    </dsp:sp>
    <dsp:sp modelId="{86584A23-86B4-4591-AF6B-3E0378964BFC}">
      <dsp:nvSpPr>
        <dsp:cNvPr id="0" name=""/>
        <dsp:cNvSpPr/>
      </dsp:nvSpPr>
      <dsp:spPr>
        <a:xfrm>
          <a:off x="0" y="2023293"/>
          <a:ext cx="4692444"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40B23783-59E7-4B6A-81D4-FD101AEBDF5D}">
      <dsp:nvSpPr>
        <dsp:cNvPr id="0" name=""/>
        <dsp:cNvSpPr/>
      </dsp:nvSpPr>
      <dsp:spPr>
        <a:xfrm>
          <a:off x="0" y="2023293"/>
          <a:ext cx="4692444" cy="10113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That the victim’s personal details will be stored, managed &amp; handled with integrity &amp; confidentiality</a:t>
          </a:r>
          <a:endParaRPr lang="en-US" sz="2000" kern="1200" dirty="0"/>
        </a:p>
      </dsp:txBody>
      <dsp:txXfrm>
        <a:off x="0" y="2023293"/>
        <a:ext cx="4692444" cy="1011338"/>
      </dsp:txXfrm>
    </dsp:sp>
    <dsp:sp modelId="{C14FAE4D-F4CB-4A41-866D-CACCC48AE4F5}">
      <dsp:nvSpPr>
        <dsp:cNvPr id="0" name=""/>
        <dsp:cNvSpPr/>
      </dsp:nvSpPr>
      <dsp:spPr>
        <a:xfrm>
          <a:off x="0" y="3034631"/>
          <a:ext cx="4692444"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6F0E1C20-7549-474F-92CE-B875CC3EB3D6}">
      <dsp:nvSpPr>
        <dsp:cNvPr id="0" name=""/>
        <dsp:cNvSpPr/>
      </dsp:nvSpPr>
      <dsp:spPr>
        <a:xfrm>
          <a:off x="0" y="3034631"/>
          <a:ext cx="4692444" cy="10113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See Honour Based abuse Advice for first responders March 2023</a:t>
          </a:r>
          <a:endParaRPr lang="en-US" sz="2000" kern="1200"/>
        </a:p>
      </dsp:txBody>
      <dsp:txXfrm>
        <a:off x="0" y="3034631"/>
        <a:ext cx="4692444" cy="1011338"/>
      </dsp:txXfrm>
    </dsp:sp>
    <dsp:sp modelId="{48EADF00-7FA5-40B5-B422-4143ACB78833}">
      <dsp:nvSpPr>
        <dsp:cNvPr id="0" name=""/>
        <dsp:cNvSpPr/>
      </dsp:nvSpPr>
      <dsp:spPr>
        <a:xfrm>
          <a:off x="0" y="4045969"/>
          <a:ext cx="4692444"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F0FA6119-6FEE-427E-981E-0CE427DDF9FC}">
      <dsp:nvSpPr>
        <dsp:cNvPr id="0" name=""/>
        <dsp:cNvSpPr/>
      </dsp:nvSpPr>
      <dsp:spPr>
        <a:xfrm>
          <a:off x="0" y="4045969"/>
          <a:ext cx="4692444" cy="10113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hlinkClick xmlns:r="http://schemas.openxmlformats.org/officeDocument/2006/relationships" r:id="rId1"/>
            </a:rPr>
            <a:t>Honour-based abuse: Advice for first responders (college.police.uk)</a:t>
          </a:r>
          <a:endParaRPr lang="en-US" sz="2000" kern="1200" dirty="0"/>
        </a:p>
      </dsp:txBody>
      <dsp:txXfrm>
        <a:off x="0" y="4045969"/>
        <a:ext cx="4692444" cy="101133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22C679-91ED-46A2-8CFA-55CC2494956C}">
      <dsp:nvSpPr>
        <dsp:cNvPr id="0" name=""/>
        <dsp:cNvSpPr/>
      </dsp:nvSpPr>
      <dsp:spPr>
        <a:xfrm>
          <a:off x="3201" y="445489"/>
          <a:ext cx="2539866" cy="152391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Stalking &amp; Harassment</a:t>
          </a:r>
          <a:endParaRPr lang="en-US" sz="2400" kern="1200"/>
        </a:p>
      </dsp:txBody>
      <dsp:txXfrm>
        <a:off x="3201" y="445489"/>
        <a:ext cx="2539866" cy="1523919"/>
      </dsp:txXfrm>
    </dsp:sp>
    <dsp:sp modelId="{CBC773E2-1EBD-4F4A-B9B5-C5DB307FDF98}">
      <dsp:nvSpPr>
        <dsp:cNvPr id="0" name=""/>
        <dsp:cNvSpPr/>
      </dsp:nvSpPr>
      <dsp:spPr>
        <a:xfrm>
          <a:off x="2797054" y="445489"/>
          <a:ext cx="2539866" cy="152391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Kidnap / Child Abduction  (Missing persons cases)</a:t>
          </a:r>
          <a:endParaRPr lang="en-US" sz="2400" kern="1200"/>
        </a:p>
      </dsp:txBody>
      <dsp:txXfrm>
        <a:off x="2797054" y="445489"/>
        <a:ext cx="2539866" cy="1523919"/>
      </dsp:txXfrm>
    </dsp:sp>
    <dsp:sp modelId="{87F5B2E8-21D1-43F0-8B9A-AA25E29BC30E}">
      <dsp:nvSpPr>
        <dsp:cNvPr id="0" name=""/>
        <dsp:cNvSpPr/>
      </dsp:nvSpPr>
      <dsp:spPr>
        <a:xfrm>
          <a:off x="5590907" y="445489"/>
          <a:ext cx="2539866" cy="152391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Blackmail</a:t>
          </a:r>
          <a:endParaRPr lang="en-US" sz="2400" kern="1200"/>
        </a:p>
      </dsp:txBody>
      <dsp:txXfrm>
        <a:off x="5590907" y="445489"/>
        <a:ext cx="2539866" cy="1523919"/>
      </dsp:txXfrm>
    </dsp:sp>
    <dsp:sp modelId="{BF8B577E-54F6-4A0B-AE3A-FFD8704ABDB6}">
      <dsp:nvSpPr>
        <dsp:cNvPr id="0" name=""/>
        <dsp:cNvSpPr/>
      </dsp:nvSpPr>
      <dsp:spPr>
        <a:xfrm>
          <a:off x="8384760" y="445489"/>
          <a:ext cx="2539866" cy="152391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False Imprisonment </a:t>
          </a:r>
          <a:endParaRPr lang="en-US" sz="2400" kern="1200"/>
        </a:p>
      </dsp:txBody>
      <dsp:txXfrm>
        <a:off x="8384760" y="445489"/>
        <a:ext cx="2539866" cy="1523919"/>
      </dsp:txXfrm>
    </dsp:sp>
    <dsp:sp modelId="{D25EE7AF-923D-418E-8119-7E93F1EB62FA}">
      <dsp:nvSpPr>
        <dsp:cNvPr id="0" name=""/>
        <dsp:cNvSpPr/>
      </dsp:nvSpPr>
      <dsp:spPr>
        <a:xfrm>
          <a:off x="3201" y="2223395"/>
          <a:ext cx="2539866" cy="152391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Marriage Offences</a:t>
          </a:r>
          <a:endParaRPr lang="en-US" sz="2400" kern="1200"/>
        </a:p>
      </dsp:txBody>
      <dsp:txXfrm>
        <a:off x="3201" y="2223395"/>
        <a:ext cx="2539866" cy="1523919"/>
      </dsp:txXfrm>
    </dsp:sp>
    <dsp:sp modelId="{FFF83C45-548F-4BA7-8775-9EF6FC6427AE}">
      <dsp:nvSpPr>
        <dsp:cNvPr id="0" name=""/>
        <dsp:cNvSpPr/>
      </dsp:nvSpPr>
      <dsp:spPr>
        <a:xfrm>
          <a:off x="2797054" y="2223395"/>
          <a:ext cx="2539866" cy="152391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Human Trafficking </a:t>
          </a:r>
          <a:endParaRPr lang="en-US" sz="2400" kern="1200"/>
        </a:p>
      </dsp:txBody>
      <dsp:txXfrm>
        <a:off x="2797054" y="2223395"/>
        <a:ext cx="2539866" cy="1523919"/>
      </dsp:txXfrm>
    </dsp:sp>
    <dsp:sp modelId="{44FCA7AB-F387-4703-A0A5-388786E903BF}">
      <dsp:nvSpPr>
        <dsp:cNvPr id="0" name=""/>
        <dsp:cNvSpPr/>
      </dsp:nvSpPr>
      <dsp:spPr>
        <a:xfrm>
          <a:off x="5590907" y="2223395"/>
          <a:ext cx="2539866" cy="152391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Fraud</a:t>
          </a:r>
          <a:endParaRPr lang="en-US" sz="2400" kern="1200"/>
        </a:p>
      </dsp:txBody>
      <dsp:txXfrm>
        <a:off x="5590907" y="2223395"/>
        <a:ext cx="2539866" cy="1523919"/>
      </dsp:txXfrm>
    </dsp:sp>
    <dsp:sp modelId="{1ECDFF42-28B0-4B35-9E1B-03BC7E546AAD}">
      <dsp:nvSpPr>
        <dsp:cNvPr id="0" name=""/>
        <dsp:cNvSpPr/>
      </dsp:nvSpPr>
      <dsp:spPr>
        <a:xfrm>
          <a:off x="8384760" y="2223395"/>
          <a:ext cx="2539866" cy="152391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Serious Sexual Offences </a:t>
          </a:r>
          <a:endParaRPr lang="en-US" sz="2400" kern="1200"/>
        </a:p>
      </dsp:txBody>
      <dsp:txXfrm>
        <a:off x="8384760" y="2223395"/>
        <a:ext cx="2539866" cy="152391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1C4753-FA95-4232-B5EB-B229204EA0F8}">
      <dsp:nvSpPr>
        <dsp:cNvPr id="0" name=""/>
        <dsp:cNvSpPr/>
      </dsp:nvSpPr>
      <dsp:spPr>
        <a:xfrm>
          <a:off x="0" y="575010"/>
          <a:ext cx="6666833" cy="1386632"/>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A person commits an offence if he or she:-</a:t>
          </a:r>
          <a:endParaRPr lang="en-US" sz="2500" kern="1200" dirty="0"/>
        </a:p>
      </dsp:txBody>
      <dsp:txXfrm>
        <a:off x="67690" y="642700"/>
        <a:ext cx="6531453" cy="1251252"/>
      </dsp:txXfrm>
    </dsp:sp>
    <dsp:sp modelId="{0F931253-5A47-485F-AFFF-A55FF7C7225C}">
      <dsp:nvSpPr>
        <dsp:cNvPr id="0" name=""/>
        <dsp:cNvSpPr/>
      </dsp:nvSpPr>
      <dsp:spPr>
        <a:xfrm>
          <a:off x="0" y="2033643"/>
          <a:ext cx="6666833" cy="1386632"/>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(a) Uses violence, threats or any other form of coercion for the purpose of causing another person to enter into a marriage &amp;,</a:t>
          </a:r>
          <a:endParaRPr lang="en-US" sz="2500" kern="1200" dirty="0"/>
        </a:p>
      </dsp:txBody>
      <dsp:txXfrm>
        <a:off x="67690" y="2101333"/>
        <a:ext cx="6531453" cy="1251252"/>
      </dsp:txXfrm>
    </dsp:sp>
    <dsp:sp modelId="{1335334A-B15A-4AEF-9398-70547475CA33}">
      <dsp:nvSpPr>
        <dsp:cNvPr id="0" name=""/>
        <dsp:cNvSpPr/>
      </dsp:nvSpPr>
      <dsp:spPr>
        <a:xfrm>
          <a:off x="0" y="3492276"/>
          <a:ext cx="6666833" cy="1386632"/>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(b) Believes, or ought to reasonably believe that the conduct may cause the other person to enter into the marriage without free &amp; full consent</a:t>
          </a:r>
          <a:endParaRPr lang="en-US" sz="2500" kern="1200" dirty="0"/>
        </a:p>
      </dsp:txBody>
      <dsp:txXfrm>
        <a:off x="67690" y="3559966"/>
        <a:ext cx="6531453" cy="125125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651E61-EE40-45EF-9023-58331CFBA3EC}">
      <dsp:nvSpPr>
        <dsp:cNvPr id="0" name=""/>
        <dsp:cNvSpPr/>
      </dsp:nvSpPr>
      <dsp:spPr>
        <a:xfrm>
          <a:off x="0" y="2229"/>
          <a:ext cx="1085727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2D8784-4998-4FEA-BD20-B3FF1FFBDA27}">
      <dsp:nvSpPr>
        <dsp:cNvPr id="0" name=""/>
        <dsp:cNvSpPr/>
      </dsp:nvSpPr>
      <dsp:spPr>
        <a:xfrm>
          <a:off x="0" y="2229"/>
          <a:ext cx="10857271" cy="7601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b="0" i="0" kern="1200" baseline="0"/>
            <a:t>Of the cases in which the FMU provided advice or support in 2022:</a:t>
          </a:r>
          <a:endParaRPr lang="en-US" sz="2500" kern="1200"/>
        </a:p>
      </dsp:txBody>
      <dsp:txXfrm>
        <a:off x="0" y="2229"/>
        <a:ext cx="10857271" cy="760135"/>
      </dsp:txXfrm>
    </dsp:sp>
    <dsp:sp modelId="{6381CF9C-1386-4F58-A0FF-B37F9B3486F8}">
      <dsp:nvSpPr>
        <dsp:cNvPr id="0" name=""/>
        <dsp:cNvSpPr/>
      </dsp:nvSpPr>
      <dsp:spPr>
        <a:xfrm>
          <a:off x="0" y="762364"/>
          <a:ext cx="1085727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6A0D40-A651-4D28-8456-E05A17860D2D}">
      <dsp:nvSpPr>
        <dsp:cNvPr id="0" name=""/>
        <dsp:cNvSpPr/>
      </dsp:nvSpPr>
      <dsp:spPr>
        <a:xfrm>
          <a:off x="0" y="762364"/>
          <a:ext cx="10857271" cy="7601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b="0" i="0" kern="1200" baseline="0"/>
            <a:t>88 cases (29%) involved victims aged 17 years and under</a:t>
          </a:r>
          <a:endParaRPr lang="en-US" sz="2500" kern="1200"/>
        </a:p>
      </dsp:txBody>
      <dsp:txXfrm>
        <a:off x="0" y="762364"/>
        <a:ext cx="10857271" cy="760135"/>
      </dsp:txXfrm>
    </dsp:sp>
    <dsp:sp modelId="{B873F204-1152-4631-B19E-CA96032C0BFC}">
      <dsp:nvSpPr>
        <dsp:cNvPr id="0" name=""/>
        <dsp:cNvSpPr/>
      </dsp:nvSpPr>
      <dsp:spPr>
        <a:xfrm>
          <a:off x="0" y="1522500"/>
          <a:ext cx="1085727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B938BF-6950-474D-AB9C-478CBB9CFF98}">
      <dsp:nvSpPr>
        <dsp:cNvPr id="0" name=""/>
        <dsp:cNvSpPr/>
      </dsp:nvSpPr>
      <dsp:spPr>
        <a:xfrm>
          <a:off x="0" y="1522500"/>
          <a:ext cx="10857271" cy="7601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b="0" i="0" kern="1200" baseline="0"/>
            <a:t>119 cases (39%) involved victims aged 18 to 25</a:t>
          </a:r>
          <a:endParaRPr lang="en-US" sz="2500" kern="1200"/>
        </a:p>
      </dsp:txBody>
      <dsp:txXfrm>
        <a:off x="0" y="1522500"/>
        <a:ext cx="10857271" cy="760135"/>
      </dsp:txXfrm>
    </dsp:sp>
    <dsp:sp modelId="{6489CEF5-2F83-4E86-9FA5-C4A56D81629C}">
      <dsp:nvSpPr>
        <dsp:cNvPr id="0" name=""/>
        <dsp:cNvSpPr/>
      </dsp:nvSpPr>
      <dsp:spPr>
        <a:xfrm>
          <a:off x="0" y="2282636"/>
          <a:ext cx="1085727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FBD777-0F9E-40E2-B217-AB52FB441F06}">
      <dsp:nvSpPr>
        <dsp:cNvPr id="0" name=""/>
        <dsp:cNvSpPr/>
      </dsp:nvSpPr>
      <dsp:spPr>
        <a:xfrm>
          <a:off x="0" y="2282635"/>
          <a:ext cx="10857271" cy="7601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b="0" i="0" kern="1200" baseline="0"/>
            <a:t>62 cases (19%) involved victims with mental capacity concerns</a:t>
          </a:r>
          <a:endParaRPr lang="en-US" sz="2500" kern="1200"/>
        </a:p>
      </dsp:txBody>
      <dsp:txXfrm>
        <a:off x="0" y="2282635"/>
        <a:ext cx="10857271" cy="760135"/>
      </dsp:txXfrm>
    </dsp:sp>
    <dsp:sp modelId="{D5076298-9F59-44F2-9536-1AC1A2B6F743}">
      <dsp:nvSpPr>
        <dsp:cNvPr id="0" name=""/>
        <dsp:cNvSpPr/>
      </dsp:nvSpPr>
      <dsp:spPr>
        <a:xfrm>
          <a:off x="0" y="3042771"/>
          <a:ext cx="1085727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94A8D6-B7E1-4168-AE62-35498FEF1290}">
      <dsp:nvSpPr>
        <dsp:cNvPr id="0" name=""/>
        <dsp:cNvSpPr/>
      </dsp:nvSpPr>
      <dsp:spPr>
        <a:xfrm>
          <a:off x="0" y="3042771"/>
          <a:ext cx="10857271" cy="7601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b="0" i="0" kern="1200" baseline="0"/>
            <a:t>235 cases (78%) involved female victims, and 67 cases (22%) involved male victims</a:t>
          </a:r>
          <a:endParaRPr lang="en-US" sz="2500" kern="1200"/>
        </a:p>
      </dsp:txBody>
      <dsp:txXfrm>
        <a:off x="0" y="3042771"/>
        <a:ext cx="10857271" cy="760135"/>
      </dsp:txXfrm>
    </dsp:sp>
    <dsp:sp modelId="{6CCEFAE4-EC96-4E24-A1C3-FD088B4C420B}">
      <dsp:nvSpPr>
        <dsp:cNvPr id="0" name=""/>
        <dsp:cNvSpPr/>
      </dsp:nvSpPr>
      <dsp:spPr>
        <a:xfrm>
          <a:off x="0" y="3802907"/>
          <a:ext cx="1085727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E34EBB-4477-40F9-A5B2-76ABFBA9608E}">
      <dsp:nvSpPr>
        <dsp:cNvPr id="0" name=""/>
        <dsp:cNvSpPr/>
      </dsp:nvSpPr>
      <dsp:spPr>
        <a:xfrm>
          <a:off x="0" y="3802907"/>
          <a:ext cx="10857271" cy="7601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b="0" i="0" kern="1200" baseline="0"/>
            <a:t>Forced marriage is not a problem specific to one country, religion or culture.</a:t>
          </a:r>
          <a:endParaRPr lang="en-US" sz="2500" kern="1200"/>
        </a:p>
      </dsp:txBody>
      <dsp:txXfrm>
        <a:off x="0" y="3802907"/>
        <a:ext cx="10857271" cy="76013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4C953C2-3DF6-4CBD-BD43-0EA3E0FBC10A}" type="datetimeFigureOut">
              <a:rPr lang="en-GB" smtClean="0"/>
              <a:t>07/08/2024</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97C877E-9C59-4BF6-8D2E-930B76999369}" type="slidenum">
              <a:rPr lang="en-GB" smtClean="0"/>
              <a:t>‹#›</a:t>
            </a:fld>
            <a:endParaRPr lang="en-GB" dirty="0"/>
          </a:p>
        </p:txBody>
      </p:sp>
    </p:spTree>
    <p:extLst>
      <p:ext uri="{BB962C8B-B14F-4D97-AF65-F5344CB8AC3E}">
        <p14:creationId xmlns:p14="http://schemas.microsoft.com/office/powerpoint/2010/main" val="21079558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assets.college.police.uk/s3fs-public/2023-03/Honour-based-abuse-advice-for-first-responders.pdf"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1</a:t>
            </a:fld>
            <a:endParaRPr lang="en-GB" dirty="0"/>
          </a:p>
        </p:txBody>
      </p:sp>
    </p:spTree>
    <p:extLst>
      <p:ext uri="{BB962C8B-B14F-4D97-AF65-F5344CB8AC3E}">
        <p14:creationId xmlns:p14="http://schemas.microsoft.com/office/powerpoint/2010/main" val="398894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3</a:t>
            </a:fld>
            <a:endParaRPr lang="en-GB" dirty="0"/>
          </a:p>
        </p:txBody>
      </p:sp>
    </p:spTree>
    <p:extLst>
      <p:ext uri="{BB962C8B-B14F-4D97-AF65-F5344CB8AC3E}">
        <p14:creationId xmlns:p14="http://schemas.microsoft.com/office/powerpoint/2010/main" val="2981116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4</a:t>
            </a:fld>
            <a:endParaRPr lang="en-GB" dirty="0"/>
          </a:p>
        </p:txBody>
      </p:sp>
    </p:spTree>
    <p:extLst>
      <p:ext uri="{BB962C8B-B14F-4D97-AF65-F5344CB8AC3E}">
        <p14:creationId xmlns:p14="http://schemas.microsoft.com/office/powerpoint/2010/main" val="33698995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She was stabbed 11 times and had her throat slit by her father in the bathroom of her family home. Her father then attempted suicide by using 2 the knife and jumped from a 3rd floor balcony – he survived. Later alleged to police that he was an informant for the PKK and Al-</a:t>
            </a:r>
            <a:r>
              <a:rPr lang="en-US" sz="1200" dirty="0" err="1"/>
              <a:t>Quieda</a:t>
            </a:r>
            <a:r>
              <a:rPr lang="en-US" sz="1200" dirty="0"/>
              <a:t>, representatives from which had forced their way in and tried to kill him and his daughter</a:t>
            </a:r>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5</a:t>
            </a:fld>
            <a:endParaRPr lang="en-GB" dirty="0"/>
          </a:p>
        </p:txBody>
      </p:sp>
    </p:spTree>
    <p:extLst>
      <p:ext uri="{BB962C8B-B14F-4D97-AF65-F5344CB8AC3E}">
        <p14:creationId xmlns:p14="http://schemas.microsoft.com/office/powerpoint/2010/main" val="7945865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6</a:t>
            </a:fld>
            <a:endParaRPr lang="en-GB" dirty="0"/>
          </a:p>
        </p:txBody>
      </p:sp>
    </p:spTree>
    <p:extLst>
      <p:ext uri="{BB962C8B-B14F-4D97-AF65-F5344CB8AC3E}">
        <p14:creationId xmlns:p14="http://schemas.microsoft.com/office/powerpoint/2010/main" val="36098858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what motivates families &amp; communities to treat someone in this way</a:t>
            </a:r>
          </a:p>
        </p:txBody>
      </p:sp>
      <p:sp>
        <p:nvSpPr>
          <p:cNvPr id="4" name="Slide Number Placeholder 3"/>
          <p:cNvSpPr>
            <a:spLocks noGrp="1"/>
          </p:cNvSpPr>
          <p:nvPr>
            <p:ph type="sldNum" sz="quarter" idx="5"/>
          </p:nvPr>
        </p:nvSpPr>
        <p:spPr/>
        <p:txBody>
          <a:bodyPr/>
          <a:lstStyle/>
          <a:p>
            <a:fld id="{297C877E-9C59-4BF6-8D2E-930B76999369}" type="slidenum">
              <a:rPr lang="en-GB" smtClean="0"/>
              <a:t>7</a:t>
            </a:fld>
            <a:endParaRPr lang="en-GB"/>
          </a:p>
        </p:txBody>
      </p:sp>
    </p:spTree>
    <p:extLst>
      <p:ext uri="{BB962C8B-B14F-4D97-AF65-F5344CB8AC3E}">
        <p14:creationId xmlns:p14="http://schemas.microsoft.com/office/powerpoint/2010/main" val="21846062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11111"/>
                </a:solidFill>
                <a:effectLst/>
                <a:highlight>
                  <a:srgbClr val="FFFFFF"/>
                </a:highlight>
                <a:latin typeface="Roboto" panose="02000000000000000000" pitchFamily="2" charset="0"/>
              </a:rPr>
              <a:t>National Police Chiefs’ Council</a:t>
            </a:r>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8</a:t>
            </a:fld>
            <a:endParaRPr lang="en-GB"/>
          </a:p>
        </p:txBody>
      </p:sp>
    </p:spTree>
    <p:extLst>
      <p:ext uri="{BB962C8B-B14F-4D97-AF65-F5344CB8AC3E}">
        <p14:creationId xmlns:p14="http://schemas.microsoft.com/office/powerpoint/2010/main" val="23494524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CPS and ACPO have a common definition of honour-based violence as above.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definition is supported by further explanatory text: "Honour Based Violence" is a fundamental abuse of Human Rights. There is no honour in the commission of murder, rape, kidnap and the many other acts, behaviour and conduct which make up "violence in the name of so-called honour". The simplicity of the above definition is not intended in any way to minimise the levels of violence, harm and hurt caused by the perpetration of such acts. It is a collection of practices, which are used to control behaviour within families or other social groups to protect perceived cultural and religious beliefs and/or honour.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Such violence can occur when perpetrators perceive that a relative has shamed the family and / or community by breaking their honour code. Women are predominantly (but not exclusively) the victims of 'so called honour based violence', which is used to assert male power in order to control female autonomy and sexuality.</a:t>
            </a:r>
          </a:p>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9</a:t>
            </a:fld>
            <a:endParaRPr lang="en-GB" dirty="0"/>
          </a:p>
        </p:txBody>
      </p:sp>
    </p:spTree>
    <p:extLst>
      <p:ext uri="{BB962C8B-B14F-4D97-AF65-F5344CB8AC3E}">
        <p14:creationId xmlns:p14="http://schemas.microsoft.com/office/powerpoint/2010/main" val="23273175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10</a:t>
            </a:fld>
            <a:endParaRPr lang="en-GB" dirty="0"/>
          </a:p>
        </p:txBody>
      </p:sp>
    </p:spTree>
    <p:extLst>
      <p:ext uri="{BB962C8B-B14F-4D97-AF65-F5344CB8AC3E}">
        <p14:creationId xmlns:p14="http://schemas.microsoft.com/office/powerpoint/2010/main" val="10018689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B0C0C"/>
                </a:solidFill>
                <a:effectLst/>
                <a:highlight>
                  <a:srgbClr val="FFFFFF"/>
                </a:highlight>
                <a:latin typeface="GDS Transport"/>
              </a:rPr>
              <a:t>There has been an upward trend in the number of </a:t>
            </a:r>
            <a:r>
              <a:rPr lang="en-GB" dirty="0"/>
              <a:t>HBA</a:t>
            </a:r>
            <a:r>
              <a:rPr lang="en-GB" b="0" i="0" dirty="0">
                <a:solidFill>
                  <a:srgbClr val="0B0C0C"/>
                </a:solidFill>
                <a:effectLst/>
                <a:highlight>
                  <a:srgbClr val="FFFFFF"/>
                </a:highlight>
                <a:latin typeface="GDS Transport"/>
              </a:rPr>
              <a:t>-related offences since the Home Office began collecting data on a mandatory basis in the year ending March 2020.</a:t>
            </a:r>
          </a:p>
          <a:p>
            <a:endParaRPr lang="en-GB" b="0" i="0" dirty="0">
              <a:solidFill>
                <a:srgbClr val="0B0C0C"/>
              </a:solidFill>
              <a:effectLst/>
              <a:highlight>
                <a:srgbClr val="FFFFFF"/>
              </a:highlight>
              <a:latin typeface="GDS Transport"/>
            </a:endParaRPr>
          </a:p>
          <a:p>
            <a:pPr algn="l"/>
            <a:r>
              <a:rPr lang="en-GB" b="0" i="0" dirty="0">
                <a:solidFill>
                  <a:srgbClr val="0B0C0C"/>
                </a:solidFill>
                <a:effectLst/>
                <a:highlight>
                  <a:srgbClr val="FFFFFF"/>
                </a:highlight>
                <a:latin typeface="GDS Transport"/>
              </a:rPr>
              <a:t>The increases in HBA-related offences recorded by the police over the last few years could be due to several reasons, including:</a:t>
            </a:r>
          </a:p>
          <a:p>
            <a:pPr algn="l">
              <a:buFont typeface="Arial" panose="020B0604020202020204" pitchFamily="34" charset="0"/>
              <a:buChar char="•"/>
            </a:pPr>
            <a:r>
              <a:rPr lang="en-GB" b="0" i="0" dirty="0">
                <a:solidFill>
                  <a:srgbClr val="0B0C0C"/>
                </a:solidFill>
                <a:effectLst/>
                <a:highlight>
                  <a:srgbClr val="FFFFFF"/>
                </a:highlight>
                <a:latin typeface="GDS Transport"/>
              </a:rPr>
              <a:t>general improvements in crime recording</a:t>
            </a:r>
          </a:p>
          <a:p>
            <a:pPr algn="l">
              <a:buFont typeface="Arial" panose="020B0604020202020204" pitchFamily="34" charset="0"/>
              <a:buChar char="•"/>
            </a:pPr>
            <a:r>
              <a:rPr lang="en-GB" b="0" i="0" dirty="0">
                <a:solidFill>
                  <a:srgbClr val="0B0C0C"/>
                </a:solidFill>
                <a:effectLst/>
                <a:highlight>
                  <a:srgbClr val="FFFFFF"/>
                </a:highlight>
                <a:latin typeface="GDS Transport"/>
              </a:rPr>
              <a:t>the police improving their identification of what constitutes so-called HBA</a:t>
            </a:r>
          </a:p>
          <a:p>
            <a:pPr algn="l">
              <a:buFont typeface="Arial" panose="020B0604020202020204" pitchFamily="34" charset="0"/>
              <a:buChar char="•"/>
            </a:pPr>
            <a:r>
              <a:rPr lang="en-GB" b="0" i="0" dirty="0">
                <a:solidFill>
                  <a:srgbClr val="0B0C0C"/>
                </a:solidFill>
                <a:effectLst/>
                <a:highlight>
                  <a:srgbClr val="FFFFFF"/>
                </a:highlight>
                <a:latin typeface="GDS Transport"/>
              </a:rPr>
              <a:t>more victims coming forward to report these offences to the police</a:t>
            </a:r>
          </a:p>
          <a:p>
            <a:pPr algn="l">
              <a:buFont typeface="Arial" panose="020B0604020202020204" pitchFamily="34" charset="0"/>
              <a:buChar char="•"/>
            </a:pPr>
            <a:r>
              <a:rPr lang="en-GB" b="0" i="0" dirty="0">
                <a:solidFill>
                  <a:srgbClr val="0B0C0C"/>
                </a:solidFill>
                <a:effectLst/>
                <a:highlight>
                  <a:srgbClr val="FFFFFF"/>
                </a:highlight>
                <a:latin typeface="GDS Transport"/>
              </a:rPr>
              <a:t>a genuine increase in these offences</a:t>
            </a:r>
          </a:p>
          <a:p>
            <a:pPr algn="l"/>
            <a:r>
              <a:rPr lang="en-GB" b="0" i="0" dirty="0">
                <a:solidFill>
                  <a:srgbClr val="0B0C0C"/>
                </a:solidFill>
                <a:effectLst/>
                <a:highlight>
                  <a:srgbClr val="FFFFFF"/>
                </a:highlight>
                <a:latin typeface="GDS Transport"/>
              </a:rPr>
              <a:t>As there may be several reasons for the increase in these offences, caution is urged in interpreting the rise in these crimes.</a:t>
            </a:r>
          </a:p>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11</a:t>
            </a:fld>
            <a:endParaRPr lang="en-GB" dirty="0"/>
          </a:p>
        </p:txBody>
      </p:sp>
    </p:spTree>
    <p:extLst>
      <p:ext uri="{BB962C8B-B14F-4D97-AF65-F5344CB8AC3E}">
        <p14:creationId xmlns:p14="http://schemas.microsoft.com/office/powerpoint/2010/main" val="28773034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Honour and Shame Mentality Honour is not a physical object that can be broken by certain behaviours, rather an absorbed code of conduct or a conditioning that certain communities carry out subconsciously. </a:t>
            </a:r>
          </a:p>
          <a:p>
            <a:endParaRPr lang="en-GB" dirty="0"/>
          </a:p>
          <a:p>
            <a:r>
              <a:rPr lang="en-GB" dirty="0"/>
              <a:t>There is less concern initially for the act of killings and far more 3 concern about preventing others from knowing about it. The honour mentality tends to be a feature of what is sometimes called the shame culture. </a:t>
            </a:r>
          </a:p>
          <a:p>
            <a:endParaRPr lang="en-GB" dirty="0"/>
          </a:p>
          <a:p>
            <a:r>
              <a:rPr lang="en-GB" dirty="0"/>
              <a:t>Shame is not really an accurate term, but there is no specific term in English to describe this value. </a:t>
            </a:r>
          </a:p>
          <a:p>
            <a:endParaRPr lang="en-GB" dirty="0"/>
          </a:p>
          <a:p>
            <a:r>
              <a:rPr lang="en-GB" dirty="0"/>
              <a:t>The concept is particularly prevalent in Arabic speaking countries, but is also found in Croatia, China, the Czech Republic, Iran, Spain, France and South Asia. It is therefore also found in other countries which have immigrants from those areas and particularly those from the Turkish, Kurdish, Afghani, South Asian, African, Middle Eastern, South and Eastern European communities. </a:t>
            </a:r>
          </a:p>
          <a:p>
            <a:endParaRPr lang="en-GB" dirty="0"/>
          </a:p>
          <a:p>
            <a:r>
              <a:rPr lang="en-GB" dirty="0"/>
              <a:t>Izzat (Hindi-Urdu) word refers to the concept of honour. You may come across this word “Izzat” in discussions within the community when talking about family/community issues.</a:t>
            </a:r>
          </a:p>
          <a:p>
            <a:endParaRPr lang="en-GB" dirty="0"/>
          </a:p>
          <a:p>
            <a:r>
              <a:rPr lang="en-GB" dirty="0"/>
              <a:t> Facilitate discussion around what this means to men and women within cultural communities. Honour, reputation, or prestige: the izzat of the household was at stake. </a:t>
            </a:r>
          </a:p>
          <a:p>
            <a:endParaRPr lang="en-GB" dirty="0"/>
          </a:p>
          <a:p>
            <a:r>
              <a:rPr lang="en-GB" dirty="0"/>
              <a:t>The concept of dowry is so deeply rooted that even young women and men who seek to rebel against society by opposing dowry cannot do it wholeheartedly because there are issues of family honour (</a:t>
            </a:r>
            <a:r>
              <a:rPr lang="en-GB" dirty="0" err="1"/>
              <a:t>maanam</a:t>
            </a:r>
            <a:r>
              <a:rPr lang="en-GB" dirty="0"/>
              <a:t>, izzat, </a:t>
            </a:r>
            <a:r>
              <a:rPr lang="en-GB" dirty="0" err="1"/>
              <a:t>maan</a:t>
            </a:r>
            <a:r>
              <a:rPr lang="en-GB" dirty="0"/>
              <a:t> etc.) at stake. Trainer to use quote and visual slide above to explain how Honour (Izzat) can be perceived and why, whilst males do have to conform to community values, the burden lies more heavily on women</a:t>
            </a:r>
          </a:p>
        </p:txBody>
      </p:sp>
      <p:sp>
        <p:nvSpPr>
          <p:cNvPr id="4" name="Slide Number Placeholder 3"/>
          <p:cNvSpPr>
            <a:spLocks noGrp="1"/>
          </p:cNvSpPr>
          <p:nvPr>
            <p:ph type="sldNum" sz="quarter" idx="5"/>
          </p:nvPr>
        </p:nvSpPr>
        <p:spPr/>
        <p:txBody>
          <a:bodyPr/>
          <a:lstStyle/>
          <a:p>
            <a:fld id="{297C877E-9C59-4BF6-8D2E-930B76999369}" type="slidenum">
              <a:rPr lang="en-GB" smtClean="0"/>
              <a:t>13</a:t>
            </a:fld>
            <a:endParaRPr lang="en-GB"/>
          </a:p>
        </p:txBody>
      </p:sp>
    </p:spTree>
    <p:extLst>
      <p:ext uri="{BB962C8B-B14F-4D97-AF65-F5344CB8AC3E}">
        <p14:creationId xmlns:p14="http://schemas.microsoft.com/office/powerpoint/2010/main" val="15977392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14</a:t>
            </a:fld>
            <a:endParaRPr lang="en-GB" dirty="0"/>
          </a:p>
        </p:txBody>
      </p:sp>
    </p:spTree>
    <p:extLst>
      <p:ext uri="{BB962C8B-B14F-4D97-AF65-F5344CB8AC3E}">
        <p14:creationId xmlns:p14="http://schemas.microsoft.com/office/powerpoint/2010/main" val="28472027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97C877E-9C59-4BF6-8D2E-930B76999369}" type="slidenum">
              <a:rPr lang="en-GB" smtClean="0"/>
              <a:t>15</a:t>
            </a:fld>
            <a:endParaRPr lang="en-GB" dirty="0"/>
          </a:p>
        </p:txBody>
      </p:sp>
    </p:spTree>
    <p:extLst>
      <p:ext uri="{BB962C8B-B14F-4D97-AF65-F5344CB8AC3E}">
        <p14:creationId xmlns:p14="http://schemas.microsoft.com/office/powerpoint/2010/main" val="4474741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main point of BANAZ it was all about honour and bringing shame on the family after leaving her arranged marriage. </a:t>
            </a:r>
          </a:p>
          <a:p>
            <a:r>
              <a:rPr lang="en-GB" dirty="0"/>
              <a:t>BANAZ dishonour was to choose her own boyfriend from a different Kurdish clan. Her punishment was decided at a family of war meeting and it was decided to kill BANAZ for this. </a:t>
            </a:r>
          </a:p>
          <a:p>
            <a:r>
              <a:rPr lang="en-GB" dirty="0"/>
              <a:t>This decision was taken by several members of the family. BANAZ had contacted the police on four different occasions and met with indifference Physical violence –</a:t>
            </a:r>
          </a:p>
          <a:p>
            <a:r>
              <a:rPr lang="en-GB" dirty="0"/>
              <a:t> she was regularly chained under the stairs</a:t>
            </a:r>
          </a:p>
          <a:p>
            <a:endParaRPr lang="en-GB" dirty="0"/>
          </a:p>
          <a:p>
            <a:r>
              <a:rPr lang="en-GB" dirty="0"/>
              <a:t>IPCC Investigation The Independent Police Complaints Commission investigated how the Met and West Midlands Police handled complaints from Banaz </a:t>
            </a:r>
            <a:r>
              <a:rPr lang="en-GB" dirty="0" err="1"/>
              <a:t>Mahmod</a:t>
            </a:r>
            <a:r>
              <a:rPr lang="en-GB" dirty="0"/>
              <a:t> before her death. The IPCC said Miss </a:t>
            </a:r>
            <a:r>
              <a:rPr lang="en-GB" dirty="0" err="1"/>
              <a:t>Mahmod</a:t>
            </a:r>
            <a:r>
              <a:rPr lang="en-GB" dirty="0"/>
              <a:t>, 20, had been "let down" by police in some instances. </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16</a:t>
            </a:fld>
            <a:endParaRPr lang="en-GB" dirty="0"/>
          </a:p>
        </p:txBody>
      </p:sp>
    </p:spTree>
    <p:extLst>
      <p:ext uri="{BB962C8B-B14F-4D97-AF65-F5344CB8AC3E}">
        <p14:creationId xmlns:p14="http://schemas.microsoft.com/office/powerpoint/2010/main" val="409602483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•Withdrawal from education •</a:t>
            </a:r>
          </a:p>
          <a:p>
            <a:r>
              <a:rPr lang="en-GB" dirty="0"/>
              <a:t>Economic Dependency and lack of career opportunities </a:t>
            </a:r>
          </a:p>
          <a:p>
            <a:r>
              <a:rPr lang="en-GB" dirty="0"/>
              <a:t>•Forced pregnancy/Forced child birth •</a:t>
            </a:r>
          </a:p>
          <a:p>
            <a:r>
              <a:rPr lang="en-GB" dirty="0"/>
              <a:t>Slavery •</a:t>
            </a:r>
          </a:p>
          <a:p>
            <a:r>
              <a:rPr lang="en-GB" dirty="0"/>
              <a:t>Self-harm </a:t>
            </a:r>
          </a:p>
          <a:p>
            <a:r>
              <a:rPr lang="en-GB" dirty="0"/>
              <a:t>•Suicide </a:t>
            </a:r>
          </a:p>
          <a:p>
            <a:r>
              <a:rPr lang="en-GB" dirty="0"/>
              <a:t>•Mental health Issues</a:t>
            </a:r>
          </a:p>
        </p:txBody>
      </p:sp>
      <p:sp>
        <p:nvSpPr>
          <p:cNvPr id="4" name="Slide Number Placeholder 3"/>
          <p:cNvSpPr>
            <a:spLocks noGrp="1"/>
          </p:cNvSpPr>
          <p:nvPr>
            <p:ph type="sldNum" sz="quarter" idx="5"/>
          </p:nvPr>
        </p:nvSpPr>
        <p:spPr/>
        <p:txBody>
          <a:bodyPr/>
          <a:lstStyle/>
          <a:p>
            <a:fld id="{297C877E-9C59-4BF6-8D2E-930B76999369}" type="slidenum">
              <a:rPr lang="en-GB" smtClean="0"/>
              <a:t>18</a:t>
            </a:fld>
            <a:endParaRPr lang="en-GB" dirty="0"/>
          </a:p>
        </p:txBody>
      </p:sp>
    </p:spTree>
    <p:extLst>
      <p:ext uri="{BB962C8B-B14F-4D97-AF65-F5344CB8AC3E}">
        <p14:creationId xmlns:p14="http://schemas.microsoft.com/office/powerpoint/2010/main" val="402349217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Honour-based abuse: Advice for first responders (college.police.uk)</a:t>
            </a:r>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19</a:t>
            </a:fld>
            <a:endParaRPr lang="en-GB" dirty="0"/>
          </a:p>
        </p:txBody>
      </p:sp>
    </p:spTree>
    <p:extLst>
      <p:ext uri="{BB962C8B-B14F-4D97-AF65-F5344CB8AC3E}">
        <p14:creationId xmlns:p14="http://schemas.microsoft.com/office/powerpoint/2010/main" val="269326888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20</a:t>
            </a:fld>
            <a:endParaRPr lang="en-GB" dirty="0"/>
          </a:p>
        </p:txBody>
      </p:sp>
    </p:spTree>
    <p:extLst>
      <p:ext uri="{BB962C8B-B14F-4D97-AF65-F5344CB8AC3E}">
        <p14:creationId xmlns:p14="http://schemas.microsoft.com/office/powerpoint/2010/main" val="308757382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Focus upon page 4 the key messages</a:t>
            </a:r>
          </a:p>
        </p:txBody>
      </p:sp>
      <p:sp>
        <p:nvSpPr>
          <p:cNvPr id="4" name="Slide Number Placeholder 3"/>
          <p:cNvSpPr>
            <a:spLocks noGrp="1"/>
          </p:cNvSpPr>
          <p:nvPr>
            <p:ph type="sldNum" sz="quarter" idx="5"/>
          </p:nvPr>
        </p:nvSpPr>
        <p:spPr/>
        <p:txBody>
          <a:bodyPr/>
          <a:lstStyle/>
          <a:p>
            <a:fld id="{297C877E-9C59-4BF6-8D2E-930B76999369}" type="slidenum">
              <a:rPr lang="en-GB" smtClean="0"/>
              <a:t>21</a:t>
            </a:fld>
            <a:endParaRPr lang="en-GB" dirty="0"/>
          </a:p>
        </p:txBody>
      </p:sp>
    </p:spTree>
    <p:extLst>
      <p:ext uri="{BB962C8B-B14F-4D97-AF65-F5344CB8AC3E}">
        <p14:creationId xmlns:p14="http://schemas.microsoft.com/office/powerpoint/2010/main" val="7132155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Trainer to place two flip charts on walls and split course into two groups.</a:t>
            </a:r>
          </a:p>
          <a:p>
            <a:endParaRPr lang="en-GB" dirty="0"/>
          </a:p>
          <a:p>
            <a:r>
              <a:rPr lang="en-GB" dirty="0"/>
              <a:t> Provide Pens. Ask Group One to record words they associate with the term “ARRANGED MARRIAGE” Ask Group Two to record words they associate with the term “FORCED MARRIAGE” After appropriate amount of time, ask groups to swap, read words listed and add if they can. </a:t>
            </a:r>
          </a:p>
          <a:p>
            <a:endParaRPr lang="en-GB" dirty="0"/>
          </a:p>
          <a:p>
            <a:endParaRPr lang="en-GB" dirty="0"/>
          </a:p>
          <a:p>
            <a:r>
              <a:rPr lang="en-GB" dirty="0"/>
              <a:t>Trainer to debrief by picking out words that need to be expanded on. Trainer to ask… “Why does Forced Marriage happen?” Expected 13 responses: marriage is seen as a solution for perceived threat to the family honour </a:t>
            </a:r>
            <a:r>
              <a:rPr lang="en-GB" dirty="0" err="1"/>
              <a:t>eg</a:t>
            </a:r>
            <a:r>
              <a:rPr lang="en-GB" dirty="0"/>
              <a:t> if a daughter is becoming too westernised or wanting to choose a partner outside of the community. This task leads into next slide – definition of Forced Marriage.</a:t>
            </a:r>
          </a:p>
        </p:txBody>
      </p:sp>
      <p:sp>
        <p:nvSpPr>
          <p:cNvPr id="4" name="Slide Number Placeholder 3"/>
          <p:cNvSpPr>
            <a:spLocks noGrp="1"/>
          </p:cNvSpPr>
          <p:nvPr>
            <p:ph type="sldNum" sz="quarter" idx="5"/>
          </p:nvPr>
        </p:nvSpPr>
        <p:spPr/>
        <p:txBody>
          <a:bodyPr/>
          <a:lstStyle/>
          <a:p>
            <a:fld id="{297C877E-9C59-4BF6-8D2E-930B76999369}" type="slidenum">
              <a:rPr lang="en-GB" smtClean="0"/>
              <a:t>22</a:t>
            </a:fld>
            <a:endParaRPr lang="en-GB"/>
          </a:p>
        </p:txBody>
      </p:sp>
    </p:spTree>
    <p:extLst>
      <p:ext uri="{BB962C8B-B14F-4D97-AF65-F5344CB8AC3E}">
        <p14:creationId xmlns:p14="http://schemas.microsoft.com/office/powerpoint/2010/main" val="377522562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the difference between an arranged and a forced marriage?</a:t>
            </a:r>
          </a:p>
        </p:txBody>
      </p:sp>
      <p:sp>
        <p:nvSpPr>
          <p:cNvPr id="4" name="Slide Number Placeholder 3"/>
          <p:cNvSpPr>
            <a:spLocks noGrp="1"/>
          </p:cNvSpPr>
          <p:nvPr>
            <p:ph type="sldNum" sz="quarter" idx="5"/>
          </p:nvPr>
        </p:nvSpPr>
        <p:spPr/>
        <p:txBody>
          <a:bodyPr/>
          <a:lstStyle/>
          <a:p>
            <a:fld id="{297C877E-9C59-4BF6-8D2E-930B76999369}" type="slidenum">
              <a:rPr lang="en-GB" smtClean="0"/>
              <a:t>23</a:t>
            </a:fld>
            <a:endParaRPr lang="en-GB"/>
          </a:p>
        </p:txBody>
      </p:sp>
    </p:spTree>
    <p:extLst>
      <p:ext uri="{BB962C8B-B14F-4D97-AF65-F5344CB8AC3E}">
        <p14:creationId xmlns:p14="http://schemas.microsoft.com/office/powerpoint/2010/main" val="10548286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Victims of forced marriage may be the subject of physical violence, rape, abduction, false imprisonment, enslavement, emotional abuse, and murder. It is important not to confuse ‘forced' marriage with ‘arranged' marriage. In the instance of an ‘arranged' marriage both parties freely consent</a:t>
            </a:r>
          </a:p>
          <a:p>
            <a:endParaRPr lang="en-GB" dirty="0"/>
          </a:p>
          <a:p>
            <a:r>
              <a:rPr lang="en-GB" dirty="0"/>
              <a:t>As per the mental Capacity Act 2005</a:t>
            </a:r>
          </a:p>
        </p:txBody>
      </p:sp>
      <p:sp>
        <p:nvSpPr>
          <p:cNvPr id="4" name="Slide Number Placeholder 3"/>
          <p:cNvSpPr>
            <a:spLocks noGrp="1"/>
          </p:cNvSpPr>
          <p:nvPr>
            <p:ph type="sldNum" sz="quarter" idx="5"/>
          </p:nvPr>
        </p:nvSpPr>
        <p:spPr/>
        <p:txBody>
          <a:bodyPr/>
          <a:lstStyle/>
          <a:p>
            <a:fld id="{297C877E-9C59-4BF6-8D2E-930B76999369}" type="slidenum">
              <a:rPr lang="en-GB" smtClean="0"/>
              <a:t>24</a:t>
            </a:fld>
            <a:endParaRPr lang="en-GB"/>
          </a:p>
        </p:txBody>
      </p:sp>
    </p:spTree>
    <p:extLst>
      <p:ext uri="{BB962C8B-B14F-4D97-AF65-F5344CB8AC3E}">
        <p14:creationId xmlns:p14="http://schemas.microsoft.com/office/powerpoint/2010/main" val="368005214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444444"/>
                </a:solidFill>
                <a:effectLst/>
                <a:highlight>
                  <a:srgbClr val="FFFFFF"/>
                </a:highlight>
                <a:latin typeface="Lato" panose="020F0502020204030203" pitchFamily="34" charset="0"/>
              </a:rPr>
              <a:t>Forced marriage situations could also involve, for example, the specific offences of:</a:t>
            </a:r>
          </a:p>
          <a:p>
            <a:pPr algn="l">
              <a:buFont typeface="Arial" panose="020B0604020202020204" pitchFamily="34" charset="0"/>
              <a:buChar char="•"/>
            </a:pPr>
            <a:r>
              <a:rPr lang="en-GB" b="0" i="0" dirty="0">
                <a:solidFill>
                  <a:srgbClr val="444444"/>
                </a:solidFill>
                <a:effectLst/>
                <a:highlight>
                  <a:srgbClr val="FFFFFF"/>
                </a:highlight>
                <a:latin typeface="Lato" panose="020F0502020204030203" pitchFamily="34" charset="0"/>
              </a:rPr>
              <a:t>Harassment:</a:t>
            </a:r>
          </a:p>
          <a:p>
            <a:pPr algn="l">
              <a:buFont typeface="Arial" panose="020B0604020202020204" pitchFamily="34" charset="0"/>
              <a:buChar char="•"/>
            </a:pPr>
            <a:r>
              <a:rPr lang="en-GB" b="0" i="0" dirty="0">
                <a:solidFill>
                  <a:srgbClr val="444444"/>
                </a:solidFill>
                <a:effectLst/>
                <a:highlight>
                  <a:srgbClr val="FFFFFF"/>
                </a:highlight>
                <a:latin typeface="Lato" panose="020F0502020204030203" pitchFamily="34" charset="0"/>
              </a:rPr>
              <a:t>Kidnap;</a:t>
            </a:r>
          </a:p>
          <a:p>
            <a:pPr algn="l">
              <a:buFont typeface="Arial" panose="020B0604020202020204" pitchFamily="34" charset="0"/>
              <a:buChar char="•"/>
            </a:pPr>
            <a:r>
              <a:rPr lang="en-GB" b="0" i="0" dirty="0">
                <a:solidFill>
                  <a:srgbClr val="444444"/>
                </a:solidFill>
                <a:effectLst/>
                <a:highlight>
                  <a:srgbClr val="FFFFFF"/>
                </a:highlight>
                <a:latin typeface="Lato" panose="020F0502020204030203" pitchFamily="34" charset="0"/>
              </a:rPr>
              <a:t>Blackmail;</a:t>
            </a:r>
          </a:p>
          <a:p>
            <a:pPr algn="l">
              <a:buFont typeface="Arial" panose="020B0604020202020204" pitchFamily="34" charset="0"/>
              <a:buChar char="•"/>
            </a:pPr>
            <a:r>
              <a:rPr lang="en-GB" b="0" i="0" dirty="0">
                <a:solidFill>
                  <a:srgbClr val="444444"/>
                </a:solidFill>
                <a:effectLst/>
                <a:highlight>
                  <a:srgbClr val="FFFFFF"/>
                </a:highlight>
                <a:latin typeface="Lato" panose="020F0502020204030203" pitchFamily="34" charset="0"/>
              </a:rPr>
              <a:t>False imprisonment;</a:t>
            </a:r>
          </a:p>
          <a:p>
            <a:pPr algn="l">
              <a:buFont typeface="Arial" panose="020B0604020202020204" pitchFamily="34" charset="0"/>
              <a:buChar char="•"/>
            </a:pPr>
            <a:r>
              <a:rPr lang="en-GB" b="0" i="0" dirty="0">
                <a:solidFill>
                  <a:srgbClr val="444444"/>
                </a:solidFill>
                <a:effectLst/>
                <a:highlight>
                  <a:srgbClr val="FFFFFF"/>
                </a:highlight>
                <a:latin typeface="Lato" panose="020F0502020204030203" pitchFamily="34" charset="0"/>
              </a:rPr>
              <a:t>Common assault, actual/grievous bodily harm;</a:t>
            </a:r>
          </a:p>
          <a:p>
            <a:pPr algn="l">
              <a:buFont typeface="Arial" panose="020B0604020202020204" pitchFamily="34" charset="0"/>
              <a:buChar char="•"/>
            </a:pPr>
            <a:r>
              <a:rPr lang="en-GB" b="0" i="0" dirty="0">
                <a:solidFill>
                  <a:srgbClr val="444444"/>
                </a:solidFill>
                <a:effectLst/>
                <a:highlight>
                  <a:srgbClr val="FFFFFF"/>
                </a:highlight>
                <a:latin typeface="Lato" panose="020F0502020204030203" pitchFamily="34" charset="0"/>
              </a:rPr>
              <a:t>Threats to kill;</a:t>
            </a:r>
          </a:p>
          <a:p>
            <a:pPr algn="l">
              <a:buFont typeface="Arial" panose="020B0604020202020204" pitchFamily="34" charset="0"/>
              <a:buChar char="•"/>
            </a:pPr>
            <a:r>
              <a:rPr lang="en-GB" b="0" i="0" dirty="0">
                <a:solidFill>
                  <a:srgbClr val="444444"/>
                </a:solidFill>
                <a:effectLst/>
                <a:highlight>
                  <a:srgbClr val="FFFFFF"/>
                </a:highlight>
                <a:latin typeface="Lato" panose="020F0502020204030203" pitchFamily="34" charset="0"/>
              </a:rPr>
              <a:t>Child abduction;</a:t>
            </a:r>
          </a:p>
          <a:p>
            <a:pPr algn="l">
              <a:buFont typeface="Arial" panose="020B0604020202020204" pitchFamily="34" charset="0"/>
              <a:buChar char="•"/>
            </a:pPr>
            <a:r>
              <a:rPr lang="en-GB" b="0" i="0" dirty="0">
                <a:solidFill>
                  <a:srgbClr val="444444"/>
                </a:solidFill>
                <a:effectLst/>
                <a:highlight>
                  <a:srgbClr val="FFFFFF"/>
                </a:highlight>
                <a:latin typeface="Lato" panose="020F0502020204030203" pitchFamily="34" charset="0"/>
              </a:rPr>
              <a:t>Rape or other sexual offences</a:t>
            </a:r>
          </a:p>
          <a:p>
            <a:pPr algn="l">
              <a:buFont typeface="Arial" panose="020B0604020202020204" pitchFamily="34" charset="0"/>
              <a:buChar char="•"/>
            </a:pPr>
            <a:r>
              <a:rPr lang="en-GB" b="0" i="0" dirty="0">
                <a:solidFill>
                  <a:srgbClr val="444444"/>
                </a:solidFill>
                <a:effectLst/>
                <a:highlight>
                  <a:srgbClr val="FFFFFF"/>
                </a:highlight>
                <a:latin typeface="Lato" panose="020F0502020204030203" pitchFamily="34" charset="0"/>
              </a:rPr>
              <a:t>Immigration offences;</a:t>
            </a:r>
          </a:p>
          <a:p>
            <a:pPr algn="l">
              <a:buFont typeface="Arial" panose="020B0604020202020204" pitchFamily="34" charset="0"/>
              <a:buChar char="•"/>
            </a:pPr>
            <a:r>
              <a:rPr lang="en-GB" b="0" i="0" dirty="0">
                <a:solidFill>
                  <a:srgbClr val="444444"/>
                </a:solidFill>
                <a:effectLst/>
                <a:highlight>
                  <a:srgbClr val="FFFFFF"/>
                </a:highlight>
                <a:latin typeface="Lato" panose="020F0502020204030203" pitchFamily="34" charset="0"/>
              </a:rPr>
              <a:t>Fraud;</a:t>
            </a:r>
          </a:p>
          <a:p>
            <a:pPr algn="l">
              <a:buFont typeface="Arial" panose="020B0604020202020204" pitchFamily="34" charset="0"/>
              <a:buChar char="•"/>
            </a:pPr>
            <a:r>
              <a:rPr lang="en-GB" b="0" i="0" dirty="0">
                <a:solidFill>
                  <a:srgbClr val="444444"/>
                </a:solidFill>
                <a:effectLst/>
                <a:highlight>
                  <a:srgbClr val="FFFFFF"/>
                </a:highlight>
                <a:latin typeface="Lato" panose="020F0502020204030203" pitchFamily="34" charset="0"/>
              </a:rPr>
              <a:t>Marriage offences;</a:t>
            </a:r>
          </a:p>
          <a:p>
            <a:pPr algn="l">
              <a:buFont typeface="Arial" panose="020B0604020202020204" pitchFamily="34" charset="0"/>
              <a:buChar char="•"/>
            </a:pPr>
            <a:r>
              <a:rPr lang="en-GB" b="0" i="0" dirty="0">
                <a:solidFill>
                  <a:srgbClr val="444444"/>
                </a:solidFill>
                <a:effectLst/>
                <a:highlight>
                  <a:srgbClr val="FFFFFF"/>
                </a:highlight>
                <a:latin typeface="Lato" panose="020F0502020204030203" pitchFamily="34" charset="0"/>
              </a:rPr>
              <a:t>People trafficking; and</a:t>
            </a:r>
          </a:p>
          <a:p>
            <a:pPr algn="l">
              <a:buFont typeface="Arial" panose="020B0604020202020204" pitchFamily="34" charset="0"/>
              <a:buChar char="•"/>
            </a:pPr>
            <a:r>
              <a:rPr lang="en-GB" b="0" i="0" dirty="0">
                <a:solidFill>
                  <a:srgbClr val="444444"/>
                </a:solidFill>
                <a:effectLst/>
                <a:highlight>
                  <a:srgbClr val="FFFFFF"/>
                </a:highlight>
                <a:latin typeface="Lato" panose="020F0502020204030203" pitchFamily="34" charset="0"/>
              </a:rPr>
              <a:t>Controlling, causing or inciting prostitution.</a:t>
            </a:r>
          </a:p>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25</a:t>
            </a:fld>
            <a:endParaRPr lang="en-GB"/>
          </a:p>
        </p:txBody>
      </p:sp>
    </p:spTree>
    <p:extLst>
      <p:ext uri="{BB962C8B-B14F-4D97-AF65-F5344CB8AC3E}">
        <p14:creationId xmlns:p14="http://schemas.microsoft.com/office/powerpoint/2010/main" val="28205049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Section 121 Anti-social Behaviour, Crime and Policing Act 2014 came into effect on 16 June 2014. </a:t>
            </a:r>
          </a:p>
          <a:p>
            <a:endParaRPr lang="en-GB" dirty="0"/>
          </a:p>
          <a:p>
            <a:endParaRPr lang="en-GB" dirty="0"/>
          </a:p>
          <a:p>
            <a:r>
              <a:rPr lang="en-GB" dirty="0"/>
              <a:t>A person commits an offence under the law of England and Wales if he or she - (a) uses violence, threats or any other form of coercion for the purpose of causing another person to enter into a marriage, and (b) believes, or ought reasonably to believe, that the conduct may cause the other person to enter into the marriage without free and full consent. It is this Act that criminalises forcing someone to marry. </a:t>
            </a:r>
          </a:p>
          <a:p>
            <a:endParaRPr lang="en-GB" dirty="0"/>
          </a:p>
          <a:p>
            <a:r>
              <a:rPr lang="en-GB" dirty="0"/>
              <a:t>Breaching a Forced Marriage Protection Order is also being criminalised. </a:t>
            </a:r>
          </a:p>
          <a:p>
            <a:endParaRPr lang="en-GB" dirty="0"/>
          </a:p>
          <a:p>
            <a:endParaRPr lang="en-GB" dirty="0"/>
          </a:p>
          <a:p>
            <a:endParaRPr lang="en-GB" dirty="0"/>
          </a:p>
          <a:p>
            <a:r>
              <a:rPr lang="en-GB" dirty="0"/>
              <a:t>The civil remedy of obtaining a Forced Marriage Protection Order through the family courts will continue to exist alongside the new criminal offence, so victims can choose how they wish to be assisted. Maximum penalty of seven years for committing a forced marriage offence and a maximum penalty of five years for breach of a forced marriage protection order</a:t>
            </a:r>
          </a:p>
        </p:txBody>
      </p:sp>
      <p:sp>
        <p:nvSpPr>
          <p:cNvPr id="4" name="Slide Number Placeholder 3"/>
          <p:cNvSpPr>
            <a:spLocks noGrp="1"/>
          </p:cNvSpPr>
          <p:nvPr>
            <p:ph type="sldNum" sz="quarter" idx="5"/>
          </p:nvPr>
        </p:nvSpPr>
        <p:spPr/>
        <p:txBody>
          <a:bodyPr/>
          <a:lstStyle/>
          <a:p>
            <a:fld id="{297C877E-9C59-4BF6-8D2E-930B76999369}" type="slidenum">
              <a:rPr lang="en-GB" smtClean="0"/>
              <a:t>26</a:t>
            </a:fld>
            <a:endParaRPr lang="en-GB" dirty="0"/>
          </a:p>
        </p:txBody>
      </p:sp>
    </p:spTree>
    <p:extLst>
      <p:ext uri="{BB962C8B-B14F-4D97-AF65-F5344CB8AC3E}">
        <p14:creationId xmlns:p14="http://schemas.microsoft.com/office/powerpoint/2010/main" val="255573573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the barriers to investigation</a:t>
            </a:r>
          </a:p>
          <a:p>
            <a:endParaRPr lang="en-GB" dirty="0"/>
          </a:p>
          <a:p>
            <a:r>
              <a:rPr lang="en-GB" dirty="0"/>
              <a:t>In pairs discuss and record the barriers to investigations in relation to HBV and Forced Marriage</a:t>
            </a:r>
          </a:p>
          <a:p>
            <a:endParaRPr lang="en-GB" dirty="0"/>
          </a:p>
          <a:p>
            <a:r>
              <a:rPr lang="en-GB" dirty="0"/>
              <a:t>•Loyalties to abusers. Victims may love their parents and relatives and not want to see them prosecuted – need to consider the risk</a:t>
            </a:r>
          </a:p>
          <a:p>
            <a:r>
              <a:rPr lang="en-GB" dirty="0"/>
              <a:t> •Communication with family and the community •Culture &amp; religion may be used as an excuse for violence, victims will have no support and malicious allegations may be made against them – do not make assumptions, consider the evidence </a:t>
            </a:r>
          </a:p>
          <a:p>
            <a:r>
              <a:rPr lang="en-GB" dirty="0"/>
              <a:t>•Issues of Perception of shame and dishonour •Victim/Witness Protection Scheme</a:t>
            </a:r>
          </a:p>
          <a:p>
            <a:r>
              <a:rPr lang="en-GB" dirty="0"/>
              <a:t> •Immigration status Do not allow this to impede police enquiries into an offence that may have been committed action the victim or their children. </a:t>
            </a:r>
          </a:p>
          <a:p>
            <a:r>
              <a:rPr lang="en-GB" dirty="0"/>
              <a:t>•Victims with no recourse to Public Funds – see below Extract</a:t>
            </a:r>
          </a:p>
          <a:p>
            <a:endParaRPr lang="en-GB" dirty="0"/>
          </a:p>
          <a:p>
            <a:r>
              <a:rPr lang="en-GB" dirty="0"/>
              <a:t>Applying for permission to settle here as a victim of domestic violence (Settlement DV) If your relationship with a British citizen or a person settled in the UK has broken down as a result of domestic violence, you may be able to apply for indefinite leave to 18 remain here. This is also referred to as permission to settle here permanently.</a:t>
            </a:r>
          </a:p>
        </p:txBody>
      </p:sp>
      <p:sp>
        <p:nvSpPr>
          <p:cNvPr id="4" name="Slide Number Placeholder 3"/>
          <p:cNvSpPr>
            <a:spLocks noGrp="1"/>
          </p:cNvSpPr>
          <p:nvPr>
            <p:ph type="sldNum" sz="quarter" idx="5"/>
          </p:nvPr>
        </p:nvSpPr>
        <p:spPr/>
        <p:txBody>
          <a:bodyPr/>
          <a:lstStyle/>
          <a:p>
            <a:fld id="{297C877E-9C59-4BF6-8D2E-930B76999369}" type="slidenum">
              <a:rPr lang="en-GB" smtClean="0"/>
              <a:t>27</a:t>
            </a:fld>
            <a:endParaRPr lang="en-GB" dirty="0"/>
          </a:p>
        </p:txBody>
      </p:sp>
    </p:spTree>
    <p:extLst>
      <p:ext uri="{BB962C8B-B14F-4D97-AF65-F5344CB8AC3E}">
        <p14:creationId xmlns:p14="http://schemas.microsoft.com/office/powerpoint/2010/main" val="215991007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28</a:t>
            </a:fld>
            <a:endParaRPr lang="en-GB" dirty="0"/>
          </a:p>
        </p:txBody>
      </p:sp>
    </p:spTree>
    <p:extLst>
      <p:ext uri="{BB962C8B-B14F-4D97-AF65-F5344CB8AC3E}">
        <p14:creationId xmlns:p14="http://schemas.microsoft.com/office/powerpoint/2010/main" val="25051681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your thoughts on this case?</a:t>
            </a:r>
          </a:p>
        </p:txBody>
      </p:sp>
      <p:sp>
        <p:nvSpPr>
          <p:cNvPr id="4" name="Slide Number Placeholder 3"/>
          <p:cNvSpPr>
            <a:spLocks noGrp="1"/>
          </p:cNvSpPr>
          <p:nvPr>
            <p:ph type="sldNum" sz="quarter" idx="5"/>
          </p:nvPr>
        </p:nvSpPr>
        <p:spPr/>
        <p:txBody>
          <a:bodyPr/>
          <a:lstStyle/>
          <a:p>
            <a:fld id="{297C877E-9C59-4BF6-8D2E-930B76999369}" type="slidenum">
              <a:rPr lang="en-GB" smtClean="0"/>
              <a:t>29</a:t>
            </a:fld>
            <a:endParaRPr lang="en-GB" dirty="0"/>
          </a:p>
        </p:txBody>
      </p:sp>
    </p:spTree>
    <p:extLst>
      <p:ext uri="{BB962C8B-B14F-4D97-AF65-F5344CB8AC3E}">
        <p14:creationId xmlns:p14="http://schemas.microsoft.com/office/powerpoint/2010/main" val="238214467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B0C0C"/>
                </a:solidFill>
                <a:effectLst/>
                <a:latin typeface="GDS Transport"/>
              </a:rPr>
              <a:t>The Forced Marriage Unit (</a:t>
            </a:r>
            <a:r>
              <a:rPr lang="en-GB" dirty="0"/>
              <a:t>FMU</a:t>
            </a:r>
            <a:r>
              <a:rPr lang="en-GB" b="0" i="0" dirty="0">
                <a:solidFill>
                  <a:srgbClr val="0B0C0C"/>
                </a:solidFill>
                <a:effectLst/>
                <a:latin typeface="GDS Transport"/>
              </a:rPr>
              <a:t>) is a joint Foreign, Commonwealth and Development Office (FCDO) and Home Office unit which leads on the government’s forced marriage policy, outreach and casework. </a:t>
            </a:r>
          </a:p>
          <a:p>
            <a:endParaRPr lang="en-GB" b="0" i="0" dirty="0">
              <a:solidFill>
                <a:srgbClr val="0B0C0C"/>
              </a:solidFill>
              <a:effectLst/>
              <a:latin typeface="GDS Transport"/>
            </a:endParaRPr>
          </a:p>
          <a:p>
            <a:r>
              <a:rPr lang="en-GB" b="0" i="0" dirty="0">
                <a:solidFill>
                  <a:srgbClr val="0B0C0C"/>
                </a:solidFill>
                <a:effectLst/>
                <a:latin typeface="GDS Transport"/>
              </a:rPr>
              <a:t>It operates both inside the UK (where support is provided to any individual) and overseas (where consular assistance is provided to British nationals, including dual nationals).</a:t>
            </a:r>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31</a:t>
            </a:fld>
            <a:endParaRPr lang="en-GB" dirty="0"/>
          </a:p>
        </p:txBody>
      </p:sp>
    </p:spTree>
    <p:extLst>
      <p:ext uri="{BB962C8B-B14F-4D97-AF65-F5344CB8AC3E}">
        <p14:creationId xmlns:p14="http://schemas.microsoft.com/office/powerpoint/2010/main" val="46478640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7C877E-9C59-4BF6-8D2E-930B76999369}" type="slidenum">
              <a:rPr lang="en-GB" smtClean="0"/>
              <a:t>32</a:t>
            </a:fld>
            <a:endParaRPr lang="en-GB" dirty="0"/>
          </a:p>
        </p:txBody>
      </p:sp>
    </p:spTree>
    <p:extLst>
      <p:ext uri="{BB962C8B-B14F-4D97-AF65-F5344CB8AC3E}">
        <p14:creationId xmlns:p14="http://schemas.microsoft.com/office/powerpoint/2010/main" val="14384601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99C53-AE68-7263-4D3A-682626B204C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2CF0A37-9FB2-08F7-ABF0-9B3E272E4A9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1FBF4C7-5CE6-6948-81AD-0DF3380FDF95}"/>
              </a:ext>
            </a:extLst>
          </p:cNvPr>
          <p:cNvSpPr>
            <a:spLocks noGrp="1"/>
          </p:cNvSpPr>
          <p:nvPr>
            <p:ph type="dt" sz="half" idx="10"/>
          </p:nvPr>
        </p:nvSpPr>
        <p:spPr/>
        <p:txBody>
          <a:bodyPr/>
          <a:lstStyle/>
          <a:p>
            <a:fld id="{1F9B608B-D923-45E0-A6A9-1F3CF2683F78}" type="datetimeFigureOut">
              <a:rPr lang="en-GB" smtClean="0"/>
              <a:t>07/08/2024</a:t>
            </a:fld>
            <a:endParaRPr lang="en-GB" dirty="0"/>
          </a:p>
        </p:txBody>
      </p:sp>
      <p:sp>
        <p:nvSpPr>
          <p:cNvPr id="5" name="Footer Placeholder 4">
            <a:extLst>
              <a:ext uri="{FF2B5EF4-FFF2-40B4-BE49-F238E27FC236}">
                <a16:creationId xmlns:a16="http://schemas.microsoft.com/office/drawing/2014/main" id="{85D76760-401F-805B-978F-5345380BCF5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368A687-DAD5-FEBD-87C6-C374817FF8C5}"/>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13107167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19D1A-297E-27F4-9EC4-8B179331DD9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CB83CBB-231A-1427-D2E6-137198505DE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E49AD23-DFB6-16DD-6466-107CF360D620}"/>
              </a:ext>
            </a:extLst>
          </p:cNvPr>
          <p:cNvSpPr>
            <a:spLocks noGrp="1"/>
          </p:cNvSpPr>
          <p:nvPr>
            <p:ph type="dt" sz="half" idx="10"/>
          </p:nvPr>
        </p:nvSpPr>
        <p:spPr/>
        <p:txBody>
          <a:bodyPr/>
          <a:lstStyle/>
          <a:p>
            <a:fld id="{1F9B608B-D923-45E0-A6A9-1F3CF2683F78}" type="datetimeFigureOut">
              <a:rPr lang="en-GB" smtClean="0"/>
              <a:t>07/08/2024</a:t>
            </a:fld>
            <a:endParaRPr lang="en-GB" dirty="0"/>
          </a:p>
        </p:txBody>
      </p:sp>
      <p:sp>
        <p:nvSpPr>
          <p:cNvPr id="5" name="Footer Placeholder 4">
            <a:extLst>
              <a:ext uri="{FF2B5EF4-FFF2-40B4-BE49-F238E27FC236}">
                <a16:creationId xmlns:a16="http://schemas.microsoft.com/office/drawing/2014/main" id="{0104E2B0-0BD5-080E-6512-4AC0677B699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2C3BEBD-6F9D-8596-91BC-6710761061EB}"/>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29865863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50643-8F30-2285-F085-8ED7CF0E85B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95D976D-BAA7-B4CB-D058-4E22283B817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E63F98D-13ED-3A21-D4D8-7E756CE59FE6}"/>
              </a:ext>
            </a:extLst>
          </p:cNvPr>
          <p:cNvSpPr>
            <a:spLocks noGrp="1"/>
          </p:cNvSpPr>
          <p:nvPr>
            <p:ph type="dt" sz="half" idx="10"/>
          </p:nvPr>
        </p:nvSpPr>
        <p:spPr/>
        <p:txBody>
          <a:bodyPr/>
          <a:lstStyle/>
          <a:p>
            <a:fld id="{1F9B608B-D923-45E0-A6A9-1F3CF2683F78}" type="datetimeFigureOut">
              <a:rPr lang="en-GB" smtClean="0"/>
              <a:t>07/08/2024</a:t>
            </a:fld>
            <a:endParaRPr lang="en-GB" dirty="0"/>
          </a:p>
        </p:txBody>
      </p:sp>
      <p:sp>
        <p:nvSpPr>
          <p:cNvPr id="5" name="Footer Placeholder 4">
            <a:extLst>
              <a:ext uri="{FF2B5EF4-FFF2-40B4-BE49-F238E27FC236}">
                <a16:creationId xmlns:a16="http://schemas.microsoft.com/office/drawing/2014/main" id="{9A9D70D4-7167-C92F-D5A3-55843544BAC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D6A28F2A-4159-D9E4-1767-40AE02FD3E95}"/>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15952779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B0B68C-94B7-04DC-FE5C-59E40E3CDE5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27A496A-430A-455E-841F-5B80673685E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6A01B01-BA10-CA05-E924-5886C71F7B9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76FDB2D-5DA5-AC6C-CCBF-8469A608D87A}"/>
              </a:ext>
            </a:extLst>
          </p:cNvPr>
          <p:cNvSpPr>
            <a:spLocks noGrp="1"/>
          </p:cNvSpPr>
          <p:nvPr>
            <p:ph type="dt" sz="half" idx="10"/>
          </p:nvPr>
        </p:nvSpPr>
        <p:spPr/>
        <p:txBody>
          <a:bodyPr/>
          <a:lstStyle/>
          <a:p>
            <a:fld id="{1F9B608B-D923-45E0-A6A9-1F3CF2683F78}" type="datetimeFigureOut">
              <a:rPr lang="en-GB" smtClean="0"/>
              <a:t>07/08/2024</a:t>
            </a:fld>
            <a:endParaRPr lang="en-GB" dirty="0"/>
          </a:p>
        </p:txBody>
      </p:sp>
      <p:sp>
        <p:nvSpPr>
          <p:cNvPr id="6" name="Footer Placeholder 5">
            <a:extLst>
              <a:ext uri="{FF2B5EF4-FFF2-40B4-BE49-F238E27FC236}">
                <a16:creationId xmlns:a16="http://schemas.microsoft.com/office/drawing/2014/main" id="{7C5D07F0-26E2-9A20-F85F-DADD6925C7F8}"/>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BA59BE11-15A0-26EC-5D96-4AF74D5DB00A}"/>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34619137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62AF32-EB2E-A7E1-9B02-80D52DFC9B0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78A0784-80D1-53D1-5DFA-C37947F6113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FC005A1-C9F6-8980-1D4B-FE99135E516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622BCA9-1D8B-DC2E-8FC4-04397EBD646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0ED59C3-915A-AAE1-633E-7CADC187430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A4FD252-45D9-1C70-248E-7CA5844A54C7}"/>
              </a:ext>
            </a:extLst>
          </p:cNvPr>
          <p:cNvSpPr>
            <a:spLocks noGrp="1"/>
          </p:cNvSpPr>
          <p:nvPr>
            <p:ph type="dt" sz="half" idx="10"/>
          </p:nvPr>
        </p:nvSpPr>
        <p:spPr/>
        <p:txBody>
          <a:bodyPr/>
          <a:lstStyle/>
          <a:p>
            <a:fld id="{1F9B608B-D923-45E0-A6A9-1F3CF2683F78}" type="datetimeFigureOut">
              <a:rPr lang="en-GB" smtClean="0"/>
              <a:t>07/08/2024</a:t>
            </a:fld>
            <a:endParaRPr lang="en-GB" dirty="0"/>
          </a:p>
        </p:txBody>
      </p:sp>
      <p:sp>
        <p:nvSpPr>
          <p:cNvPr id="8" name="Footer Placeholder 7">
            <a:extLst>
              <a:ext uri="{FF2B5EF4-FFF2-40B4-BE49-F238E27FC236}">
                <a16:creationId xmlns:a16="http://schemas.microsoft.com/office/drawing/2014/main" id="{319B710C-3C17-4DB2-0D4B-C235761BB859}"/>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6359BAE0-FA4E-98FB-98D7-049D5E3AAAFD}"/>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20198655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15FCC-35D7-1D22-2F16-0E5552B8D81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689BD04-0C11-3703-1850-0B67935E48E1}"/>
              </a:ext>
            </a:extLst>
          </p:cNvPr>
          <p:cNvSpPr>
            <a:spLocks noGrp="1"/>
          </p:cNvSpPr>
          <p:nvPr>
            <p:ph type="dt" sz="half" idx="10"/>
          </p:nvPr>
        </p:nvSpPr>
        <p:spPr/>
        <p:txBody>
          <a:bodyPr/>
          <a:lstStyle/>
          <a:p>
            <a:fld id="{1F9B608B-D923-45E0-A6A9-1F3CF2683F78}" type="datetimeFigureOut">
              <a:rPr lang="en-GB" smtClean="0"/>
              <a:t>07/08/2024</a:t>
            </a:fld>
            <a:endParaRPr lang="en-GB" dirty="0"/>
          </a:p>
        </p:txBody>
      </p:sp>
      <p:sp>
        <p:nvSpPr>
          <p:cNvPr id="4" name="Footer Placeholder 3">
            <a:extLst>
              <a:ext uri="{FF2B5EF4-FFF2-40B4-BE49-F238E27FC236}">
                <a16:creationId xmlns:a16="http://schemas.microsoft.com/office/drawing/2014/main" id="{863356C2-2AA8-5A54-4022-BB70EBBC7732}"/>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890F575B-84F7-0C2F-D4BF-9D88A3C5A48F}"/>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11658124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0B9B7BB-1E15-0044-A1F9-223A5A5318E6}"/>
              </a:ext>
            </a:extLst>
          </p:cNvPr>
          <p:cNvSpPr>
            <a:spLocks noGrp="1"/>
          </p:cNvSpPr>
          <p:nvPr>
            <p:ph type="dt" sz="half" idx="10"/>
          </p:nvPr>
        </p:nvSpPr>
        <p:spPr/>
        <p:txBody>
          <a:bodyPr/>
          <a:lstStyle/>
          <a:p>
            <a:fld id="{1F9B608B-D923-45E0-A6A9-1F3CF2683F78}" type="datetimeFigureOut">
              <a:rPr lang="en-GB" smtClean="0"/>
              <a:t>07/08/2024</a:t>
            </a:fld>
            <a:endParaRPr lang="en-GB" dirty="0"/>
          </a:p>
        </p:txBody>
      </p:sp>
      <p:sp>
        <p:nvSpPr>
          <p:cNvPr id="3" name="Footer Placeholder 2">
            <a:extLst>
              <a:ext uri="{FF2B5EF4-FFF2-40B4-BE49-F238E27FC236}">
                <a16:creationId xmlns:a16="http://schemas.microsoft.com/office/drawing/2014/main" id="{CC338E58-87E6-1648-2EB6-4B78E6123B15}"/>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680F5663-DA4D-16E6-0B13-3CD12736A422}"/>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26531953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C2A1E-FE45-892E-7152-5778D656D3A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70137BE-F0CE-375E-5B07-C0FEF970BB2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F4A7FFA-68FB-B754-D10A-E176A873CAD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8643001-F735-E76C-3591-0159B3DE0A25}"/>
              </a:ext>
            </a:extLst>
          </p:cNvPr>
          <p:cNvSpPr>
            <a:spLocks noGrp="1"/>
          </p:cNvSpPr>
          <p:nvPr>
            <p:ph type="dt" sz="half" idx="10"/>
          </p:nvPr>
        </p:nvSpPr>
        <p:spPr/>
        <p:txBody>
          <a:bodyPr/>
          <a:lstStyle/>
          <a:p>
            <a:fld id="{1F9B608B-D923-45E0-A6A9-1F3CF2683F78}" type="datetimeFigureOut">
              <a:rPr lang="en-GB" smtClean="0"/>
              <a:t>07/08/2024</a:t>
            </a:fld>
            <a:endParaRPr lang="en-GB" dirty="0"/>
          </a:p>
        </p:txBody>
      </p:sp>
      <p:sp>
        <p:nvSpPr>
          <p:cNvPr id="6" name="Footer Placeholder 5">
            <a:extLst>
              <a:ext uri="{FF2B5EF4-FFF2-40B4-BE49-F238E27FC236}">
                <a16:creationId xmlns:a16="http://schemas.microsoft.com/office/drawing/2014/main" id="{BDE1734E-1230-B48D-2148-860126D4D65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84DF4016-D84F-702F-11A4-1324AAD9CB45}"/>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9699670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F1038-E60D-89F8-E2CB-ADF4306D354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919658B-3D4D-3F32-BB4E-98825D48C99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E4E2B6C0-F1F7-9F9B-1209-2A12F8CD12C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F9E123E-55B7-79CB-E199-898FF7AAA899}"/>
              </a:ext>
            </a:extLst>
          </p:cNvPr>
          <p:cNvSpPr>
            <a:spLocks noGrp="1"/>
          </p:cNvSpPr>
          <p:nvPr>
            <p:ph type="dt" sz="half" idx="10"/>
          </p:nvPr>
        </p:nvSpPr>
        <p:spPr/>
        <p:txBody>
          <a:bodyPr/>
          <a:lstStyle/>
          <a:p>
            <a:fld id="{1F9B608B-D923-45E0-A6A9-1F3CF2683F78}" type="datetimeFigureOut">
              <a:rPr lang="en-GB" smtClean="0"/>
              <a:t>07/08/2024</a:t>
            </a:fld>
            <a:endParaRPr lang="en-GB" dirty="0"/>
          </a:p>
        </p:txBody>
      </p:sp>
      <p:sp>
        <p:nvSpPr>
          <p:cNvPr id="6" name="Footer Placeholder 5">
            <a:extLst>
              <a:ext uri="{FF2B5EF4-FFF2-40B4-BE49-F238E27FC236}">
                <a16:creationId xmlns:a16="http://schemas.microsoft.com/office/drawing/2014/main" id="{D3426051-49C0-580B-AA43-608028FF30E4}"/>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E3F98535-FA62-BE0F-218E-65D5A0BE9CC8}"/>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2360177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AAEC7-BFC6-2C3E-38EF-66C17C4BA56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7995D45-6918-1747-D74F-35C8B54FC46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3AE833E-6D4F-47D8-B4B4-9DFF324A67F6}"/>
              </a:ext>
            </a:extLst>
          </p:cNvPr>
          <p:cNvSpPr>
            <a:spLocks noGrp="1"/>
          </p:cNvSpPr>
          <p:nvPr>
            <p:ph type="dt" sz="half" idx="10"/>
          </p:nvPr>
        </p:nvSpPr>
        <p:spPr/>
        <p:txBody>
          <a:bodyPr/>
          <a:lstStyle/>
          <a:p>
            <a:fld id="{1F9B608B-D923-45E0-A6A9-1F3CF2683F78}" type="datetimeFigureOut">
              <a:rPr lang="en-GB" smtClean="0"/>
              <a:t>07/08/2024</a:t>
            </a:fld>
            <a:endParaRPr lang="en-GB" dirty="0"/>
          </a:p>
        </p:txBody>
      </p:sp>
      <p:sp>
        <p:nvSpPr>
          <p:cNvPr id="5" name="Footer Placeholder 4">
            <a:extLst>
              <a:ext uri="{FF2B5EF4-FFF2-40B4-BE49-F238E27FC236}">
                <a16:creationId xmlns:a16="http://schemas.microsoft.com/office/drawing/2014/main" id="{AE4E9EF3-AB70-CFB5-7457-05C323C19F1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DD2B542-2FCF-D929-3270-BEAB267F8AE2}"/>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18008740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18CC06B-6006-38E8-79D0-5E784C261D6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967E9DC-16B9-575F-05E0-978267C058D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F176D9-80D3-C358-7364-4F3F9049F2F1}"/>
              </a:ext>
            </a:extLst>
          </p:cNvPr>
          <p:cNvSpPr>
            <a:spLocks noGrp="1"/>
          </p:cNvSpPr>
          <p:nvPr>
            <p:ph type="dt" sz="half" idx="10"/>
          </p:nvPr>
        </p:nvSpPr>
        <p:spPr/>
        <p:txBody>
          <a:bodyPr/>
          <a:lstStyle/>
          <a:p>
            <a:fld id="{1F9B608B-D923-45E0-A6A9-1F3CF2683F78}" type="datetimeFigureOut">
              <a:rPr lang="en-GB" smtClean="0"/>
              <a:t>07/08/2024</a:t>
            </a:fld>
            <a:endParaRPr lang="en-GB" dirty="0"/>
          </a:p>
        </p:txBody>
      </p:sp>
      <p:sp>
        <p:nvSpPr>
          <p:cNvPr id="5" name="Footer Placeholder 4">
            <a:extLst>
              <a:ext uri="{FF2B5EF4-FFF2-40B4-BE49-F238E27FC236}">
                <a16:creationId xmlns:a16="http://schemas.microsoft.com/office/drawing/2014/main" id="{4F57F0DA-BD37-9E23-F365-ECFE18F5FBD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FFC7CBC3-D8CE-E764-44E9-29D45CC833AF}"/>
              </a:ext>
            </a:extLst>
          </p:cNvPr>
          <p:cNvSpPr>
            <a:spLocks noGrp="1"/>
          </p:cNvSpPr>
          <p:nvPr>
            <p:ph type="sldNum" sz="quarter" idx="12"/>
          </p:nvPr>
        </p:nvSpPr>
        <p:spPr/>
        <p:txBody>
          <a:bodyPr/>
          <a:lstStyle/>
          <a:p>
            <a:fld id="{4B8773A1-2E12-46D2-BA4A-9C5C76CB1B9E}" type="slidenum">
              <a:rPr lang="en-GB" smtClean="0"/>
              <a:t>‹#›</a:t>
            </a:fld>
            <a:endParaRPr lang="en-GB" dirty="0"/>
          </a:p>
        </p:txBody>
      </p:sp>
    </p:spTree>
    <p:extLst>
      <p:ext uri="{BB962C8B-B14F-4D97-AF65-F5344CB8AC3E}">
        <p14:creationId xmlns:p14="http://schemas.microsoft.com/office/powerpoint/2010/main" val="2981951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EC848BE-11C3-ED6D-25AE-D7CE36FDE15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9C168B5-E52E-3470-EA1D-408983B8B0E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F92AE1-EB3B-CFD2-7330-4E8E86B3DE7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F9B608B-D923-45E0-A6A9-1F3CF2683F78}" type="datetimeFigureOut">
              <a:rPr lang="en-GB" smtClean="0"/>
              <a:t>07/08/2024</a:t>
            </a:fld>
            <a:endParaRPr lang="en-GB" dirty="0"/>
          </a:p>
        </p:txBody>
      </p:sp>
      <p:sp>
        <p:nvSpPr>
          <p:cNvPr id="5" name="Footer Placeholder 4">
            <a:extLst>
              <a:ext uri="{FF2B5EF4-FFF2-40B4-BE49-F238E27FC236}">
                <a16:creationId xmlns:a16="http://schemas.microsoft.com/office/drawing/2014/main" id="{3840ACDD-DD16-9A9D-974C-14882595DA0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31898EE5-DAE2-CBE8-B515-ABC85334419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B8773A1-2E12-46D2-BA4A-9C5C76CB1B9E}" type="slidenum">
              <a:rPr lang="en-GB" smtClean="0"/>
              <a:t>‹#›</a:t>
            </a:fld>
            <a:endParaRPr lang="en-GB" dirty="0"/>
          </a:p>
        </p:txBody>
      </p:sp>
    </p:spTree>
    <p:extLst>
      <p:ext uri="{BB962C8B-B14F-4D97-AF65-F5344CB8AC3E}">
        <p14:creationId xmlns:p14="http://schemas.microsoft.com/office/powerpoint/2010/main" val="8633879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2.png"/><Relationship Id="rId4" Type="http://schemas.openxmlformats.org/officeDocument/2006/relationships/notesSlide" Target="../notesSlides/notesSlide6.xml"/><Relationship Id="rId9" Type="http://schemas.microsoft.com/office/2007/relationships/diagramDrawing" Target="../diagrams/drawing1.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image" Target="../media/image8.pn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3" Type="http://schemas.openxmlformats.org/officeDocument/2006/relationships/audio" Target="../media/media11.m4a"/><Relationship Id="rId2" Type="http://schemas.microsoft.com/office/2007/relationships/media" Target="../media/media11.m4a"/><Relationship Id="rId1" Type="http://schemas.openxmlformats.org/officeDocument/2006/relationships/video" Target="https://www.youtube.com/embed/kHHxF6ahxEg?feature=oembed" TargetMode="External"/><Relationship Id="rId6" Type="http://schemas.openxmlformats.org/officeDocument/2006/relationships/image" Target="../media/image2.png"/><Relationship Id="rId5" Type="http://schemas.openxmlformats.org/officeDocument/2006/relationships/image" Target="../media/image9.jpeg"/><Relationship Id="rId4"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notesSlide" Target="../notesSlides/notesSlide11.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notesSlide" Target="../notesSlides/notesSlide12.xml"/></Relationships>
</file>

<file path=ppt/slides/_rels/slide15.xml.rels><?xml version="1.0" encoding="UTF-8" standalone="yes"?>
<Relationships xmlns="http://schemas.openxmlformats.org/package/2006/relationships"><Relationship Id="rId3" Type="http://schemas.openxmlformats.org/officeDocument/2006/relationships/audio" Target="../media/media14.m4a"/><Relationship Id="rId7" Type="http://schemas.openxmlformats.org/officeDocument/2006/relationships/image" Target="../media/image2.png"/><Relationship Id="rId2" Type="http://schemas.microsoft.com/office/2007/relationships/media" Target="../media/media14.m4a"/><Relationship Id="rId1" Type="http://schemas.openxmlformats.org/officeDocument/2006/relationships/video" Target="https://www.youtube.com/embed/Qn-VhFHkUoY?start=524&amp;feature=oembed" TargetMode="External"/><Relationship Id="rId6" Type="http://schemas.openxmlformats.org/officeDocument/2006/relationships/image" Target="../media/image12.jpeg"/><Relationship Id="rId5" Type="http://schemas.openxmlformats.org/officeDocument/2006/relationships/notesSlide" Target="../notesSlides/notesSlide13.xml"/><Relationship Id="rId4"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2.png"/><Relationship Id="rId5" Type="http://schemas.openxmlformats.org/officeDocument/2006/relationships/image" Target="../media/image13.png"/><Relationship Id="rId4" Type="http://schemas.openxmlformats.org/officeDocument/2006/relationships/notesSlide" Target="../notesSlides/notesSlide14.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2.png"/><Relationship Id="rId5" Type="http://schemas.openxmlformats.org/officeDocument/2006/relationships/image" Target="../media/image14.png"/><Relationship Id="rId4" Type="http://schemas.openxmlformats.org/officeDocument/2006/relationships/notesSlide" Target="../notesSlides/notesSlide15.xml"/></Relationships>
</file>

<file path=ppt/slides/_rels/slide19.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2.png"/><Relationship Id="rId4" Type="http://schemas.openxmlformats.org/officeDocument/2006/relationships/notesSlide" Target="../notesSlides/notesSlide16.xml"/><Relationship Id="rId9" Type="http://schemas.microsoft.com/office/2007/relationships/diagramDrawing" Target="../diagrams/drawing2.xml"/></Relationships>
</file>

<file path=ppt/slides/_rels/slide20.xml.rels><?xml version="1.0" encoding="UTF-8" standalone="yes"?>
<Relationships xmlns="http://schemas.openxmlformats.org/package/2006/relationships"><Relationship Id="rId8" Type="http://schemas.openxmlformats.org/officeDocument/2006/relationships/diagramQuickStyle" Target="../diagrams/quickStyle3.xml"/><Relationship Id="rId3" Type="http://schemas.openxmlformats.org/officeDocument/2006/relationships/slideLayout" Target="../slideLayouts/slideLayout2.xml"/><Relationship Id="rId7" Type="http://schemas.openxmlformats.org/officeDocument/2006/relationships/diagramLayout" Target="../diagrams/layout3.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diagramData" Target="../diagrams/data3.xml"/><Relationship Id="rId11" Type="http://schemas.openxmlformats.org/officeDocument/2006/relationships/image" Target="../media/image2.png"/><Relationship Id="rId5" Type="http://schemas.openxmlformats.org/officeDocument/2006/relationships/image" Target="../media/image15.png"/><Relationship Id="rId10" Type="http://schemas.microsoft.com/office/2007/relationships/diagramDrawing" Target="../diagrams/drawing3.xml"/><Relationship Id="rId4" Type="http://schemas.openxmlformats.org/officeDocument/2006/relationships/notesSlide" Target="../notesSlides/notesSlide17.xml"/><Relationship Id="rId9" Type="http://schemas.openxmlformats.org/officeDocument/2006/relationships/diagramColors" Target="../diagrams/colors3.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image" Target="../media/image2.png"/><Relationship Id="rId5" Type="http://schemas.openxmlformats.org/officeDocument/2006/relationships/image" Target="../media/image16.png"/><Relationship Id="rId4" Type="http://schemas.openxmlformats.org/officeDocument/2006/relationships/notesSlide" Target="../notesSlides/notesSlide18.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image" Target="../media/image2.png"/><Relationship Id="rId5" Type="http://schemas.openxmlformats.org/officeDocument/2006/relationships/image" Target="../media/image17.png"/><Relationship Id="rId4" Type="http://schemas.openxmlformats.org/officeDocument/2006/relationships/notesSlide" Target="../notesSlides/notesSlide19.xml"/></Relationships>
</file>

<file path=ppt/slides/_rels/slide23.xml.rels><?xml version="1.0" encoding="UTF-8" standalone="yes"?>
<Relationships xmlns="http://schemas.openxmlformats.org/package/2006/relationships"><Relationship Id="rId3" Type="http://schemas.openxmlformats.org/officeDocument/2006/relationships/audio" Target="../media/media22.m4a"/><Relationship Id="rId7" Type="http://schemas.openxmlformats.org/officeDocument/2006/relationships/image" Target="../media/image2.png"/><Relationship Id="rId2" Type="http://schemas.microsoft.com/office/2007/relationships/media" Target="../media/media22.m4a"/><Relationship Id="rId1" Type="http://schemas.openxmlformats.org/officeDocument/2006/relationships/video" Target="https://www.youtube.com/embed/CpC4WH781bY?feature=oembed" TargetMode="External"/><Relationship Id="rId6" Type="http://schemas.openxmlformats.org/officeDocument/2006/relationships/image" Target="../media/image18.jpeg"/><Relationship Id="rId5" Type="http://schemas.openxmlformats.org/officeDocument/2006/relationships/notesSlide" Target="../notesSlides/notesSlide20.xml"/><Relationship Id="rId4"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6" Type="http://schemas.openxmlformats.org/officeDocument/2006/relationships/image" Target="../media/image2.png"/><Relationship Id="rId5" Type="http://schemas.openxmlformats.org/officeDocument/2006/relationships/image" Target="../media/image19.png"/><Relationship Id="rId4" Type="http://schemas.openxmlformats.org/officeDocument/2006/relationships/notesSlide" Target="../notesSlides/notesSlide21.xml"/></Relationships>
</file>

<file path=ppt/slides/_rels/slide25.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2.xml"/><Relationship Id="rId7" Type="http://schemas.openxmlformats.org/officeDocument/2006/relationships/diagramQuickStyle" Target="../diagrams/quickStyle4.xml"/><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2.png"/><Relationship Id="rId4" Type="http://schemas.openxmlformats.org/officeDocument/2006/relationships/notesSlide" Target="../notesSlides/notesSlide22.xml"/><Relationship Id="rId9" Type="http://schemas.microsoft.com/office/2007/relationships/diagramDrawing" Target="../diagrams/drawing4.xml"/></Relationships>
</file>

<file path=ppt/slides/_rels/slide26.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slideLayout" Target="../slideLayouts/slideLayout2.xml"/><Relationship Id="rId7" Type="http://schemas.openxmlformats.org/officeDocument/2006/relationships/diagramQuickStyle" Target="../diagrams/quickStyle5.xml"/><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diagramLayout" Target="../diagrams/layout5.xml"/><Relationship Id="rId5" Type="http://schemas.openxmlformats.org/officeDocument/2006/relationships/diagramData" Target="../diagrams/data5.xml"/><Relationship Id="rId10" Type="http://schemas.openxmlformats.org/officeDocument/2006/relationships/image" Target="../media/image2.png"/><Relationship Id="rId4" Type="http://schemas.openxmlformats.org/officeDocument/2006/relationships/notesSlide" Target="../notesSlides/notesSlide23.xml"/><Relationship Id="rId9" Type="http://schemas.microsoft.com/office/2007/relationships/diagramDrawing" Target="../diagrams/drawing5.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image" Target="../media/image2.png"/><Relationship Id="rId5" Type="http://schemas.openxmlformats.org/officeDocument/2006/relationships/image" Target="../media/image20.jpeg"/><Relationship Id="rId4" Type="http://schemas.openxmlformats.org/officeDocument/2006/relationships/notesSlide" Target="../notesSlides/notesSlide24.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7.m4a"/><Relationship Id="rId1" Type="http://schemas.microsoft.com/office/2007/relationships/media" Target="../media/media27.m4a"/><Relationship Id="rId5" Type="http://schemas.openxmlformats.org/officeDocument/2006/relationships/image" Target="../media/image2.png"/><Relationship Id="rId4" Type="http://schemas.openxmlformats.org/officeDocument/2006/relationships/notesSlide" Target="../notesSlides/notesSlide25.xml"/></Relationships>
</file>

<file path=ppt/slides/_rels/slide29.xml.rels><?xml version="1.0" encoding="UTF-8" standalone="yes"?>
<Relationships xmlns="http://schemas.openxmlformats.org/package/2006/relationships"><Relationship Id="rId3" Type="http://schemas.openxmlformats.org/officeDocument/2006/relationships/audio" Target="../media/media28.m4a"/><Relationship Id="rId7" Type="http://schemas.openxmlformats.org/officeDocument/2006/relationships/image" Target="../media/image2.png"/><Relationship Id="rId2" Type="http://schemas.microsoft.com/office/2007/relationships/media" Target="../media/media28.m4a"/><Relationship Id="rId1" Type="http://schemas.openxmlformats.org/officeDocument/2006/relationships/video" Target="https://www.youtube.com/embed/d5T-P7tbiVE?start=9&amp;feature=oembed" TargetMode="External"/><Relationship Id="rId6" Type="http://schemas.openxmlformats.org/officeDocument/2006/relationships/image" Target="../media/image21.jpeg"/><Relationship Id="rId5" Type="http://schemas.openxmlformats.org/officeDocument/2006/relationships/notesSlide" Target="../notesSlides/notesSlide26.xml"/><Relationship Id="rId4"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9.m4a"/><Relationship Id="rId1" Type="http://schemas.microsoft.com/office/2007/relationships/media" Target="../media/media29.m4a"/><Relationship Id="rId5" Type="http://schemas.openxmlformats.org/officeDocument/2006/relationships/image" Target="../media/image2.png"/><Relationship Id="rId4" Type="http://schemas.openxmlformats.org/officeDocument/2006/relationships/image" Target="../media/image22.png"/></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30.m4a"/><Relationship Id="rId1" Type="http://schemas.microsoft.com/office/2007/relationships/media" Target="../media/media30.m4a"/><Relationship Id="rId6" Type="http://schemas.openxmlformats.org/officeDocument/2006/relationships/hyperlink" Target="https://www.gov.uk/guidance/forced-marriage" TargetMode="External"/><Relationship Id="rId5" Type="http://schemas.openxmlformats.org/officeDocument/2006/relationships/image" Target="../media/image23.jpeg"/><Relationship Id="rId4" Type="http://schemas.openxmlformats.org/officeDocument/2006/relationships/notesSlide" Target="../notesSlides/notesSlide27.xml"/></Relationships>
</file>

<file path=ppt/slides/_rels/slide32.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slideLayout" Target="../slideLayouts/slideLayout2.xml"/><Relationship Id="rId7" Type="http://schemas.openxmlformats.org/officeDocument/2006/relationships/diagramQuickStyle" Target="../diagrams/quickStyle6.xml"/><Relationship Id="rId2" Type="http://schemas.openxmlformats.org/officeDocument/2006/relationships/audio" Target="../media/media31.m4a"/><Relationship Id="rId1" Type="http://schemas.microsoft.com/office/2007/relationships/media" Target="../media/media31.m4a"/><Relationship Id="rId6" Type="http://schemas.openxmlformats.org/officeDocument/2006/relationships/diagramLayout" Target="../diagrams/layout6.xml"/><Relationship Id="rId5" Type="http://schemas.openxmlformats.org/officeDocument/2006/relationships/diagramData" Target="../diagrams/data6.xml"/><Relationship Id="rId10" Type="http://schemas.openxmlformats.org/officeDocument/2006/relationships/image" Target="../media/image2.png"/><Relationship Id="rId4" Type="http://schemas.openxmlformats.org/officeDocument/2006/relationships/notesSlide" Target="../notesSlides/notesSlide28.xml"/><Relationship Id="rId9" Type="http://schemas.microsoft.com/office/2007/relationships/diagramDrawing" Target="../diagrams/drawing6.xm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2.m4a"/><Relationship Id="rId1" Type="http://schemas.microsoft.com/office/2007/relationships/media" Target="../media/media32.m4a"/><Relationship Id="rId5" Type="http://schemas.openxmlformats.org/officeDocument/2006/relationships/image" Target="../media/image2.png"/><Relationship Id="rId4" Type="http://schemas.openxmlformats.org/officeDocument/2006/relationships/image" Target="../media/image24.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CCA5F87-1D1E-45CB-8D83-FC7EEFAD99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Content Placeholder 4">
            <a:extLst>
              <a:ext uri="{FF2B5EF4-FFF2-40B4-BE49-F238E27FC236}">
                <a16:creationId xmlns:a16="http://schemas.microsoft.com/office/drawing/2014/main" id="{97BEA3A2-1908-3BE6-A8D6-D73A626E7D49}"/>
              </a:ext>
            </a:extLst>
          </p:cNvPr>
          <p:cNvPicPr>
            <a:picLocks noGrp="1" noChangeAspect="1"/>
          </p:cNvPicPr>
          <p:nvPr>
            <p:ph idx="1"/>
          </p:nvPr>
        </p:nvPicPr>
        <p:blipFill rotWithShape="1">
          <a:blip r:embed="rId5"/>
          <a:srcRect l="30480" t="3463" r="1" b="5629"/>
          <a:stretch/>
        </p:blipFill>
        <p:spPr>
          <a:xfrm>
            <a:off x="20" y="10"/>
            <a:ext cx="8668492" cy="6857990"/>
          </a:xfrm>
          <a:prstGeom prst="rect">
            <a:avLst/>
          </a:prstGeom>
        </p:spPr>
      </p:pic>
      <p:sp>
        <p:nvSpPr>
          <p:cNvPr id="12" name="Rectangle 11">
            <a:extLst>
              <a:ext uri="{FF2B5EF4-FFF2-40B4-BE49-F238E27FC236}">
                <a16:creationId xmlns:a16="http://schemas.microsoft.com/office/drawing/2014/main" id="{7CCFC2C6-6238-4A2F-93DE-2ADF74AF6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711652" y="0"/>
            <a:ext cx="8480347"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73D193C-196C-878B-4F60-561A687FA215}"/>
              </a:ext>
            </a:extLst>
          </p:cNvPr>
          <p:cNvSpPr>
            <a:spLocks noGrp="1"/>
          </p:cNvSpPr>
          <p:nvPr>
            <p:ph type="title"/>
          </p:nvPr>
        </p:nvSpPr>
        <p:spPr>
          <a:xfrm>
            <a:off x="7848600" y="1122363"/>
            <a:ext cx="4023360" cy="3204134"/>
          </a:xfrm>
        </p:spPr>
        <p:txBody>
          <a:bodyPr vert="horz" lIns="91440" tIns="45720" rIns="91440" bIns="45720" rtlCol="0" anchor="b">
            <a:normAutofit fontScale="90000"/>
          </a:bodyPr>
          <a:lstStyle/>
          <a:p>
            <a:r>
              <a:rPr lang="en-US" dirty="0"/>
              <a:t>Honour Based Abuse, Forced Marriage</a:t>
            </a:r>
            <a:br>
              <a:rPr lang="en-US" dirty="0"/>
            </a:br>
            <a:br>
              <a:rPr lang="en-US" dirty="0"/>
            </a:br>
            <a:r>
              <a:rPr lang="en-US" dirty="0"/>
              <a:t>Recorded session</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305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1648"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Audio 5">
            <a:hlinkClick r:id="" action="ppaction://media"/>
            <a:extLst>
              <a:ext uri="{FF2B5EF4-FFF2-40B4-BE49-F238E27FC236}">
                <a16:creationId xmlns:a16="http://schemas.microsoft.com/office/drawing/2014/main" id="{FDCF6A6A-32CE-0897-516B-3E850E8638F1}"/>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60800601"/>
      </p:ext>
    </p:extLst>
  </p:cSld>
  <p:clrMapOvr>
    <a:masterClrMapping/>
  </p:clrMapOvr>
  <mc:AlternateContent xmlns:mc="http://schemas.openxmlformats.org/markup-compatibility/2006">
    <mc:Choice xmlns:p14="http://schemas.microsoft.com/office/powerpoint/2010/main" Requires="p14">
      <p:transition spd="slow" p14:dur="2000" advTm="11215"/>
    </mc:Choice>
    <mc:Fallback>
      <p:transition spd="slow" advTm="112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yellow triangle sign with a exclamation mark&#10;&#10;Description automatically generated">
            <a:extLst>
              <a:ext uri="{FF2B5EF4-FFF2-40B4-BE49-F238E27FC236}">
                <a16:creationId xmlns:a16="http://schemas.microsoft.com/office/drawing/2014/main" id="{9FE20805-1E35-3686-D510-EBC604E0D221}"/>
              </a:ext>
            </a:extLst>
          </p:cNvPr>
          <p:cNvPicPr>
            <a:picLocks noGrp="1" noChangeAspect="1"/>
          </p:cNvPicPr>
          <p:nvPr>
            <p:ph idx="1"/>
          </p:nvPr>
        </p:nvPicPr>
        <p:blipFill>
          <a:blip r:embed="rId4"/>
          <a:stretch>
            <a:fillRect/>
          </a:stretch>
        </p:blipFill>
        <p:spPr>
          <a:xfrm>
            <a:off x="2966188" y="643467"/>
            <a:ext cx="6259624" cy="5571065"/>
          </a:xfrm>
          <a:prstGeom prst="rect">
            <a:avLst/>
          </a:prstGeom>
          <a:ln>
            <a:noFill/>
          </a:ln>
        </p:spPr>
      </p:pic>
      <p:sp>
        <p:nvSpPr>
          <p:cNvPr id="22"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Audio 7">
            <a:hlinkClick r:id="" action="ppaction://media"/>
            <a:extLst>
              <a:ext uri="{FF2B5EF4-FFF2-40B4-BE49-F238E27FC236}">
                <a16:creationId xmlns:a16="http://schemas.microsoft.com/office/drawing/2014/main" id="{F18B1B05-D44B-A28B-18B7-C94458BB901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30779488"/>
      </p:ext>
    </p:extLst>
  </p:cSld>
  <p:clrMapOvr>
    <a:masterClrMapping/>
  </p:clrMapOvr>
  <mc:AlternateContent xmlns:mc="http://schemas.openxmlformats.org/markup-compatibility/2006">
    <mc:Choice xmlns:p14="http://schemas.microsoft.com/office/powerpoint/2010/main" Requires="p14">
      <p:transition spd="slow" p14:dur="2000" advTm="39228"/>
    </mc:Choice>
    <mc:Fallback>
      <p:transition spd="slow" advTm="392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AD506F-7593-D14C-0662-FF6DBF9A61C0}"/>
              </a:ext>
            </a:extLst>
          </p:cNvPr>
          <p:cNvSpPr>
            <a:spLocks noGrp="1"/>
          </p:cNvSpPr>
          <p:nvPr>
            <p:ph type="title"/>
          </p:nvPr>
        </p:nvSpPr>
        <p:spPr>
          <a:xfrm>
            <a:off x="838200" y="365125"/>
            <a:ext cx="10515600" cy="1325563"/>
          </a:xfrm>
        </p:spPr>
        <p:txBody>
          <a:bodyPr>
            <a:normAutofit/>
          </a:bodyPr>
          <a:lstStyle/>
          <a:p>
            <a:r>
              <a:rPr lang="en-GB" sz="5400"/>
              <a:t>Aims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13C0842-3653-6774-CAB7-97F7685E6289}"/>
              </a:ext>
            </a:extLst>
          </p:cNvPr>
          <p:cNvSpPr>
            <a:spLocks noGrp="1"/>
          </p:cNvSpPr>
          <p:nvPr>
            <p:ph idx="1"/>
          </p:nvPr>
        </p:nvSpPr>
        <p:spPr>
          <a:xfrm>
            <a:off x="838200" y="1929384"/>
            <a:ext cx="10515600" cy="4251960"/>
          </a:xfrm>
        </p:spPr>
        <p:txBody>
          <a:bodyPr>
            <a:normAutofit/>
          </a:bodyPr>
          <a:lstStyle/>
          <a:p>
            <a:r>
              <a:rPr lang="en-GB" sz="2400" dirty="0">
                <a:latin typeface="Arial" panose="020B0604020202020204" pitchFamily="34" charset="0"/>
                <a:cs typeface="Arial" panose="020B0604020202020204" pitchFamily="34" charset="0"/>
              </a:rPr>
              <a:t> Define the term, ‘Honour Based Abuse.’ </a:t>
            </a:r>
          </a:p>
          <a:p>
            <a:r>
              <a:rPr lang="en-GB" sz="2400" dirty="0">
                <a:latin typeface="Arial" panose="020B0604020202020204" pitchFamily="34" charset="0"/>
                <a:cs typeface="Arial" panose="020B0604020202020204" pitchFamily="34" charset="0"/>
              </a:rPr>
              <a:t>Outline some of the catalysts for Honour Based Abuse.</a:t>
            </a:r>
          </a:p>
          <a:p>
            <a:r>
              <a:rPr lang="en-GB" sz="2400" dirty="0">
                <a:latin typeface="Arial" panose="020B0604020202020204" pitchFamily="34" charset="0"/>
                <a:cs typeface="Arial" panose="020B0604020202020204" pitchFamily="34" charset="0"/>
              </a:rPr>
              <a:t> Explain initial responding officer actions in cases where Honour Based Abuse is evident. </a:t>
            </a:r>
          </a:p>
          <a:p>
            <a:r>
              <a:rPr lang="en-GB" sz="2400" dirty="0">
                <a:latin typeface="Arial" panose="020B0604020202020204" pitchFamily="34" charset="0"/>
                <a:cs typeface="Arial" panose="020B0604020202020204" pitchFamily="34" charset="0"/>
              </a:rPr>
              <a:t>State the differences between Arranged and Forced Marriage. </a:t>
            </a:r>
          </a:p>
          <a:p>
            <a:r>
              <a:rPr lang="en-GB" sz="2400" dirty="0">
                <a:latin typeface="Arial" panose="020B0604020202020204" pitchFamily="34" charset="0"/>
                <a:cs typeface="Arial" panose="020B0604020202020204" pitchFamily="34" charset="0"/>
              </a:rPr>
              <a:t>Outline the legislation in relation to Forced Marriage.  </a:t>
            </a:r>
          </a:p>
          <a:p>
            <a:r>
              <a:rPr lang="en-GB" sz="2400" dirty="0">
                <a:latin typeface="Arial" panose="020B0604020202020204" pitchFamily="34" charset="0"/>
                <a:cs typeface="Arial" panose="020B0604020202020204" pitchFamily="34" charset="0"/>
              </a:rPr>
              <a:t>Explain some of the barriers to reporting Honour Based Abuse and Forced Marriage. </a:t>
            </a:r>
          </a:p>
        </p:txBody>
      </p:sp>
      <p:pic>
        <p:nvPicPr>
          <p:cNvPr id="13" name="Audio 12">
            <a:hlinkClick r:id="" action="ppaction://media"/>
            <a:extLst>
              <a:ext uri="{FF2B5EF4-FFF2-40B4-BE49-F238E27FC236}">
                <a16:creationId xmlns:a16="http://schemas.microsoft.com/office/drawing/2014/main" id="{262484DA-D5FC-7138-2D9E-527541C4F0D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07245234"/>
      </p:ext>
    </p:extLst>
  </p:cSld>
  <p:clrMapOvr>
    <a:masterClrMapping/>
  </p:clrMapOvr>
  <mc:AlternateContent xmlns:mc="http://schemas.openxmlformats.org/markup-compatibility/2006">
    <mc:Choice xmlns:p14="http://schemas.microsoft.com/office/powerpoint/2010/main" Requires="p14">
      <p:transition spd="slow" p14:dur="2000" advTm="51420"/>
    </mc:Choice>
    <mc:Fallback>
      <p:transition spd="slow" advTm="514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6083447"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1B3AA0-0EFE-80B9-A13E-CD44FA2854D1}"/>
              </a:ext>
            </a:extLst>
          </p:cNvPr>
          <p:cNvSpPr>
            <a:spLocks noGrp="1"/>
          </p:cNvSpPr>
          <p:nvPr>
            <p:ph type="title"/>
          </p:nvPr>
        </p:nvSpPr>
        <p:spPr>
          <a:xfrm>
            <a:off x="1155558" y="637762"/>
            <a:ext cx="4284397" cy="5576770"/>
          </a:xfrm>
        </p:spPr>
        <p:txBody>
          <a:bodyPr vert="horz" lIns="91440" tIns="45720" rIns="91440" bIns="45720" rtlCol="0" anchor="ctr">
            <a:normAutofit/>
          </a:bodyPr>
          <a:lstStyle/>
          <a:p>
            <a:r>
              <a:rPr lang="en-US" sz="6600" kern="1200">
                <a:solidFill>
                  <a:schemeClr val="bg1"/>
                </a:solidFill>
                <a:latin typeface="+mj-lt"/>
                <a:ea typeface="+mj-ea"/>
                <a:cs typeface="+mj-cs"/>
              </a:rPr>
              <a:t>Task </a:t>
            </a:r>
          </a:p>
        </p:txBody>
      </p:sp>
      <p:sp>
        <p:nvSpPr>
          <p:cNvPr id="10" name="Rectangle 9">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5990"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92203FF-CB20-E303-801B-C3340D6742CD}"/>
              </a:ext>
            </a:extLst>
          </p:cNvPr>
          <p:cNvSpPr>
            <a:spLocks noGrp="1"/>
          </p:cNvSpPr>
          <p:nvPr>
            <p:ph idx="1"/>
          </p:nvPr>
        </p:nvSpPr>
        <p:spPr>
          <a:xfrm>
            <a:off x="6739464" y="637762"/>
            <a:ext cx="4305881" cy="5860946"/>
          </a:xfrm>
        </p:spPr>
        <p:txBody>
          <a:bodyPr vert="horz" lIns="91440" tIns="45720" rIns="91440" bIns="45720" rtlCol="0" anchor="ctr">
            <a:normAutofit/>
          </a:bodyPr>
          <a:lstStyle/>
          <a:p>
            <a:pPr marL="0" indent="0">
              <a:buNone/>
            </a:pPr>
            <a:r>
              <a:rPr lang="en-US" sz="4000" kern="1200" dirty="0">
                <a:solidFill>
                  <a:schemeClr val="tx1"/>
                </a:solidFill>
                <a:latin typeface="+mn-lt"/>
                <a:ea typeface="+mn-ea"/>
                <a:cs typeface="+mn-cs"/>
              </a:rPr>
              <a:t>What is Honour Based Violence?</a:t>
            </a:r>
          </a:p>
        </p:txBody>
      </p:sp>
      <p:pic>
        <p:nvPicPr>
          <p:cNvPr id="6" name="Audio 5">
            <a:hlinkClick r:id="" action="ppaction://media"/>
            <a:extLst>
              <a:ext uri="{FF2B5EF4-FFF2-40B4-BE49-F238E27FC236}">
                <a16:creationId xmlns:a16="http://schemas.microsoft.com/office/drawing/2014/main" id="{26EC4723-472A-660A-B1D6-7FAFF4C3F82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3603414"/>
      </p:ext>
    </p:extLst>
  </p:cSld>
  <p:clrMapOvr>
    <a:masterClrMapping/>
  </p:clrMapOvr>
  <mc:AlternateContent xmlns:mc="http://schemas.openxmlformats.org/markup-compatibility/2006">
    <mc:Choice xmlns:p14="http://schemas.microsoft.com/office/powerpoint/2010/main" Requires="p14">
      <p:transition spd="slow" p14:dur="2000" advTm="24129"/>
    </mc:Choice>
    <mc:Fallback>
      <p:transition spd="slow" advTm="241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D85EA0-31CA-A17F-5659-D9B7372E7AB9}"/>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4600"/>
              <a:t>What do they have in common?</a:t>
            </a:r>
            <a:br>
              <a:rPr lang="en-US" sz="4600"/>
            </a:br>
            <a:endParaRPr lang="en-US" sz="4600"/>
          </a:p>
        </p:txBody>
      </p:sp>
      <p:sp>
        <p:nvSpPr>
          <p:cNvPr id="1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87D57F9D-240C-5DC1-F06B-7E6C5437B1EA}"/>
              </a:ext>
            </a:extLst>
          </p:cNvPr>
          <p:cNvSpPr txBox="1"/>
          <p:nvPr/>
        </p:nvSpPr>
        <p:spPr>
          <a:xfrm>
            <a:off x="572493" y="2071316"/>
            <a:ext cx="6713552" cy="4119172"/>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000" dirty="0"/>
              <a:t>Heshu Yones Age 17 at time of murder (2003)</a:t>
            </a:r>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r>
              <a:rPr lang="en-US" sz="2000" dirty="0"/>
              <a:t> Grade A student. Wanted to be “Western” like her friends. She started truanting to meet a boyfriend – an 18-year-old Lebanese man. This was discovered by family who took her back to Kurdistan (after having her examined to confirm she was still a virgin) to have her married. </a:t>
            </a:r>
          </a:p>
          <a:p>
            <a:pPr indent="-228600">
              <a:lnSpc>
                <a:spcPct val="90000"/>
              </a:lnSpc>
              <a:spcAft>
                <a:spcPts val="600"/>
              </a:spcAft>
              <a:buFont typeface="Arial" panose="020B0604020202020204" pitchFamily="34" charset="0"/>
              <a:buChar char="•"/>
            </a:pPr>
            <a:endParaRPr lang="en-US" sz="2000" dirty="0"/>
          </a:p>
          <a:p>
            <a:pPr>
              <a:lnSpc>
                <a:spcPct val="90000"/>
              </a:lnSpc>
              <a:spcAft>
                <a:spcPts val="600"/>
              </a:spcAft>
            </a:pPr>
            <a:r>
              <a:rPr lang="en-US" sz="2000" dirty="0"/>
              <a:t>She refused. Family including brother who was a lawyer, then planned her murder. Brutally attacked at home by father with a knife. </a:t>
            </a:r>
          </a:p>
        </p:txBody>
      </p:sp>
      <p:pic>
        <p:nvPicPr>
          <p:cNvPr id="5" name="Content Placeholder 4" descr="A person with brown hair smiling&#10;&#10;Description automatically generated">
            <a:extLst>
              <a:ext uri="{FF2B5EF4-FFF2-40B4-BE49-F238E27FC236}">
                <a16:creationId xmlns:a16="http://schemas.microsoft.com/office/drawing/2014/main" id="{69CD1C06-26D8-C5C5-1E6D-DF7E78BFDA62}"/>
              </a:ext>
            </a:extLst>
          </p:cNvPr>
          <p:cNvPicPr>
            <a:picLocks noGrp="1" noChangeAspect="1"/>
          </p:cNvPicPr>
          <p:nvPr>
            <p:ph idx="1"/>
          </p:nvPr>
        </p:nvPicPr>
        <p:blipFill rotWithShape="1">
          <a:blip r:embed="rId5"/>
          <a:srcRect l="7978" r="-1" b="-1"/>
          <a:stretch/>
        </p:blipFill>
        <p:spPr>
          <a:xfrm>
            <a:off x="7675658" y="2093976"/>
            <a:ext cx="3941064" cy="4096512"/>
          </a:xfrm>
          <a:prstGeom prst="rect">
            <a:avLst/>
          </a:prstGeom>
        </p:spPr>
      </p:pic>
      <p:pic>
        <p:nvPicPr>
          <p:cNvPr id="6" name="Audio 5">
            <a:hlinkClick r:id="" action="ppaction://media"/>
            <a:extLst>
              <a:ext uri="{FF2B5EF4-FFF2-40B4-BE49-F238E27FC236}">
                <a16:creationId xmlns:a16="http://schemas.microsoft.com/office/drawing/2014/main" id="{67E608A2-4B42-EBC7-841F-2FB99199B0A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02648609"/>
      </p:ext>
    </p:extLst>
  </p:cSld>
  <p:clrMapOvr>
    <a:masterClrMapping/>
  </p:clrMapOvr>
  <mc:AlternateContent xmlns:mc="http://schemas.openxmlformats.org/markup-compatibility/2006">
    <mc:Choice xmlns:p14="http://schemas.microsoft.com/office/powerpoint/2010/main" Requires="p14">
      <p:transition spd="slow" p14:dur="2000" advTm="91109"/>
    </mc:Choice>
    <mc:Fallback>
      <p:transition spd="slow" advTm="911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86AA2DA-281A-4806-8977-D617AEAC83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64185774-6FC0-4B8D-A8DB-A885468896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07978" y="0"/>
            <a:ext cx="2484022" cy="6858000"/>
          </a:xfrm>
          <a:custGeom>
            <a:avLst/>
            <a:gdLst>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57677 w 2632012"/>
              <a:gd name="connsiteY27" fmla="*/ 2548608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08456 w 2632012"/>
              <a:gd name="connsiteY22" fmla="*/ 5878851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2632012" h="6858000">
                <a:moveTo>
                  <a:pt x="932173" y="1512545"/>
                </a:moveTo>
                <a:lnTo>
                  <a:pt x="932462" y="1512581"/>
                </a:lnTo>
                <a:lnTo>
                  <a:pt x="932378" y="1512599"/>
                </a:lnTo>
                <a:cubicBezTo>
                  <a:pt x="930618" y="1512681"/>
                  <a:pt x="930202" y="1512462"/>
                  <a:pt x="932173" y="1512545"/>
                </a:cubicBezTo>
                <a:close/>
                <a:moveTo>
                  <a:pt x="1207569" y="0"/>
                </a:moveTo>
                <a:lnTo>
                  <a:pt x="2632012" y="0"/>
                </a:lnTo>
                <a:lnTo>
                  <a:pt x="2632012" y="6858000"/>
                </a:lnTo>
                <a:lnTo>
                  <a:pt x="13514" y="6858000"/>
                </a:lnTo>
                <a:cubicBezTo>
                  <a:pt x="13399" y="6842943"/>
                  <a:pt x="13285" y="6827886"/>
                  <a:pt x="13170" y="6812829"/>
                </a:cubicBezTo>
                <a:cubicBezTo>
                  <a:pt x="12714" y="6794763"/>
                  <a:pt x="13524" y="6777517"/>
                  <a:pt x="20332" y="6760689"/>
                </a:cubicBezTo>
                <a:cubicBezTo>
                  <a:pt x="10828" y="6746468"/>
                  <a:pt x="7794" y="6733277"/>
                  <a:pt x="25596" y="6721251"/>
                </a:cubicBezTo>
                <a:cubicBezTo>
                  <a:pt x="24143" y="6683539"/>
                  <a:pt x="1631" y="6673595"/>
                  <a:pt x="22507" y="6650499"/>
                </a:cubicBezTo>
                <a:cubicBezTo>
                  <a:pt x="-25124" y="6620536"/>
                  <a:pt x="16765" y="6629253"/>
                  <a:pt x="22444" y="6604241"/>
                </a:cubicBezTo>
                <a:cubicBezTo>
                  <a:pt x="28668" y="6588866"/>
                  <a:pt x="29169" y="6574778"/>
                  <a:pt x="31867" y="6559984"/>
                </a:cubicBezTo>
                <a:cubicBezTo>
                  <a:pt x="4443" y="6566661"/>
                  <a:pt x="62924" y="6515664"/>
                  <a:pt x="38635" y="6515473"/>
                </a:cubicBezTo>
                <a:cubicBezTo>
                  <a:pt x="72259" y="6495428"/>
                  <a:pt x="29118" y="6488543"/>
                  <a:pt x="38467" y="6463736"/>
                </a:cubicBezTo>
                <a:cubicBezTo>
                  <a:pt x="50944" y="6451623"/>
                  <a:pt x="52742" y="6443270"/>
                  <a:pt x="38052" y="6432794"/>
                </a:cubicBezTo>
                <a:cubicBezTo>
                  <a:pt x="98939" y="6376824"/>
                  <a:pt x="58603" y="6351821"/>
                  <a:pt x="80445" y="6301309"/>
                </a:cubicBezTo>
                <a:cubicBezTo>
                  <a:pt x="103917" y="6257537"/>
                  <a:pt x="78836" y="6301310"/>
                  <a:pt x="138157" y="6257030"/>
                </a:cubicBezTo>
                <a:cubicBezTo>
                  <a:pt x="155187" y="6248574"/>
                  <a:pt x="166108" y="6186701"/>
                  <a:pt x="170419" y="6171255"/>
                </a:cubicBezTo>
                <a:cubicBezTo>
                  <a:pt x="174731" y="6155809"/>
                  <a:pt x="166522" y="6166390"/>
                  <a:pt x="164027" y="6164357"/>
                </a:cubicBezTo>
                <a:cubicBezTo>
                  <a:pt x="206228" y="6137678"/>
                  <a:pt x="184454" y="6121750"/>
                  <a:pt x="213309" y="6109331"/>
                </a:cubicBezTo>
                <a:cubicBezTo>
                  <a:pt x="224262" y="6067371"/>
                  <a:pt x="183175" y="5890445"/>
                  <a:pt x="208456" y="5878851"/>
                </a:cubicBezTo>
                <a:cubicBezTo>
                  <a:pt x="225886" y="5808435"/>
                  <a:pt x="192379" y="5574013"/>
                  <a:pt x="219615" y="5557777"/>
                </a:cubicBezTo>
                <a:lnTo>
                  <a:pt x="245711" y="5066230"/>
                </a:lnTo>
                <a:cubicBezTo>
                  <a:pt x="117719" y="4582016"/>
                  <a:pt x="230524" y="4647254"/>
                  <a:pt x="276721" y="4162848"/>
                </a:cubicBezTo>
                <a:lnTo>
                  <a:pt x="343082" y="3059377"/>
                </a:lnTo>
                <a:cubicBezTo>
                  <a:pt x="347947" y="2889121"/>
                  <a:pt x="364765" y="2862299"/>
                  <a:pt x="369630" y="2692043"/>
                </a:cubicBezTo>
                <a:cubicBezTo>
                  <a:pt x="369393" y="2690043"/>
                  <a:pt x="435560" y="2522082"/>
                  <a:pt x="435324" y="2520083"/>
                </a:cubicBezTo>
                <a:lnTo>
                  <a:pt x="482259" y="2336178"/>
                </a:lnTo>
                <a:cubicBezTo>
                  <a:pt x="516201" y="2267350"/>
                  <a:pt x="537443" y="2148254"/>
                  <a:pt x="569515" y="2091909"/>
                </a:cubicBezTo>
                <a:cubicBezTo>
                  <a:pt x="629286" y="2030534"/>
                  <a:pt x="622061" y="2045605"/>
                  <a:pt x="638163" y="1994147"/>
                </a:cubicBezTo>
                <a:cubicBezTo>
                  <a:pt x="633178" y="1967912"/>
                  <a:pt x="705417" y="1945185"/>
                  <a:pt x="737312" y="1871408"/>
                </a:cubicBezTo>
                <a:cubicBezTo>
                  <a:pt x="759407" y="1814663"/>
                  <a:pt x="795838" y="1856475"/>
                  <a:pt x="788501" y="1793826"/>
                </a:cubicBezTo>
                <a:cubicBezTo>
                  <a:pt x="796402" y="1792725"/>
                  <a:pt x="813276" y="1750182"/>
                  <a:pt x="819432" y="1746824"/>
                </a:cubicBezTo>
                <a:lnTo>
                  <a:pt x="843936" y="1697348"/>
                </a:lnTo>
                <a:cubicBezTo>
                  <a:pt x="847635" y="1681502"/>
                  <a:pt x="845709" y="1667584"/>
                  <a:pt x="846526" y="1659754"/>
                </a:cubicBezTo>
                <a:lnTo>
                  <a:pt x="873830" y="1628041"/>
                </a:lnTo>
                <a:lnTo>
                  <a:pt x="890626" y="1599883"/>
                </a:lnTo>
                <a:lnTo>
                  <a:pt x="921288" y="1579569"/>
                </a:lnTo>
                <a:cubicBezTo>
                  <a:pt x="921111" y="1565502"/>
                  <a:pt x="920933" y="1551436"/>
                  <a:pt x="920756" y="1537369"/>
                </a:cubicBezTo>
                <a:cubicBezTo>
                  <a:pt x="918173" y="1533598"/>
                  <a:pt x="943194" y="1519497"/>
                  <a:pt x="946290" y="1514308"/>
                </a:cubicBezTo>
                <a:lnTo>
                  <a:pt x="932462" y="1512581"/>
                </a:lnTo>
                <a:lnTo>
                  <a:pt x="940652" y="1510839"/>
                </a:lnTo>
                <a:cubicBezTo>
                  <a:pt x="944059" y="1509546"/>
                  <a:pt x="947769" y="1507347"/>
                  <a:pt x="950739" y="1503635"/>
                </a:cubicBezTo>
                <a:lnTo>
                  <a:pt x="966405" y="1439967"/>
                </a:lnTo>
                <a:cubicBezTo>
                  <a:pt x="966567" y="1437915"/>
                  <a:pt x="970755" y="1392639"/>
                  <a:pt x="973516" y="1389073"/>
                </a:cubicBezTo>
                <a:lnTo>
                  <a:pt x="986960" y="1351857"/>
                </a:lnTo>
                <a:lnTo>
                  <a:pt x="987761" y="1363479"/>
                </a:lnTo>
                <a:cubicBezTo>
                  <a:pt x="987046" y="1391389"/>
                  <a:pt x="991418" y="1341827"/>
                  <a:pt x="989043" y="1346093"/>
                </a:cubicBezTo>
                <a:lnTo>
                  <a:pt x="986960" y="1351857"/>
                </a:lnTo>
                <a:lnTo>
                  <a:pt x="985769" y="1334556"/>
                </a:lnTo>
                <a:cubicBezTo>
                  <a:pt x="983992" y="1300062"/>
                  <a:pt x="982872" y="1251835"/>
                  <a:pt x="982507" y="1216698"/>
                </a:cubicBezTo>
                <a:cubicBezTo>
                  <a:pt x="989105" y="1176777"/>
                  <a:pt x="968656" y="1115073"/>
                  <a:pt x="984836" y="1082381"/>
                </a:cubicBezTo>
                <a:cubicBezTo>
                  <a:pt x="976467" y="1067557"/>
                  <a:pt x="974466" y="1054191"/>
                  <a:pt x="993140" y="1043366"/>
                </a:cubicBezTo>
                <a:cubicBezTo>
                  <a:pt x="994613" y="1005627"/>
                  <a:pt x="972947" y="994211"/>
                  <a:pt x="995544" y="972540"/>
                </a:cubicBezTo>
                <a:cubicBezTo>
                  <a:pt x="1001437" y="952637"/>
                  <a:pt x="1021106" y="938879"/>
                  <a:pt x="1028500" y="923945"/>
                </a:cubicBezTo>
                <a:cubicBezTo>
                  <a:pt x="1032923" y="901661"/>
                  <a:pt x="1022511" y="861628"/>
                  <a:pt x="1022082" y="838835"/>
                </a:cubicBezTo>
                <a:cubicBezTo>
                  <a:pt x="1057150" y="821053"/>
                  <a:pt x="1014683" y="811325"/>
                  <a:pt x="1025925" y="787183"/>
                </a:cubicBezTo>
                <a:cubicBezTo>
                  <a:pt x="1039299" y="775919"/>
                  <a:pt x="1041738" y="767701"/>
                  <a:pt x="1027904" y="756272"/>
                </a:cubicBezTo>
                <a:cubicBezTo>
                  <a:pt x="1092931" y="704439"/>
                  <a:pt x="1063111" y="690611"/>
                  <a:pt x="1088796" y="641639"/>
                </a:cubicBezTo>
                <a:cubicBezTo>
                  <a:pt x="1115586" y="599503"/>
                  <a:pt x="1101832" y="585408"/>
                  <a:pt x="1164389" y="545140"/>
                </a:cubicBezTo>
                <a:cubicBezTo>
                  <a:pt x="1183904" y="515341"/>
                  <a:pt x="1212474" y="444932"/>
                  <a:pt x="1225321" y="413843"/>
                </a:cubicBezTo>
                <a:cubicBezTo>
                  <a:pt x="1235550" y="389613"/>
                  <a:pt x="1230254" y="392779"/>
                  <a:pt x="1241477" y="358607"/>
                </a:cubicBezTo>
                <a:cubicBezTo>
                  <a:pt x="1244505" y="325057"/>
                  <a:pt x="1241891" y="287714"/>
                  <a:pt x="1246119" y="254866"/>
                </a:cubicBezTo>
                <a:cubicBezTo>
                  <a:pt x="1250325" y="233178"/>
                  <a:pt x="1255354" y="194919"/>
                  <a:pt x="1266837" y="161517"/>
                </a:cubicBezTo>
                <a:cubicBezTo>
                  <a:pt x="1312077" y="135871"/>
                  <a:pt x="1280314" y="75805"/>
                  <a:pt x="1315021" y="54455"/>
                </a:cubicBezTo>
                <a:cubicBezTo>
                  <a:pt x="1325412" y="38765"/>
                  <a:pt x="1323873" y="23602"/>
                  <a:pt x="1319335" y="8880"/>
                </a:cubicBezTo>
                <a:lnTo>
                  <a:pt x="1316402" y="852"/>
                </a:lnTo>
                <a:lnTo>
                  <a:pt x="1207569"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9A22ABB-D402-83F6-B548-B72BCB7640C9}"/>
              </a:ext>
            </a:extLst>
          </p:cNvPr>
          <p:cNvSpPr>
            <a:spLocks noGrp="1"/>
          </p:cNvSpPr>
          <p:nvPr>
            <p:ph type="title"/>
          </p:nvPr>
        </p:nvSpPr>
        <p:spPr>
          <a:xfrm>
            <a:off x="1137038" y="609597"/>
            <a:ext cx="8903433" cy="1330841"/>
          </a:xfrm>
        </p:spPr>
        <p:txBody>
          <a:bodyPr vert="horz" lIns="91440" tIns="45720" rIns="91440" bIns="45720" rtlCol="0" anchor="ctr">
            <a:normAutofit/>
          </a:bodyPr>
          <a:lstStyle/>
          <a:p>
            <a:r>
              <a:rPr lang="en-US"/>
              <a:t>Males can be victims too</a:t>
            </a:r>
          </a:p>
        </p:txBody>
      </p:sp>
      <p:sp>
        <p:nvSpPr>
          <p:cNvPr id="7" name="TextBox 6">
            <a:extLst>
              <a:ext uri="{FF2B5EF4-FFF2-40B4-BE49-F238E27FC236}">
                <a16:creationId xmlns:a16="http://schemas.microsoft.com/office/drawing/2014/main" id="{6CB958DF-03CB-05BF-99A0-40C64B4BFDF9}"/>
              </a:ext>
            </a:extLst>
          </p:cNvPr>
          <p:cNvSpPr txBox="1"/>
          <p:nvPr/>
        </p:nvSpPr>
        <p:spPr>
          <a:xfrm>
            <a:off x="1137038" y="2194100"/>
            <a:ext cx="5126303" cy="3908588"/>
          </a:xfrm>
          <a:prstGeom prst="rect">
            <a:avLst/>
          </a:prstGeom>
        </p:spPr>
        <p:txBody>
          <a:bodyPr vert="horz" lIns="91440" tIns="45720" rIns="91440" bIns="45720" rtlCol="0">
            <a:noAutofit/>
          </a:bodyPr>
          <a:lstStyle/>
          <a:p>
            <a:pPr indent="-228600">
              <a:lnSpc>
                <a:spcPct val="90000"/>
              </a:lnSpc>
              <a:spcAft>
                <a:spcPts val="600"/>
              </a:spcAft>
              <a:buFont typeface="Arial" panose="020B0604020202020204" pitchFamily="34" charset="0"/>
              <a:buChar char="•"/>
            </a:pPr>
            <a:r>
              <a:rPr lang="en-US" sz="2800" dirty="0"/>
              <a:t>Arash </a:t>
            </a:r>
            <a:r>
              <a:rPr lang="en-US" sz="2800" dirty="0" err="1"/>
              <a:t>Ghorbani</a:t>
            </a:r>
            <a:r>
              <a:rPr lang="en-US" sz="2800" dirty="0"/>
              <a:t>-Zarin, 19 years old (2005) Murdered by the family of his pregnant girlfriend because they disapproved of the relationship. The father of the girlfriend ordered his two sons to carry out the murder as the girl was already promised in an arranged marriage. Arash was stabbed 46 times in the assault.</a:t>
            </a:r>
          </a:p>
        </p:txBody>
      </p:sp>
      <p:sp>
        <p:nvSpPr>
          <p:cNvPr id="16" name="Freeform: Shape 15">
            <a:extLst>
              <a:ext uri="{FF2B5EF4-FFF2-40B4-BE49-F238E27FC236}">
                <a16:creationId xmlns:a16="http://schemas.microsoft.com/office/drawing/2014/main" id="{B7D3B4FC-79F4-47D2-9D79-DA876E6AD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60988" y="2022496"/>
            <a:ext cx="4664547" cy="4043934"/>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Content Placeholder 4">
            <a:extLst>
              <a:ext uri="{FF2B5EF4-FFF2-40B4-BE49-F238E27FC236}">
                <a16:creationId xmlns:a16="http://schemas.microsoft.com/office/drawing/2014/main" id="{9A9835DE-620F-A2F6-2795-08B78743BA19}"/>
              </a:ext>
            </a:extLst>
          </p:cNvPr>
          <p:cNvPicPr>
            <a:picLocks noGrp="1" noChangeAspect="1"/>
          </p:cNvPicPr>
          <p:nvPr>
            <p:ph idx="1"/>
          </p:nvPr>
        </p:nvPicPr>
        <p:blipFill rotWithShape="1">
          <a:blip r:embed="rId3"/>
          <a:srcRect t="890" r="1" b="1"/>
          <a:stretch/>
        </p:blipFill>
        <p:spPr>
          <a:xfrm>
            <a:off x="7016376" y="2183362"/>
            <a:ext cx="4357896" cy="3732941"/>
          </a:xfrm>
          <a:prstGeom prst="rect">
            <a:avLst/>
          </a:prstGeom>
        </p:spPr>
      </p:pic>
      <p:sp>
        <p:nvSpPr>
          <p:cNvPr id="18" name="Rectangle 6">
            <a:extLst>
              <a:ext uri="{FF2B5EF4-FFF2-40B4-BE49-F238E27FC236}">
                <a16:creationId xmlns:a16="http://schemas.microsoft.com/office/drawing/2014/main" id="{EFF9196C-3887-4B80-8671-3CA6705C18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8543" y="5840356"/>
            <a:ext cx="1029435" cy="452147"/>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982638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137A33-4047-FBFD-0888-C31CA00B6AE1}"/>
              </a:ext>
            </a:extLst>
          </p:cNvPr>
          <p:cNvSpPr>
            <a:spLocks noGrp="1"/>
          </p:cNvSpPr>
          <p:nvPr>
            <p:ph type="title"/>
          </p:nvPr>
        </p:nvSpPr>
        <p:spPr>
          <a:xfrm>
            <a:off x="635000" y="640823"/>
            <a:ext cx="3418659" cy="5583148"/>
          </a:xfrm>
        </p:spPr>
        <p:txBody>
          <a:bodyPr anchor="ctr">
            <a:normAutofit/>
          </a:bodyPr>
          <a:lstStyle/>
          <a:p>
            <a:r>
              <a:rPr lang="en-GB" sz="5400"/>
              <a:t>Honour Based Violence</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B30C65B-233F-1E25-78FE-C3A95C41B941}"/>
              </a:ext>
            </a:extLst>
          </p:cNvPr>
          <p:cNvGraphicFramePr>
            <a:graphicFrameLocks noGrp="1"/>
          </p:cNvGraphicFramePr>
          <p:nvPr>
            <p:ph idx="1"/>
            <p:extLst>
              <p:ext uri="{D42A27DB-BD31-4B8C-83A1-F6EECF244321}">
                <p14:modId xmlns:p14="http://schemas.microsoft.com/office/powerpoint/2010/main" val="3052072098"/>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6" name="Audio 15">
            <a:hlinkClick r:id="" action="ppaction://media"/>
            <a:extLst>
              <a:ext uri="{FF2B5EF4-FFF2-40B4-BE49-F238E27FC236}">
                <a16:creationId xmlns:a16="http://schemas.microsoft.com/office/drawing/2014/main" id="{1524C8BB-AB08-E8A9-8185-2384D412E5B7}"/>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41329482"/>
      </p:ext>
    </p:extLst>
  </p:cSld>
  <p:clrMapOvr>
    <a:masterClrMapping/>
  </p:clrMapOvr>
  <mc:AlternateContent xmlns:mc="http://schemas.openxmlformats.org/markup-compatibility/2006">
    <mc:Choice xmlns:p14="http://schemas.microsoft.com/office/powerpoint/2010/main" Requires="p14">
      <p:transition spd="slow" p14:dur="2000" advTm="129587"/>
    </mc:Choice>
    <mc:Fallback>
      <p:transition spd="slow" advTm="1295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8E6B50-A0F9-6B4C-5611-75CA30748BF7}"/>
              </a:ext>
            </a:extLst>
          </p:cNvPr>
          <p:cNvSpPr>
            <a:spLocks noGrp="1"/>
          </p:cNvSpPr>
          <p:nvPr>
            <p:ph type="title"/>
          </p:nvPr>
        </p:nvSpPr>
        <p:spPr>
          <a:xfrm>
            <a:off x="1171074" y="1396686"/>
            <a:ext cx="3240506" cy="4064628"/>
          </a:xfrm>
        </p:spPr>
        <p:txBody>
          <a:bodyPr>
            <a:normAutofit/>
          </a:bodyPr>
          <a:lstStyle/>
          <a:p>
            <a:r>
              <a:rPr lang="en-GB">
                <a:solidFill>
                  <a:srgbClr val="FFFFFF"/>
                </a:solidFill>
              </a:rPr>
              <a:t>NPCC Definition of Honour Based Abuse</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6A4EC9D-60CE-F287-36F8-6C23FAADAD53}"/>
              </a:ext>
            </a:extLst>
          </p:cNvPr>
          <p:cNvSpPr>
            <a:spLocks noGrp="1"/>
          </p:cNvSpPr>
          <p:nvPr>
            <p:ph idx="1"/>
          </p:nvPr>
        </p:nvSpPr>
        <p:spPr>
          <a:xfrm>
            <a:off x="5370153" y="1526033"/>
            <a:ext cx="5536397" cy="3935281"/>
          </a:xfrm>
        </p:spPr>
        <p:txBody>
          <a:bodyPr>
            <a:normAutofit/>
          </a:bodyPr>
          <a:lstStyle/>
          <a:p>
            <a:r>
              <a:rPr lang="en-GB" dirty="0"/>
              <a:t>..an incident or crime involving violence, threats of violence, intimidation, coercion or abuse (including psychological, physical, sexual, financial or emotional abuse), which has or may have been committed to protect or defend the honour of an individual, family &amp;/or community’s code of behaviour</a:t>
            </a:r>
          </a:p>
        </p:txBody>
      </p:sp>
      <p:pic>
        <p:nvPicPr>
          <p:cNvPr id="16" name="Audio 15">
            <a:hlinkClick r:id="" action="ppaction://media"/>
            <a:extLst>
              <a:ext uri="{FF2B5EF4-FFF2-40B4-BE49-F238E27FC236}">
                <a16:creationId xmlns:a16="http://schemas.microsoft.com/office/drawing/2014/main" id="{15866B6E-930A-9D46-767A-ED630F6D3D1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79040152"/>
      </p:ext>
    </p:extLst>
  </p:cSld>
  <p:clrMapOvr>
    <a:masterClrMapping/>
  </p:clrMapOvr>
  <mc:AlternateContent xmlns:mc="http://schemas.openxmlformats.org/markup-compatibility/2006">
    <mc:Choice xmlns:p14="http://schemas.microsoft.com/office/powerpoint/2010/main" Requires="p14">
      <p:transition spd="slow" p14:dur="2000" advTm="35930"/>
    </mc:Choice>
    <mc:Fallback>
      <p:transition spd="slow" advTm="359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34100BD-773A-4822-A05B-AEB7D41E9A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D7C062-696E-4AA8-FEBA-7CEC7492A401}"/>
              </a:ext>
            </a:extLst>
          </p:cNvPr>
          <p:cNvSpPr>
            <a:spLocks noGrp="1"/>
          </p:cNvSpPr>
          <p:nvPr>
            <p:ph type="title"/>
          </p:nvPr>
        </p:nvSpPr>
        <p:spPr>
          <a:xfrm>
            <a:off x="869604" y="343260"/>
            <a:ext cx="10515600" cy="1325563"/>
          </a:xfrm>
        </p:spPr>
        <p:txBody>
          <a:bodyPr>
            <a:normAutofit/>
          </a:bodyPr>
          <a:lstStyle/>
          <a:p>
            <a:r>
              <a:rPr lang="en-GB" dirty="0"/>
              <a:t>CPS Definition 2022</a:t>
            </a:r>
          </a:p>
        </p:txBody>
      </p:sp>
      <p:sp>
        <p:nvSpPr>
          <p:cNvPr id="3" name="Content Placeholder 2">
            <a:extLst>
              <a:ext uri="{FF2B5EF4-FFF2-40B4-BE49-F238E27FC236}">
                <a16:creationId xmlns:a16="http://schemas.microsoft.com/office/drawing/2014/main" id="{F5885D48-F55D-9E2D-D15F-EA7DB2332698}"/>
              </a:ext>
            </a:extLst>
          </p:cNvPr>
          <p:cNvSpPr>
            <a:spLocks noGrp="1"/>
          </p:cNvSpPr>
          <p:nvPr>
            <p:ph idx="1"/>
          </p:nvPr>
        </p:nvSpPr>
        <p:spPr>
          <a:xfrm>
            <a:off x="838201" y="2013625"/>
            <a:ext cx="4614759" cy="4163337"/>
          </a:xfrm>
        </p:spPr>
        <p:txBody>
          <a:bodyPr>
            <a:noAutofit/>
          </a:bodyPr>
          <a:lstStyle/>
          <a:p>
            <a:pPr marL="0" indent="0" algn="ctr">
              <a:buNone/>
            </a:pPr>
            <a:r>
              <a:rPr lang="en-GB" sz="2400" b="0" i="0" dirty="0">
                <a:effectLst/>
                <a:highlight>
                  <a:srgbClr val="FFFFFF"/>
                </a:highlight>
                <a:latin typeface="Arial" panose="020B0604020202020204" pitchFamily="34" charset="0"/>
                <a:cs typeface="Arial" panose="020B0604020202020204" pitchFamily="34" charset="0"/>
              </a:rPr>
              <a:t>“an incident or crime involving violence, threats of violence, intimidation coercion or abuse (including psychological, physical, sexual, financial or emotional abuse) which has or may have been committed to protect or defend the honour of an individual, family and/ or community for alleged or perceived breaches of the family and/or community’s code of behaviour.”</a:t>
            </a:r>
            <a:endParaRPr lang="en-GB" sz="2400" dirty="0">
              <a:latin typeface="Arial" panose="020B0604020202020204" pitchFamily="34" charset="0"/>
              <a:cs typeface="Arial" panose="020B0604020202020204" pitchFamily="34" charset="0"/>
            </a:endParaRPr>
          </a:p>
        </p:txBody>
      </p:sp>
      <p:sp>
        <p:nvSpPr>
          <p:cNvPr id="12" name="Freeform: Shape 11">
            <a:extLst>
              <a:ext uri="{FF2B5EF4-FFF2-40B4-BE49-F238E27FC236}">
                <a16:creationId xmlns:a16="http://schemas.microsoft.com/office/drawing/2014/main" id="{EA2AEA56-4902-4CC1-A43B-1AC27C88CB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01338" y="2015168"/>
            <a:ext cx="5283866" cy="4210442"/>
          </a:xfrm>
          <a:custGeom>
            <a:avLst/>
            <a:gdLst>
              <a:gd name="connsiteX0" fmla="*/ 839883 w 5283866"/>
              <a:gd name="connsiteY0" fmla="*/ 18 h 4210442"/>
              <a:gd name="connsiteX1" fmla="*/ 875727 w 5283866"/>
              <a:gd name="connsiteY1" fmla="*/ 6050 h 4210442"/>
              <a:gd name="connsiteX2" fmla="*/ 1624617 w 5283866"/>
              <a:gd name="connsiteY2" fmla="*/ 99799 h 4210442"/>
              <a:gd name="connsiteX3" fmla="*/ 2328012 w 5283866"/>
              <a:gd name="connsiteY3" fmla="*/ 148051 h 4210442"/>
              <a:gd name="connsiteX4" fmla="*/ 3177820 w 5283866"/>
              <a:gd name="connsiteY4" fmla="*/ 228566 h 4210442"/>
              <a:gd name="connsiteX5" fmla="*/ 3770646 w 5283866"/>
              <a:gd name="connsiteY5" fmla="*/ 252831 h 4210442"/>
              <a:gd name="connsiteX6" fmla="*/ 3800149 w 5283866"/>
              <a:gd name="connsiteY6" fmla="*/ 251727 h 4210442"/>
              <a:gd name="connsiteX7" fmla="*/ 4102076 w 5283866"/>
              <a:gd name="connsiteY7" fmla="*/ 288400 h 4210442"/>
              <a:gd name="connsiteX8" fmla="*/ 3904377 w 5283866"/>
              <a:gd name="connsiteY8" fmla="*/ 446120 h 4210442"/>
              <a:gd name="connsiteX9" fmla="*/ 4188933 w 5283866"/>
              <a:gd name="connsiteY9" fmla="*/ 520843 h 4210442"/>
              <a:gd name="connsiteX10" fmla="*/ 4465492 w 5283866"/>
              <a:gd name="connsiteY10" fmla="*/ 626449 h 4210442"/>
              <a:gd name="connsiteX11" fmla="*/ 4517606 w 5283866"/>
              <a:gd name="connsiteY11" fmla="*/ 670015 h 4210442"/>
              <a:gd name="connsiteX12" fmla="*/ 4948576 w 5283866"/>
              <a:gd name="connsiteY12" fmla="*/ 954847 h 4210442"/>
              <a:gd name="connsiteX13" fmla="*/ 4866132 w 5283866"/>
              <a:gd name="connsiteY13" fmla="*/ 1015233 h 4210442"/>
              <a:gd name="connsiteX14" fmla="*/ 5019164 w 5283866"/>
              <a:gd name="connsiteY14" fmla="*/ 1087474 h 4210442"/>
              <a:gd name="connsiteX15" fmla="*/ 5053630 w 5283866"/>
              <a:gd name="connsiteY15" fmla="*/ 1117806 h 4210442"/>
              <a:gd name="connsiteX16" fmla="*/ 5024404 w 5283866"/>
              <a:gd name="connsiteY16" fmla="*/ 1154202 h 4210442"/>
              <a:gd name="connsiteX17" fmla="*/ 4960984 w 5283866"/>
              <a:gd name="connsiteY17" fmla="*/ 1179569 h 4210442"/>
              <a:gd name="connsiteX18" fmla="*/ 4876887 w 5283866"/>
              <a:gd name="connsiteY18" fmla="*/ 1243814 h 4210442"/>
              <a:gd name="connsiteX19" fmla="*/ 4880195 w 5283866"/>
              <a:gd name="connsiteY19" fmla="*/ 1293998 h 4210442"/>
              <a:gd name="connsiteX20" fmla="*/ 4930104 w 5283866"/>
              <a:gd name="connsiteY20" fmla="*/ 1384991 h 4210442"/>
              <a:gd name="connsiteX21" fmla="*/ 4855103 w 5283866"/>
              <a:gd name="connsiteY21" fmla="*/ 1480119 h 4210442"/>
              <a:gd name="connsiteX22" fmla="*/ 4816500 w 5283866"/>
              <a:gd name="connsiteY22" fmla="*/ 1508242 h 4210442"/>
              <a:gd name="connsiteX23" fmla="*/ 4890949 w 5283866"/>
              <a:gd name="connsiteY23" fmla="*/ 1517893 h 4210442"/>
              <a:gd name="connsiteX24" fmla="*/ 4916868 w 5283866"/>
              <a:gd name="connsiteY24" fmla="*/ 1557599 h 4210442"/>
              <a:gd name="connsiteX25" fmla="*/ 4928448 w 5283866"/>
              <a:gd name="connsiteY25" fmla="*/ 1577453 h 4210442"/>
              <a:gd name="connsiteX26" fmla="*/ 4998760 w 5283866"/>
              <a:gd name="connsiteY26" fmla="*/ 1701809 h 4210442"/>
              <a:gd name="connsiteX27" fmla="*/ 4986903 w 5283866"/>
              <a:gd name="connsiteY27" fmla="*/ 1736550 h 4210442"/>
              <a:gd name="connsiteX28" fmla="*/ 4869716 w 5283866"/>
              <a:gd name="connsiteY28" fmla="*/ 1904472 h 4210442"/>
              <a:gd name="connsiteX29" fmla="*/ 4994348 w 5283866"/>
              <a:gd name="connsiteY29" fmla="*/ 1951346 h 4210442"/>
              <a:gd name="connsiteX30" fmla="*/ 5001792 w 5283866"/>
              <a:gd name="connsiteY30" fmla="*/ 2030756 h 4210442"/>
              <a:gd name="connsiteX31" fmla="*/ 5065212 w 5283866"/>
              <a:gd name="connsiteY31" fmla="*/ 2119543 h 4210442"/>
              <a:gd name="connsiteX32" fmla="*/ 5204732 w 5283866"/>
              <a:gd name="connsiteY32" fmla="*/ 2244450 h 4210442"/>
              <a:gd name="connsiteX33" fmla="*/ 5283866 w 5283866"/>
              <a:gd name="connsiteY33" fmla="*/ 2328272 h 4210442"/>
              <a:gd name="connsiteX34" fmla="*/ 5147380 w 5283866"/>
              <a:gd name="connsiteY34" fmla="*/ 2350606 h 4210442"/>
              <a:gd name="connsiteX35" fmla="*/ 5126148 w 5283866"/>
              <a:gd name="connsiteY35" fmla="*/ 2363566 h 4210442"/>
              <a:gd name="connsiteX36" fmla="*/ 5142417 w 5283866"/>
              <a:gd name="connsiteY36" fmla="*/ 2407682 h 4210442"/>
              <a:gd name="connsiteX37" fmla="*/ 5164200 w 5283866"/>
              <a:gd name="connsiteY37" fmla="*/ 2451526 h 4210442"/>
              <a:gd name="connsiteX38" fmla="*/ 5149034 w 5283866"/>
              <a:gd name="connsiteY38" fmla="*/ 2485992 h 4210442"/>
              <a:gd name="connsiteX39" fmla="*/ 5042601 w 5283866"/>
              <a:gd name="connsiteY39" fmla="*/ 2635164 h 4210442"/>
              <a:gd name="connsiteX40" fmla="*/ 4955194 w 5283866"/>
              <a:gd name="connsiteY40" fmla="*/ 2694445 h 4210442"/>
              <a:gd name="connsiteX41" fmla="*/ 4756116 w 5283866"/>
              <a:gd name="connsiteY41" fmla="*/ 2963836 h 4210442"/>
              <a:gd name="connsiteX42" fmla="*/ 4693523 w 5283866"/>
              <a:gd name="connsiteY42" fmla="*/ 3051244 h 4210442"/>
              <a:gd name="connsiteX43" fmla="*/ 4739848 w 5283866"/>
              <a:gd name="connsiteY43" fmla="*/ 3082125 h 4210442"/>
              <a:gd name="connsiteX44" fmla="*/ 4651060 w 5283866"/>
              <a:gd name="connsiteY44" fmla="*/ 3173670 h 4210442"/>
              <a:gd name="connsiteX45" fmla="*/ 4546556 w 5283866"/>
              <a:gd name="connsiteY45" fmla="*/ 3275413 h 4210442"/>
              <a:gd name="connsiteX46" fmla="*/ 4519261 w 5283866"/>
              <a:gd name="connsiteY46" fmla="*/ 3302437 h 4210442"/>
              <a:gd name="connsiteX47" fmla="*/ 2364961 w 5283866"/>
              <a:gd name="connsiteY47" fmla="*/ 4209597 h 4210442"/>
              <a:gd name="connsiteX48" fmla="*/ 1796951 w 5283866"/>
              <a:gd name="connsiteY48" fmla="*/ 4075867 h 4210442"/>
              <a:gd name="connsiteX49" fmla="*/ 1572227 w 5283866"/>
              <a:gd name="connsiteY49" fmla="*/ 3971917 h 4210442"/>
              <a:gd name="connsiteX50" fmla="*/ 1284364 w 5283866"/>
              <a:gd name="connsiteY50" fmla="*/ 3805097 h 4210442"/>
              <a:gd name="connsiteX51" fmla="*/ 976645 w 5283866"/>
              <a:gd name="connsiteY51" fmla="*/ 3670815 h 4210442"/>
              <a:gd name="connsiteX52" fmla="*/ 871866 w 5283866"/>
              <a:gd name="connsiteY52" fmla="*/ 3547839 h 4210442"/>
              <a:gd name="connsiteX53" fmla="*/ 835195 w 5283866"/>
              <a:gd name="connsiteY53" fmla="*/ 3513373 h 4210442"/>
              <a:gd name="connsiteX54" fmla="*/ 743375 w 5283866"/>
              <a:gd name="connsiteY54" fmla="*/ 3468427 h 4210442"/>
              <a:gd name="connsiteX55" fmla="*/ 583175 w 5283866"/>
              <a:gd name="connsiteY55" fmla="*/ 3371370 h 4210442"/>
              <a:gd name="connsiteX56" fmla="*/ 641906 w 5283866"/>
              <a:gd name="connsiteY56" fmla="*/ 3349311 h 4210442"/>
              <a:gd name="connsiteX57" fmla="*/ 810930 w 5283866"/>
              <a:gd name="connsiteY57" fmla="*/ 3408042 h 4210442"/>
              <a:gd name="connsiteX58" fmla="*/ 933908 w 5283866"/>
              <a:gd name="connsiteY58" fmla="*/ 3423758 h 4210442"/>
              <a:gd name="connsiteX59" fmla="*/ 760747 w 5283866"/>
              <a:gd name="connsiteY59" fmla="*/ 3321187 h 4210442"/>
              <a:gd name="connsiteX60" fmla="*/ 593101 w 5283866"/>
              <a:gd name="connsiteY60" fmla="*/ 3187731 h 4210442"/>
              <a:gd name="connsiteX61" fmla="*/ 722419 w 5283866"/>
              <a:gd name="connsiteY61" fmla="*/ 3213374 h 4210442"/>
              <a:gd name="connsiteX62" fmla="*/ 727934 w 5283866"/>
              <a:gd name="connsiteY62" fmla="*/ 3195451 h 4210442"/>
              <a:gd name="connsiteX63" fmla="*/ 615987 w 5283866"/>
              <a:gd name="connsiteY63" fmla="*/ 3036630 h 4210442"/>
              <a:gd name="connsiteX64" fmla="*/ 560564 w 5283866"/>
              <a:gd name="connsiteY64" fmla="*/ 2972660 h 4210442"/>
              <a:gd name="connsiteX65" fmla="*/ 311302 w 5283866"/>
              <a:gd name="connsiteY65" fmla="*/ 2779924 h 4210442"/>
              <a:gd name="connsiteX66" fmla="*/ 547882 w 5283866"/>
              <a:gd name="connsiteY66" fmla="*/ 2865952 h 4210442"/>
              <a:gd name="connsiteX67" fmla="*/ 303582 w 5283866"/>
              <a:gd name="connsiteY67" fmla="*/ 2678453 h 4210442"/>
              <a:gd name="connsiteX68" fmla="*/ 185016 w 5283866"/>
              <a:gd name="connsiteY68" fmla="*/ 2609244 h 4210442"/>
              <a:gd name="connsiteX69" fmla="*/ 154963 w 5283866"/>
              <a:gd name="connsiteY69" fmla="*/ 2568435 h 4210442"/>
              <a:gd name="connsiteX70" fmla="*/ 207627 w 5283866"/>
              <a:gd name="connsiteY70" fmla="*/ 2559612 h 4210442"/>
              <a:gd name="connsiteX71" fmla="*/ 369207 w 5283866"/>
              <a:gd name="connsiteY71" fmla="*/ 2575330 h 4210442"/>
              <a:gd name="connsiteX72" fmla="*/ 169852 w 5283866"/>
              <a:gd name="connsiteY72" fmla="*/ 2449319 h 4210442"/>
              <a:gd name="connsiteX73" fmla="*/ 319299 w 5283866"/>
              <a:gd name="connsiteY73" fmla="*/ 2468619 h 4210442"/>
              <a:gd name="connsiteX74" fmla="*/ 362313 w 5283866"/>
              <a:gd name="connsiteY74" fmla="*/ 2418988 h 4210442"/>
              <a:gd name="connsiteX75" fmla="*/ 431798 w 5283866"/>
              <a:gd name="connsiteY75" fmla="*/ 2338750 h 4210442"/>
              <a:gd name="connsiteX76" fmla="*/ 479775 w 5283866"/>
              <a:gd name="connsiteY76" fmla="*/ 2294082 h 4210442"/>
              <a:gd name="connsiteX77" fmla="*/ 499903 w 5283866"/>
              <a:gd name="connsiteY77" fmla="*/ 2153458 h 4210442"/>
              <a:gd name="connsiteX78" fmla="*/ 458544 w 5283866"/>
              <a:gd name="connsiteY78" fmla="*/ 1999599 h 4210442"/>
              <a:gd name="connsiteX79" fmla="*/ 346596 w 5283866"/>
              <a:gd name="connsiteY79" fmla="*/ 1921843 h 4210442"/>
              <a:gd name="connsiteX80" fmla="*/ 378857 w 5283866"/>
              <a:gd name="connsiteY80" fmla="*/ 1834435 h 4210442"/>
              <a:gd name="connsiteX81" fmla="*/ 617091 w 5283866"/>
              <a:gd name="connsiteY81" fmla="*/ 1887376 h 4210442"/>
              <a:gd name="connsiteX82" fmla="*/ 260568 w 5283866"/>
              <a:gd name="connsiteY82" fmla="*/ 1679198 h 4210442"/>
              <a:gd name="connsiteX83" fmla="*/ 320402 w 5283866"/>
              <a:gd name="connsiteY83" fmla="*/ 1668720 h 4210442"/>
              <a:gd name="connsiteX84" fmla="*/ 317920 w 5283866"/>
              <a:gd name="connsiteY84" fmla="*/ 1652452 h 4210442"/>
              <a:gd name="connsiteX85" fmla="*/ 321779 w 5283866"/>
              <a:gd name="connsiteY85" fmla="*/ 1552359 h 4210442"/>
              <a:gd name="connsiteX86" fmla="*/ 331707 w 5283866"/>
              <a:gd name="connsiteY86" fmla="*/ 1506313 h 4210442"/>
              <a:gd name="connsiteX87" fmla="*/ 315990 w 5283866"/>
              <a:gd name="connsiteY87" fmla="*/ 1453371 h 4210442"/>
              <a:gd name="connsiteX88" fmla="*/ 583450 w 5283866"/>
              <a:gd name="connsiteY88" fmla="*/ 1474052 h 4210442"/>
              <a:gd name="connsiteX89" fmla="*/ 699809 w 5283866"/>
              <a:gd name="connsiteY89" fmla="*/ 1461919 h 4210442"/>
              <a:gd name="connsiteX90" fmla="*/ 902750 w 5283866"/>
              <a:gd name="connsiteY90" fmla="*/ 1458612 h 4210442"/>
              <a:gd name="connsiteX91" fmla="*/ 996774 w 5283866"/>
              <a:gd name="connsiteY91" fmla="*/ 1468814 h 4210442"/>
              <a:gd name="connsiteX92" fmla="*/ 1077012 w 5283866"/>
              <a:gd name="connsiteY92" fmla="*/ 1455578 h 4210442"/>
              <a:gd name="connsiteX93" fmla="*/ 1000083 w 5283866"/>
              <a:gd name="connsiteY93" fmla="*/ 1393262 h 4210442"/>
              <a:gd name="connsiteX94" fmla="*/ 891720 w 5283866"/>
              <a:gd name="connsiteY94" fmla="*/ 1394089 h 4210442"/>
              <a:gd name="connsiteX95" fmla="*/ 814515 w 5283866"/>
              <a:gd name="connsiteY95" fmla="*/ 1353557 h 4210442"/>
              <a:gd name="connsiteX96" fmla="*/ 740895 w 5283866"/>
              <a:gd name="connsiteY96" fmla="*/ 1280211 h 4210442"/>
              <a:gd name="connsiteX97" fmla="*/ 481154 w 5283866"/>
              <a:gd name="connsiteY97" fmla="*/ 1163301 h 4210442"/>
              <a:gd name="connsiteX98" fmla="*/ 433728 w 5283866"/>
              <a:gd name="connsiteY98" fmla="*/ 1118909 h 4210442"/>
              <a:gd name="connsiteX99" fmla="*/ 1176276 w 5283866"/>
              <a:gd name="connsiteY99" fmla="*/ 1288484 h 4210442"/>
              <a:gd name="connsiteX100" fmla="*/ 946867 w 5283866"/>
              <a:gd name="connsiteY100" fmla="*/ 1217344 h 4210442"/>
              <a:gd name="connsiteX101" fmla="*/ 1102104 w 5283866"/>
              <a:gd name="connsiteY101" fmla="*/ 1230304 h 4210442"/>
              <a:gd name="connsiteX102" fmla="*/ 1188133 w 5283866"/>
              <a:gd name="connsiteY102" fmla="*/ 1182603 h 4210442"/>
              <a:gd name="connsiteX103" fmla="*/ 1187030 w 5283866"/>
              <a:gd name="connsiteY103" fmla="*/ 1169092 h 4210442"/>
              <a:gd name="connsiteX104" fmla="*/ 1123887 w 5283866"/>
              <a:gd name="connsiteY104" fmla="*/ 1124698 h 4210442"/>
              <a:gd name="connsiteX105" fmla="*/ 1086938 w 5283866"/>
              <a:gd name="connsiteY105" fmla="*/ 1096023 h 4210442"/>
              <a:gd name="connsiteX106" fmla="*/ 985744 w 5283866"/>
              <a:gd name="connsiteY106" fmla="*/ 992622 h 4210442"/>
              <a:gd name="connsiteX107" fmla="*/ 1057987 w 5283866"/>
              <a:gd name="connsiteY107" fmla="*/ 981594 h 4210442"/>
              <a:gd name="connsiteX108" fmla="*/ 1084733 w 5283866"/>
              <a:gd name="connsiteY108" fmla="*/ 960086 h 4210442"/>
              <a:gd name="connsiteX109" fmla="*/ 1064605 w 5283866"/>
              <a:gd name="connsiteY109" fmla="*/ 929756 h 4210442"/>
              <a:gd name="connsiteX110" fmla="*/ 840985 w 5283866"/>
              <a:gd name="connsiteY110" fmla="*/ 836558 h 4210442"/>
              <a:gd name="connsiteX111" fmla="*/ 823615 w 5283866"/>
              <a:gd name="connsiteY111" fmla="*/ 764315 h 4210442"/>
              <a:gd name="connsiteX112" fmla="*/ 865526 w 5283866"/>
              <a:gd name="connsiteY112" fmla="*/ 753562 h 4210442"/>
              <a:gd name="connsiteX113" fmla="*/ 914331 w 5283866"/>
              <a:gd name="connsiteY113" fmla="*/ 758525 h 4210442"/>
              <a:gd name="connsiteX114" fmla="*/ 875452 w 5283866"/>
              <a:gd name="connsiteY114" fmla="*/ 701724 h 4210442"/>
              <a:gd name="connsiteX115" fmla="*/ 717181 w 5283866"/>
              <a:gd name="connsiteY115" fmla="*/ 644371 h 4210442"/>
              <a:gd name="connsiteX116" fmla="*/ 755783 w 5283866"/>
              <a:gd name="connsiteY116" fmla="*/ 591707 h 4210442"/>
              <a:gd name="connsiteX117" fmla="*/ 0 w 5283866"/>
              <a:gd name="connsiteY117" fmla="*/ 352370 h 4210442"/>
              <a:gd name="connsiteX118" fmla="*/ 135937 w 5283866"/>
              <a:gd name="connsiteY118" fmla="*/ 349889 h 4210442"/>
              <a:gd name="connsiteX119" fmla="*/ 421595 w 5283866"/>
              <a:gd name="connsiteY119" fmla="*/ 385458 h 4210442"/>
              <a:gd name="connsiteX120" fmla="*/ 564424 w 5283866"/>
              <a:gd name="connsiteY120" fmla="*/ 379393 h 4210442"/>
              <a:gd name="connsiteX121" fmla="*/ 698432 w 5283866"/>
              <a:gd name="connsiteY121" fmla="*/ 398694 h 4210442"/>
              <a:gd name="connsiteX122" fmla="*/ 815067 w 5283866"/>
              <a:gd name="connsiteY122" fmla="*/ 398694 h 4210442"/>
              <a:gd name="connsiteX123" fmla="*/ 705876 w 5283866"/>
              <a:gd name="connsiteY123" fmla="*/ 370568 h 4210442"/>
              <a:gd name="connsiteX124" fmla="*/ 775360 w 5283866"/>
              <a:gd name="connsiteY124" fmla="*/ 345477 h 4210442"/>
              <a:gd name="connsiteX125" fmla="*/ 787493 w 5283866"/>
              <a:gd name="connsiteY125" fmla="*/ 315146 h 4210442"/>
              <a:gd name="connsiteX126" fmla="*/ 819202 w 5283866"/>
              <a:gd name="connsiteY126" fmla="*/ 291709 h 4210442"/>
              <a:gd name="connsiteX127" fmla="*/ 998705 w 5283866"/>
              <a:gd name="connsiteY127" fmla="*/ 303291 h 4210442"/>
              <a:gd name="connsiteX128" fmla="*/ 880139 w 5283866"/>
              <a:gd name="connsiteY128" fmla="*/ 206783 h 4210442"/>
              <a:gd name="connsiteX129" fmla="*/ 804037 w 5283866"/>
              <a:gd name="connsiteY129" fmla="*/ 190790 h 4210442"/>
              <a:gd name="connsiteX130" fmla="*/ 786666 w 5283866"/>
              <a:gd name="connsiteY130" fmla="*/ 149707 h 4210442"/>
              <a:gd name="connsiteX131" fmla="*/ 821960 w 5283866"/>
              <a:gd name="connsiteY131" fmla="*/ 140884 h 4210442"/>
              <a:gd name="connsiteX132" fmla="*/ 997325 w 5283866"/>
              <a:gd name="connsiteY132" fmla="*/ 174800 h 4210442"/>
              <a:gd name="connsiteX133" fmla="*/ 1026829 w 5283866"/>
              <a:gd name="connsiteY133" fmla="*/ 161287 h 4210442"/>
              <a:gd name="connsiteX134" fmla="*/ 696777 w 5283866"/>
              <a:gd name="connsiteY134" fmla="*/ 73604 h 4210442"/>
              <a:gd name="connsiteX135" fmla="*/ 701741 w 5283866"/>
              <a:gd name="connsiteY135" fmla="*/ 50444 h 4210442"/>
              <a:gd name="connsiteX136" fmla="*/ 992362 w 5283866"/>
              <a:gd name="connsiteY136" fmla="*/ 86289 h 4210442"/>
              <a:gd name="connsiteX137" fmla="*/ 806519 w 5283866"/>
              <a:gd name="connsiteY137" fmla="*/ 18183 h 4210442"/>
              <a:gd name="connsiteX138" fmla="*/ 839883 w 5283866"/>
              <a:gd name="connsiteY138" fmla="*/ 18 h 4210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83866" h="4210442">
                <a:moveTo>
                  <a:pt x="839883" y="18"/>
                </a:moveTo>
                <a:cubicBezTo>
                  <a:pt x="851945" y="328"/>
                  <a:pt x="864423" y="4671"/>
                  <a:pt x="875727" y="6050"/>
                </a:cubicBezTo>
                <a:cubicBezTo>
                  <a:pt x="1125267" y="36932"/>
                  <a:pt x="1374804" y="70296"/>
                  <a:pt x="1624617" y="99799"/>
                </a:cubicBezTo>
                <a:cubicBezTo>
                  <a:pt x="1858164" y="127373"/>
                  <a:pt x="2093363" y="133714"/>
                  <a:pt x="2328012" y="148051"/>
                </a:cubicBezTo>
                <a:cubicBezTo>
                  <a:pt x="2612016" y="165424"/>
                  <a:pt x="2895470" y="189965"/>
                  <a:pt x="3177820" y="228566"/>
                </a:cubicBezTo>
                <a:cubicBezTo>
                  <a:pt x="3373866" y="255590"/>
                  <a:pt x="3571843" y="274338"/>
                  <a:pt x="3770646" y="252831"/>
                </a:cubicBezTo>
                <a:cubicBezTo>
                  <a:pt x="3780572" y="251727"/>
                  <a:pt x="3791878" y="248144"/>
                  <a:pt x="3800149" y="251727"/>
                </a:cubicBezTo>
                <a:cubicBezTo>
                  <a:pt x="3896658" y="291986"/>
                  <a:pt x="4001986" y="263033"/>
                  <a:pt x="4102076" y="288400"/>
                </a:cubicBezTo>
                <a:cubicBezTo>
                  <a:pt x="4076434" y="386286"/>
                  <a:pt x="3966416" y="378289"/>
                  <a:pt x="3904377" y="446120"/>
                </a:cubicBezTo>
                <a:cubicBezTo>
                  <a:pt x="4005570" y="473141"/>
                  <a:pt x="4096562" y="500439"/>
                  <a:pt x="4188933" y="520843"/>
                </a:cubicBezTo>
                <a:cubicBezTo>
                  <a:pt x="4286818" y="542350"/>
                  <a:pt x="4369813" y="600531"/>
                  <a:pt x="4465492" y="626449"/>
                </a:cubicBezTo>
                <a:cubicBezTo>
                  <a:pt x="4485897" y="631964"/>
                  <a:pt x="4510437" y="651264"/>
                  <a:pt x="4517606" y="670015"/>
                </a:cubicBezTo>
                <a:cubicBezTo>
                  <a:pt x="4540768" y="730677"/>
                  <a:pt x="5003171" y="900804"/>
                  <a:pt x="4948576" y="954847"/>
                </a:cubicBezTo>
                <a:cubicBezTo>
                  <a:pt x="4925966" y="977182"/>
                  <a:pt x="4896738" y="993174"/>
                  <a:pt x="4866132" y="1015233"/>
                </a:cubicBezTo>
                <a:cubicBezTo>
                  <a:pt x="4912180" y="1056869"/>
                  <a:pt x="4964017" y="1075067"/>
                  <a:pt x="5019164" y="1087474"/>
                </a:cubicBezTo>
                <a:cubicBezTo>
                  <a:pt x="5035708" y="1091335"/>
                  <a:pt x="5051977" y="1099055"/>
                  <a:pt x="5053630" y="1117806"/>
                </a:cubicBezTo>
                <a:cubicBezTo>
                  <a:pt x="5055284" y="1137382"/>
                  <a:pt x="5038464" y="1145101"/>
                  <a:pt x="5024404" y="1154202"/>
                </a:cubicBezTo>
                <a:cubicBezTo>
                  <a:pt x="5004826" y="1166885"/>
                  <a:pt x="4985800" y="1177916"/>
                  <a:pt x="4960984" y="1179569"/>
                </a:cubicBezTo>
                <a:cubicBezTo>
                  <a:pt x="4920176" y="1182051"/>
                  <a:pt x="4900600" y="1217344"/>
                  <a:pt x="4876887" y="1243814"/>
                </a:cubicBezTo>
                <a:cubicBezTo>
                  <a:pt x="4863652" y="1258705"/>
                  <a:pt x="4857034" y="1288759"/>
                  <a:pt x="4880195" y="1293998"/>
                </a:cubicBezTo>
                <a:cubicBezTo>
                  <a:pt x="4935892" y="1306682"/>
                  <a:pt x="4931480" y="1343355"/>
                  <a:pt x="4930104" y="1384991"/>
                </a:cubicBezTo>
                <a:cubicBezTo>
                  <a:pt x="4928173" y="1436553"/>
                  <a:pt x="4895360" y="1460265"/>
                  <a:pt x="4855103" y="1480119"/>
                </a:cubicBezTo>
                <a:cubicBezTo>
                  <a:pt x="4841316" y="1487011"/>
                  <a:pt x="4821740" y="1486735"/>
                  <a:pt x="4816500" y="1508242"/>
                </a:cubicBezTo>
                <a:cubicBezTo>
                  <a:pt x="4839110" y="1528648"/>
                  <a:pt x="4866684" y="1512103"/>
                  <a:pt x="4890949" y="1517893"/>
                </a:cubicBezTo>
                <a:cubicBezTo>
                  <a:pt x="4911077" y="1522581"/>
                  <a:pt x="4944441" y="1520100"/>
                  <a:pt x="4916868" y="1557599"/>
                </a:cubicBezTo>
                <a:cubicBezTo>
                  <a:pt x="4908870" y="1568352"/>
                  <a:pt x="4918245" y="1576625"/>
                  <a:pt x="4928448" y="1577453"/>
                </a:cubicBezTo>
                <a:cubicBezTo>
                  <a:pt x="5010066" y="1586000"/>
                  <a:pt x="4972566" y="1661827"/>
                  <a:pt x="4998760" y="1701809"/>
                </a:cubicBezTo>
                <a:cubicBezTo>
                  <a:pt x="5005928" y="1712836"/>
                  <a:pt x="4998208" y="1731862"/>
                  <a:pt x="4986903" y="1736550"/>
                </a:cubicBezTo>
                <a:cubicBezTo>
                  <a:pt x="4914660" y="1767432"/>
                  <a:pt x="4904735" y="1841053"/>
                  <a:pt x="4869716" y="1904472"/>
                </a:cubicBezTo>
                <a:cubicBezTo>
                  <a:pt x="4907768" y="1929562"/>
                  <a:pt x="4953264" y="1935077"/>
                  <a:pt x="4994348" y="1951346"/>
                </a:cubicBezTo>
                <a:cubicBezTo>
                  <a:pt x="5037087" y="1968441"/>
                  <a:pt x="5037087" y="1981125"/>
                  <a:pt x="5001792" y="2030756"/>
                </a:cubicBezTo>
                <a:cubicBezTo>
                  <a:pt x="5093611" y="2041511"/>
                  <a:pt x="5093611" y="2041511"/>
                  <a:pt x="5065212" y="2119543"/>
                </a:cubicBezTo>
                <a:cubicBezTo>
                  <a:pt x="5142142" y="2126712"/>
                  <a:pt x="5192876" y="2163660"/>
                  <a:pt x="5204732" y="2244450"/>
                </a:cubicBezTo>
                <a:cubicBezTo>
                  <a:pt x="5210523" y="2283604"/>
                  <a:pt x="5245265" y="2302077"/>
                  <a:pt x="5283866" y="2328272"/>
                </a:cubicBezTo>
                <a:cubicBezTo>
                  <a:pt x="5235890" y="2353641"/>
                  <a:pt x="5203354" y="2406580"/>
                  <a:pt x="5147380" y="2350606"/>
                </a:cubicBezTo>
                <a:cubicBezTo>
                  <a:pt x="5126976" y="2330203"/>
                  <a:pt x="5128904" y="2356121"/>
                  <a:pt x="5126148" y="2363566"/>
                </a:cubicBezTo>
                <a:cubicBezTo>
                  <a:pt x="5119532" y="2381764"/>
                  <a:pt x="5133316" y="2393897"/>
                  <a:pt x="5142417" y="2407682"/>
                </a:cubicBezTo>
                <a:cubicBezTo>
                  <a:pt x="5151240" y="2421470"/>
                  <a:pt x="5161718" y="2436083"/>
                  <a:pt x="5164200" y="2451526"/>
                </a:cubicBezTo>
                <a:cubicBezTo>
                  <a:pt x="5165852" y="2462279"/>
                  <a:pt x="5157858" y="2477994"/>
                  <a:pt x="5149034" y="2485992"/>
                </a:cubicBezTo>
                <a:cubicBezTo>
                  <a:pt x="5102710" y="2528178"/>
                  <a:pt x="5130284" y="2623031"/>
                  <a:pt x="5042601" y="2635164"/>
                </a:cubicBezTo>
                <a:cubicBezTo>
                  <a:pt x="5003171" y="2640677"/>
                  <a:pt x="4984146" y="2675420"/>
                  <a:pt x="4955194" y="2694445"/>
                </a:cubicBezTo>
                <a:cubicBezTo>
                  <a:pt x="4854552" y="2760897"/>
                  <a:pt x="4787272" y="2846375"/>
                  <a:pt x="4756116" y="2963836"/>
                </a:cubicBezTo>
                <a:cubicBezTo>
                  <a:pt x="4747568" y="2996372"/>
                  <a:pt x="4714754" y="3022569"/>
                  <a:pt x="4693523" y="3051244"/>
                </a:cubicBezTo>
                <a:cubicBezTo>
                  <a:pt x="4703726" y="3072199"/>
                  <a:pt x="4759424" y="3026979"/>
                  <a:pt x="4739848" y="3082125"/>
                </a:cubicBezTo>
                <a:cubicBezTo>
                  <a:pt x="4724958" y="3123486"/>
                  <a:pt x="4686906" y="3149129"/>
                  <a:pt x="4651060" y="3173670"/>
                </a:cubicBezTo>
                <a:cubicBezTo>
                  <a:pt x="4610252" y="3201518"/>
                  <a:pt x="4565032" y="3223852"/>
                  <a:pt x="4546556" y="3275413"/>
                </a:cubicBezTo>
                <a:cubicBezTo>
                  <a:pt x="4542697" y="3286444"/>
                  <a:pt x="4530288" y="3298024"/>
                  <a:pt x="4519261" y="3302437"/>
                </a:cubicBezTo>
                <a:cubicBezTo>
                  <a:pt x="3944081" y="4209875"/>
                  <a:pt x="2528194" y="4215939"/>
                  <a:pt x="2364961" y="4209597"/>
                </a:cubicBezTo>
                <a:cubicBezTo>
                  <a:pt x="2167260" y="4201602"/>
                  <a:pt x="1980313" y="4145627"/>
                  <a:pt x="1796951" y="4075867"/>
                </a:cubicBezTo>
                <a:cubicBezTo>
                  <a:pt x="1719469" y="4046365"/>
                  <a:pt x="1647505" y="4004453"/>
                  <a:pt x="1572227" y="3971917"/>
                </a:cubicBezTo>
                <a:cubicBezTo>
                  <a:pt x="1468277" y="3926971"/>
                  <a:pt x="1388040" y="3841219"/>
                  <a:pt x="1284364" y="3805097"/>
                </a:cubicBezTo>
                <a:cubicBezTo>
                  <a:pt x="1177655" y="3767873"/>
                  <a:pt x="1086388" y="3699767"/>
                  <a:pt x="976645" y="3670815"/>
                </a:cubicBezTo>
                <a:cubicBezTo>
                  <a:pt x="918742" y="3655375"/>
                  <a:pt x="862768" y="3627527"/>
                  <a:pt x="871866" y="3547839"/>
                </a:cubicBezTo>
                <a:cubicBezTo>
                  <a:pt x="874349" y="3525228"/>
                  <a:pt x="859184" y="3506755"/>
                  <a:pt x="835195" y="3513373"/>
                </a:cubicBezTo>
                <a:cubicBezTo>
                  <a:pt x="789424" y="3525780"/>
                  <a:pt x="768744" y="3492967"/>
                  <a:pt x="743375" y="3468427"/>
                </a:cubicBezTo>
                <a:cubicBezTo>
                  <a:pt x="698156" y="3424863"/>
                  <a:pt x="655142" y="3378540"/>
                  <a:pt x="583175" y="3371370"/>
                </a:cubicBezTo>
                <a:cubicBezTo>
                  <a:pt x="596961" y="3337178"/>
                  <a:pt x="620399" y="3342142"/>
                  <a:pt x="641906" y="3349311"/>
                </a:cubicBezTo>
                <a:cubicBezTo>
                  <a:pt x="698432" y="3368062"/>
                  <a:pt x="754405" y="3389293"/>
                  <a:pt x="810930" y="3408042"/>
                </a:cubicBezTo>
                <a:cubicBezTo>
                  <a:pt x="847878" y="3420175"/>
                  <a:pt x="884551" y="3437271"/>
                  <a:pt x="933908" y="3423758"/>
                </a:cubicBezTo>
                <a:cubicBezTo>
                  <a:pt x="891445" y="3354826"/>
                  <a:pt x="819202" y="3342418"/>
                  <a:pt x="760747" y="3321187"/>
                </a:cubicBezTo>
                <a:cubicBezTo>
                  <a:pt x="687678" y="3294441"/>
                  <a:pt x="644664" y="3243980"/>
                  <a:pt x="593101" y="3187731"/>
                </a:cubicBezTo>
                <a:cubicBezTo>
                  <a:pt x="646869" y="3174220"/>
                  <a:pt x="680233" y="3215581"/>
                  <a:pt x="722419" y="3213374"/>
                </a:cubicBezTo>
                <a:cubicBezTo>
                  <a:pt x="724627" y="3206207"/>
                  <a:pt x="728486" y="3195729"/>
                  <a:pt x="727934" y="3195451"/>
                </a:cubicBezTo>
                <a:cubicBezTo>
                  <a:pt x="659002" y="3164570"/>
                  <a:pt x="626741" y="3106666"/>
                  <a:pt x="615987" y="3036630"/>
                </a:cubicBezTo>
                <a:cubicBezTo>
                  <a:pt x="610473" y="3000510"/>
                  <a:pt x="585381" y="2989205"/>
                  <a:pt x="560564" y="2972660"/>
                </a:cubicBezTo>
                <a:cubicBezTo>
                  <a:pt x="473984" y="2913930"/>
                  <a:pt x="382441" y="2860713"/>
                  <a:pt x="311302" y="2779924"/>
                </a:cubicBezTo>
                <a:cubicBezTo>
                  <a:pt x="393471" y="2790677"/>
                  <a:pt x="459371" y="2843341"/>
                  <a:pt x="547882" y="2865952"/>
                </a:cubicBezTo>
                <a:cubicBezTo>
                  <a:pt x="477570" y="2777166"/>
                  <a:pt x="386577" y="2732222"/>
                  <a:pt x="303582" y="2678453"/>
                </a:cubicBezTo>
                <a:cubicBezTo>
                  <a:pt x="265806" y="2653913"/>
                  <a:pt x="230790" y="2622479"/>
                  <a:pt x="185016" y="2609244"/>
                </a:cubicBezTo>
                <a:cubicBezTo>
                  <a:pt x="168748" y="2604556"/>
                  <a:pt x="142002" y="2594630"/>
                  <a:pt x="154963" y="2568435"/>
                </a:cubicBezTo>
                <a:cubicBezTo>
                  <a:pt x="165990" y="2546654"/>
                  <a:pt x="187773" y="2553269"/>
                  <a:pt x="207627" y="2559612"/>
                </a:cubicBezTo>
                <a:cubicBezTo>
                  <a:pt x="255328" y="2575330"/>
                  <a:pt x="304685" y="2575604"/>
                  <a:pt x="369207" y="2575330"/>
                </a:cubicBezTo>
                <a:cubicBezTo>
                  <a:pt x="315163" y="2503363"/>
                  <a:pt x="216174" y="2524871"/>
                  <a:pt x="169852" y="2449319"/>
                </a:cubicBezTo>
                <a:cubicBezTo>
                  <a:pt x="227755" y="2436083"/>
                  <a:pt x="272424" y="2463381"/>
                  <a:pt x="319299" y="2468619"/>
                </a:cubicBezTo>
                <a:cubicBezTo>
                  <a:pt x="361761" y="2473307"/>
                  <a:pt x="372239" y="2460624"/>
                  <a:pt x="362313" y="2418988"/>
                </a:cubicBezTo>
                <a:cubicBezTo>
                  <a:pt x="346873" y="2354190"/>
                  <a:pt x="370034" y="2321102"/>
                  <a:pt x="431798" y="2338750"/>
                </a:cubicBezTo>
                <a:cubicBezTo>
                  <a:pt x="489149" y="2355293"/>
                  <a:pt x="495215" y="2331030"/>
                  <a:pt x="479775" y="2294082"/>
                </a:cubicBezTo>
                <a:cubicBezTo>
                  <a:pt x="457716" y="2240315"/>
                  <a:pt x="482807" y="2198678"/>
                  <a:pt x="499903" y="2153458"/>
                </a:cubicBezTo>
                <a:cubicBezTo>
                  <a:pt x="526099" y="2084525"/>
                  <a:pt x="515069" y="2050885"/>
                  <a:pt x="458544" y="1999599"/>
                </a:cubicBezTo>
                <a:cubicBezTo>
                  <a:pt x="426835" y="1970921"/>
                  <a:pt x="392645" y="1946658"/>
                  <a:pt x="346596" y="1921843"/>
                </a:cubicBezTo>
                <a:cubicBezTo>
                  <a:pt x="452753" y="1908331"/>
                  <a:pt x="341358" y="1862836"/>
                  <a:pt x="378857" y="1834435"/>
                </a:cubicBezTo>
                <a:cubicBezTo>
                  <a:pt x="453856" y="1822854"/>
                  <a:pt x="515069" y="1913294"/>
                  <a:pt x="617091" y="1887376"/>
                </a:cubicBezTo>
                <a:cubicBezTo>
                  <a:pt x="491080" y="1809066"/>
                  <a:pt x="351835" y="1783423"/>
                  <a:pt x="260568" y="1679198"/>
                </a:cubicBezTo>
                <a:cubicBezTo>
                  <a:pt x="281523" y="1655484"/>
                  <a:pt x="302479" y="1677543"/>
                  <a:pt x="320402" y="1668720"/>
                </a:cubicBezTo>
                <a:cubicBezTo>
                  <a:pt x="319850" y="1663205"/>
                  <a:pt x="321230" y="1654932"/>
                  <a:pt x="317920" y="1652452"/>
                </a:cubicBezTo>
                <a:cubicBezTo>
                  <a:pt x="249815" y="1595650"/>
                  <a:pt x="248711" y="1594273"/>
                  <a:pt x="321779" y="1552359"/>
                </a:cubicBezTo>
                <a:cubicBezTo>
                  <a:pt x="347424" y="1537746"/>
                  <a:pt x="345218" y="1524786"/>
                  <a:pt x="331707" y="1506313"/>
                </a:cubicBezTo>
                <a:cubicBezTo>
                  <a:pt x="322055" y="1493353"/>
                  <a:pt x="310475" y="1481772"/>
                  <a:pt x="315990" y="1453371"/>
                </a:cubicBezTo>
                <a:cubicBezTo>
                  <a:pt x="355971" y="1489769"/>
                  <a:pt x="549259" y="1477912"/>
                  <a:pt x="583450" y="1474052"/>
                </a:cubicBezTo>
                <a:cubicBezTo>
                  <a:pt x="621777" y="1469917"/>
                  <a:pt x="659553" y="1452269"/>
                  <a:pt x="699809" y="1461919"/>
                </a:cubicBezTo>
                <a:cubicBezTo>
                  <a:pt x="732070" y="1469641"/>
                  <a:pt x="881516" y="1544364"/>
                  <a:pt x="902750" y="1458612"/>
                </a:cubicBezTo>
                <a:cubicBezTo>
                  <a:pt x="903853" y="1454475"/>
                  <a:pt x="964237" y="1464127"/>
                  <a:pt x="996774" y="1468814"/>
                </a:cubicBezTo>
                <a:cubicBezTo>
                  <a:pt x="1025451" y="1472674"/>
                  <a:pt x="1057712" y="1489769"/>
                  <a:pt x="1077012" y="1455578"/>
                </a:cubicBezTo>
                <a:cubicBezTo>
                  <a:pt x="1088317" y="1435450"/>
                  <a:pt x="1041719" y="1396571"/>
                  <a:pt x="1000083" y="1393262"/>
                </a:cubicBezTo>
                <a:cubicBezTo>
                  <a:pt x="963961" y="1390229"/>
                  <a:pt x="926186" y="1385817"/>
                  <a:pt x="891720" y="1394089"/>
                </a:cubicBezTo>
                <a:cubicBezTo>
                  <a:pt x="849258" y="1404017"/>
                  <a:pt x="826372" y="1388024"/>
                  <a:pt x="814515" y="1353557"/>
                </a:cubicBezTo>
                <a:cubicBezTo>
                  <a:pt x="801280" y="1315506"/>
                  <a:pt x="775911" y="1297858"/>
                  <a:pt x="740895" y="1280211"/>
                </a:cubicBezTo>
                <a:cubicBezTo>
                  <a:pt x="655967" y="1237474"/>
                  <a:pt x="574352" y="1188118"/>
                  <a:pt x="481154" y="1163301"/>
                </a:cubicBezTo>
                <a:cubicBezTo>
                  <a:pt x="462679" y="1158337"/>
                  <a:pt x="442276" y="1151719"/>
                  <a:pt x="433728" y="1118909"/>
                </a:cubicBezTo>
                <a:cubicBezTo>
                  <a:pt x="686023" y="1167987"/>
                  <a:pt x="915984" y="1295929"/>
                  <a:pt x="1176276" y="1288484"/>
                </a:cubicBezTo>
                <a:cubicBezTo>
                  <a:pt x="1105137" y="1247950"/>
                  <a:pt x="1022694" y="1245745"/>
                  <a:pt x="946867" y="1217344"/>
                </a:cubicBezTo>
                <a:cubicBezTo>
                  <a:pt x="1000635" y="1196113"/>
                  <a:pt x="1051094" y="1218172"/>
                  <a:pt x="1102104" y="1230304"/>
                </a:cubicBezTo>
                <a:cubicBezTo>
                  <a:pt x="1144843" y="1240230"/>
                  <a:pt x="1183446" y="1241885"/>
                  <a:pt x="1188133" y="1182603"/>
                </a:cubicBezTo>
                <a:cubicBezTo>
                  <a:pt x="1186478" y="1178742"/>
                  <a:pt x="1186754" y="1173780"/>
                  <a:pt x="1187030" y="1169092"/>
                </a:cubicBezTo>
                <a:cubicBezTo>
                  <a:pt x="1172690" y="1144552"/>
                  <a:pt x="1150358" y="1131868"/>
                  <a:pt x="1123887" y="1124698"/>
                </a:cubicBezTo>
                <a:cubicBezTo>
                  <a:pt x="1107894" y="1120286"/>
                  <a:pt x="1086663" y="1113668"/>
                  <a:pt x="1086938" y="1096023"/>
                </a:cubicBezTo>
                <a:cubicBezTo>
                  <a:pt x="1087765" y="1030674"/>
                  <a:pt x="1036756" y="1011647"/>
                  <a:pt x="985744" y="992622"/>
                </a:cubicBezTo>
                <a:cubicBezTo>
                  <a:pt x="1014145" y="960086"/>
                  <a:pt x="1036479" y="984074"/>
                  <a:pt x="1057987" y="981594"/>
                </a:cubicBezTo>
                <a:cubicBezTo>
                  <a:pt x="1072049" y="979939"/>
                  <a:pt x="1084733" y="976906"/>
                  <a:pt x="1084733" y="960086"/>
                </a:cubicBezTo>
                <a:cubicBezTo>
                  <a:pt x="1085008" y="946023"/>
                  <a:pt x="1078390" y="930030"/>
                  <a:pt x="1064605" y="929756"/>
                </a:cubicBezTo>
                <a:cubicBezTo>
                  <a:pt x="978300" y="927273"/>
                  <a:pt x="930599" y="836833"/>
                  <a:pt x="840985" y="836558"/>
                </a:cubicBezTo>
                <a:cubicBezTo>
                  <a:pt x="787493" y="836558"/>
                  <a:pt x="868834" y="785547"/>
                  <a:pt x="823615" y="764315"/>
                </a:cubicBezTo>
                <a:cubicBezTo>
                  <a:pt x="813687" y="759628"/>
                  <a:pt x="849533" y="752460"/>
                  <a:pt x="865526" y="753562"/>
                </a:cubicBezTo>
                <a:cubicBezTo>
                  <a:pt x="881242" y="754665"/>
                  <a:pt x="895304" y="768175"/>
                  <a:pt x="914331" y="758525"/>
                </a:cubicBezTo>
                <a:cubicBezTo>
                  <a:pt x="924808" y="724059"/>
                  <a:pt x="897787" y="711375"/>
                  <a:pt x="875452" y="701724"/>
                </a:cubicBezTo>
                <a:cubicBezTo>
                  <a:pt x="823889" y="679390"/>
                  <a:pt x="773706" y="652369"/>
                  <a:pt x="717181" y="644371"/>
                </a:cubicBezTo>
                <a:cubicBezTo>
                  <a:pt x="697053" y="641614"/>
                  <a:pt x="746133" y="604666"/>
                  <a:pt x="755783" y="591707"/>
                </a:cubicBezTo>
                <a:cubicBezTo>
                  <a:pt x="528304" y="455496"/>
                  <a:pt x="254778" y="462388"/>
                  <a:pt x="0" y="352370"/>
                </a:cubicBezTo>
                <a:cubicBezTo>
                  <a:pt x="56250" y="330864"/>
                  <a:pt x="97610" y="346580"/>
                  <a:pt x="135937" y="349889"/>
                </a:cubicBezTo>
                <a:cubicBezTo>
                  <a:pt x="231615" y="358160"/>
                  <a:pt x="326193" y="375256"/>
                  <a:pt x="421595" y="385458"/>
                </a:cubicBezTo>
                <a:cubicBezTo>
                  <a:pt x="468469" y="390421"/>
                  <a:pt x="512035" y="409172"/>
                  <a:pt x="564424" y="379393"/>
                </a:cubicBezTo>
                <a:cubicBezTo>
                  <a:pt x="599443" y="359540"/>
                  <a:pt x="655418" y="381046"/>
                  <a:pt x="698432" y="398694"/>
                </a:cubicBezTo>
                <a:cubicBezTo>
                  <a:pt x="734000" y="413307"/>
                  <a:pt x="767916" y="417167"/>
                  <a:pt x="815067" y="398694"/>
                </a:cubicBezTo>
                <a:cubicBezTo>
                  <a:pt x="772328" y="387389"/>
                  <a:pt x="739515" y="377463"/>
                  <a:pt x="705876" y="370568"/>
                </a:cubicBezTo>
                <a:cubicBezTo>
                  <a:pt x="679130" y="365055"/>
                  <a:pt x="742825" y="342719"/>
                  <a:pt x="775360" y="345477"/>
                </a:cubicBezTo>
                <a:cubicBezTo>
                  <a:pt x="820857" y="349337"/>
                  <a:pt x="795214" y="335000"/>
                  <a:pt x="787493" y="315146"/>
                </a:cubicBezTo>
                <a:cubicBezTo>
                  <a:pt x="779221" y="293915"/>
                  <a:pt x="803761" y="287298"/>
                  <a:pt x="819202" y="291709"/>
                </a:cubicBezTo>
                <a:cubicBezTo>
                  <a:pt x="878484" y="309081"/>
                  <a:pt x="937491" y="278474"/>
                  <a:pt x="998705" y="303291"/>
                </a:cubicBezTo>
                <a:cubicBezTo>
                  <a:pt x="983263" y="242077"/>
                  <a:pt x="949899" y="215331"/>
                  <a:pt x="880139" y="206783"/>
                </a:cubicBezTo>
                <a:cubicBezTo>
                  <a:pt x="853944" y="203475"/>
                  <a:pt x="826647" y="208438"/>
                  <a:pt x="804037" y="190790"/>
                </a:cubicBezTo>
                <a:cubicBezTo>
                  <a:pt x="791076" y="180590"/>
                  <a:pt x="776463" y="168457"/>
                  <a:pt x="786666" y="149707"/>
                </a:cubicBezTo>
                <a:cubicBezTo>
                  <a:pt x="793834" y="136471"/>
                  <a:pt x="809276" y="136471"/>
                  <a:pt x="821960" y="140884"/>
                </a:cubicBezTo>
                <a:cubicBezTo>
                  <a:pt x="878761" y="160461"/>
                  <a:pt x="938043" y="167630"/>
                  <a:pt x="997325" y="174800"/>
                </a:cubicBezTo>
                <a:cubicBezTo>
                  <a:pt x="1006426" y="175902"/>
                  <a:pt x="1016626" y="179487"/>
                  <a:pt x="1026829" y="161287"/>
                </a:cubicBezTo>
                <a:cubicBezTo>
                  <a:pt x="915984" y="131783"/>
                  <a:pt x="810655" y="89872"/>
                  <a:pt x="696777" y="73604"/>
                </a:cubicBezTo>
                <a:cubicBezTo>
                  <a:pt x="698432" y="65884"/>
                  <a:pt x="700086" y="58164"/>
                  <a:pt x="701741" y="50444"/>
                </a:cubicBezTo>
                <a:cubicBezTo>
                  <a:pt x="790801" y="61471"/>
                  <a:pt x="879864" y="72501"/>
                  <a:pt x="992362" y="86289"/>
                </a:cubicBezTo>
                <a:cubicBezTo>
                  <a:pt x="923153" y="42446"/>
                  <a:pt x="857805" y="57060"/>
                  <a:pt x="806519" y="18183"/>
                </a:cubicBezTo>
                <a:cubicBezTo>
                  <a:pt x="816170" y="3431"/>
                  <a:pt x="827820" y="-292"/>
                  <a:pt x="839883" y="18"/>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solidFill>
                <a:schemeClr val="tx1"/>
              </a:solidFill>
            </a:endParaRPr>
          </a:p>
        </p:txBody>
      </p:sp>
      <p:pic>
        <p:nvPicPr>
          <p:cNvPr id="5" name="Picture 4">
            <a:extLst>
              <a:ext uri="{FF2B5EF4-FFF2-40B4-BE49-F238E27FC236}">
                <a16:creationId xmlns:a16="http://schemas.microsoft.com/office/drawing/2014/main" id="{3C364F8D-77F8-4989-026D-23A6041E2D7C}"/>
              </a:ext>
            </a:extLst>
          </p:cNvPr>
          <p:cNvPicPr>
            <a:picLocks noChangeAspect="1"/>
          </p:cNvPicPr>
          <p:nvPr/>
        </p:nvPicPr>
        <p:blipFill>
          <a:blip r:embed="rId5"/>
          <a:stretch>
            <a:fillRect/>
          </a:stretch>
        </p:blipFill>
        <p:spPr>
          <a:xfrm>
            <a:off x="7559183" y="2766817"/>
            <a:ext cx="2543994" cy="2751667"/>
          </a:xfrm>
          <a:prstGeom prst="rect">
            <a:avLst/>
          </a:prstGeom>
        </p:spPr>
      </p:pic>
      <p:pic>
        <p:nvPicPr>
          <p:cNvPr id="8" name="Audio 7">
            <a:hlinkClick r:id="" action="ppaction://media"/>
            <a:extLst>
              <a:ext uri="{FF2B5EF4-FFF2-40B4-BE49-F238E27FC236}">
                <a16:creationId xmlns:a16="http://schemas.microsoft.com/office/drawing/2014/main" id="{44FF9D83-3EBB-FC34-D8AC-B3EEBF3F8E3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46306425"/>
      </p:ext>
    </p:extLst>
  </p:cSld>
  <p:clrMapOvr>
    <a:masterClrMapping/>
  </p:clrMapOvr>
  <mc:AlternateContent xmlns:mc="http://schemas.openxmlformats.org/markup-compatibility/2006">
    <mc:Choice xmlns:p14="http://schemas.microsoft.com/office/powerpoint/2010/main" Requires="p14">
      <p:transition spd="slow" p14:dur="2000" advTm="105901"/>
    </mc:Choice>
    <mc:Fallback>
      <p:transition spd="slow" advTm="1059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A95671B-3CC6-4792-9114-B74FAEA224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9D7802-D797-0F32-AC10-340507646FFA}"/>
              </a:ext>
            </a:extLst>
          </p:cNvPr>
          <p:cNvSpPr>
            <a:spLocks noGrp="1"/>
          </p:cNvSpPr>
          <p:nvPr>
            <p:ph type="title"/>
          </p:nvPr>
        </p:nvSpPr>
        <p:spPr>
          <a:xfrm>
            <a:off x="1008184" y="174032"/>
            <a:ext cx="10175631" cy="1111843"/>
          </a:xfrm>
        </p:spPr>
        <p:txBody>
          <a:bodyPr anchor="ctr">
            <a:normAutofit/>
          </a:bodyPr>
          <a:lstStyle/>
          <a:p>
            <a:pPr algn="ctr"/>
            <a:r>
              <a:rPr lang="en-GB" sz="4000"/>
              <a:t>Statistics</a:t>
            </a:r>
          </a:p>
        </p:txBody>
      </p:sp>
      <p:sp>
        <p:nvSpPr>
          <p:cNvPr id="3" name="Content Placeholder 2">
            <a:extLst>
              <a:ext uri="{FF2B5EF4-FFF2-40B4-BE49-F238E27FC236}">
                <a16:creationId xmlns:a16="http://schemas.microsoft.com/office/drawing/2014/main" id="{0D3E032A-2E24-E552-1902-16C17287F697}"/>
              </a:ext>
            </a:extLst>
          </p:cNvPr>
          <p:cNvSpPr>
            <a:spLocks noGrp="1"/>
          </p:cNvSpPr>
          <p:nvPr>
            <p:ph idx="1"/>
          </p:nvPr>
        </p:nvSpPr>
        <p:spPr>
          <a:xfrm>
            <a:off x="1008184" y="1459907"/>
            <a:ext cx="10175630" cy="767904"/>
          </a:xfrm>
        </p:spPr>
        <p:txBody>
          <a:bodyPr anchor="ctr">
            <a:normAutofit/>
          </a:bodyPr>
          <a:lstStyle/>
          <a:p>
            <a:pPr marL="0" indent="0" algn="ctr">
              <a:buNone/>
            </a:pPr>
            <a:r>
              <a:rPr lang="en-GB" sz="2000"/>
              <a:t>According to the Home Office there were 2,725 HBA related offences recorded in England and Wales year ending March 2021. Up 18% compared to March 2020. </a:t>
            </a:r>
          </a:p>
        </p:txBody>
      </p:sp>
      <p:pic>
        <p:nvPicPr>
          <p:cNvPr id="5" name="Picture 4">
            <a:extLst>
              <a:ext uri="{FF2B5EF4-FFF2-40B4-BE49-F238E27FC236}">
                <a16:creationId xmlns:a16="http://schemas.microsoft.com/office/drawing/2014/main" id="{6DD36247-9416-5267-67BC-848782B93253}"/>
              </a:ext>
            </a:extLst>
          </p:cNvPr>
          <p:cNvPicPr>
            <a:picLocks noChangeAspect="1"/>
          </p:cNvPicPr>
          <p:nvPr/>
        </p:nvPicPr>
        <p:blipFill>
          <a:blip r:embed="rId5"/>
          <a:stretch>
            <a:fillRect/>
          </a:stretch>
        </p:blipFill>
        <p:spPr>
          <a:xfrm>
            <a:off x="995704" y="2405149"/>
            <a:ext cx="10194494" cy="3899393"/>
          </a:xfrm>
          <a:prstGeom prst="rect">
            <a:avLst/>
          </a:prstGeom>
        </p:spPr>
      </p:pic>
      <p:pic>
        <p:nvPicPr>
          <p:cNvPr id="8" name="Audio 7">
            <a:hlinkClick r:id="" action="ppaction://media"/>
            <a:extLst>
              <a:ext uri="{FF2B5EF4-FFF2-40B4-BE49-F238E27FC236}">
                <a16:creationId xmlns:a16="http://schemas.microsoft.com/office/drawing/2014/main" id="{79DB6C65-F2A8-F6D5-E243-8493DEB69C87}"/>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09539162"/>
      </p:ext>
    </p:extLst>
  </p:cSld>
  <p:clrMapOvr>
    <a:masterClrMapping/>
  </p:clrMapOvr>
  <mc:AlternateContent xmlns:mc="http://schemas.openxmlformats.org/markup-compatibility/2006">
    <mc:Choice xmlns:p14="http://schemas.microsoft.com/office/powerpoint/2010/main" Requires="p14">
      <p:transition spd="slow" p14:dur="2000" advTm="54172"/>
    </mc:Choice>
    <mc:Fallback>
      <p:transition spd="slow" advTm="541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FA264F-DB0C-670E-ADBA-9B371D73AA36}"/>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dirty="0">
                <a:solidFill>
                  <a:schemeClr val="bg1"/>
                </a:solidFill>
                <a:latin typeface="+mj-lt"/>
                <a:ea typeface="+mj-ea"/>
                <a:cs typeface="+mj-cs"/>
              </a:rPr>
              <a:t>Statistics cont.</a:t>
            </a:r>
          </a:p>
        </p:txBody>
      </p:sp>
      <p:pic>
        <p:nvPicPr>
          <p:cNvPr id="5" name="Content Placeholder 4">
            <a:extLst>
              <a:ext uri="{FF2B5EF4-FFF2-40B4-BE49-F238E27FC236}">
                <a16:creationId xmlns:a16="http://schemas.microsoft.com/office/drawing/2014/main" id="{F47C6AF0-988A-2FC7-B32F-D64417C3612B}"/>
              </a:ext>
            </a:extLst>
          </p:cNvPr>
          <p:cNvPicPr>
            <a:picLocks noGrp="1" noChangeAspect="1"/>
          </p:cNvPicPr>
          <p:nvPr>
            <p:ph idx="1"/>
          </p:nvPr>
        </p:nvPicPr>
        <p:blipFill>
          <a:blip r:embed="rId5"/>
          <a:stretch>
            <a:fillRect/>
          </a:stretch>
        </p:blipFill>
        <p:spPr>
          <a:xfrm>
            <a:off x="643467" y="1800364"/>
            <a:ext cx="10905066" cy="4143924"/>
          </a:xfrm>
          <a:prstGeom prst="rect">
            <a:avLst/>
          </a:prstGeom>
        </p:spPr>
      </p:pic>
      <p:pic>
        <p:nvPicPr>
          <p:cNvPr id="8" name="Audio 7">
            <a:hlinkClick r:id="" action="ppaction://media"/>
            <a:extLst>
              <a:ext uri="{FF2B5EF4-FFF2-40B4-BE49-F238E27FC236}">
                <a16:creationId xmlns:a16="http://schemas.microsoft.com/office/drawing/2014/main" id="{F6FE6F69-5753-36F1-E565-CBF6C68EA2E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36465680"/>
      </p:ext>
    </p:extLst>
  </p:cSld>
  <p:clrMapOvr>
    <a:masterClrMapping/>
  </p:clrMapOvr>
  <mc:AlternateContent xmlns:mc="http://schemas.openxmlformats.org/markup-compatibility/2006">
    <mc:Choice xmlns:p14="http://schemas.microsoft.com/office/powerpoint/2010/main" Requires="p14">
      <p:transition spd="slow" p14:dur="2000" advTm="96743"/>
    </mc:Choice>
    <mc:Fallback>
      <p:transition spd="slow" advTm="967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DF3710-DB91-3854-AF60-7C34B8BFA0FD}"/>
              </a:ext>
            </a:extLst>
          </p:cNvPr>
          <p:cNvSpPr>
            <a:spLocks noGrp="1"/>
          </p:cNvSpPr>
          <p:nvPr>
            <p:ph type="title"/>
          </p:nvPr>
        </p:nvSpPr>
        <p:spPr/>
        <p:txBody>
          <a:bodyPr/>
          <a:lstStyle/>
          <a:p>
            <a:r>
              <a:rPr lang="en-GB" dirty="0"/>
              <a:t>What is Honour Based Abuse?</a:t>
            </a:r>
          </a:p>
        </p:txBody>
      </p:sp>
      <p:pic>
        <p:nvPicPr>
          <p:cNvPr id="4" name="Online Media 3" title="What Is Honour-Based Abuse?">
            <a:hlinkClick r:id="" action="ppaction://media"/>
            <a:extLst>
              <a:ext uri="{FF2B5EF4-FFF2-40B4-BE49-F238E27FC236}">
                <a16:creationId xmlns:a16="http://schemas.microsoft.com/office/drawing/2014/main" id="{83D5F7D9-485F-3FB5-6D59-9A477D411C9E}"/>
              </a:ext>
            </a:extLst>
          </p:cNvPr>
          <p:cNvPicPr>
            <a:picLocks noGrp="1" noRot="1" noChangeAspect="1"/>
          </p:cNvPicPr>
          <p:nvPr>
            <p:ph idx="1"/>
            <a:videoFile r:link="rId1"/>
          </p:nvPr>
        </p:nvPicPr>
        <p:blipFill>
          <a:blip r:embed="rId5"/>
          <a:stretch>
            <a:fillRect/>
          </a:stretch>
        </p:blipFill>
        <p:spPr>
          <a:xfrm>
            <a:off x="2246313" y="1825625"/>
            <a:ext cx="7700962" cy="4351338"/>
          </a:xfrm>
          <a:prstGeom prst="rect">
            <a:avLst/>
          </a:prstGeom>
        </p:spPr>
      </p:pic>
      <p:pic>
        <p:nvPicPr>
          <p:cNvPr id="7" name="Audio 6">
            <a:hlinkClick r:id="" action="ppaction://media"/>
            <a:extLst>
              <a:ext uri="{FF2B5EF4-FFF2-40B4-BE49-F238E27FC236}">
                <a16:creationId xmlns:a16="http://schemas.microsoft.com/office/drawing/2014/main" id="{31213396-8A3A-C204-4100-7ADD41EAD765}"/>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32943778"/>
      </p:ext>
    </p:extLst>
  </p:cSld>
  <p:clrMapOvr>
    <a:masterClrMapping/>
  </p:clrMapOvr>
  <mc:AlternateContent xmlns:mc="http://schemas.openxmlformats.org/markup-compatibility/2006">
    <mc:Choice xmlns:p14="http://schemas.microsoft.com/office/powerpoint/2010/main" Requires="p14">
      <p:transition spd="slow" p14:dur="2000" advTm="24931"/>
    </mc:Choice>
    <mc:Fallback>
      <p:transition spd="slow" advTm="249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4"/>
                </p:tgtEl>
              </p:cMediaNode>
            </p:video>
            <p:seq concurrent="1" nextAc="seek">
              <p:cTn id="12" restart="whenNotActive" fill="hold" evtFilter="cancelBubble" nodeType="interactiveSeq">
                <p:stCondLst>
                  <p:cond evt="onClick" delay="0">
                    <p:tgtEl>
                      <p:spTgt spid="4"/>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4"/>
                                        </p:tgtEl>
                                      </p:cBhvr>
                                    </p:cmd>
                                  </p:childTnLst>
                                </p:cTn>
                              </p:par>
                            </p:childTnLst>
                          </p:cTn>
                        </p:par>
                      </p:childTnLst>
                    </p:cTn>
                  </p:par>
                </p:childTnLst>
              </p:cTn>
              <p:nextCondLst>
                <p:cond evt="onClick" delay="0">
                  <p:tgtEl>
                    <p:spTgt spid="4"/>
                  </p:tgtEl>
                </p:cond>
              </p:nextCondLst>
            </p:seq>
            <p:audio isNarration="1">
              <p:cMediaNode vol="80000" showWhenStopped="0">
                <p:cTn id="17" fill="hold" display="0">
                  <p:stCondLst>
                    <p:cond delay="indefinite"/>
                  </p:stCondLst>
                  <p:endCondLst>
                    <p:cond evt="onStopAudio" delay="0">
                      <p:tgtEl>
                        <p:sldTgt/>
                      </p:tgtEl>
                    </p:cond>
                  </p:endCondLst>
                </p:cTn>
                <p:tgtEl>
                  <p:spTgt spid="7"/>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8F7AFB9A-7364-478C-B48B-8523CDD9AE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Freeform: Shape 15">
            <a:extLst>
              <a:ext uri="{FF2B5EF4-FFF2-40B4-BE49-F238E27FC236}">
                <a16:creationId xmlns:a16="http://schemas.microsoft.com/office/drawing/2014/main" id="{36678033-86B6-40E6-BE90-78D8ED4E3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96002" cy="6858000"/>
          </a:xfrm>
          <a:custGeom>
            <a:avLst/>
            <a:gdLst>
              <a:gd name="connsiteX0" fmla="*/ 0 w 6096002"/>
              <a:gd name="connsiteY0" fmla="*/ 0 h 6858000"/>
              <a:gd name="connsiteX1" fmla="*/ 4885967 w 6096002"/>
              <a:gd name="connsiteY1" fmla="*/ 0 h 6858000"/>
              <a:gd name="connsiteX2" fmla="*/ 4946007 w 6096002"/>
              <a:gd name="connsiteY2" fmla="*/ 69271 h 6858000"/>
              <a:gd name="connsiteX3" fmla="*/ 6096002 w 6096002"/>
              <a:gd name="connsiteY3" fmla="*/ 3429000 h 6858000"/>
              <a:gd name="connsiteX4" fmla="*/ 4946007 w 6096002"/>
              <a:gd name="connsiteY4" fmla="*/ 6788730 h 6858000"/>
              <a:gd name="connsiteX5" fmla="*/ 4885967 w 6096002"/>
              <a:gd name="connsiteY5" fmla="*/ 6858000 h 6858000"/>
              <a:gd name="connsiteX6" fmla="*/ 0 w 609600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2" h="6858000">
                <a:moveTo>
                  <a:pt x="0" y="0"/>
                </a:moveTo>
                <a:lnTo>
                  <a:pt x="4885967" y="0"/>
                </a:lnTo>
                <a:lnTo>
                  <a:pt x="4946007" y="69271"/>
                </a:lnTo>
                <a:cubicBezTo>
                  <a:pt x="5656533" y="929100"/>
                  <a:pt x="6096002" y="2116944"/>
                  <a:pt x="6096002" y="3429000"/>
                </a:cubicBezTo>
                <a:cubicBezTo>
                  <a:pt x="6096002" y="4741056"/>
                  <a:pt x="5656533" y="5928900"/>
                  <a:pt x="4946007" y="6788730"/>
                </a:cubicBezTo>
                <a:lnTo>
                  <a:pt x="4885967"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8" name="Freeform: Shape 17">
            <a:extLst>
              <a:ext uri="{FF2B5EF4-FFF2-40B4-BE49-F238E27FC236}">
                <a16:creationId xmlns:a16="http://schemas.microsoft.com/office/drawing/2014/main" id="{D2542E1A-076E-4A34-BB67-2BF961754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5370" cy="6858000"/>
          </a:xfrm>
          <a:custGeom>
            <a:avLst/>
            <a:gdLst>
              <a:gd name="connsiteX0" fmla="*/ 0 w 6085370"/>
              <a:gd name="connsiteY0" fmla="*/ 0 h 6858000"/>
              <a:gd name="connsiteX1" fmla="*/ 4875335 w 6085370"/>
              <a:gd name="connsiteY1" fmla="*/ 0 h 6858000"/>
              <a:gd name="connsiteX2" fmla="*/ 4935375 w 6085370"/>
              <a:gd name="connsiteY2" fmla="*/ 69271 h 6858000"/>
              <a:gd name="connsiteX3" fmla="*/ 6085370 w 6085370"/>
              <a:gd name="connsiteY3" fmla="*/ 3429000 h 6858000"/>
              <a:gd name="connsiteX4" fmla="*/ 4935375 w 6085370"/>
              <a:gd name="connsiteY4" fmla="*/ 6788730 h 6858000"/>
              <a:gd name="connsiteX5" fmla="*/ 4875335 w 6085370"/>
              <a:gd name="connsiteY5" fmla="*/ 6858000 h 6858000"/>
              <a:gd name="connsiteX6" fmla="*/ 0 w 608537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5370" h="6858000">
                <a:moveTo>
                  <a:pt x="0" y="0"/>
                </a:moveTo>
                <a:lnTo>
                  <a:pt x="4875335" y="0"/>
                </a:lnTo>
                <a:lnTo>
                  <a:pt x="4935375" y="69271"/>
                </a:lnTo>
                <a:cubicBezTo>
                  <a:pt x="5645901" y="929100"/>
                  <a:pt x="6085370" y="2116944"/>
                  <a:pt x="6085370" y="3429000"/>
                </a:cubicBezTo>
                <a:cubicBezTo>
                  <a:pt x="6085370" y="4741056"/>
                  <a:pt x="5645901" y="5928900"/>
                  <a:pt x="4935375" y="6788730"/>
                </a:cubicBezTo>
                <a:lnTo>
                  <a:pt x="4875335"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F3C5E29-F229-65A9-69C5-4C4D22FBAF7D}"/>
              </a:ext>
            </a:extLst>
          </p:cNvPr>
          <p:cNvSpPr>
            <a:spLocks noGrp="1"/>
          </p:cNvSpPr>
          <p:nvPr>
            <p:ph type="title"/>
          </p:nvPr>
        </p:nvSpPr>
        <p:spPr>
          <a:xfrm>
            <a:off x="438913" y="859536"/>
            <a:ext cx="4832802" cy="1243584"/>
          </a:xfrm>
        </p:spPr>
        <p:txBody>
          <a:bodyPr>
            <a:normAutofit/>
          </a:bodyPr>
          <a:lstStyle/>
          <a:p>
            <a:r>
              <a:rPr lang="en-GB" sz="3400"/>
              <a:t>What is Honour?</a:t>
            </a:r>
          </a:p>
        </p:txBody>
      </p:sp>
      <p:sp>
        <p:nvSpPr>
          <p:cNvPr id="20" name="Rectangle 19">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2" name="Rectangle 21">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2" y="2185062"/>
            <a:ext cx="49834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Content Placeholder 10">
            <a:extLst>
              <a:ext uri="{FF2B5EF4-FFF2-40B4-BE49-F238E27FC236}">
                <a16:creationId xmlns:a16="http://schemas.microsoft.com/office/drawing/2014/main" id="{0890B5A4-B1D2-342A-24C9-F141962C3BF6}"/>
              </a:ext>
            </a:extLst>
          </p:cNvPr>
          <p:cNvSpPr>
            <a:spLocks noGrp="1"/>
          </p:cNvSpPr>
          <p:nvPr>
            <p:ph idx="1"/>
          </p:nvPr>
        </p:nvSpPr>
        <p:spPr>
          <a:xfrm>
            <a:off x="438912" y="2512611"/>
            <a:ext cx="4832803" cy="3664351"/>
          </a:xfrm>
        </p:spPr>
        <p:txBody>
          <a:bodyPr>
            <a:normAutofit/>
          </a:bodyPr>
          <a:lstStyle/>
          <a:p>
            <a:r>
              <a:rPr lang="en-GB" dirty="0">
                <a:latin typeface="Arial" panose="020B0604020202020204" pitchFamily="34" charset="0"/>
                <a:cs typeface="Arial" panose="020B0604020202020204" pitchFamily="34" charset="0"/>
              </a:rPr>
              <a:t>The honour mentality tends to be a feature of what is sometimes called the shame culture. </a:t>
            </a:r>
          </a:p>
          <a:p>
            <a:r>
              <a:rPr lang="en-GB" dirty="0">
                <a:latin typeface="Arial" panose="020B0604020202020204" pitchFamily="34" charset="0"/>
                <a:cs typeface="Arial" panose="020B0604020202020204" pitchFamily="34" charset="0"/>
              </a:rPr>
              <a:t>Shame is not really an accurate term, but there is no specific term in English to describe this value.</a:t>
            </a:r>
          </a:p>
          <a:p>
            <a:endParaRPr lang="en-GB" sz="2000" dirty="0"/>
          </a:p>
          <a:p>
            <a:endParaRPr lang="en-GB" sz="2000" dirty="0"/>
          </a:p>
          <a:p>
            <a:endParaRPr lang="en-US" sz="1800" dirty="0"/>
          </a:p>
        </p:txBody>
      </p:sp>
      <p:pic>
        <p:nvPicPr>
          <p:cNvPr id="7" name="Picture 6">
            <a:extLst>
              <a:ext uri="{FF2B5EF4-FFF2-40B4-BE49-F238E27FC236}">
                <a16:creationId xmlns:a16="http://schemas.microsoft.com/office/drawing/2014/main" id="{F68ADDF1-F108-9D74-79B3-00E34AC547E1}"/>
              </a:ext>
            </a:extLst>
          </p:cNvPr>
          <p:cNvPicPr>
            <a:picLocks noChangeAspect="1"/>
          </p:cNvPicPr>
          <p:nvPr/>
        </p:nvPicPr>
        <p:blipFill>
          <a:blip r:embed="rId5"/>
          <a:stretch>
            <a:fillRect/>
          </a:stretch>
        </p:blipFill>
        <p:spPr>
          <a:xfrm>
            <a:off x="7368539" y="517600"/>
            <a:ext cx="3633377" cy="2743200"/>
          </a:xfrm>
          <a:prstGeom prst="rect">
            <a:avLst/>
          </a:prstGeom>
        </p:spPr>
      </p:pic>
      <p:pic>
        <p:nvPicPr>
          <p:cNvPr id="5" name="Content Placeholder 4">
            <a:extLst>
              <a:ext uri="{FF2B5EF4-FFF2-40B4-BE49-F238E27FC236}">
                <a16:creationId xmlns:a16="http://schemas.microsoft.com/office/drawing/2014/main" id="{B6681334-1E7A-683A-B487-6BB33F7ECEC0}"/>
              </a:ext>
            </a:extLst>
          </p:cNvPr>
          <p:cNvPicPr>
            <a:picLocks noChangeAspect="1"/>
          </p:cNvPicPr>
          <p:nvPr/>
        </p:nvPicPr>
        <p:blipFill>
          <a:blip r:embed="rId6"/>
          <a:stretch>
            <a:fillRect/>
          </a:stretch>
        </p:blipFill>
        <p:spPr>
          <a:xfrm>
            <a:off x="6617368" y="3927528"/>
            <a:ext cx="5135719" cy="1746144"/>
          </a:xfrm>
          <a:prstGeom prst="rect">
            <a:avLst/>
          </a:prstGeom>
        </p:spPr>
      </p:pic>
      <p:pic>
        <p:nvPicPr>
          <p:cNvPr id="8" name="Audio 7">
            <a:hlinkClick r:id="" action="ppaction://media"/>
            <a:extLst>
              <a:ext uri="{FF2B5EF4-FFF2-40B4-BE49-F238E27FC236}">
                <a16:creationId xmlns:a16="http://schemas.microsoft.com/office/drawing/2014/main" id="{178F0572-9B23-AF28-4D70-AC8379D2A7BD}"/>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64471158"/>
      </p:ext>
    </p:extLst>
  </p:cSld>
  <p:clrMapOvr>
    <a:masterClrMapping/>
  </p:clrMapOvr>
  <mc:AlternateContent xmlns:mc="http://schemas.openxmlformats.org/markup-compatibility/2006">
    <mc:Choice xmlns:p14="http://schemas.microsoft.com/office/powerpoint/2010/main" Requires="p14">
      <p:transition spd="slow" p14:dur="2000" advTm="141392"/>
    </mc:Choice>
    <mc:Fallback>
      <p:transition spd="slow" advTm="1413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34100BD-773A-4822-A05B-AEB7D41E9A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38B3D0C-5E96-9711-89D4-CBCB13569114}"/>
              </a:ext>
            </a:extLst>
          </p:cNvPr>
          <p:cNvSpPr>
            <a:spLocks noGrp="1"/>
          </p:cNvSpPr>
          <p:nvPr>
            <p:ph idx="1"/>
          </p:nvPr>
        </p:nvSpPr>
        <p:spPr>
          <a:xfrm>
            <a:off x="838201" y="1191987"/>
            <a:ext cx="4614759" cy="4984976"/>
          </a:xfrm>
        </p:spPr>
        <p:txBody>
          <a:bodyPr>
            <a:normAutofit lnSpcReduction="10000"/>
          </a:bodyPr>
          <a:lstStyle/>
          <a:p>
            <a:pPr marL="0" indent="0">
              <a:buNone/>
            </a:pPr>
            <a:r>
              <a:rPr lang="en-GB" sz="2000" b="0" i="0" dirty="0">
                <a:effectLst/>
                <a:highlight>
                  <a:srgbClr val="FFFFFF"/>
                </a:highlight>
                <a:latin typeface="Arial" panose="020B0604020202020204" pitchFamily="34" charset="0"/>
                <a:cs typeface="Arial" panose="020B0604020202020204" pitchFamily="34" charset="0"/>
              </a:rPr>
              <a:t>CPS state that </a:t>
            </a:r>
            <a:r>
              <a:rPr lang="en-GB" sz="2000" dirty="0">
                <a:highlight>
                  <a:srgbClr val="FFFFFF"/>
                </a:highlight>
                <a:latin typeface="Arial" panose="020B0604020202020204" pitchFamily="34" charset="0"/>
                <a:cs typeface="Arial" panose="020B0604020202020204" pitchFamily="34" charset="0"/>
              </a:rPr>
              <a:t>c</a:t>
            </a:r>
            <a:r>
              <a:rPr lang="en-GB" sz="2000" b="0" i="0" dirty="0">
                <a:effectLst/>
                <a:highlight>
                  <a:srgbClr val="FFFFFF"/>
                </a:highlight>
                <a:latin typeface="Arial" panose="020B0604020202020204" pitchFamily="34" charset="0"/>
                <a:cs typeface="Arial" panose="020B0604020202020204" pitchFamily="34" charset="0"/>
              </a:rPr>
              <a:t>ases would be prosecuted for the specific offence committed, e.g. common assault, GBH, harassment, kidnap, rape, threats to kill, murder.</a:t>
            </a:r>
          </a:p>
          <a:p>
            <a:pPr marL="0" indent="0">
              <a:buNone/>
            </a:pPr>
            <a:endParaRPr lang="en-GB" sz="2000" dirty="0">
              <a:highlight>
                <a:srgbClr val="FFFFFF"/>
              </a:highlight>
              <a:latin typeface="Arial" panose="020B0604020202020204" pitchFamily="34" charset="0"/>
              <a:cs typeface="Arial" panose="020B0604020202020204" pitchFamily="34" charset="0"/>
            </a:endParaRPr>
          </a:p>
          <a:p>
            <a:r>
              <a:rPr lang="en-GB" sz="2000" b="0" i="0" dirty="0">
                <a:effectLst/>
                <a:highlight>
                  <a:srgbClr val="FFFFFF"/>
                </a:highlight>
                <a:latin typeface="Arial" panose="020B0604020202020204" pitchFamily="34" charset="0"/>
                <a:cs typeface="Arial" panose="020B0604020202020204" pitchFamily="34" charset="0"/>
              </a:rPr>
              <a:t>Additionally, honour-based crimes could include:</a:t>
            </a:r>
          </a:p>
          <a:p>
            <a:pPr>
              <a:buFont typeface="Arial" panose="020B0604020202020204" pitchFamily="34" charset="0"/>
              <a:buChar char="•"/>
            </a:pPr>
            <a:r>
              <a:rPr lang="en-GB" sz="2000" b="0" i="0" dirty="0">
                <a:effectLst/>
                <a:highlight>
                  <a:srgbClr val="FFFFFF"/>
                </a:highlight>
                <a:latin typeface="Arial" panose="020B0604020202020204" pitchFamily="34" charset="0"/>
                <a:cs typeface="Arial" panose="020B0604020202020204" pitchFamily="34" charset="0"/>
              </a:rPr>
              <a:t>Attempted murder;</a:t>
            </a:r>
          </a:p>
          <a:p>
            <a:pPr>
              <a:buFont typeface="Arial" panose="020B0604020202020204" pitchFamily="34" charset="0"/>
              <a:buChar char="•"/>
            </a:pPr>
            <a:r>
              <a:rPr lang="en-GB" sz="2000" b="0" i="0" dirty="0">
                <a:effectLst/>
                <a:highlight>
                  <a:srgbClr val="FFFFFF"/>
                </a:highlight>
                <a:latin typeface="Arial" panose="020B0604020202020204" pitchFamily="34" charset="0"/>
                <a:cs typeface="Arial" panose="020B0604020202020204" pitchFamily="34" charset="0"/>
              </a:rPr>
              <a:t>Manslaughter;</a:t>
            </a:r>
          </a:p>
          <a:p>
            <a:pPr>
              <a:buFont typeface="Arial" panose="020B0604020202020204" pitchFamily="34" charset="0"/>
              <a:buChar char="•"/>
            </a:pPr>
            <a:r>
              <a:rPr lang="en-GB" sz="2000" b="0" i="0" dirty="0">
                <a:effectLst/>
                <a:highlight>
                  <a:srgbClr val="FFFFFF"/>
                </a:highlight>
                <a:latin typeface="Arial" panose="020B0604020202020204" pitchFamily="34" charset="0"/>
                <a:cs typeface="Arial" panose="020B0604020202020204" pitchFamily="34" charset="0"/>
              </a:rPr>
              <a:t>Procuring an abortion;</a:t>
            </a:r>
          </a:p>
          <a:p>
            <a:pPr>
              <a:buFont typeface="Arial" panose="020B0604020202020204" pitchFamily="34" charset="0"/>
              <a:buChar char="•"/>
            </a:pPr>
            <a:r>
              <a:rPr lang="en-GB" sz="2000" b="0" i="0" dirty="0">
                <a:effectLst/>
                <a:highlight>
                  <a:srgbClr val="FFFFFF"/>
                </a:highlight>
                <a:latin typeface="Arial" panose="020B0604020202020204" pitchFamily="34" charset="0"/>
                <a:cs typeface="Arial" panose="020B0604020202020204" pitchFamily="34" charset="0"/>
              </a:rPr>
              <a:t>Encouraging or assisting suicide;</a:t>
            </a:r>
          </a:p>
          <a:p>
            <a:pPr>
              <a:buFont typeface="Arial" panose="020B0604020202020204" pitchFamily="34" charset="0"/>
              <a:buChar char="•"/>
            </a:pPr>
            <a:r>
              <a:rPr lang="en-GB" sz="2000" b="0" i="0" dirty="0">
                <a:effectLst/>
                <a:highlight>
                  <a:srgbClr val="FFFFFF"/>
                </a:highlight>
                <a:latin typeface="Arial" panose="020B0604020202020204" pitchFamily="34" charset="0"/>
                <a:cs typeface="Arial" panose="020B0604020202020204" pitchFamily="34" charset="0"/>
              </a:rPr>
              <a:t>Conspiracy to murder;</a:t>
            </a:r>
          </a:p>
          <a:p>
            <a:pPr>
              <a:buFont typeface="Arial" panose="020B0604020202020204" pitchFamily="34" charset="0"/>
              <a:buChar char="•"/>
            </a:pPr>
            <a:r>
              <a:rPr lang="en-GB" sz="2000" b="0" i="0" dirty="0">
                <a:effectLst/>
                <a:highlight>
                  <a:srgbClr val="FFFFFF"/>
                </a:highlight>
                <a:latin typeface="Arial" panose="020B0604020202020204" pitchFamily="34" charset="0"/>
                <a:cs typeface="Arial" panose="020B0604020202020204" pitchFamily="34" charset="0"/>
              </a:rPr>
              <a:t>Conspiracy to commit a variety of assaults.</a:t>
            </a:r>
          </a:p>
          <a:p>
            <a:endParaRPr lang="en-GB" sz="1700" dirty="0"/>
          </a:p>
        </p:txBody>
      </p:sp>
      <p:sp>
        <p:nvSpPr>
          <p:cNvPr id="12" name="Freeform: Shape 11">
            <a:extLst>
              <a:ext uri="{FF2B5EF4-FFF2-40B4-BE49-F238E27FC236}">
                <a16:creationId xmlns:a16="http://schemas.microsoft.com/office/drawing/2014/main" id="{EA2AEA56-4902-4CC1-A43B-1AC27C88CB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01338" y="2015168"/>
            <a:ext cx="5283866" cy="4210442"/>
          </a:xfrm>
          <a:custGeom>
            <a:avLst/>
            <a:gdLst>
              <a:gd name="connsiteX0" fmla="*/ 839883 w 5283866"/>
              <a:gd name="connsiteY0" fmla="*/ 18 h 4210442"/>
              <a:gd name="connsiteX1" fmla="*/ 875727 w 5283866"/>
              <a:gd name="connsiteY1" fmla="*/ 6050 h 4210442"/>
              <a:gd name="connsiteX2" fmla="*/ 1624617 w 5283866"/>
              <a:gd name="connsiteY2" fmla="*/ 99799 h 4210442"/>
              <a:gd name="connsiteX3" fmla="*/ 2328012 w 5283866"/>
              <a:gd name="connsiteY3" fmla="*/ 148051 h 4210442"/>
              <a:gd name="connsiteX4" fmla="*/ 3177820 w 5283866"/>
              <a:gd name="connsiteY4" fmla="*/ 228566 h 4210442"/>
              <a:gd name="connsiteX5" fmla="*/ 3770646 w 5283866"/>
              <a:gd name="connsiteY5" fmla="*/ 252831 h 4210442"/>
              <a:gd name="connsiteX6" fmla="*/ 3800149 w 5283866"/>
              <a:gd name="connsiteY6" fmla="*/ 251727 h 4210442"/>
              <a:gd name="connsiteX7" fmla="*/ 4102076 w 5283866"/>
              <a:gd name="connsiteY7" fmla="*/ 288400 h 4210442"/>
              <a:gd name="connsiteX8" fmla="*/ 3904377 w 5283866"/>
              <a:gd name="connsiteY8" fmla="*/ 446120 h 4210442"/>
              <a:gd name="connsiteX9" fmla="*/ 4188933 w 5283866"/>
              <a:gd name="connsiteY9" fmla="*/ 520843 h 4210442"/>
              <a:gd name="connsiteX10" fmla="*/ 4465492 w 5283866"/>
              <a:gd name="connsiteY10" fmla="*/ 626449 h 4210442"/>
              <a:gd name="connsiteX11" fmla="*/ 4517606 w 5283866"/>
              <a:gd name="connsiteY11" fmla="*/ 670015 h 4210442"/>
              <a:gd name="connsiteX12" fmla="*/ 4948576 w 5283866"/>
              <a:gd name="connsiteY12" fmla="*/ 954847 h 4210442"/>
              <a:gd name="connsiteX13" fmla="*/ 4866132 w 5283866"/>
              <a:gd name="connsiteY13" fmla="*/ 1015233 h 4210442"/>
              <a:gd name="connsiteX14" fmla="*/ 5019164 w 5283866"/>
              <a:gd name="connsiteY14" fmla="*/ 1087474 h 4210442"/>
              <a:gd name="connsiteX15" fmla="*/ 5053630 w 5283866"/>
              <a:gd name="connsiteY15" fmla="*/ 1117806 h 4210442"/>
              <a:gd name="connsiteX16" fmla="*/ 5024404 w 5283866"/>
              <a:gd name="connsiteY16" fmla="*/ 1154202 h 4210442"/>
              <a:gd name="connsiteX17" fmla="*/ 4960984 w 5283866"/>
              <a:gd name="connsiteY17" fmla="*/ 1179569 h 4210442"/>
              <a:gd name="connsiteX18" fmla="*/ 4876887 w 5283866"/>
              <a:gd name="connsiteY18" fmla="*/ 1243814 h 4210442"/>
              <a:gd name="connsiteX19" fmla="*/ 4880195 w 5283866"/>
              <a:gd name="connsiteY19" fmla="*/ 1293998 h 4210442"/>
              <a:gd name="connsiteX20" fmla="*/ 4930104 w 5283866"/>
              <a:gd name="connsiteY20" fmla="*/ 1384991 h 4210442"/>
              <a:gd name="connsiteX21" fmla="*/ 4855103 w 5283866"/>
              <a:gd name="connsiteY21" fmla="*/ 1480119 h 4210442"/>
              <a:gd name="connsiteX22" fmla="*/ 4816500 w 5283866"/>
              <a:gd name="connsiteY22" fmla="*/ 1508242 h 4210442"/>
              <a:gd name="connsiteX23" fmla="*/ 4890949 w 5283866"/>
              <a:gd name="connsiteY23" fmla="*/ 1517893 h 4210442"/>
              <a:gd name="connsiteX24" fmla="*/ 4916868 w 5283866"/>
              <a:gd name="connsiteY24" fmla="*/ 1557599 h 4210442"/>
              <a:gd name="connsiteX25" fmla="*/ 4928448 w 5283866"/>
              <a:gd name="connsiteY25" fmla="*/ 1577453 h 4210442"/>
              <a:gd name="connsiteX26" fmla="*/ 4998760 w 5283866"/>
              <a:gd name="connsiteY26" fmla="*/ 1701809 h 4210442"/>
              <a:gd name="connsiteX27" fmla="*/ 4986903 w 5283866"/>
              <a:gd name="connsiteY27" fmla="*/ 1736550 h 4210442"/>
              <a:gd name="connsiteX28" fmla="*/ 4869716 w 5283866"/>
              <a:gd name="connsiteY28" fmla="*/ 1904472 h 4210442"/>
              <a:gd name="connsiteX29" fmla="*/ 4994348 w 5283866"/>
              <a:gd name="connsiteY29" fmla="*/ 1951346 h 4210442"/>
              <a:gd name="connsiteX30" fmla="*/ 5001792 w 5283866"/>
              <a:gd name="connsiteY30" fmla="*/ 2030756 h 4210442"/>
              <a:gd name="connsiteX31" fmla="*/ 5065212 w 5283866"/>
              <a:gd name="connsiteY31" fmla="*/ 2119543 h 4210442"/>
              <a:gd name="connsiteX32" fmla="*/ 5204732 w 5283866"/>
              <a:gd name="connsiteY32" fmla="*/ 2244450 h 4210442"/>
              <a:gd name="connsiteX33" fmla="*/ 5283866 w 5283866"/>
              <a:gd name="connsiteY33" fmla="*/ 2328272 h 4210442"/>
              <a:gd name="connsiteX34" fmla="*/ 5147380 w 5283866"/>
              <a:gd name="connsiteY34" fmla="*/ 2350606 h 4210442"/>
              <a:gd name="connsiteX35" fmla="*/ 5126148 w 5283866"/>
              <a:gd name="connsiteY35" fmla="*/ 2363566 h 4210442"/>
              <a:gd name="connsiteX36" fmla="*/ 5142417 w 5283866"/>
              <a:gd name="connsiteY36" fmla="*/ 2407682 h 4210442"/>
              <a:gd name="connsiteX37" fmla="*/ 5164200 w 5283866"/>
              <a:gd name="connsiteY37" fmla="*/ 2451526 h 4210442"/>
              <a:gd name="connsiteX38" fmla="*/ 5149034 w 5283866"/>
              <a:gd name="connsiteY38" fmla="*/ 2485992 h 4210442"/>
              <a:gd name="connsiteX39" fmla="*/ 5042601 w 5283866"/>
              <a:gd name="connsiteY39" fmla="*/ 2635164 h 4210442"/>
              <a:gd name="connsiteX40" fmla="*/ 4955194 w 5283866"/>
              <a:gd name="connsiteY40" fmla="*/ 2694445 h 4210442"/>
              <a:gd name="connsiteX41" fmla="*/ 4756116 w 5283866"/>
              <a:gd name="connsiteY41" fmla="*/ 2963836 h 4210442"/>
              <a:gd name="connsiteX42" fmla="*/ 4693523 w 5283866"/>
              <a:gd name="connsiteY42" fmla="*/ 3051244 h 4210442"/>
              <a:gd name="connsiteX43" fmla="*/ 4739848 w 5283866"/>
              <a:gd name="connsiteY43" fmla="*/ 3082125 h 4210442"/>
              <a:gd name="connsiteX44" fmla="*/ 4651060 w 5283866"/>
              <a:gd name="connsiteY44" fmla="*/ 3173670 h 4210442"/>
              <a:gd name="connsiteX45" fmla="*/ 4546556 w 5283866"/>
              <a:gd name="connsiteY45" fmla="*/ 3275413 h 4210442"/>
              <a:gd name="connsiteX46" fmla="*/ 4519261 w 5283866"/>
              <a:gd name="connsiteY46" fmla="*/ 3302437 h 4210442"/>
              <a:gd name="connsiteX47" fmla="*/ 2364961 w 5283866"/>
              <a:gd name="connsiteY47" fmla="*/ 4209597 h 4210442"/>
              <a:gd name="connsiteX48" fmla="*/ 1796951 w 5283866"/>
              <a:gd name="connsiteY48" fmla="*/ 4075867 h 4210442"/>
              <a:gd name="connsiteX49" fmla="*/ 1572227 w 5283866"/>
              <a:gd name="connsiteY49" fmla="*/ 3971917 h 4210442"/>
              <a:gd name="connsiteX50" fmla="*/ 1284364 w 5283866"/>
              <a:gd name="connsiteY50" fmla="*/ 3805097 h 4210442"/>
              <a:gd name="connsiteX51" fmla="*/ 976645 w 5283866"/>
              <a:gd name="connsiteY51" fmla="*/ 3670815 h 4210442"/>
              <a:gd name="connsiteX52" fmla="*/ 871866 w 5283866"/>
              <a:gd name="connsiteY52" fmla="*/ 3547839 h 4210442"/>
              <a:gd name="connsiteX53" fmla="*/ 835195 w 5283866"/>
              <a:gd name="connsiteY53" fmla="*/ 3513373 h 4210442"/>
              <a:gd name="connsiteX54" fmla="*/ 743375 w 5283866"/>
              <a:gd name="connsiteY54" fmla="*/ 3468427 h 4210442"/>
              <a:gd name="connsiteX55" fmla="*/ 583175 w 5283866"/>
              <a:gd name="connsiteY55" fmla="*/ 3371370 h 4210442"/>
              <a:gd name="connsiteX56" fmla="*/ 641906 w 5283866"/>
              <a:gd name="connsiteY56" fmla="*/ 3349311 h 4210442"/>
              <a:gd name="connsiteX57" fmla="*/ 810930 w 5283866"/>
              <a:gd name="connsiteY57" fmla="*/ 3408042 h 4210442"/>
              <a:gd name="connsiteX58" fmla="*/ 933908 w 5283866"/>
              <a:gd name="connsiteY58" fmla="*/ 3423758 h 4210442"/>
              <a:gd name="connsiteX59" fmla="*/ 760747 w 5283866"/>
              <a:gd name="connsiteY59" fmla="*/ 3321187 h 4210442"/>
              <a:gd name="connsiteX60" fmla="*/ 593101 w 5283866"/>
              <a:gd name="connsiteY60" fmla="*/ 3187731 h 4210442"/>
              <a:gd name="connsiteX61" fmla="*/ 722419 w 5283866"/>
              <a:gd name="connsiteY61" fmla="*/ 3213374 h 4210442"/>
              <a:gd name="connsiteX62" fmla="*/ 727934 w 5283866"/>
              <a:gd name="connsiteY62" fmla="*/ 3195451 h 4210442"/>
              <a:gd name="connsiteX63" fmla="*/ 615987 w 5283866"/>
              <a:gd name="connsiteY63" fmla="*/ 3036630 h 4210442"/>
              <a:gd name="connsiteX64" fmla="*/ 560564 w 5283866"/>
              <a:gd name="connsiteY64" fmla="*/ 2972660 h 4210442"/>
              <a:gd name="connsiteX65" fmla="*/ 311302 w 5283866"/>
              <a:gd name="connsiteY65" fmla="*/ 2779924 h 4210442"/>
              <a:gd name="connsiteX66" fmla="*/ 547882 w 5283866"/>
              <a:gd name="connsiteY66" fmla="*/ 2865952 h 4210442"/>
              <a:gd name="connsiteX67" fmla="*/ 303582 w 5283866"/>
              <a:gd name="connsiteY67" fmla="*/ 2678453 h 4210442"/>
              <a:gd name="connsiteX68" fmla="*/ 185016 w 5283866"/>
              <a:gd name="connsiteY68" fmla="*/ 2609244 h 4210442"/>
              <a:gd name="connsiteX69" fmla="*/ 154963 w 5283866"/>
              <a:gd name="connsiteY69" fmla="*/ 2568435 h 4210442"/>
              <a:gd name="connsiteX70" fmla="*/ 207627 w 5283866"/>
              <a:gd name="connsiteY70" fmla="*/ 2559612 h 4210442"/>
              <a:gd name="connsiteX71" fmla="*/ 369207 w 5283866"/>
              <a:gd name="connsiteY71" fmla="*/ 2575330 h 4210442"/>
              <a:gd name="connsiteX72" fmla="*/ 169852 w 5283866"/>
              <a:gd name="connsiteY72" fmla="*/ 2449319 h 4210442"/>
              <a:gd name="connsiteX73" fmla="*/ 319299 w 5283866"/>
              <a:gd name="connsiteY73" fmla="*/ 2468619 h 4210442"/>
              <a:gd name="connsiteX74" fmla="*/ 362313 w 5283866"/>
              <a:gd name="connsiteY74" fmla="*/ 2418988 h 4210442"/>
              <a:gd name="connsiteX75" fmla="*/ 431798 w 5283866"/>
              <a:gd name="connsiteY75" fmla="*/ 2338750 h 4210442"/>
              <a:gd name="connsiteX76" fmla="*/ 479775 w 5283866"/>
              <a:gd name="connsiteY76" fmla="*/ 2294082 h 4210442"/>
              <a:gd name="connsiteX77" fmla="*/ 499903 w 5283866"/>
              <a:gd name="connsiteY77" fmla="*/ 2153458 h 4210442"/>
              <a:gd name="connsiteX78" fmla="*/ 458544 w 5283866"/>
              <a:gd name="connsiteY78" fmla="*/ 1999599 h 4210442"/>
              <a:gd name="connsiteX79" fmla="*/ 346596 w 5283866"/>
              <a:gd name="connsiteY79" fmla="*/ 1921843 h 4210442"/>
              <a:gd name="connsiteX80" fmla="*/ 378857 w 5283866"/>
              <a:gd name="connsiteY80" fmla="*/ 1834435 h 4210442"/>
              <a:gd name="connsiteX81" fmla="*/ 617091 w 5283866"/>
              <a:gd name="connsiteY81" fmla="*/ 1887376 h 4210442"/>
              <a:gd name="connsiteX82" fmla="*/ 260568 w 5283866"/>
              <a:gd name="connsiteY82" fmla="*/ 1679198 h 4210442"/>
              <a:gd name="connsiteX83" fmla="*/ 320402 w 5283866"/>
              <a:gd name="connsiteY83" fmla="*/ 1668720 h 4210442"/>
              <a:gd name="connsiteX84" fmla="*/ 317920 w 5283866"/>
              <a:gd name="connsiteY84" fmla="*/ 1652452 h 4210442"/>
              <a:gd name="connsiteX85" fmla="*/ 321779 w 5283866"/>
              <a:gd name="connsiteY85" fmla="*/ 1552359 h 4210442"/>
              <a:gd name="connsiteX86" fmla="*/ 331707 w 5283866"/>
              <a:gd name="connsiteY86" fmla="*/ 1506313 h 4210442"/>
              <a:gd name="connsiteX87" fmla="*/ 315990 w 5283866"/>
              <a:gd name="connsiteY87" fmla="*/ 1453371 h 4210442"/>
              <a:gd name="connsiteX88" fmla="*/ 583450 w 5283866"/>
              <a:gd name="connsiteY88" fmla="*/ 1474052 h 4210442"/>
              <a:gd name="connsiteX89" fmla="*/ 699809 w 5283866"/>
              <a:gd name="connsiteY89" fmla="*/ 1461919 h 4210442"/>
              <a:gd name="connsiteX90" fmla="*/ 902750 w 5283866"/>
              <a:gd name="connsiteY90" fmla="*/ 1458612 h 4210442"/>
              <a:gd name="connsiteX91" fmla="*/ 996774 w 5283866"/>
              <a:gd name="connsiteY91" fmla="*/ 1468814 h 4210442"/>
              <a:gd name="connsiteX92" fmla="*/ 1077012 w 5283866"/>
              <a:gd name="connsiteY92" fmla="*/ 1455578 h 4210442"/>
              <a:gd name="connsiteX93" fmla="*/ 1000083 w 5283866"/>
              <a:gd name="connsiteY93" fmla="*/ 1393262 h 4210442"/>
              <a:gd name="connsiteX94" fmla="*/ 891720 w 5283866"/>
              <a:gd name="connsiteY94" fmla="*/ 1394089 h 4210442"/>
              <a:gd name="connsiteX95" fmla="*/ 814515 w 5283866"/>
              <a:gd name="connsiteY95" fmla="*/ 1353557 h 4210442"/>
              <a:gd name="connsiteX96" fmla="*/ 740895 w 5283866"/>
              <a:gd name="connsiteY96" fmla="*/ 1280211 h 4210442"/>
              <a:gd name="connsiteX97" fmla="*/ 481154 w 5283866"/>
              <a:gd name="connsiteY97" fmla="*/ 1163301 h 4210442"/>
              <a:gd name="connsiteX98" fmla="*/ 433728 w 5283866"/>
              <a:gd name="connsiteY98" fmla="*/ 1118909 h 4210442"/>
              <a:gd name="connsiteX99" fmla="*/ 1176276 w 5283866"/>
              <a:gd name="connsiteY99" fmla="*/ 1288484 h 4210442"/>
              <a:gd name="connsiteX100" fmla="*/ 946867 w 5283866"/>
              <a:gd name="connsiteY100" fmla="*/ 1217344 h 4210442"/>
              <a:gd name="connsiteX101" fmla="*/ 1102104 w 5283866"/>
              <a:gd name="connsiteY101" fmla="*/ 1230304 h 4210442"/>
              <a:gd name="connsiteX102" fmla="*/ 1188133 w 5283866"/>
              <a:gd name="connsiteY102" fmla="*/ 1182603 h 4210442"/>
              <a:gd name="connsiteX103" fmla="*/ 1187030 w 5283866"/>
              <a:gd name="connsiteY103" fmla="*/ 1169092 h 4210442"/>
              <a:gd name="connsiteX104" fmla="*/ 1123887 w 5283866"/>
              <a:gd name="connsiteY104" fmla="*/ 1124698 h 4210442"/>
              <a:gd name="connsiteX105" fmla="*/ 1086938 w 5283866"/>
              <a:gd name="connsiteY105" fmla="*/ 1096023 h 4210442"/>
              <a:gd name="connsiteX106" fmla="*/ 985744 w 5283866"/>
              <a:gd name="connsiteY106" fmla="*/ 992622 h 4210442"/>
              <a:gd name="connsiteX107" fmla="*/ 1057987 w 5283866"/>
              <a:gd name="connsiteY107" fmla="*/ 981594 h 4210442"/>
              <a:gd name="connsiteX108" fmla="*/ 1084733 w 5283866"/>
              <a:gd name="connsiteY108" fmla="*/ 960086 h 4210442"/>
              <a:gd name="connsiteX109" fmla="*/ 1064605 w 5283866"/>
              <a:gd name="connsiteY109" fmla="*/ 929756 h 4210442"/>
              <a:gd name="connsiteX110" fmla="*/ 840985 w 5283866"/>
              <a:gd name="connsiteY110" fmla="*/ 836558 h 4210442"/>
              <a:gd name="connsiteX111" fmla="*/ 823615 w 5283866"/>
              <a:gd name="connsiteY111" fmla="*/ 764315 h 4210442"/>
              <a:gd name="connsiteX112" fmla="*/ 865526 w 5283866"/>
              <a:gd name="connsiteY112" fmla="*/ 753562 h 4210442"/>
              <a:gd name="connsiteX113" fmla="*/ 914331 w 5283866"/>
              <a:gd name="connsiteY113" fmla="*/ 758525 h 4210442"/>
              <a:gd name="connsiteX114" fmla="*/ 875452 w 5283866"/>
              <a:gd name="connsiteY114" fmla="*/ 701724 h 4210442"/>
              <a:gd name="connsiteX115" fmla="*/ 717181 w 5283866"/>
              <a:gd name="connsiteY115" fmla="*/ 644371 h 4210442"/>
              <a:gd name="connsiteX116" fmla="*/ 755783 w 5283866"/>
              <a:gd name="connsiteY116" fmla="*/ 591707 h 4210442"/>
              <a:gd name="connsiteX117" fmla="*/ 0 w 5283866"/>
              <a:gd name="connsiteY117" fmla="*/ 352370 h 4210442"/>
              <a:gd name="connsiteX118" fmla="*/ 135937 w 5283866"/>
              <a:gd name="connsiteY118" fmla="*/ 349889 h 4210442"/>
              <a:gd name="connsiteX119" fmla="*/ 421595 w 5283866"/>
              <a:gd name="connsiteY119" fmla="*/ 385458 h 4210442"/>
              <a:gd name="connsiteX120" fmla="*/ 564424 w 5283866"/>
              <a:gd name="connsiteY120" fmla="*/ 379393 h 4210442"/>
              <a:gd name="connsiteX121" fmla="*/ 698432 w 5283866"/>
              <a:gd name="connsiteY121" fmla="*/ 398694 h 4210442"/>
              <a:gd name="connsiteX122" fmla="*/ 815067 w 5283866"/>
              <a:gd name="connsiteY122" fmla="*/ 398694 h 4210442"/>
              <a:gd name="connsiteX123" fmla="*/ 705876 w 5283866"/>
              <a:gd name="connsiteY123" fmla="*/ 370568 h 4210442"/>
              <a:gd name="connsiteX124" fmla="*/ 775360 w 5283866"/>
              <a:gd name="connsiteY124" fmla="*/ 345477 h 4210442"/>
              <a:gd name="connsiteX125" fmla="*/ 787493 w 5283866"/>
              <a:gd name="connsiteY125" fmla="*/ 315146 h 4210442"/>
              <a:gd name="connsiteX126" fmla="*/ 819202 w 5283866"/>
              <a:gd name="connsiteY126" fmla="*/ 291709 h 4210442"/>
              <a:gd name="connsiteX127" fmla="*/ 998705 w 5283866"/>
              <a:gd name="connsiteY127" fmla="*/ 303291 h 4210442"/>
              <a:gd name="connsiteX128" fmla="*/ 880139 w 5283866"/>
              <a:gd name="connsiteY128" fmla="*/ 206783 h 4210442"/>
              <a:gd name="connsiteX129" fmla="*/ 804037 w 5283866"/>
              <a:gd name="connsiteY129" fmla="*/ 190790 h 4210442"/>
              <a:gd name="connsiteX130" fmla="*/ 786666 w 5283866"/>
              <a:gd name="connsiteY130" fmla="*/ 149707 h 4210442"/>
              <a:gd name="connsiteX131" fmla="*/ 821960 w 5283866"/>
              <a:gd name="connsiteY131" fmla="*/ 140884 h 4210442"/>
              <a:gd name="connsiteX132" fmla="*/ 997325 w 5283866"/>
              <a:gd name="connsiteY132" fmla="*/ 174800 h 4210442"/>
              <a:gd name="connsiteX133" fmla="*/ 1026829 w 5283866"/>
              <a:gd name="connsiteY133" fmla="*/ 161287 h 4210442"/>
              <a:gd name="connsiteX134" fmla="*/ 696777 w 5283866"/>
              <a:gd name="connsiteY134" fmla="*/ 73604 h 4210442"/>
              <a:gd name="connsiteX135" fmla="*/ 701741 w 5283866"/>
              <a:gd name="connsiteY135" fmla="*/ 50444 h 4210442"/>
              <a:gd name="connsiteX136" fmla="*/ 992362 w 5283866"/>
              <a:gd name="connsiteY136" fmla="*/ 86289 h 4210442"/>
              <a:gd name="connsiteX137" fmla="*/ 806519 w 5283866"/>
              <a:gd name="connsiteY137" fmla="*/ 18183 h 4210442"/>
              <a:gd name="connsiteX138" fmla="*/ 839883 w 5283866"/>
              <a:gd name="connsiteY138" fmla="*/ 18 h 4210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83866" h="4210442">
                <a:moveTo>
                  <a:pt x="839883" y="18"/>
                </a:moveTo>
                <a:cubicBezTo>
                  <a:pt x="851945" y="328"/>
                  <a:pt x="864423" y="4671"/>
                  <a:pt x="875727" y="6050"/>
                </a:cubicBezTo>
                <a:cubicBezTo>
                  <a:pt x="1125267" y="36932"/>
                  <a:pt x="1374804" y="70296"/>
                  <a:pt x="1624617" y="99799"/>
                </a:cubicBezTo>
                <a:cubicBezTo>
                  <a:pt x="1858164" y="127373"/>
                  <a:pt x="2093363" y="133714"/>
                  <a:pt x="2328012" y="148051"/>
                </a:cubicBezTo>
                <a:cubicBezTo>
                  <a:pt x="2612016" y="165424"/>
                  <a:pt x="2895470" y="189965"/>
                  <a:pt x="3177820" y="228566"/>
                </a:cubicBezTo>
                <a:cubicBezTo>
                  <a:pt x="3373866" y="255590"/>
                  <a:pt x="3571843" y="274338"/>
                  <a:pt x="3770646" y="252831"/>
                </a:cubicBezTo>
                <a:cubicBezTo>
                  <a:pt x="3780572" y="251727"/>
                  <a:pt x="3791878" y="248144"/>
                  <a:pt x="3800149" y="251727"/>
                </a:cubicBezTo>
                <a:cubicBezTo>
                  <a:pt x="3896658" y="291986"/>
                  <a:pt x="4001986" y="263033"/>
                  <a:pt x="4102076" y="288400"/>
                </a:cubicBezTo>
                <a:cubicBezTo>
                  <a:pt x="4076434" y="386286"/>
                  <a:pt x="3966416" y="378289"/>
                  <a:pt x="3904377" y="446120"/>
                </a:cubicBezTo>
                <a:cubicBezTo>
                  <a:pt x="4005570" y="473141"/>
                  <a:pt x="4096562" y="500439"/>
                  <a:pt x="4188933" y="520843"/>
                </a:cubicBezTo>
                <a:cubicBezTo>
                  <a:pt x="4286818" y="542350"/>
                  <a:pt x="4369813" y="600531"/>
                  <a:pt x="4465492" y="626449"/>
                </a:cubicBezTo>
                <a:cubicBezTo>
                  <a:pt x="4485897" y="631964"/>
                  <a:pt x="4510437" y="651264"/>
                  <a:pt x="4517606" y="670015"/>
                </a:cubicBezTo>
                <a:cubicBezTo>
                  <a:pt x="4540768" y="730677"/>
                  <a:pt x="5003171" y="900804"/>
                  <a:pt x="4948576" y="954847"/>
                </a:cubicBezTo>
                <a:cubicBezTo>
                  <a:pt x="4925966" y="977182"/>
                  <a:pt x="4896738" y="993174"/>
                  <a:pt x="4866132" y="1015233"/>
                </a:cubicBezTo>
                <a:cubicBezTo>
                  <a:pt x="4912180" y="1056869"/>
                  <a:pt x="4964017" y="1075067"/>
                  <a:pt x="5019164" y="1087474"/>
                </a:cubicBezTo>
                <a:cubicBezTo>
                  <a:pt x="5035708" y="1091335"/>
                  <a:pt x="5051977" y="1099055"/>
                  <a:pt x="5053630" y="1117806"/>
                </a:cubicBezTo>
                <a:cubicBezTo>
                  <a:pt x="5055284" y="1137382"/>
                  <a:pt x="5038464" y="1145101"/>
                  <a:pt x="5024404" y="1154202"/>
                </a:cubicBezTo>
                <a:cubicBezTo>
                  <a:pt x="5004826" y="1166885"/>
                  <a:pt x="4985800" y="1177916"/>
                  <a:pt x="4960984" y="1179569"/>
                </a:cubicBezTo>
                <a:cubicBezTo>
                  <a:pt x="4920176" y="1182051"/>
                  <a:pt x="4900600" y="1217344"/>
                  <a:pt x="4876887" y="1243814"/>
                </a:cubicBezTo>
                <a:cubicBezTo>
                  <a:pt x="4863652" y="1258705"/>
                  <a:pt x="4857034" y="1288759"/>
                  <a:pt x="4880195" y="1293998"/>
                </a:cubicBezTo>
                <a:cubicBezTo>
                  <a:pt x="4935892" y="1306682"/>
                  <a:pt x="4931480" y="1343355"/>
                  <a:pt x="4930104" y="1384991"/>
                </a:cubicBezTo>
                <a:cubicBezTo>
                  <a:pt x="4928173" y="1436553"/>
                  <a:pt x="4895360" y="1460265"/>
                  <a:pt x="4855103" y="1480119"/>
                </a:cubicBezTo>
                <a:cubicBezTo>
                  <a:pt x="4841316" y="1487011"/>
                  <a:pt x="4821740" y="1486735"/>
                  <a:pt x="4816500" y="1508242"/>
                </a:cubicBezTo>
                <a:cubicBezTo>
                  <a:pt x="4839110" y="1528648"/>
                  <a:pt x="4866684" y="1512103"/>
                  <a:pt x="4890949" y="1517893"/>
                </a:cubicBezTo>
                <a:cubicBezTo>
                  <a:pt x="4911077" y="1522581"/>
                  <a:pt x="4944441" y="1520100"/>
                  <a:pt x="4916868" y="1557599"/>
                </a:cubicBezTo>
                <a:cubicBezTo>
                  <a:pt x="4908870" y="1568352"/>
                  <a:pt x="4918245" y="1576625"/>
                  <a:pt x="4928448" y="1577453"/>
                </a:cubicBezTo>
                <a:cubicBezTo>
                  <a:pt x="5010066" y="1586000"/>
                  <a:pt x="4972566" y="1661827"/>
                  <a:pt x="4998760" y="1701809"/>
                </a:cubicBezTo>
                <a:cubicBezTo>
                  <a:pt x="5005928" y="1712836"/>
                  <a:pt x="4998208" y="1731862"/>
                  <a:pt x="4986903" y="1736550"/>
                </a:cubicBezTo>
                <a:cubicBezTo>
                  <a:pt x="4914660" y="1767432"/>
                  <a:pt x="4904735" y="1841053"/>
                  <a:pt x="4869716" y="1904472"/>
                </a:cubicBezTo>
                <a:cubicBezTo>
                  <a:pt x="4907768" y="1929562"/>
                  <a:pt x="4953264" y="1935077"/>
                  <a:pt x="4994348" y="1951346"/>
                </a:cubicBezTo>
                <a:cubicBezTo>
                  <a:pt x="5037087" y="1968441"/>
                  <a:pt x="5037087" y="1981125"/>
                  <a:pt x="5001792" y="2030756"/>
                </a:cubicBezTo>
                <a:cubicBezTo>
                  <a:pt x="5093611" y="2041511"/>
                  <a:pt x="5093611" y="2041511"/>
                  <a:pt x="5065212" y="2119543"/>
                </a:cubicBezTo>
                <a:cubicBezTo>
                  <a:pt x="5142142" y="2126712"/>
                  <a:pt x="5192876" y="2163660"/>
                  <a:pt x="5204732" y="2244450"/>
                </a:cubicBezTo>
                <a:cubicBezTo>
                  <a:pt x="5210523" y="2283604"/>
                  <a:pt x="5245265" y="2302077"/>
                  <a:pt x="5283866" y="2328272"/>
                </a:cubicBezTo>
                <a:cubicBezTo>
                  <a:pt x="5235890" y="2353641"/>
                  <a:pt x="5203354" y="2406580"/>
                  <a:pt x="5147380" y="2350606"/>
                </a:cubicBezTo>
                <a:cubicBezTo>
                  <a:pt x="5126976" y="2330203"/>
                  <a:pt x="5128904" y="2356121"/>
                  <a:pt x="5126148" y="2363566"/>
                </a:cubicBezTo>
                <a:cubicBezTo>
                  <a:pt x="5119532" y="2381764"/>
                  <a:pt x="5133316" y="2393897"/>
                  <a:pt x="5142417" y="2407682"/>
                </a:cubicBezTo>
                <a:cubicBezTo>
                  <a:pt x="5151240" y="2421470"/>
                  <a:pt x="5161718" y="2436083"/>
                  <a:pt x="5164200" y="2451526"/>
                </a:cubicBezTo>
                <a:cubicBezTo>
                  <a:pt x="5165852" y="2462279"/>
                  <a:pt x="5157858" y="2477994"/>
                  <a:pt x="5149034" y="2485992"/>
                </a:cubicBezTo>
                <a:cubicBezTo>
                  <a:pt x="5102710" y="2528178"/>
                  <a:pt x="5130284" y="2623031"/>
                  <a:pt x="5042601" y="2635164"/>
                </a:cubicBezTo>
                <a:cubicBezTo>
                  <a:pt x="5003171" y="2640677"/>
                  <a:pt x="4984146" y="2675420"/>
                  <a:pt x="4955194" y="2694445"/>
                </a:cubicBezTo>
                <a:cubicBezTo>
                  <a:pt x="4854552" y="2760897"/>
                  <a:pt x="4787272" y="2846375"/>
                  <a:pt x="4756116" y="2963836"/>
                </a:cubicBezTo>
                <a:cubicBezTo>
                  <a:pt x="4747568" y="2996372"/>
                  <a:pt x="4714754" y="3022569"/>
                  <a:pt x="4693523" y="3051244"/>
                </a:cubicBezTo>
                <a:cubicBezTo>
                  <a:pt x="4703726" y="3072199"/>
                  <a:pt x="4759424" y="3026979"/>
                  <a:pt x="4739848" y="3082125"/>
                </a:cubicBezTo>
                <a:cubicBezTo>
                  <a:pt x="4724958" y="3123486"/>
                  <a:pt x="4686906" y="3149129"/>
                  <a:pt x="4651060" y="3173670"/>
                </a:cubicBezTo>
                <a:cubicBezTo>
                  <a:pt x="4610252" y="3201518"/>
                  <a:pt x="4565032" y="3223852"/>
                  <a:pt x="4546556" y="3275413"/>
                </a:cubicBezTo>
                <a:cubicBezTo>
                  <a:pt x="4542697" y="3286444"/>
                  <a:pt x="4530288" y="3298024"/>
                  <a:pt x="4519261" y="3302437"/>
                </a:cubicBezTo>
                <a:cubicBezTo>
                  <a:pt x="3944081" y="4209875"/>
                  <a:pt x="2528194" y="4215939"/>
                  <a:pt x="2364961" y="4209597"/>
                </a:cubicBezTo>
                <a:cubicBezTo>
                  <a:pt x="2167260" y="4201602"/>
                  <a:pt x="1980313" y="4145627"/>
                  <a:pt x="1796951" y="4075867"/>
                </a:cubicBezTo>
                <a:cubicBezTo>
                  <a:pt x="1719469" y="4046365"/>
                  <a:pt x="1647505" y="4004453"/>
                  <a:pt x="1572227" y="3971917"/>
                </a:cubicBezTo>
                <a:cubicBezTo>
                  <a:pt x="1468277" y="3926971"/>
                  <a:pt x="1388040" y="3841219"/>
                  <a:pt x="1284364" y="3805097"/>
                </a:cubicBezTo>
                <a:cubicBezTo>
                  <a:pt x="1177655" y="3767873"/>
                  <a:pt x="1086388" y="3699767"/>
                  <a:pt x="976645" y="3670815"/>
                </a:cubicBezTo>
                <a:cubicBezTo>
                  <a:pt x="918742" y="3655375"/>
                  <a:pt x="862768" y="3627527"/>
                  <a:pt x="871866" y="3547839"/>
                </a:cubicBezTo>
                <a:cubicBezTo>
                  <a:pt x="874349" y="3525228"/>
                  <a:pt x="859184" y="3506755"/>
                  <a:pt x="835195" y="3513373"/>
                </a:cubicBezTo>
                <a:cubicBezTo>
                  <a:pt x="789424" y="3525780"/>
                  <a:pt x="768744" y="3492967"/>
                  <a:pt x="743375" y="3468427"/>
                </a:cubicBezTo>
                <a:cubicBezTo>
                  <a:pt x="698156" y="3424863"/>
                  <a:pt x="655142" y="3378540"/>
                  <a:pt x="583175" y="3371370"/>
                </a:cubicBezTo>
                <a:cubicBezTo>
                  <a:pt x="596961" y="3337178"/>
                  <a:pt x="620399" y="3342142"/>
                  <a:pt x="641906" y="3349311"/>
                </a:cubicBezTo>
                <a:cubicBezTo>
                  <a:pt x="698432" y="3368062"/>
                  <a:pt x="754405" y="3389293"/>
                  <a:pt x="810930" y="3408042"/>
                </a:cubicBezTo>
                <a:cubicBezTo>
                  <a:pt x="847878" y="3420175"/>
                  <a:pt x="884551" y="3437271"/>
                  <a:pt x="933908" y="3423758"/>
                </a:cubicBezTo>
                <a:cubicBezTo>
                  <a:pt x="891445" y="3354826"/>
                  <a:pt x="819202" y="3342418"/>
                  <a:pt x="760747" y="3321187"/>
                </a:cubicBezTo>
                <a:cubicBezTo>
                  <a:pt x="687678" y="3294441"/>
                  <a:pt x="644664" y="3243980"/>
                  <a:pt x="593101" y="3187731"/>
                </a:cubicBezTo>
                <a:cubicBezTo>
                  <a:pt x="646869" y="3174220"/>
                  <a:pt x="680233" y="3215581"/>
                  <a:pt x="722419" y="3213374"/>
                </a:cubicBezTo>
                <a:cubicBezTo>
                  <a:pt x="724627" y="3206207"/>
                  <a:pt x="728486" y="3195729"/>
                  <a:pt x="727934" y="3195451"/>
                </a:cubicBezTo>
                <a:cubicBezTo>
                  <a:pt x="659002" y="3164570"/>
                  <a:pt x="626741" y="3106666"/>
                  <a:pt x="615987" y="3036630"/>
                </a:cubicBezTo>
                <a:cubicBezTo>
                  <a:pt x="610473" y="3000510"/>
                  <a:pt x="585381" y="2989205"/>
                  <a:pt x="560564" y="2972660"/>
                </a:cubicBezTo>
                <a:cubicBezTo>
                  <a:pt x="473984" y="2913930"/>
                  <a:pt x="382441" y="2860713"/>
                  <a:pt x="311302" y="2779924"/>
                </a:cubicBezTo>
                <a:cubicBezTo>
                  <a:pt x="393471" y="2790677"/>
                  <a:pt x="459371" y="2843341"/>
                  <a:pt x="547882" y="2865952"/>
                </a:cubicBezTo>
                <a:cubicBezTo>
                  <a:pt x="477570" y="2777166"/>
                  <a:pt x="386577" y="2732222"/>
                  <a:pt x="303582" y="2678453"/>
                </a:cubicBezTo>
                <a:cubicBezTo>
                  <a:pt x="265806" y="2653913"/>
                  <a:pt x="230790" y="2622479"/>
                  <a:pt x="185016" y="2609244"/>
                </a:cubicBezTo>
                <a:cubicBezTo>
                  <a:pt x="168748" y="2604556"/>
                  <a:pt x="142002" y="2594630"/>
                  <a:pt x="154963" y="2568435"/>
                </a:cubicBezTo>
                <a:cubicBezTo>
                  <a:pt x="165990" y="2546654"/>
                  <a:pt x="187773" y="2553269"/>
                  <a:pt x="207627" y="2559612"/>
                </a:cubicBezTo>
                <a:cubicBezTo>
                  <a:pt x="255328" y="2575330"/>
                  <a:pt x="304685" y="2575604"/>
                  <a:pt x="369207" y="2575330"/>
                </a:cubicBezTo>
                <a:cubicBezTo>
                  <a:pt x="315163" y="2503363"/>
                  <a:pt x="216174" y="2524871"/>
                  <a:pt x="169852" y="2449319"/>
                </a:cubicBezTo>
                <a:cubicBezTo>
                  <a:pt x="227755" y="2436083"/>
                  <a:pt x="272424" y="2463381"/>
                  <a:pt x="319299" y="2468619"/>
                </a:cubicBezTo>
                <a:cubicBezTo>
                  <a:pt x="361761" y="2473307"/>
                  <a:pt x="372239" y="2460624"/>
                  <a:pt x="362313" y="2418988"/>
                </a:cubicBezTo>
                <a:cubicBezTo>
                  <a:pt x="346873" y="2354190"/>
                  <a:pt x="370034" y="2321102"/>
                  <a:pt x="431798" y="2338750"/>
                </a:cubicBezTo>
                <a:cubicBezTo>
                  <a:pt x="489149" y="2355293"/>
                  <a:pt x="495215" y="2331030"/>
                  <a:pt x="479775" y="2294082"/>
                </a:cubicBezTo>
                <a:cubicBezTo>
                  <a:pt x="457716" y="2240315"/>
                  <a:pt x="482807" y="2198678"/>
                  <a:pt x="499903" y="2153458"/>
                </a:cubicBezTo>
                <a:cubicBezTo>
                  <a:pt x="526099" y="2084525"/>
                  <a:pt x="515069" y="2050885"/>
                  <a:pt x="458544" y="1999599"/>
                </a:cubicBezTo>
                <a:cubicBezTo>
                  <a:pt x="426835" y="1970921"/>
                  <a:pt x="392645" y="1946658"/>
                  <a:pt x="346596" y="1921843"/>
                </a:cubicBezTo>
                <a:cubicBezTo>
                  <a:pt x="452753" y="1908331"/>
                  <a:pt x="341358" y="1862836"/>
                  <a:pt x="378857" y="1834435"/>
                </a:cubicBezTo>
                <a:cubicBezTo>
                  <a:pt x="453856" y="1822854"/>
                  <a:pt x="515069" y="1913294"/>
                  <a:pt x="617091" y="1887376"/>
                </a:cubicBezTo>
                <a:cubicBezTo>
                  <a:pt x="491080" y="1809066"/>
                  <a:pt x="351835" y="1783423"/>
                  <a:pt x="260568" y="1679198"/>
                </a:cubicBezTo>
                <a:cubicBezTo>
                  <a:pt x="281523" y="1655484"/>
                  <a:pt x="302479" y="1677543"/>
                  <a:pt x="320402" y="1668720"/>
                </a:cubicBezTo>
                <a:cubicBezTo>
                  <a:pt x="319850" y="1663205"/>
                  <a:pt x="321230" y="1654932"/>
                  <a:pt x="317920" y="1652452"/>
                </a:cubicBezTo>
                <a:cubicBezTo>
                  <a:pt x="249815" y="1595650"/>
                  <a:pt x="248711" y="1594273"/>
                  <a:pt x="321779" y="1552359"/>
                </a:cubicBezTo>
                <a:cubicBezTo>
                  <a:pt x="347424" y="1537746"/>
                  <a:pt x="345218" y="1524786"/>
                  <a:pt x="331707" y="1506313"/>
                </a:cubicBezTo>
                <a:cubicBezTo>
                  <a:pt x="322055" y="1493353"/>
                  <a:pt x="310475" y="1481772"/>
                  <a:pt x="315990" y="1453371"/>
                </a:cubicBezTo>
                <a:cubicBezTo>
                  <a:pt x="355971" y="1489769"/>
                  <a:pt x="549259" y="1477912"/>
                  <a:pt x="583450" y="1474052"/>
                </a:cubicBezTo>
                <a:cubicBezTo>
                  <a:pt x="621777" y="1469917"/>
                  <a:pt x="659553" y="1452269"/>
                  <a:pt x="699809" y="1461919"/>
                </a:cubicBezTo>
                <a:cubicBezTo>
                  <a:pt x="732070" y="1469641"/>
                  <a:pt x="881516" y="1544364"/>
                  <a:pt x="902750" y="1458612"/>
                </a:cubicBezTo>
                <a:cubicBezTo>
                  <a:pt x="903853" y="1454475"/>
                  <a:pt x="964237" y="1464127"/>
                  <a:pt x="996774" y="1468814"/>
                </a:cubicBezTo>
                <a:cubicBezTo>
                  <a:pt x="1025451" y="1472674"/>
                  <a:pt x="1057712" y="1489769"/>
                  <a:pt x="1077012" y="1455578"/>
                </a:cubicBezTo>
                <a:cubicBezTo>
                  <a:pt x="1088317" y="1435450"/>
                  <a:pt x="1041719" y="1396571"/>
                  <a:pt x="1000083" y="1393262"/>
                </a:cubicBezTo>
                <a:cubicBezTo>
                  <a:pt x="963961" y="1390229"/>
                  <a:pt x="926186" y="1385817"/>
                  <a:pt x="891720" y="1394089"/>
                </a:cubicBezTo>
                <a:cubicBezTo>
                  <a:pt x="849258" y="1404017"/>
                  <a:pt x="826372" y="1388024"/>
                  <a:pt x="814515" y="1353557"/>
                </a:cubicBezTo>
                <a:cubicBezTo>
                  <a:pt x="801280" y="1315506"/>
                  <a:pt x="775911" y="1297858"/>
                  <a:pt x="740895" y="1280211"/>
                </a:cubicBezTo>
                <a:cubicBezTo>
                  <a:pt x="655967" y="1237474"/>
                  <a:pt x="574352" y="1188118"/>
                  <a:pt x="481154" y="1163301"/>
                </a:cubicBezTo>
                <a:cubicBezTo>
                  <a:pt x="462679" y="1158337"/>
                  <a:pt x="442276" y="1151719"/>
                  <a:pt x="433728" y="1118909"/>
                </a:cubicBezTo>
                <a:cubicBezTo>
                  <a:pt x="686023" y="1167987"/>
                  <a:pt x="915984" y="1295929"/>
                  <a:pt x="1176276" y="1288484"/>
                </a:cubicBezTo>
                <a:cubicBezTo>
                  <a:pt x="1105137" y="1247950"/>
                  <a:pt x="1022694" y="1245745"/>
                  <a:pt x="946867" y="1217344"/>
                </a:cubicBezTo>
                <a:cubicBezTo>
                  <a:pt x="1000635" y="1196113"/>
                  <a:pt x="1051094" y="1218172"/>
                  <a:pt x="1102104" y="1230304"/>
                </a:cubicBezTo>
                <a:cubicBezTo>
                  <a:pt x="1144843" y="1240230"/>
                  <a:pt x="1183446" y="1241885"/>
                  <a:pt x="1188133" y="1182603"/>
                </a:cubicBezTo>
                <a:cubicBezTo>
                  <a:pt x="1186478" y="1178742"/>
                  <a:pt x="1186754" y="1173780"/>
                  <a:pt x="1187030" y="1169092"/>
                </a:cubicBezTo>
                <a:cubicBezTo>
                  <a:pt x="1172690" y="1144552"/>
                  <a:pt x="1150358" y="1131868"/>
                  <a:pt x="1123887" y="1124698"/>
                </a:cubicBezTo>
                <a:cubicBezTo>
                  <a:pt x="1107894" y="1120286"/>
                  <a:pt x="1086663" y="1113668"/>
                  <a:pt x="1086938" y="1096023"/>
                </a:cubicBezTo>
                <a:cubicBezTo>
                  <a:pt x="1087765" y="1030674"/>
                  <a:pt x="1036756" y="1011647"/>
                  <a:pt x="985744" y="992622"/>
                </a:cubicBezTo>
                <a:cubicBezTo>
                  <a:pt x="1014145" y="960086"/>
                  <a:pt x="1036479" y="984074"/>
                  <a:pt x="1057987" y="981594"/>
                </a:cubicBezTo>
                <a:cubicBezTo>
                  <a:pt x="1072049" y="979939"/>
                  <a:pt x="1084733" y="976906"/>
                  <a:pt x="1084733" y="960086"/>
                </a:cubicBezTo>
                <a:cubicBezTo>
                  <a:pt x="1085008" y="946023"/>
                  <a:pt x="1078390" y="930030"/>
                  <a:pt x="1064605" y="929756"/>
                </a:cubicBezTo>
                <a:cubicBezTo>
                  <a:pt x="978300" y="927273"/>
                  <a:pt x="930599" y="836833"/>
                  <a:pt x="840985" y="836558"/>
                </a:cubicBezTo>
                <a:cubicBezTo>
                  <a:pt x="787493" y="836558"/>
                  <a:pt x="868834" y="785547"/>
                  <a:pt x="823615" y="764315"/>
                </a:cubicBezTo>
                <a:cubicBezTo>
                  <a:pt x="813687" y="759628"/>
                  <a:pt x="849533" y="752460"/>
                  <a:pt x="865526" y="753562"/>
                </a:cubicBezTo>
                <a:cubicBezTo>
                  <a:pt x="881242" y="754665"/>
                  <a:pt x="895304" y="768175"/>
                  <a:pt x="914331" y="758525"/>
                </a:cubicBezTo>
                <a:cubicBezTo>
                  <a:pt x="924808" y="724059"/>
                  <a:pt x="897787" y="711375"/>
                  <a:pt x="875452" y="701724"/>
                </a:cubicBezTo>
                <a:cubicBezTo>
                  <a:pt x="823889" y="679390"/>
                  <a:pt x="773706" y="652369"/>
                  <a:pt x="717181" y="644371"/>
                </a:cubicBezTo>
                <a:cubicBezTo>
                  <a:pt x="697053" y="641614"/>
                  <a:pt x="746133" y="604666"/>
                  <a:pt x="755783" y="591707"/>
                </a:cubicBezTo>
                <a:cubicBezTo>
                  <a:pt x="528304" y="455496"/>
                  <a:pt x="254778" y="462388"/>
                  <a:pt x="0" y="352370"/>
                </a:cubicBezTo>
                <a:cubicBezTo>
                  <a:pt x="56250" y="330864"/>
                  <a:pt x="97610" y="346580"/>
                  <a:pt x="135937" y="349889"/>
                </a:cubicBezTo>
                <a:cubicBezTo>
                  <a:pt x="231615" y="358160"/>
                  <a:pt x="326193" y="375256"/>
                  <a:pt x="421595" y="385458"/>
                </a:cubicBezTo>
                <a:cubicBezTo>
                  <a:pt x="468469" y="390421"/>
                  <a:pt x="512035" y="409172"/>
                  <a:pt x="564424" y="379393"/>
                </a:cubicBezTo>
                <a:cubicBezTo>
                  <a:pt x="599443" y="359540"/>
                  <a:pt x="655418" y="381046"/>
                  <a:pt x="698432" y="398694"/>
                </a:cubicBezTo>
                <a:cubicBezTo>
                  <a:pt x="734000" y="413307"/>
                  <a:pt x="767916" y="417167"/>
                  <a:pt x="815067" y="398694"/>
                </a:cubicBezTo>
                <a:cubicBezTo>
                  <a:pt x="772328" y="387389"/>
                  <a:pt x="739515" y="377463"/>
                  <a:pt x="705876" y="370568"/>
                </a:cubicBezTo>
                <a:cubicBezTo>
                  <a:pt x="679130" y="365055"/>
                  <a:pt x="742825" y="342719"/>
                  <a:pt x="775360" y="345477"/>
                </a:cubicBezTo>
                <a:cubicBezTo>
                  <a:pt x="820857" y="349337"/>
                  <a:pt x="795214" y="335000"/>
                  <a:pt x="787493" y="315146"/>
                </a:cubicBezTo>
                <a:cubicBezTo>
                  <a:pt x="779221" y="293915"/>
                  <a:pt x="803761" y="287298"/>
                  <a:pt x="819202" y="291709"/>
                </a:cubicBezTo>
                <a:cubicBezTo>
                  <a:pt x="878484" y="309081"/>
                  <a:pt x="937491" y="278474"/>
                  <a:pt x="998705" y="303291"/>
                </a:cubicBezTo>
                <a:cubicBezTo>
                  <a:pt x="983263" y="242077"/>
                  <a:pt x="949899" y="215331"/>
                  <a:pt x="880139" y="206783"/>
                </a:cubicBezTo>
                <a:cubicBezTo>
                  <a:pt x="853944" y="203475"/>
                  <a:pt x="826647" y="208438"/>
                  <a:pt x="804037" y="190790"/>
                </a:cubicBezTo>
                <a:cubicBezTo>
                  <a:pt x="791076" y="180590"/>
                  <a:pt x="776463" y="168457"/>
                  <a:pt x="786666" y="149707"/>
                </a:cubicBezTo>
                <a:cubicBezTo>
                  <a:pt x="793834" y="136471"/>
                  <a:pt x="809276" y="136471"/>
                  <a:pt x="821960" y="140884"/>
                </a:cubicBezTo>
                <a:cubicBezTo>
                  <a:pt x="878761" y="160461"/>
                  <a:pt x="938043" y="167630"/>
                  <a:pt x="997325" y="174800"/>
                </a:cubicBezTo>
                <a:cubicBezTo>
                  <a:pt x="1006426" y="175902"/>
                  <a:pt x="1016626" y="179487"/>
                  <a:pt x="1026829" y="161287"/>
                </a:cubicBezTo>
                <a:cubicBezTo>
                  <a:pt x="915984" y="131783"/>
                  <a:pt x="810655" y="89872"/>
                  <a:pt x="696777" y="73604"/>
                </a:cubicBezTo>
                <a:cubicBezTo>
                  <a:pt x="698432" y="65884"/>
                  <a:pt x="700086" y="58164"/>
                  <a:pt x="701741" y="50444"/>
                </a:cubicBezTo>
                <a:cubicBezTo>
                  <a:pt x="790801" y="61471"/>
                  <a:pt x="879864" y="72501"/>
                  <a:pt x="992362" y="86289"/>
                </a:cubicBezTo>
                <a:cubicBezTo>
                  <a:pt x="923153" y="42446"/>
                  <a:pt x="857805" y="57060"/>
                  <a:pt x="806519" y="18183"/>
                </a:cubicBezTo>
                <a:cubicBezTo>
                  <a:pt x="816170" y="3431"/>
                  <a:pt x="827820" y="-292"/>
                  <a:pt x="839883" y="18"/>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solidFill>
                <a:schemeClr val="tx1"/>
              </a:solidFill>
            </a:endParaRPr>
          </a:p>
        </p:txBody>
      </p:sp>
      <p:pic>
        <p:nvPicPr>
          <p:cNvPr id="5" name="Picture 4">
            <a:extLst>
              <a:ext uri="{FF2B5EF4-FFF2-40B4-BE49-F238E27FC236}">
                <a16:creationId xmlns:a16="http://schemas.microsoft.com/office/drawing/2014/main" id="{E489857E-468E-9688-877E-4C93EF4B8F2B}"/>
              </a:ext>
            </a:extLst>
          </p:cNvPr>
          <p:cNvPicPr>
            <a:picLocks noChangeAspect="1"/>
          </p:cNvPicPr>
          <p:nvPr/>
        </p:nvPicPr>
        <p:blipFill>
          <a:blip r:embed="rId5"/>
          <a:stretch>
            <a:fillRect/>
          </a:stretch>
        </p:blipFill>
        <p:spPr>
          <a:xfrm>
            <a:off x="7559183" y="2766817"/>
            <a:ext cx="2543994" cy="2751667"/>
          </a:xfrm>
          <a:prstGeom prst="rect">
            <a:avLst/>
          </a:prstGeom>
        </p:spPr>
      </p:pic>
      <p:pic>
        <p:nvPicPr>
          <p:cNvPr id="8" name="Audio 7">
            <a:hlinkClick r:id="" action="ppaction://media"/>
            <a:extLst>
              <a:ext uri="{FF2B5EF4-FFF2-40B4-BE49-F238E27FC236}">
                <a16:creationId xmlns:a16="http://schemas.microsoft.com/office/drawing/2014/main" id="{6C2363F7-F698-CC2A-8429-A69B9DD95A7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38307296"/>
      </p:ext>
    </p:extLst>
  </p:cSld>
  <p:clrMapOvr>
    <a:masterClrMapping/>
  </p:clrMapOvr>
  <mc:AlternateContent xmlns:mc="http://schemas.openxmlformats.org/markup-compatibility/2006">
    <mc:Choice xmlns:p14="http://schemas.microsoft.com/office/powerpoint/2010/main" Requires="p14">
      <p:transition spd="slow" p14:dur="2000" advTm="38447"/>
    </mc:Choice>
    <mc:Fallback>
      <p:transition spd="slow" advTm="384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82B9D0-F847-40F1-B790-2868E4BB3012}"/>
              </a:ext>
            </a:extLst>
          </p:cNvPr>
          <p:cNvSpPr>
            <a:spLocks noGrp="1"/>
          </p:cNvSpPr>
          <p:nvPr>
            <p:ph type="title"/>
          </p:nvPr>
        </p:nvSpPr>
        <p:spPr/>
        <p:txBody>
          <a:bodyPr/>
          <a:lstStyle/>
          <a:p>
            <a:r>
              <a:rPr lang="en-GB" dirty="0"/>
              <a:t>Banaz </a:t>
            </a:r>
            <a:r>
              <a:rPr lang="en-GB" dirty="0" err="1"/>
              <a:t>Mahmod</a:t>
            </a:r>
            <a:r>
              <a:rPr lang="en-GB" dirty="0"/>
              <a:t> Honor Killing</a:t>
            </a:r>
          </a:p>
        </p:txBody>
      </p:sp>
      <p:pic>
        <p:nvPicPr>
          <p:cNvPr id="4" name="Online Media 3" title="Banaz Mahmod’s Honor Killing: A Tragic Story | Real Stories True Crime Documentary">
            <a:hlinkClick r:id="" action="ppaction://media"/>
            <a:extLst>
              <a:ext uri="{FF2B5EF4-FFF2-40B4-BE49-F238E27FC236}">
                <a16:creationId xmlns:a16="http://schemas.microsoft.com/office/drawing/2014/main" id="{789F3490-C12D-581B-05E4-8D05606823E7}"/>
              </a:ext>
            </a:extLst>
          </p:cNvPr>
          <p:cNvPicPr>
            <a:picLocks noGrp="1" noRot="1" noChangeAspect="1"/>
          </p:cNvPicPr>
          <p:nvPr>
            <p:ph idx="1"/>
            <a:videoFile r:link="rId1"/>
          </p:nvPr>
        </p:nvPicPr>
        <p:blipFill>
          <a:blip r:embed="rId6"/>
          <a:stretch>
            <a:fillRect/>
          </a:stretch>
        </p:blipFill>
        <p:spPr>
          <a:xfrm>
            <a:off x="2246313" y="1825625"/>
            <a:ext cx="7700962" cy="4351338"/>
          </a:xfrm>
          <a:prstGeom prst="rect">
            <a:avLst/>
          </a:prstGeom>
        </p:spPr>
      </p:pic>
      <p:pic>
        <p:nvPicPr>
          <p:cNvPr id="8" name="Audio 7">
            <a:hlinkClick r:id="" action="ppaction://media"/>
            <a:extLst>
              <a:ext uri="{FF2B5EF4-FFF2-40B4-BE49-F238E27FC236}">
                <a16:creationId xmlns:a16="http://schemas.microsoft.com/office/drawing/2014/main" id="{19670597-A963-4196-05B3-FBEE04F8FD86}"/>
              </a:ext>
            </a:extLst>
          </p:cNvPr>
          <p:cNvPicPr>
            <a:picLocks noChangeAspect="1"/>
          </p:cNvPicPr>
          <p:nvPr>
            <a:audioFile r:link="rId3"/>
            <p:extLst>
              <p:ext uri="{DAA4B4D4-6D71-4841-9C94-3DE7FCFB9230}">
                <p14:media xmlns:p14="http://schemas.microsoft.com/office/powerpoint/2010/main" r:embed="rId2"/>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03791868"/>
      </p:ext>
    </p:extLst>
  </p:cSld>
  <p:clrMapOvr>
    <a:masterClrMapping/>
  </p:clrMapOvr>
  <mc:AlternateContent xmlns:mc="http://schemas.openxmlformats.org/markup-compatibility/2006">
    <mc:Choice xmlns:p14="http://schemas.microsoft.com/office/powerpoint/2010/main" Requires="p14">
      <p:transition spd="slow" p14:dur="2000" advTm="65256"/>
    </mc:Choice>
    <mc:Fallback>
      <p:transition spd="slow" advTm="652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4"/>
                </p:tgtEl>
              </p:cMediaNode>
            </p:video>
            <p:seq concurrent="1" nextAc="seek">
              <p:cTn id="12" restart="whenNotActive" fill="hold" evtFilter="cancelBubble" nodeType="interactiveSeq">
                <p:stCondLst>
                  <p:cond evt="onClick" delay="0">
                    <p:tgtEl>
                      <p:spTgt spid="4"/>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4"/>
                                        </p:tgtEl>
                                      </p:cBhvr>
                                    </p:cmd>
                                  </p:childTnLst>
                                </p:cTn>
                              </p:par>
                            </p:childTnLst>
                          </p:cTn>
                        </p:par>
                      </p:childTnLst>
                    </p:cTn>
                  </p:par>
                </p:childTnLst>
              </p:cTn>
              <p:nextCondLst>
                <p:cond evt="onClick" delay="0">
                  <p:tgtEl>
                    <p:spTgt spid="4"/>
                  </p:tgtEl>
                </p:cond>
              </p:nextCondLst>
            </p:seq>
            <p:audio isNarration="1">
              <p:cMediaNode vol="80000" showWhenStopped="0">
                <p:cTn id="17" fill="hold" display="0">
                  <p:stCondLst>
                    <p:cond delay="indefinite"/>
                  </p:stCondLst>
                  <p:endCondLst>
                    <p:cond evt="onStopAudio" delay="0">
                      <p:tgtEl>
                        <p:sldTgt/>
                      </p:tgtEl>
                    </p:cond>
                  </p:endCondLst>
                </p:cTn>
                <p:tgtEl>
                  <p:spTgt spid="8"/>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with dark hair and a black shirt&#10;&#10;Description automatically generated">
            <a:extLst>
              <a:ext uri="{FF2B5EF4-FFF2-40B4-BE49-F238E27FC236}">
                <a16:creationId xmlns:a16="http://schemas.microsoft.com/office/drawing/2014/main" id="{3DACDC20-6474-E6E2-B1C1-5F6AB5A9D9E6}"/>
              </a:ext>
            </a:extLst>
          </p:cNvPr>
          <p:cNvPicPr>
            <a:picLocks noChangeAspect="1"/>
          </p:cNvPicPr>
          <p:nvPr/>
        </p:nvPicPr>
        <p:blipFill rotWithShape="1">
          <a:blip r:embed="rId5"/>
          <a:srcRect l="906" r="6639" b="1"/>
          <a:stretch/>
        </p:blipFill>
        <p:spPr>
          <a:xfrm>
            <a:off x="-1" y="-2"/>
            <a:ext cx="5410198" cy="6858002"/>
          </a:xfrm>
          <a:prstGeom prst="rect">
            <a:avLst/>
          </a:prstGeom>
        </p:spPr>
      </p:pic>
      <p:sp useBgFill="1">
        <p:nvSpPr>
          <p:cNvPr id="12" name="Rectangle 11">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94C40F-99B7-85C6-B714-B7929B889BCC}"/>
              </a:ext>
            </a:extLst>
          </p:cNvPr>
          <p:cNvSpPr>
            <a:spLocks noGrp="1"/>
          </p:cNvSpPr>
          <p:nvPr>
            <p:ph type="title"/>
          </p:nvPr>
        </p:nvSpPr>
        <p:spPr>
          <a:xfrm>
            <a:off x="6115317" y="405685"/>
            <a:ext cx="5464968" cy="1559301"/>
          </a:xfrm>
        </p:spPr>
        <p:txBody>
          <a:bodyPr>
            <a:normAutofit/>
          </a:bodyPr>
          <a:lstStyle/>
          <a:p>
            <a:r>
              <a:rPr lang="en-GB" sz="4000"/>
              <a:t>Missed Opportunities (IPCC report –2008)</a:t>
            </a:r>
          </a:p>
        </p:txBody>
      </p:sp>
      <p:sp>
        <p:nvSpPr>
          <p:cNvPr id="3" name="Content Placeholder 2">
            <a:extLst>
              <a:ext uri="{FF2B5EF4-FFF2-40B4-BE49-F238E27FC236}">
                <a16:creationId xmlns:a16="http://schemas.microsoft.com/office/drawing/2014/main" id="{0D8090A2-2909-8320-4DCD-CED761357F9A}"/>
              </a:ext>
            </a:extLst>
          </p:cNvPr>
          <p:cNvSpPr>
            <a:spLocks noGrp="1"/>
          </p:cNvSpPr>
          <p:nvPr>
            <p:ph idx="1"/>
          </p:nvPr>
        </p:nvSpPr>
        <p:spPr>
          <a:xfrm>
            <a:off x="6115317" y="2743200"/>
            <a:ext cx="5247340" cy="3496878"/>
          </a:xfrm>
        </p:spPr>
        <p:txBody>
          <a:bodyPr anchor="ctr">
            <a:normAutofit/>
          </a:bodyPr>
          <a:lstStyle/>
          <a:p>
            <a:r>
              <a:rPr lang="en-GB" sz="2000"/>
              <a:t>Banaz reported incidents to the police on more than 4 occasions</a:t>
            </a:r>
          </a:p>
          <a:p>
            <a:r>
              <a:rPr lang="en-GB" sz="2000"/>
              <a:t>Banaz told police her life was in danger &amp; also that of Rahmat Suleiman</a:t>
            </a:r>
          </a:p>
          <a:p>
            <a:r>
              <a:rPr lang="en-GB" sz="2000"/>
              <a:t>Contacted MPS reporting historic allegations of physical &amp; sexual assault</a:t>
            </a:r>
          </a:p>
          <a:p>
            <a:r>
              <a:rPr lang="en-GB" sz="2000"/>
              <a:t>Incidents poorly supervised </a:t>
            </a:r>
          </a:p>
          <a:p>
            <a:r>
              <a:rPr lang="en-GB" sz="2000"/>
              <a:t>Statement taken but not signed</a:t>
            </a:r>
          </a:p>
          <a:p>
            <a:r>
              <a:rPr lang="en-GB" sz="2000"/>
              <a:t>Information not passed to West Midlands Police</a:t>
            </a:r>
          </a:p>
        </p:txBody>
      </p:sp>
      <p:pic>
        <p:nvPicPr>
          <p:cNvPr id="18" name="Audio 17">
            <a:hlinkClick r:id="" action="ppaction://media"/>
            <a:extLst>
              <a:ext uri="{FF2B5EF4-FFF2-40B4-BE49-F238E27FC236}">
                <a16:creationId xmlns:a16="http://schemas.microsoft.com/office/drawing/2014/main" id="{C4004A44-F0F6-10E0-5347-4D4182C74C33}"/>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55354526"/>
      </p:ext>
    </p:extLst>
  </p:cSld>
  <p:clrMapOvr>
    <a:masterClrMapping/>
  </p:clrMapOvr>
  <mc:AlternateContent xmlns:mc="http://schemas.openxmlformats.org/markup-compatibility/2006">
    <mc:Choice xmlns:p14="http://schemas.microsoft.com/office/powerpoint/2010/main" Requires="p14">
      <p:transition spd="slow" p14:dur="2000" advTm="168616"/>
    </mc:Choice>
    <mc:Fallback>
      <p:transition spd="slow" advTm="1686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702DCA-D555-5490-0970-4664BC3B8E63}"/>
              </a:ext>
            </a:extLst>
          </p:cNvPr>
          <p:cNvSpPr>
            <a:spLocks noGrp="1"/>
          </p:cNvSpPr>
          <p:nvPr>
            <p:ph type="title"/>
          </p:nvPr>
        </p:nvSpPr>
        <p:spPr>
          <a:xfrm>
            <a:off x="838200" y="365125"/>
            <a:ext cx="10515600" cy="1325563"/>
          </a:xfrm>
        </p:spPr>
        <p:txBody>
          <a:bodyPr>
            <a:normAutofit/>
          </a:bodyPr>
          <a:lstStyle/>
          <a:p>
            <a:r>
              <a:rPr lang="en-GB" sz="5400"/>
              <a:t>Triggers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24311E6-5DBA-5E58-0A6A-F4928D5986DE}"/>
              </a:ext>
            </a:extLst>
          </p:cNvPr>
          <p:cNvSpPr>
            <a:spLocks noGrp="1"/>
          </p:cNvSpPr>
          <p:nvPr>
            <p:ph idx="1"/>
          </p:nvPr>
        </p:nvSpPr>
        <p:spPr>
          <a:xfrm>
            <a:off x="838200" y="1929384"/>
            <a:ext cx="10515600" cy="4251960"/>
          </a:xfrm>
        </p:spPr>
        <p:txBody>
          <a:bodyPr>
            <a:normAutofit/>
          </a:bodyPr>
          <a:lstStyle/>
          <a:p>
            <a:r>
              <a:rPr lang="en-GB" sz="2200"/>
              <a:t>Smoking in public</a:t>
            </a:r>
          </a:p>
          <a:p>
            <a:r>
              <a:rPr lang="en-GB" sz="2200"/>
              <a:t>Inappropriate makeup or dress</a:t>
            </a:r>
          </a:p>
          <a:p>
            <a:r>
              <a:rPr lang="en-GB" sz="2200"/>
              <a:t>Objection to being removed from education</a:t>
            </a:r>
          </a:p>
          <a:p>
            <a:r>
              <a:rPr lang="en-GB" sz="2200"/>
              <a:t>A relationship not approved of</a:t>
            </a:r>
          </a:p>
          <a:p>
            <a:r>
              <a:rPr lang="en-GB" sz="2200"/>
              <a:t>Truanting</a:t>
            </a:r>
          </a:p>
          <a:p>
            <a:r>
              <a:rPr lang="en-GB" sz="2200"/>
              <a:t>Interfaith relationships</a:t>
            </a:r>
          </a:p>
          <a:p>
            <a:r>
              <a:rPr lang="en-GB" sz="2200"/>
              <a:t>Rejection of religion or religious instruction</a:t>
            </a:r>
          </a:p>
          <a:p>
            <a:r>
              <a:rPr lang="en-GB" sz="2200"/>
              <a:t>Rejection of an arranged marriage</a:t>
            </a:r>
          </a:p>
          <a:p>
            <a:r>
              <a:rPr lang="en-GB" sz="2200"/>
              <a:t>Pre-marital or extra-marital affair</a:t>
            </a:r>
          </a:p>
          <a:p>
            <a:r>
              <a:rPr lang="en-GB" sz="2200"/>
              <a:t>Reporting Domestic Abuse</a:t>
            </a:r>
          </a:p>
          <a:p>
            <a:endParaRPr lang="en-GB" sz="2200"/>
          </a:p>
        </p:txBody>
      </p:sp>
      <p:pic>
        <p:nvPicPr>
          <p:cNvPr id="14" name="Audio 13">
            <a:hlinkClick r:id="" action="ppaction://media"/>
            <a:extLst>
              <a:ext uri="{FF2B5EF4-FFF2-40B4-BE49-F238E27FC236}">
                <a16:creationId xmlns:a16="http://schemas.microsoft.com/office/drawing/2014/main" id="{BD96B705-A6DC-AE42-2936-608E56B064B5}"/>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80196328"/>
      </p:ext>
    </p:extLst>
  </p:cSld>
  <p:clrMapOvr>
    <a:masterClrMapping/>
  </p:clrMapOvr>
  <mc:AlternateContent xmlns:mc="http://schemas.openxmlformats.org/markup-compatibility/2006">
    <mc:Choice xmlns:p14="http://schemas.microsoft.com/office/powerpoint/2010/main" Requires="p14">
      <p:transition spd="slow" p14:dur="2000" advTm="38849"/>
    </mc:Choice>
    <mc:Fallback>
      <p:transition spd="slow" advTm="388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2066DD-FBBA-AEBF-06D4-8123C0E80A32}"/>
              </a:ext>
            </a:extLst>
          </p:cNvPr>
          <p:cNvSpPr>
            <a:spLocks noGrp="1"/>
          </p:cNvSpPr>
          <p:nvPr>
            <p:ph type="title"/>
          </p:nvPr>
        </p:nvSpPr>
        <p:spPr>
          <a:xfrm>
            <a:off x="5297762" y="640080"/>
            <a:ext cx="6251110" cy="3566160"/>
          </a:xfrm>
        </p:spPr>
        <p:txBody>
          <a:bodyPr vert="horz" lIns="91440" tIns="45720" rIns="91440" bIns="45720" rtlCol="0" anchor="b">
            <a:normAutofit/>
          </a:bodyPr>
          <a:lstStyle/>
          <a:p>
            <a:r>
              <a:rPr lang="en-US" sz="5400"/>
              <a:t>What is the impact on the victim? </a:t>
            </a:r>
            <a:br>
              <a:rPr lang="en-US" sz="5400"/>
            </a:br>
            <a:r>
              <a:rPr lang="en-US" sz="5400"/>
              <a:t>Discuss</a:t>
            </a:r>
            <a:br>
              <a:rPr lang="en-US" sz="5400"/>
            </a:br>
            <a:endParaRPr lang="en-US" sz="5400"/>
          </a:p>
        </p:txBody>
      </p:sp>
      <p:pic>
        <p:nvPicPr>
          <p:cNvPr id="5" name="Content Placeholder 4" descr="A person sitting in a corner with their hands on their face&#10;&#10;Description automatically generated">
            <a:extLst>
              <a:ext uri="{FF2B5EF4-FFF2-40B4-BE49-F238E27FC236}">
                <a16:creationId xmlns:a16="http://schemas.microsoft.com/office/drawing/2014/main" id="{973AA113-2D14-2D41-DF3E-791B9FCCA6DF}"/>
              </a:ext>
            </a:extLst>
          </p:cNvPr>
          <p:cNvPicPr>
            <a:picLocks noGrp="1" noChangeAspect="1"/>
          </p:cNvPicPr>
          <p:nvPr>
            <p:ph idx="1"/>
          </p:nvPr>
        </p:nvPicPr>
        <p:blipFill rotWithShape="1">
          <a:blip r:embed="rId5"/>
          <a:srcRect t="15699" r="1"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Audio 13">
            <a:hlinkClick r:id="" action="ppaction://media"/>
            <a:extLst>
              <a:ext uri="{FF2B5EF4-FFF2-40B4-BE49-F238E27FC236}">
                <a16:creationId xmlns:a16="http://schemas.microsoft.com/office/drawing/2014/main" id="{81DDD433-9736-49A0-69CB-AFDE2244D87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1859724"/>
      </p:ext>
    </p:extLst>
  </p:cSld>
  <p:clrMapOvr>
    <a:masterClrMapping/>
  </p:clrMapOvr>
  <mc:AlternateContent xmlns:mc="http://schemas.openxmlformats.org/markup-compatibility/2006">
    <mc:Choice xmlns:p14="http://schemas.microsoft.com/office/powerpoint/2010/main" Requires="p14">
      <p:transition spd="slow" p14:dur="2000" advTm="115612"/>
    </mc:Choice>
    <mc:Fallback>
      <p:transition spd="slow" advTm="1156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63104A8-9E47-3410-23A3-2FD9F7F80FFF}"/>
              </a:ext>
            </a:extLst>
          </p:cNvPr>
          <p:cNvSpPr>
            <a:spLocks noGrp="1"/>
          </p:cNvSpPr>
          <p:nvPr>
            <p:ph type="title"/>
          </p:nvPr>
        </p:nvSpPr>
        <p:spPr>
          <a:xfrm>
            <a:off x="838200" y="673770"/>
            <a:ext cx="3220329" cy="2027227"/>
          </a:xfrm>
        </p:spPr>
        <p:txBody>
          <a:bodyPr anchor="t">
            <a:normAutofit/>
          </a:bodyPr>
          <a:lstStyle/>
          <a:p>
            <a:r>
              <a:rPr lang="en-GB" sz="4600">
                <a:solidFill>
                  <a:srgbClr val="FFFFFF"/>
                </a:solidFill>
              </a:rPr>
              <a:t>Initial Responding Officer</a:t>
            </a:r>
          </a:p>
        </p:txBody>
      </p:sp>
      <p:graphicFrame>
        <p:nvGraphicFramePr>
          <p:cNvPr id="5" name="Content Placeholder 2">
            <a:extLst>
              <a:ext uri="{FF2B5EF4-FFF2-40B4-BE49-F238E27FC236}">
                <a16:creationId xmlns:a16="http://schemas.microsoft.com/office/drawing/2014/main" id="{FAC7B815-5E40-3DEE-3E9A-2DB29B74A918}"/>
              </a:ext>
            </a:extLst>
          </p:cNvPr>
          <p:cNvGraphicFramePr>
            <a:graphicFrameLocks noGrp="1"/>
          </p:cNvGraphicFramePr>
          <p:nvPr>
            <p:ph idx="1"/>
            <p:extLst>
              <p:ext uri="{D42A27DB-BD31-4B8C-83A1-F6EECF244321}">
                <p14:modId xmlns:p14="http://schemas.microsoft.com/office/powerpoint/2010/main" val="478352035"/>
              </p:ext>
            </p:extLst>
          </p:nvPr>
        </p:nvGraphicFramePr>
        <p:xfrm>
          <a:off x="5542672" y="541606"/>
          <a:ext cx="5811128" cy="567821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2" name="Audio 11">
            <a:hlinkClick r:id="" action="ppaction://media"/>
            <a:extLst>
              <a:ext uri="{FF2B5EF4-FFF2-40B4-BE49-F238E27FC236}">
                <a16:creationId xmlns:a16="http://schemas.microsoft.com/office/drawing/2014/main" id="{C3262A77-00A7-A51C-4E05-5BCEC47D7426}"/>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5845718"/>
      </p:ext>
    </p:extLst>
  </p:cSld>
  <p:clrMapOvr>
    <a:masterClrMapping/>
  </p:clrMapOvr>
  <mc:AlternateContent xmlns:mc="http://schemas.openxmlformats.org/markup-compatibility/2006">
    <mc:Choice xmlns:p14="http://schemas.microsoft.com/office/powerpoint/2010/main" Requires="p14">
      <p:transition spd="slow" p14:dur="2000" advTm="76802"/>
    </mc:Choice>
    <mc:Fallback>
      <p:transition spd="slow" advTm="768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DC6BEC6B-5C77-412D-B45A-5B0F46FED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20CD4B-FAF7-5306-E069-80C5236D67E6}"/>
              </a:ext>
            </a:extLst>
          </p:cNvPr>
          <p:cNvSpPr>
            <a:spLocks noGrp="1"/>
          </p:cNvSpPr>
          <p:nvPr>
            <p:ph type="title"/>
          </p:nvPr>
        </p:nvSpPr>
        <p:spPr>
          <a:xfrm>
            <a:off x="838200" y="176214"/>
            <a:ext cx="10515600" cy="1481188"/>
          </a:xfrm>
        </p:spPr>
        <p:txBody>
          <a:bodyPr>
            <a:normAutofit/>
          </a:bodyPr>
          <a:lstStyle/>
          <a:p>
            <a:pPr algn="ctr"/>
            <a:r>
              <a:rPr lang="en-GB" sz="4000"/>
              <a:t>Key Principles</a:t>
            </a:r>
            <a:br>
              <a:rPr lang="en-GB" sz="4000"/>
            </a:br>
            <a:endParaRPr lang="en-GB" sz="4000"/>
          </a:p>
        </p:txBody>
      </p:sp>
      <p:pic>
        <p:nvPicPr>
          <p:cNvPr id="8" name="Picture 7">
            <a:extLst>
              <a:ext uri="{FF2B5EF4-FFF2-40B4-BE49-F238E27FC236}">
                <a16:creationId xmlns:a16="http://schemas.microsoft.com/office/drawing/2014/main" id="{BAB41382-A134-F42B-8AAD-84A0E927699C}"/>
              </a:ext>
            </a:extLst>
          </p:cNvPr>
          <p:cNvPicPr>
            <a:picLocks noChangeAspect="1"/>
          </p:cNvPicPr>
          <p:nvPr/>
        </p:nvPicPr>
        <p:blipFill rotWithShape="1">
          <a:blip r:embed="rId5"/>
          <a:srcRect l="983" r="7543"/>
          <a:stretch/>
        </p:blipFill>
        <p:spPr>
          <a:xfrm>
            <a:off x="5667368" y="1847129"/>
            <a:ext cx="5686429" cy="4272677"/>
          </a:xfrm>
          <a:prstGeom prst="rect">
            <a:avLst/>
          </a:prstGeom>
        </p:spPr>
      </p:pic>
      <p:graphicFrame>
        <p:nvGraphicFramePr>
          <p:cNvPr id="13" name="Content Placeholder 2">
            <a:extLst>
              <a:ext uri="{FF2B5EF4-FFF2-40B4-BE49-F238E27FC236}">
                <a16:creationId xmlns:a16="http://schemas.microsoft.com/office/drawing/2014/main" id="{013F7C70-63A7-E1CD-869B-0706164DDE88}"/>
              </a:ext>
            </a:extLst>
          </p:cNvPr>
          <p:cNvGraphicFramePr>
            <a:graphicFrameLocks noGrp="1"/>
          </p:cNvGraphicFramePr>
          <p:nvPr>
            <p:ph idx="1"/>
            <p:extLst>
              <p:ext uri="{D42A27DB-BD31-4B8C-83A1-F6EECF244321}">
                <p14:modId xmlns:p14="http://schemas.microsoft.com/office/powerpoint/2010/main" val="3100798965"/>
              </p:ext>
            </p:extLst>
          </p:nvPr>
        </p:nvGraphicFramePr>
        <p:xfrm>
          <a:off x="838199" y="1061884"/>
          <a:ext cx="4692445" cy="505792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7" name="Audio 6">
            <a:hlinkClick r:id="" action="ppaction://media"/>
            <a:extLst>
              <a:ext uri="{FF2B5EF4-FFF2-40B4-BE49-F238E27FC236}">
                <a16:creationId xmlns:a16="http://schemas.microsoft.com/office/drawing/2014/main" id="{52C5FEEC-7827-F5FD-B2C4-303C0FC6B12B}"/>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94747708"/>
      </p:ext>
    </p:extLst>
  </p:cSld>
  <p:clrMapOvr>
    <a:masterClrMapping/>
  </p:clrMapOvr>
  <mc:AlternateContent xmlns:mc="http://schemas.openxmlformats.org/markup-compatibility/2006">
    <mc:Choice xmlns:p14="http://schemas.microsoft.com/office/powerpoint/2010/main" Requires="p14">
      <p:transition spd="slow" p14:dur="2000" advTm="36801"/>
    </mc:Choice>
    <mc:Fallback>
      <p:transition spd="slow" advTm="368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lowchart: Document 9">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rgbClr val="31357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283AE9-00CF-8134-D94C-CE37F67223F8}"/>
              </a:ext>
            </a:extLst>
          </p:cNvPr>
          <p:cNvSpPr>
            <a:spLocks noGrp="1"/>
          </p:cNvSpPr>
          <p:nvPr>
            <p:ph type="title"/>
          </p:nvPr>
        </p:nvSpPr>
        <p:spPr>
          <a:xfrm>
            <a:off x="838200" y="171162"/>
            <a:ext cx="2840182" cy="2371148"/>
          </a:xfrm>
        </p:spPr>
        <p:txBody>
          <a:bodyPr vert="horz" lIns="91440" tIns="45720" rIns="91440" bIns="45720" rtlCol="0" anchor="ctr">
            <a:normAutofit/>
          </a:bodyPr>
          <a:lstStyle/>
          <a:p>
            <a:r>
              <a:rPr lang="en-US" sz="3200" kern="1200">
                <a:solidFill>
                  <a:srgbClr val="FFFFFF"/>
                </a:solidFill>
                <a:latin typeface="+mj-lt"/>
                <a:ea typeface="+mj-ea"/>
                <a:cs typeface="+mj-cs"/>
              </a:rPr>
              <a:t>Directed Reading</a:t>
            </a:r>
          </a:p>
        </p:txBody>
      </p:sp>
      <p:pic>
        <p:nvPicPr>
          <p:cNvPr id="5" name="Content Placeholder 4">
            <a:extLst>
              <a:ext uri="{FF2B5EF4-FFF2-40B4-BE49-F238E27FC236}">
                <a16:creationId xmlns:a16="http://schemas.microsoft.com/office/drawing/2014/main" id="{8F0CDB69-3A55-4B34-1258-DF0563B1B85B}"/>
              </a:ext>
            </a:extLst>
          </p:cNvPr>
          <p:cNvPicPr>
            <a:picLocks noGrp="1" noChangeAspect="1"/>
          </p:cNvPicPr>
          <p:nvPr>
            <p:ph idx="1"/>
          </p:nvPr>
        </p:nvPicPr>
        <p:blipFill>
          <a:blip r:embed="rId5"/>
          <a:stretch>
            <a:fillRect/>
          </a:stretch>
        </p:blipFill>
        <p:spPr>
          <a:xfrm>
            <a:off x="5406102" y="640080"/>
            <a:ext cx="4951198" cy="5578816"/>
          </a:xfrm>
          <a:prstGeom prst="rect">
            <a:avLst/>
          </a:prstGeom>
        </p:spPr>
      </p:pic>
      <p:pic>
        <p:nvPicPr>
          <p:cNvPr id="9" name="Audio 8">
            <a:hlinkClick r:id="" action="ppaction://media"/>
            <a:extLst>
              <a:ext uri="{FF2B5EF4-FFF2-40B4-BE49-F238E27FC236}">
                <a16:creationId xmlns:a16="http://schemas.microsoft.com/office/drawing/2014/main" id="{C8365FAC-64AD-6076-4780-0F3FF344CF2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33549341"/>
      </p:ext>
    </p:extLst>
  </p:cSld>
  <p:clrMapOvr>
    <a:masterClrMapping/>
  </p:clrMapOvr>
  <mc:AlternateContent xmlns:mc="http://schemas.openxmlformats.org/markup-compatibility/2006">
    <mc:Choice xmlns:p14="http://schemas.microsoft.com/office/powerpoint/2010/main" Requires="p14">
      <p:transition spd="slow" p14:dur="2000" advTm="40308"/>
    </mc:Choice>
    <mc:Fallback>
      <p:transition spd="slow" advTm="403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Hands tied together with chains&#10;&#10;Description automatically generated">
            <a:extLst>
              <a:ext uri="{FF2B5EF4-FFF2-40B4-BE49-F238E27FC236}">
                <a16:creationId xmlns:a16="http://schemas.microsoft.com/office/drawing/2014/main" id="{A2749ABD-4F2C-FC78-3866-5E5A5F2AB28C}"/>
              </a:ext>
            </a:extLst>
          </p:cNvPr>
          <p:cNvPicPr>
            <a:picLocks noGrp="1" noChangeAspect="1"/>
          </p:cNvPicPr>
          <p:nvPr>
            <p:ph idx="1"/>
          </p:nvPr>
        </p:nvPicPr>
        <p:blipFill rotWithShape="1">
          <a:blip r:embed="rId5"/>
          <a:srcRect t="5021" r="-1" b="4303"/>
          <a:stretch/>
        </p:blipFill>
        <p:spPr>
          <a:xfrm>
            <a:off x="3523488" y="10"/>
            <a:ext cx="8668512" cy="6857990"/>
          </a:xfrm>
          <a:prstGeom prst="rect">
            <a:avLst/>
          </a:prstGeom>
        </p:spPr>
      </p:pic>
      <p:sp>
        <p:nvSpPr>
          <p:cNvPr id="12" name="Rectangle 11">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61978EF-2485-B0E8-4358-DA79DE2CF62B}"/>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solidFill>
                  <a:schemeClr val="bg1"/>
                </a:solidFill>
              </a:rPr>
              <a:t>Forced Marriage</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Audio 6">
            <a:hlinkClick r:id="" action="ppaction://media"/>
            <a:extLst>
              <a:ext uri="{FF2B5EF4-FFF2-40B4-BE49-F238E27FC236}">
                <a16:creationId xmlns:a16="http://schemas.microsoft.com/office/drawing/2014/main" id="{C1C9CDB7-314A-599C-A47E-0D78A5CF402A}"/>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72665568"/>
      </p:ext>
    </p:extLst>
  </p:cSld>
  <p:clrMapOvr>
    <a:masterClrMapping/>
  </p:clrMapOvr>
  <mc:AlternateContent xmlns:mc="http://schemas.openxmlformats.org/markup-compatibility/2006">
    <mc:Choice xmlns:p14="http://schemas.microsoft.com/office/powerpoint/2010/main" Requires="p14">
      <p:transition spd="slow" p14:dur="2000" advTm="33882"/>
    </mc:Choice>
    <mc:Fallback>
      <p:transition spd="slow" advTm="338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1B027-8AAE-768B-E9CD-A9615815E8E2}"/>
              </a:ext>
            </a:extLst>
          </p:cNvPr>
          <p:cNvSpPr>
            <a:spLocks noGrp="1"/>
          </p:cNvSpPr>
          <p:nvPr>
            <p:ph type="title"/>
          </p:nvPr>
        </p:nvSpPr>
        <p:spPr/>
        <p:txBody>
          <a:bodyPr/>
          <a:lstStyle/>
          <a:p>
            <a:r>
              <a:rPr lang="en-GB" dirty="0"/>
              <a:t>What is the difference?</a:t>
            </a:r>
          </a:p>
        </p:txBody>
      </p:sp>
      <p:pic>
        <p:nvPicPr>
          <p:cNvPr id="4" name="Online Media 3" title="Jasvinder Sanghera - Karma Nirvana">
            <a:hlinkClick r:id="" action="ppaction://media"/>
            <a:extLst>
              <a:ext uri="{FF2B5EF4-FFF2-40B4-BE49-F238E27FC236}">
                <a16:creationId xmlns:a16="http://schemas.microsoft.com/office/drawing/2014/main" id="{5D16A3C8-8450-1267-19AB-898FAEE80443}"/>
              </a:ext>
            </a:extLst>
          </p:cNvPr>
          <p:cNvPicPr>
            <a:picLocks noGrp="1" noRot="1" noChangeAspect="1"/>
          </p:cNvPicPr>
          <p:nvPr>
            <p:ph idx="1"/>
            <a:videoFile r:link="rId1"/>
          </p:nvPr>
        </p:nvPicPr>
        <p:blipFill>
          <a:blip r:embed="rId6"/>
          <a:stretch>
            <a:fillRect/>
          </a:stretch>
        </p:blipFill>
        <p:spPr>
          <a:xfrm>
            <a:off x="2246313" y="1825625"/>
            <a:ext cx="7700962" cy="4351338"/>
          </a:xfrm>
          <a:prstGeom prst="rect">
            <a:avLst/>
          </a:prstGeom>
        </p:spPr>
      </p:pic>
      <p:pic>
        <p:nvPicPr>
          <p:cNvPr id="7" name="Audio 6">
            <a:hlinkClick r:id="" action="ppaction://media"/>
            <a:extLst>
              <a:ext uri="{FF2B5EF4-FFF2-40B4-BE49-F238E27FC236}">
                <a16:creationId xmlns:a16="http://schemas.microsoft.com/office/drawing/2014/main" id="{2C227DCB-C67C-95CD-63F6-68760DF2512A}"/>
              </a:ext>
            </a:extLst>
          </p:cNvPr>
          <p:cNvPicPr>
            <a:picLocks noChangeAspect="1"/>
          </p:cNvPicPr>
          <p:nvPr>
            <a:audioFile r:link="rId3"/>
            <p:extLst>
              <p:ext uri="{DAA4B4D4-6D71-4841-9C94-3DE7FCFB9230}">
                <p14:media xmlns:p14="http://schemas.microsoft.com/office/powerpoint/2010/main" r:embed="rId2"/>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1113678"/>
      </p:ext>
    </p:extLst>
  </p:cSld>
  <p:clrMapOvr>
    <a:masterClrMapping/>
  </p:clrMapOvr>
  <mc:AlternateContent xmlns:mc="http://schemas.openxmlformats.org/markup-compatibility/2006">
    <mc:Choice xmlns:p14="http://schemas.microsoft.com/office/powerpoint/2010/main" Requires="p14">
      <p:transition spd="slow" p14:dur="2000" advTm="24308"/>
    </mc:Choice>
    <mc:Fallback>
      <p:transition spd="slow" advTm="243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4"/>
                </p:tgtEl>
              </p:cMediaNode>
            </p:video>
            <p:seq concurrent="1" nextAc="seek">
              <p:cTn id="12" restart="whenNotActive" fill="hold" evtFilter="cancelBubble" nodeType="interactiveSeq">
                <p:stCondLst>
                  <p:cond evt="onClick" delay="0">
                    <p:tgtEl>
                      <p:spTgt spid="4"/>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4"/>
                                        </p:tgtEl>
                                      </p:cBhvr>
                                    </p:cmd>
                                  </p:childTnLst>
                                </p:cTn>
                              </p:par>
                            </p:childTnLst>
                          </p:cTn>
                        </p:par>
                      </p:childTnLst>
                    </p:cTn>
                  </p:par>
                </p:childTnLst>
              </p:cTn>
              <p:nextCondLst>
                <p:cond evt="onClick" delay="0">
                  <p:tgtEl>
                    <p:spTgt spid="4"/>
                  </p:tgtEl>
                </p:cond>
              </p:nextCondLst>
            </p:seq>
            <p:audio isNarration="1">
              <p:cMediaNode vol="80000" showWhenStopped="0">
                <p:cTn id="17" fill="hold" display="0">
                  <p:stCondLst>
                    <p:cond delay="indefinite"/>
                  </p:stCondLst>
                  <p:endCondLst>
                    <p:cond evt="onStopAudio" delay="0">
                      <p:tgtEl>
                        <p:sldTgt/>
                      </p:tgtEl>
                    </p:cond>
                  </p:endCondLst>
                </p:cTn>
                <p:tgtEl>
                  <p:spTgt spid="7"/>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2C659909-504F-265A-874F-368DE0D856CE}"/>
              </a:ext>
            </a:extLst>
          </p:cNvPr>
          <p:cNvPicPr>
            <a:picLocks noChangeAspect="1"/>
          </p:cNvPicPr>
          <p:nvPr/>
        </p:nvPicPr>
        <p:blipFill rotWithShape="1">
          <a:blip r:embed="rId5"/>
          <a:srcRect l="5526" r="10229" b="2"/>
          <a:stretch/>
        </p:blipFill>
        <p:spPr>
          <a:xfrm>
            <a:off x="1" y="10"/>
            <a:ext cx="682850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4829471-C683-BE49-AC0E-7820570C0AAF}"/>
              </a:ext>
            </a:extLst>
          </p:cNvPr>
          <p:cNvSpPr>
            <a:spLocks noGrp="1"/>
          </p:cNvSpPr>
          <p:nvPr>
            <p:ph type="title"/>
          </p:nvPr>
        </p:nvSpPr>
        <p:spPr>
          <a:xfrm>
            <a:off x="7531610" y="365125"/>
            <a:ext cx="3822189" cy="976978"/>
          </a:xfrm>
        </p:spPr>
        <p:txBody>
          <a:bodyPr>
            <a:normAutofit/>
          </a:bodyPr>
          <a:lstStyle/>
          <a:p>
            <a:r>
              <a:rPr lang="en-GB" sz="4000" dirty="0"/>
              <a:t>Forced Marriage</a:t>
            </a:r>
          </a:p>
        </p:txBody>
      </p:sp>
      <p:sp>
        <p:nvSpPr>
          <p:cNvPr id="3" name="Content Placeholder 2">
            <a:extLst>
              <a:ext uri="{FF2B5EF4-FFF2-40B4-BE49-F238E27FC236}">
                <a16:creationId xmlns:a16="http://schemas.microsoft.com/office/drawing/2014/main" id="{35A633D1-6981-3C76-E03E-D5B832954C26}"/>
              </a:ext>
            </a:extLst>
          </p:cNvPr>
          <p:cNvSpPr>
            <a:spLocks noGrp="1"/>
          </p:cNvSpPr>
          <p:nvPr>
            <p:ph idx="1"/>
          </p:nvPr>
        </p:nvSpPr>
        <p:spPr>
          <a:xfrm>
            <a:off x="6681020" y="1489587"/>
            <a:ext cx="4672780" cy="4687376"/>
          </a:xfrm>
        </p:spPr>
        <p:txBody>
          <a:bodyPr>
            <a:noAutofit/>
          </a:bodyPr>
          <a:lstStyle/>
          <a:p>
            <a:r>
              <a:rPr lang="en-GB" sz="2000" b="0" i="0" dirty="0">
                <a:effectLst/>
                <a:latin typeface="GDS Transport"/>
              </a:rPr>
              <a:t>A forced marriage is where one or both people do not or cannot consent to the marriage and pressure or abuse is used to force them into the marriage (Home Office, 2013)</a:t>
            </a:r>
          </a:p>
          <a:p>
            <a:r>
              <a:rPr lang="en-GB" sz="2000" dirty="0">
                <a:latin typeface="GDS Transport"/>
              </a:rPr>
              <a:t>Forced marriage is a criminal offence is England and Wales under sec 121 of the Anti-Social Behaviour Crime and Policing Act 2014. </a:t>
            </a:r>
          </a:p>
          <a:p>
            <a:r>
              <a:rPr lang="en-GB" sz="2000" dirty="0">
                <a:latin typeface="GDS Transport"/>
              </a:rPr>
              <a:t>The legalisation criminalises the use of coercion, which can include physical, psychological, financial, sexual or emotional pressure. </a:t>
            </a:r>
          </a:p>
          <a:p>
            <a:r>
              <a:rPr lang="en-GB" sz="2000" dirty="0">
                <a:latin typeface="GDS Transport"/>
              </a:rPr>
              <a:t>People who lack capacity to consent to marriage cannot give informed consent to marry. </a:t>
            </a:r>
            <a:endParaRPr lang="en-GB" sz="2000" dirty="0"/>
          </a:p>
        </p:txBody>
      </p:sp>
      <p:pic>
        <p:nvPicPr>
          <p:cNvPr id="8" name="Audio 7">
            <a:hlinkClick r:id="" action="ppaction://media"/>
            <a:extLst>
              <a:ext uri="{FF2B5EF4-FFF2-40B4-BE49-F238E27FC236}">
                <a16:creationId xmlns:a16="http://schemas.microsoft.com/office/drawing/2014/main" id="{44B76DEE-F31B-9456-DDB2-890BEA7E4FE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85881579"/>
      </p:ext>
    </p:extLst>
  </p:cSld>
  <p:clrMapOvr>
    <a:masterClrMapping/>
  </p:clrMapOvr>
  <mc:AlternateContent xmlns:mc="http://schemas.openxmlformats.org/markup-compatibility/2006">
    <mc:Choice xmlns:p14="http://schemas.microsoft.com/office/powerpoint/2010/main" Requires="p14">
      <p:transition spd="slow" p14:dur="2000" advTm="70570"/>
    </mc:Choice>
    <mc:Fallback>
      <p:transition spd="slow" advTm="705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1DAE8AC-1738-74A5-AA0A-E6C61F28570C}"/>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Offences linked to FM</a:t>
            </a:r>
          </a:p>
        </p:txBody>
      </p:sp>
      <p:graphicFrame>
        <p:nvGraphicFramePr>
          <p:cNvPr id="5" name="Content Placeholder 2">
            <a:extLst>
              <a:ext uri="{FF2B5EF4-FFF2-40B4-BE49-F238E27FC236}">
                <a16:creationId xmlns:a16="http://schemas.microsoft.com/office/drawing/2014/main" id="{CF19B1DB-9F8E-5FF4-D248-47D243FC18A5}"/>
              </a:ext>
            </a:extLst>
          </p:cNvPr>
          <p:cNvGraphicFramePr>
            <a:graphicFrameLocks noGrp="1"/>
          </p:cNvGraphicFramePr>
          <p:nvPr>
            <p:ph idx="1"/>
            <p:extLst>
              <p:ext uri="{D42A27DB-BD31-4B8C-83A1-F6EECF244321}">
                <p14:modId xmlns:p14="http://schemas.microsoft.com/office/powerpoint/2010/main" val="3372849487"/>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 name="Audio 5">
            <a:hlinkClick r:id="" action="ppaction://media"/>
            <a:extLst>
              <a:ext uri="{FF2B5EF4-FFF2-40B4-BE49-F238E27FC236}">
                <a16:creationId xmlns:a16="http://schemas.microsoft.com/office/drawing/2014/main" id="{E83A8A3B-68C9-E123-EA14-6E3431870839}"/>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90708494"/>
      </p:ext>
    </p:extLst>
  </p:cSld>
  <p:clrMapOvr>
    <a:masterClrMapping/>
  </p:clrMapOvr>
  <mc:AlternateContent xmlns:mc="http://schemas.openxmlformats.org/markup-compatibility/2006">
    <mc:Choice xmlns:p14="http://schemas.microsoft.com/office/powerpoint/2010/main" Requires="p14">
      <p:transition spd="slow" p14:dur="2000" advTm="37804"/>
    </mc:Choice>
    <mc:Fallback>
      <p:transition spd="slow" advTm="378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ED3CA89-6DE4-8BC1-9C3E-4C59F322F700}"/>
              </a:ext>
            </a:extLst>
          </p:cNvPr>
          <p:cNvSpPr>
            <a:spLocks noGrp="1"/>
          </p:cNvSpPr>
          <p:nvPr>
            <p:ph type="title"/>
          </p:nvPr>
        </p:nvSpPr>
        <p:spPr>
          <a:xfrm>
            <a:off x="586478" y="1683756"/>
            <a:ext cx="3115265" cy="2396359"/>
          </a:xfrm>
        </p:spPr>
        <p:txBody>
          <a:bodyPr anchor="b">
            <a:normAutofit/>
          </a:bodyPr>
          <a:lstStyle/>
          <a:p>
            <a:pPr algn="r"/>
            <a:r>
              <a:rPr lang="en-GB" sz="3400" dirty="0">
                <a:solidFill>
                  <a:srgbClr val="FFFFFF"/>
                </a:solidFill>
              </a:rPr>
              <a:t>The Anti-Social Behaviour Crime &amp; Policing Act 2014</a:t>
            </a:r>
          </a:p>
        </p:txBody>
      </p:sp>
      <p:graphicFrame>
        <p:nvGraphicFramePr>
          <p:cNvPr id="5" name="Content Placeholder 2">
            <a:extLst>
              <a:ext uri="{FF2B5EF4-FFF2-40B4-BE49-F238E27FC236}">
                <a16:creationId xmlns:a16="http://schemas.microsoft.com/office/drawing/2014/main" id="{7B1D427E-8C61-A4A5-BB05-AB50A0074D9B}"/>
              </a:ext>
            </a:extLst>
          </p:cNvPr>
          <p:cNvGraphicFramePr>
            <a:graphicFrameLocks noGrp="1"/>
          </p:cNvGraphicFramePr>
          <p:nvPr>
            <p:ph idx="1"/>
            <p:extLst>
              <p:ext uri="{D42A27DB-BD31-4B8C-83A1-F6EECF244321}">
                <p14:modId xmlns:p14="http://schemas.microsoft.com/office/powerpoint/2010/main" val="1857643716"/>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0" name="Audio 9">
            <a:hlinkClick r:id="" action="ppaction://media"/>
            <a:extLst>
              <a:ext uri="{FF2B5EF4-FFF2-40B4-BE49-F238E27FC236}">
                <a16:creationId xmlns:a16="http://schemas.microsoft.com/office/drawing/2014/main" id="{C26B7388-4800-9198-FC00-C1AD18C03A75}"/>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63433730"/>
      </p:ext>
    </p:extLst>
  </p:cSld>
  <p:clrMapOvr>
    <a:masterClrMapping/>
  </p:clrMapOvr>
  <mc:AlternateContent xmlns:mc="http://schemas.openxmlformats.org/markup-compatibility/2006">
    <mc:Choice xmlns:p14="http://schemas.microsoft.com/office/powerpoint/2010/main" Requires="p14">
      <p:transition spd="slow" p14:dur="2000" advTm="57005"/>
    </mc:Choice>
    <mc:Fallback>
      <p:transition spd="slow" advTm="570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Slide Background">
            <a:extLst>
              <a:ext uri="{FF2B5EF4-FFF2-40B4-BE49-F238E27FC236}">
                <a16:creationId xmlns:a16="http://schemas.microsoft.com/office/drawing/2014/main" id="{E2BA2BD9-7B54-4190-8F06-3EF3658A00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0">
            <a:extLst>
              <a:ext uri="{FF2B5EF4-FFF2-40B4-BE49-F238E27FC236}">
                <a16:creationId xmlns:a16="http://schemas.microsoft.com/office/drawing/2014/main" id="{184F9D61-9303-40B4-9F7E-66A9B4EDC4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4" descr="One in a crowd">
            <a:extLst>
              <a:ext uri="{FF2B5EF4-FFF2-40B4-BE49-F238E27FC236}">
                <a16:creationId xmlns:a16="http://schemas.microsoft.com/office/drawing/2014/main" id="{7F103E92-82C0-2BDD-EFA0-E75821345F4D}"/>
              </a:ext>
            </a:extLst>
          </p:cNvPr>
          <p:cNvPicPr>
            <a:picLocks noChangeAspect="1"/>
          </p:cNvPicPr>
          <p:nvPr/>
        </p:nvPicPr>
        <p:blipFill rotWithShape="1">
          <a:blip r:embed="rId5"/>
          <a:srcRect t="5186" b="14719"/>
          <a:stretch/>
        </p:blipFill>
        <p:spPr>
          <a:xfrm>
            <a:off x="1" y="0"/>
            <a:ext cx="11416413" cy="6858001"/>
          </a:xfrm>
          <a:prstGeom prst="rect">
            <a:avLst/>
          </a:prstGeom>
          <a:effectLst>
            <a:outerShdw blurRad="596900" dist="330200" dir="8820000" sx="87000" sy="87000" algn="ctr" rotWithShape="0">
              <a:srgbClr val="000000">
                <a:alpha val="29000"/>
              </a:srgbClr>
            </a:outerShdw>
          </a:effectLst>
        </p:spPr>
      </p:pic>
      <p:sp>
        <p:nvSpPr>
          <p:cNvPr id="13" name="Overlay">
            <a:extLst>
              <a:ext uri="{FF2B5EF4-FFF2-40B4-BE49-F238E27FC236}">
                <a16:creationId xmlns:a16="http://schemas.microsoft.com/office/drawing/2014/main" id="{648D746A-0359-4EAE-8CF9-062E28169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58714" y="258715"/>
            <a:ext cx="6858000" cy="6340569"/>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8A4B5E-2D31-E0DF-8478-24B9D6518189}"/>
              </a:ext>
            </a:extLst>
          </p:cNvPr>
          <p:cNvSpPr>
            <a:spLocks noGrp="1"/>
          </p:cNvSpPr>
          <p:nvPr>
            <p:ph type="title"/>
          </p:nvPr>
        </p:nvSpPr>
        <p:spPr>
          <a:xfrm>
            <a:off x="589558" y="1948171"/>
            <a:ext cx="4501057" cy="2661313"/>
          </a:xfrm>
        </p:spPr>
        <p:txBody>
          <a:bodyPr vert="horz" lIns="91440" tIns="45720" rIns="91440" bIns="45720" rtlCol="0" anchor="b">
            <a:normAutofit/>
          </a:bodyPr>
          <a:lstStyle/>
          <a:p>
            <a:r>
              <a:rPr lang="en-US" sz="4800" dirty="0">
                <a:solidFill>
                  <a:srgbClr val="FFFFFF"/>
                </a:solidFill>
              </a:rPr>
              <a:t>Task Exercise</a:t>
            </a:r>
            <a:br>
              <a:rPr lang="en-US" sz="4800" dirty="0">
                <a:solidFill>
                  <a:srgbClr val="FFFFFF"/>
                </a:solidFill>
              </a:rPr>
            </a:br>
            <a:endParaRPr lang="en-US" sz="4800" dirty="0">
              <a:solidFill>
                <a:srgbClr val="FFFFFF"/>
              </a:solidFill>
            </a:endParaRPr>
          </a:p>
        </p:txBody>
      </p:sp>
      <p:pic>
        <p:nvPicPr>
          <p:cNvPr id="7" name="Audio 6">
            <a:hlinkClick r:id="" action="ppaction://media"/>
            <a:extLst>
              <a:ext uri="{FF2B5EF4-FFF2-40B4-BE49-F238E27FC236}">
                <a16:creationId xmlns:a16="http://schemas.microsoft.com/office/drawing/2014/main" id="{2F1A8235-6035-E859-23F4-35E31C786BA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18201678"/>
      </p:ext>
    </p:extLst>
  </p:cSld>
  <p:clrMapOvr>
    <a:masterClrMapping/>
  </p:clrMapOvr>
  <mc:AlternateContent xmlns:mc="http://schemas.openxmlformats.org/markup-compatibility/2006">
    <mc:Choice xmlns:p14="http://schemas.microsoft.com/office/powerpoint/2010/main" Requires="p14">
      <p:transition spd="slow" p14:dur="2000" advTm="19507"/>
    </mc:Choice>
    <mc:Fallback>
      <p:transition spd="slow" advTm="195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A073832-95C5-5EC9-2AE9-C8DF3D4E2A93}"/>
              </a:ext>
            </a:extLst>
          </p:cNvPr>
          <p:cNvSpPr>
            <a:spLocks noGrp="1"/>
          </p:cNvSpPr>
          <p:nvPr>
            <p:ph idx="1"/>
          </p:nvPr>
        </p:nvSpPr>
        <p:spPr>
          <a:xfrm>
            <a:off x="838200" y="783772"/>
            <a:ext cx="10515600" cy="5393192"/>
          </a:xfrm>
        </p:spPr>
        <p:txBody>
          <a:bodyPr>
            <a:normAutofit fontScale="92500" lnSpcReduction="20000"/>
          </a:bodyPr>
          <a:lstStyle/>
          <a:p>
            <a:r>
              <a:rPr lang="en-GB" dirty="0">
                <a:latin typeface="Arial" panose="020B0604020202020204" pitchFamily="34" charset="0"/>
                <a:cs typeface="Arial" panose="020B0604020202020204" pitchFamily="34" charset="0"/>
              </a:rPr>
              <a:t>Loyalties to abusers. Victims may love their parents and relatives and not want to see them prosecuted.</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•Communication with family and the community.</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•Culture &amp; religion may be used as an excuse for violence, victims will have no support, and malicious allegations may be made against them.</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•Issues of Perception of shame and dishonour.</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•Immigration status.</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 •Victims with no recourse to Public Funds</a:t>
            </a:r>
          </a:p>
        </p:txBody>
      </p:sp>
      <p:pic>
        <p:nvPicPr>
          <p:cNvPr id="10" name="Audio 9">
            <a:hlinkClick r:id="" action="ppaction://media"/>
            <a:extLst>
              <a:ext uri="{FF2B5EF4-FFF2-40B4-BE49-F238E27FC236}">
                <a16:creationId xmlns:a16="http://schemas.microsoft.com/office/drawing/2014/main" id="{606ED9FA-04BE-8390-102F-66ECC213E41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1789433"/>
      </p:ext>
    </p:extLst>
  </p:cSld>
  <p:clrMapOvr>
    <a:masterClrMapping/>
  </p:clrMapOvr>
  <mc:AlternateContent xmlns:mc="http://schemas.openxmlformats.org/markup-compatibility/2006">
    <mc:Choice xmlns:p14="http://schemas.microsoft.com/office/powerpoint/2010/main" Requires="p14">
      <p:transition spd="slow" p14:dur="2000" advTm="116552"/>
    </mc:Choice>
    <mc:Fallback>
      <p:transition spd="slow" advTm="1165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59B53-6813-C577-CA07-CBB4C7CBA1BA}"/>
              </a:ext>
            </a:extLst>
          </p:cNvPr>
          <p:cNvSpPr>
            <a:spLocks noGrp="1"/>
          </p:cNvSpPr>
          <p:nvPr>
            <p:ph type="title"/>
          </p:nvPr>
        </p:nvSpPr>
        <p:spPr/>
        <p:txBody>
          <a:bodyPr/>
          <a:lstStyle/>
          <a:p>
            <a:r>
              <a:rPr lang="en-GB" dirty="0"/>
              <a:t>Asma’s Story</a:t>
            </a:r>
          </a:p>
        </p:txBody>
      </p:sp>
      <p:pic>
        <p:nvPicPr>
          <p:cNvPr id="4" name="Online Media 3" title="Asma's Story - Forced Marriage and Honour Based Abuse">
            <a:hlinkClick r:id="" action="ppaction://media"/>
            <a:extLst>
              <a:ext uri="{FF2B5EF4-FFF2-40B4-BE49-F238E27FC236}">
                <a16:creationId xmlns:a16="http://schemas.microsoft.com/office/drawing/2014/main" id="{955DF005-F4C4-5E54-3310-B1330777B961}"/>
              </a:ext>
            </a:extLst>
          </p:cNvPr>
          <p:cNvPicPr>
            <a:picLocks noGrp="1" noRot="1" noChangeAspect="1"/>
          </p:cNvPicPr>
          <p:nvPr>
            <p:ph idx="1"/>
            <a:videoFile r:link="rId1"/>
          </p:nvPr>
        </p:nvPicPr>
        <p:blipFill>
          <a:blip r:embed="rId6"/>
          <a:stretch>
            <a:fillRect/>
          </a:stretch>
        </p:blipFill>
        <p:spPr>
          <a:xfrm>
            <a:off x="2246313" y="1825625"/>
            <a:ext cx="7700962" cy="4351338"/>
          </a:xfrm>
          <a:prstGeom prst="rect">
            <a:avLst/>
          </a:prstGeom>
        </p:spPr>
      </p:pic>
      <p:pic>
        <p:nvPicPr>
          <p:cNvPr id="6" name="Audio 5">
            <a:hlinkClick r:id="" action="ppaction://media"/>
            <a:extLst>
              <a:ext uri="{FF2B5EF4-FFF2-40B4-BE49-F238E27FC236}">
                <a16:creationId xmlns:a16="http://schemas.microsoft.com/office/drawing/2014/main" id="{85F11A20-E18D-8DAF-D248-89DA2D96889F}"/>
              </a:ext>
            </a:extLst>
          </p:cNvPr>
          <p:cNvPicPr>
            <a:picLocks noChangeAspect="1"/>
          </p:cNvPicPr>
          <p:nvPr>
            <a:audioFile r:link="rId3"/>
            <p:extLst>
              <p:ext uri="{DAA4B4D4-6D71-4841-9C94-3DE7FCFB9230}">
                <p14:media xmlns:p14="http://schemas.microsoft.com/office/powerpoint/2010/main" r:embed="rId2"/>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59498215"/>
      </p:ext>
    </p:extLst>
  </p:cSld>
  <p:clrMapOvr>
    <a:masterClrMapping/>
  </p:clrMapOvr>
  <mc:AlternateContent xmlns:mc="http://schemas.openxmlformats.org/markup-compatibility/2006">
    <mc:Choice xmlns:p14="http://schemas.microsoft.com/office/powerpoint/2010/main" Requires="p14">
      <p:transition spd="slow" p14:dur="2000" advTm="20514"/>
    </mc:Choice>
    <mc:Fallback>
      <p:transition spd="slow" advTm="205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4"/>
                </p:tgtEl>
              </p:cMediaNode>
            </p:video>
            <p:seq concurrent="1" nextAc="seek">
              <p:cTn id="12" restart="whenNotActive" fill="hold" evtFilter="cancelBubble" nodeType="interactiveSeq">
                <p:stCondLst>
                  <p:cond evt="onClick" delay="0">
                    <p:tgtEl>
                      <p:spTgt spid="4"/>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4"/>
                                        </p:tgtEl>
                                      </p:cBhvr>
                                    </p:cmd>
                                  </p:childTnLst>
                                </p:cTn>
                              </p:par>
                            </p:childTnLst>
                          </p:cTn>
                        </p:par>
                      </p:childTnLst>
                    </p:cTn>
                  </p:par>
                </p:childTnLst>
              </p:cTn>
              <p:nextCondLst>
                <p:cond evt="onClick" delay="0">
                  <p:tgtEl>
                    <p:spTgt spid="4"/>
                  </p:tgtEl>
                </p:cond>
              </p:nextCondLst>
            </p:seq>
            <p:audio isNarration="1">
              <p:cMediaNode vol="80000" showWhenStopped="0">
                <p:cTn id="17" fill="hold" display="0">
                  <p:stCondLst>
                    <p:cond delay="indefinite"/>
                  </p:stCondLst>
                  <p:endCondLst>
                    <p:cond evt="onStopAudio" delay="0">
                      <p:tgtEl>
                        <p:sldTgt/>
                      </p:tgtEl>
                    </p:cond>
                  </p:endCondLst>
                </p:cTn>
                <p:tgtEl>
                  <p:spTgt spid="6"/>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7ECC9C-CFCD-D685-72B6-471151F6D000}"/>
              </a:ext>
            </a:extLst>
          </p:cNvPr>
          <p:cNvSpPr>
            <a:spLocks noGrp="1"/>
          </p:cNvSpPr>
          <p:nvPr>
            <p:ph type="title"/>
          </p:nvPr>
        </p:nvSpPr>
        <p:spPr>
          <a:xfrm>
            <a:off x="572493" y="238539"/>
            <a:ext cx="11018520" cy="1434415"/>
          </a:xfrm>
        </p:spPr>
        <p:txBody>
          <a:bodyPr anchor="b">
            <a:normAutofit/>
          </a:bodyPr>
          <a:lstStyle/>
          <a:p>
            <a:r>
              <a:rPr lang="en-GB" sz="5000"/>
              <a:t>Marriage and Civil Partnership Act 2022</a:t>
            </a: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BD928E7-628E-F7A2-3700-CF367BC25D74}"/>
              </a:ext>
            </a:extLst>
          </p:cNvPr>
          <p:cNvSpPr>
            <a:spLocks noGrp="1"/>
          </p:cNvSpPr>
          <p:nvPr>
            <p:ph idx="1"/>
          </p:nvPr>
        </p:nvSpPr>
        <p:spPr>
          <a:xfrm>
            <a:off x="572493" y="2071316"/>
            <a:ext cx="6713552" cy="4119172"/>
          </a:xfrm>
        </p:spPr>
        <p:txBody>
          <a:bodyPr anchor="t">
            <a:normAutofit/>
          </a:bodyPr>
          <a:lstStyle/>
          <a:p>
            <a:r>
              <a:rPr lang="en-GB" sz="2200" b="0" i="0" dirty="0">
                <a:effectLst/>
                <a:highlight>
                  <a:srgbClr val="FFFFFF"/>
                </a:highlight>
                <a:latin typeface="GDS Transport"/>
              </a:rPr>
              <a:t>The Act will raise the age of marriage and civil partnership to 18 in England and Wales to protect children from forced marriage.</a:t>
            </a:r>
          </a:p>
          <a:p>
            <a:r>
              <a:rPr lang="en-GB" sz="2200" b="0" i="0" dirty="0">
                <a:effectLst/>
                <a:highlight>
                  <a:srgbClr val="FFFFFF"/>
                </a:highlight>
                <a:latin typeface="GDS Transport"/>
              </a:rPr>
              <a:t>This means that 16 to 17-year-olds will no longer be able to marry or enter a civil partnership under any circumstances, including with parental or judicial consent from 26 February 2023. It will not be possible for anyone under 18 to marry or enter a civil partnership after this date (Ministry of Justice, 2022).</a:t>
            </a:r>
          </a:p>
          <a:p>
            <a:endParaRPr lang="en-GB" sz="2200" dirty="0">
              <a:highlight>
                <a:srgbClr val="FFFFFF"/>
              </a:highlight>
              <a:latin typeface="GDS Transport"/>
            </a:endParaRPr>
          </a:p>
          <a:p>
            <a:r>
              <a:rPr lang="en-GB" sz="2200" b="0" i="0" dirty="0">
                <a:effectLst/>
                <a:highlight>
                  <a:srgbClr val="FFFFFF"/>
                </a:highlight>
                <a:latin typeface="GDS Transport"/>
              </a:rPr>
              <a:t>See Moodle link for further reading. </a:t>
            </a:r>
          </a:p>
        </p:txBody>
      </p:sp>
      <p:pic>
        <p:nvPicPr>
          <p:cNvPr id="5" name="Picture 4" descr="A gavel and rings on a table&#10;&#10;Description automatically generated">
            <a:extLst>
              <a:ext uri="{FF2B5EF4-FFF2-40B4-BE49-F238E27FC236}">
                <a16:creationId xmlns:a16="http://schemas.microsoft.com/office/drawing/2014/main" id="{5CA9A835-51A8-50B0-24B8-2D7EB65266E8}"/>
              </a:ext>
            </a:extLst>
          </p:cNvPr>
          <p:cNvPicPr>
            <a:picLocks noChangeAspect="1"/>
          </p:cNvPicPr>
          <p:nvPr/>
        </p:nvPicPr>
        <p:blipFill rotWithShape="1">
          <a:blip r:embed="rId4"/>
          <a:srcRect l="26299" r="5156" b="2"/>
          <a:stretch/>
        </p:blipFill>
        <p:spPr>
          <a:xfrm>
            <a:off x="7675658" y="2093976"/>
            <a:ext cx="3941064" cy="4096512"/>
          </a:xfrm>
          <a:prstGeom prst="rect">
            <a:avLst/>
          </a:prstGeom>
        </p:spPr>
      </p:pic>
      <p:pic>
        <p:nvPicPr>
          <p:cNvPr id="7" name="Audio 6">
            <a:hlinkClick r:id="" action="ppaction://media"/>
            <a:extLst>
              <a:ext uri="{FF2B5EF4-FFF2-40B4-BE49-F238E27FC236}">
                <a16:creationId xmlns:a16="http://schemas.microsoft.com/office/drawing/2014/main" id="{3BD0651A-071C-76C1-84A4-B949B66CDCF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36434315"/>
      </p:ext>
    </p:extLst>
  </p:cSld>
  <p:clrMapOvr>
    <a:masterClrMapping/>
  </p:clrMapOvr>
  <mc:AlternateContent xmlns:mc="http://schemas.openxmlformats.org/markup-compatibility/2006">
    <mc:Choice xmlns:p14="http://schemas.microsoft.com/office/powerpoint/2010/main" Requires="p14">
      <p:transition spd="slow" p14:dur="2000" advTm="48563"/>
    </mc:Choice>
    <mc:Fallback>
      <p:transition spd="slow" advTm="485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915B0E-2A65-2BD2-1744-BC4321917AF9}"/>
              </a:ext>
            </a:extLst>
          </p:cNvPr>
          <p:cNvSpPr>
            <a:spLocks noGrp="1"/>
          </p:cNvSpPr>
          <p:nvPr>
            <p:ph type="title"/>
          </p:nvPr>
        </p:nvSpPr>
        <p:spPr>
          <a:xfrm>
            <a:off x="4572001" y="601744"/>
            <a:ext cx="6781800" cy="1338696"/>
          </a:xfrm>
        </p:spPr>
        <p:txBody>
          <a:bodyPr>
            <a:normAutofit/>
          </a:bodyPr>
          <a:lstStyle/>
          <a:p>
            <a:r>
              <a:rPr lang="en-GB" dirty="0"/>
              <a:t>Support</a:t>
            </a:r>
          </a:p>
        </p:txBody>
      </p:sp>
      <p:pic>
        <p:nvPicPr>
          <p:cNvPr id="5" name="Picture 4" descr="People holding hands">
            <a:extLst>
              <a:ext uri="{FF2B5EF4-FFF2-40B4-BE49-F238E27FC236}">
                <a16:creationId xmlns:a16="http://schemas.microsoft.com/office/drawing/2014/main" id="{4ABE3376-A77A-5C6E-C8D7-E82C9943E344}"/>
              </a:ext>
            </a:extLst>
          </p:cNvPr>
          <p:cNvPicPr>
            <a:picLocks noChangeAspect="1"/>
          </p:cNvPicPr>
          <p:nvPr/>
        </p:nvPicPr>
        <p:blipFill rotWithShape="1">
          <a:blip r:embed="rId5"/>
          <a:srcRect l="37808" r="25646" b="-1"/>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Content Placeholder 2">
            <a:extLst>
              <a:ext uri="{FF2B5EF4-FFF2-40B4-BE49-F238E27FC236}">
                <a16:creationId xmlns:a16="http://schemas.microsoft.com/office/drawing/2014/main" id="{99F04A8B-C656-1475-7477-A445BD333974}"/>
              </a:ext>
            </a:extLst>
          </p:cNvPr>
          <p:cNvSpPr>
            <a:spLocks noGrp="1"/>
          </p:cNvSpPr>
          <p:nvPr>
            <p:ph idx="1"/>
          </p:nvPr>
        </p:nvSpPr>
        <p:spPr>
          <a:xfrm>
            <a:off x="4572001" y="2201958"/>
            <a:ext cx="6781800" cy="3900730"/>
          </a:xfrm>
        </p:spPr>
        <p:txBody>
          <a:bodyPr anchor="t">
            <a:normAutofit/>
          </a:bodyPr>
          <a:lstStyle/>
          <a:p>
            <a:r>
              <a:rPr lang="en-GB" sz="2400" dirty="0"/>
              <a:t>Forced Marriage Unit- Operates both inside the UK and overseas. </a:t>
            </a:r>
          </a:p>
          <a:p>
            <a:endParaRPr lang="en-GB" sz="2400" dirty="0"/>
          </a:p>
          <a:p>
            <a:r>
              <a:rPr lang="en-GB" sz="2400" dirty="0"/>
              <a:t>Public help line which provides support to: </a:t>
            </a:r>
          </a:p>
          <a:p>
            <a:pPr>
              <a:buFont typeface="Arial" panose="020B0604020202020204" pitchFamily="34" charset="0"/>
              <a:buChar char="•"/>
            </a:pPr>
            <a:r>
              <a:rPr lang="en-GB" sz="2400" b="0" i="0" dirty="0">
                <a:effectLst/>
                <a:latin typeface="GDS Transport"/>
              </a:rPr>
              <a:t>victims and potential victims of forced marriage</a:t>
            </a:r>
          </a:p>
          <a:p>
            <a:pPr>
              <a:buFont typeface="Arial" panose="020B0604020202020204" pitchFamily="34" charset="0"/>
              <a:buChar char="•"/>
            </a:pPr>
            <a:r>
              <a:rPr lang="en-GB" sz="2400" b="0" i="0" dirty="0">
                <a:effectLst/>
                <a:latin typeface="GDS Transport"/>
              </a:rPr>
              <a:t>professionals dealing with cases</a:t>
            </a:r>
          </a:p>
          <a:p>
            <a:endParaRPr lang="en-GB" sz="2400" dirty="0"/>
          </a:p>
          <a:p>
            <a:pPr marL="0" indent="0">
              <a:buNone/>
            </a:pPr>
            <a:r>
              <a:rPr lang="en-GB" sz="2400" dirty="0">
                <a:hlinkClick r:id="rId6"/>
              </a:rPr>
              <a:t>https://www.gov.uk/guidance/forced-marriage</a:t>
            </a:r>
            <a:endParaRPr lang="en-GB" sz="2400" dirty="0"/>
          </a:p>
          <a:p>
            <a:endParaRPr lang="en-GB" sz="2000" dirty="0"/>
          </a:p>
          <a:p>
            <a:endParaRPr lang="en-GB" sz="2000" dirty="0"/>
          </a:p>
        </p:txBody>
      </p:sp>
      <p:pic>
        <p:nvPicPr>
          <p:cNvPr id="7" name="Audio 6">
            <a:hlinkClick r:id="" action="ppaction://media"/>
            <a:extLst>
              <a:ext uri="{FF2B5EF4-FFF2-40B4-BE49-F238E27FC236}">
                <a16:creationId xmlns:a16="http://schemas.microsoft.com/office/drawing/2014/main" id="{F5AFBB88-234F-021D-3B02-7133EF7E471D}"/>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74059697"/>
      </p:ext>
    </p:extLst>
  </p:cSld>
  <p:clrMapOvr>
    <a:masterClrMapping/>
  </p:clrMapOvr>
  <mc:AlternateContent xmlns:mc="http://schemas.openxmlformats.org/markup-compatibility/2006">
    <mc:Choice xmlns:p14="http://schemas.microsoft.com/office/powerpoint/2010/main" Requires="p14">
      <p:transition spd="slow" p14:dur="2000" advTm="34874"/>
    </mc:Choice>
    <mc:Fallback>
      <p:transition spd="slow" advTm="348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0C6BBE-9616-FA26-1036-D5B5BFBA2B28}"/>
              </a:ext>
            </a:extLst>
          </p:cNvPr>
          <p:cNvSpPr>
            <a:spLocks noGrp="1"/>
          </p:cNvSpPr>
          <p:nvPr>
            <p:ph type="title"/>
          </p:nvPr>
        </p:nvSpPr>
        <p:spPr/>
        <p:txBody>
          <a:bodyPr/>
          <a:lstStyle/>
          <a:p>
            <a:r>
              <a:rPr lang="en-GB" dirty="0"/>
              <a:t>Statistics</a:t>
            </a:r>
            <a:br>
              <a:rPr lang="en-GB" dirty="0"/>
            </a:br>
            <a:endParaRPr lang="en-GB" dirty="0"/>
          </a:p>
        </p:txBody>
      </p:sp>
      <p:graphicFrame>
        <p:nvGraphicFramePr>
          <p:cNvPr id="6" name="Rectangle 1">
            <a:extLst>
              <a:ext uri="{FF2B5EF4-FFF2-40B4-BE49-F238E27FC236}">
                <a16:creationId xmlns:a16="http://schemas.microsoft.com/office/drawing/2014/main" id="{9AAA1D4E-3A6B-CA77-A307-F6B9627AF75E}"/>
              </a:ext>
            </a:extLst>
          </p:cNvPr>
          <p:cNvGraphicFramePr>
            <a:graphicFrameLocks noGrp="1"/>
          </p:cNvGraphicFramePr>
          <p:nvPr>
            <p:ph idx="1"/>
          </p:nvPr>
        </p:nvGraphicFramePr>
        <p:xfrm>
          <a:off x="838200" y="1364696"/>
          <a:ext cx="10857271" cy="456527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5" name="Audio 4">
            <a:hlinkClick r:id="" action="ppaction://media"/>
            <a:extLst>
              <a:ext uri="{FF2B5EF4-FFF2-40B4-BE49-F238E27FC236}">
                <a16:creationId xmlns:a16="http://schemas.microsoft.com/office/drawing/2014/main" id="{A70695D6-8BDB-6D6C-6CC5-EA9CBDD02179}"/>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18980452"/>
      </p:ext>
    </p:extLst>
  </p:cSld>
  <p:clrMapOvr>
    <a:masterClrMapping/>
  </p:clrMapOvr>
  <mc:AlternateContent xmlns:mc="http://schemas.openxmlformats.org/markup-compatibility/2006">
    <mc:Choice xmlns:p14="http://schemas.microsoft.com/office/powerpoint/2010/main" Requires="p14">
      <p:transition spd="slow" p14:dur="2000" advTm="37312"/>
    </mc:Choice>
    <mc:Fallback>
      <p:transition spd="slow" advTm="373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29E78F-925E-F180-94EA-95967587698E}"/>
              </a:ext>
            </a:extLst>
          </p:cNvPr>
          <p:cNvSpPr>
            <a:spLocks noGrp="1"/>
          </p:cNvSpPr>
          <p:nvPr>
            <p:ph type="title"/>
          </p:nvPr>
        </p:nvSpPr>
        <p:spPr>
          <a:xfrm>
            <a:off x="4654296" y="640080"/>
            <a:ext cx="6894576" cy="3566160"/>
          </a:xfrm>
        </p:spPr>
        <p:txBody>
          <a:bodyPr vert="horz" lIns="91440" tIns="45720" rIns="91440" bIns="45720" rtlCol="0" anchor="b">
            <a:normAutofit/>
          </a:bodyPr>
          <a:lstStyle/>
          <a:p>
            <a:r>
              <a:rPr lang="en-US" sz="6600" dirty="0"/>
              <a:t>Any Questions?</a:t>
            </a:r>
          </a:p>
        </p:txBody>
      </p:sp>
      <p:pic>
        <p:nvPicPr>
          <p:cNvPr id="5" name="Picture 4" descr="3D black question marks with one yellow question mark">
            <a:extLst>
              <a:ext uri="{FF2B5EF4-FFF2-40B4-BE49-F238E27FC236}">
                <a16:creationId xmlns:a16="http://schemas.microsoft.com/office/drawing/2014/main" id="{0BB0D82A-2C3F-A5F6-DB28-6EC8864D08E2}"/>
              </a:ext>
            </a:extLst>
          </p:cNvPr>
          <p:cNvPicPr>
            <a:picLocks noChangeAspect="1"/>
          </p:cNvPicPr>
          <p:nvPr/>
        </p:nvPicPr>
        <p:blipFill rotWithShape="1">
          <a:blip r:embed="rId4"/>
          <a:srcRect l="50657" r="27789" b="1"/>
          <a:stretch/>
        </p:blipFill>
        <p:spPr>
          <a:xfrm>
            <a:off x="20" y="10"/>
            <a:ext cx="4049786" cy="6857990"/>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1" name="sketchy line">
            <a:extLst>
              <a:ext uri="{FF2B5EF4-FFF2-40B4-BE49-F238E27FC236}">
                <a16:creationId xmlns:a16="http://schemas.microsoft.com/office/drawing/2014/main" id="{82580482-BA80-420A-8A05-C58E97F2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4409267"/>
            <a:ext cx="4242816" cy="18288"/>
          </a:xfrm>
          <a:custGeom>
            <a:avLst/>
            <a:gdLst>
              <a:gd name="connsiteX0" fmla="*/ 0 w 4242816"/>
              <a:gd name="connsiteY0" fmla="*/ 0 h 18288"/>
              <a:gd name="connsiteX1" fmla="*/ 690973 w 4242816"/>
              <a:gd name="connsiteY1" fmla="*/ 0 h 18288"/>
              <a:gd name="connsiteX2" fmla="*/ 1212233 w 4242816"/>
              <a:gd name="connsiteY2" fmla="*/ 0 h 18288"/>
              <a:gd name="connsiteX3" fmla="*/ 1860778 w 4242816"/>
              <a:gd name="connsiteY3" fmla="*/ 0 h 18288"/>
              <a:gd name="connsiteX4" fmla="*/ 2424466 w 4242816"/>
              <a:gd name="connsiteY4" fmla="*/ 0 h 18288"/>
              <a:gd name="connsiteX5" fmla="*/ 3115439 w 4242816"/>
              <a:gd name="connsiteY5" fmla="*/ 0 h 18288"/>
              <a:gd name="connsiteX6" fmla="*/ 3636699 w 4242816"/>
              <a:gd name="connsiteY6" fmla="*/ 0 h 18288"/>
              <a:gd name="connsiteX7" fmla="*/ 4242816 w 4242816"/>
              <a:gd name="connsiteY7" fmla="*/ 0 h 18288"/>
              <a:gd name="connsiteX8" fmla="*/ 4242816 w 4242816"/>
              <a:gd name="connsiteY8" fmla="*/ 18288 h 18288"/>
              <a:gd name="connsiteX9" fmla="*/ 3636699 w 4242816"/>
              <a:gd name="connsiteY9" fmla="*/ 18288 h 18288"/>
              <a:gd name="connsiteX10" fmla="*/ 3030583 w 4242816"/>
              <a:gd name="connsiteY10" fmla="*/ 18288 h 18288"/>
              <a:gd name="connsiteX11" fmla="*/ 2466894 w 4242816"/>
              <a:gd name="connsiteY11" fmla="*/ 18288 h 18288"/>
              <a:gd name="connsiteX12" fmla="*/ 1988062 w 4242816"/>
              <a:gd name="connsiteY12" fmla="*/ 18288 h 18288"/>
              <a:gd name="connsiteX13" fmla="*/ 1466802 w 4242816"/>
              <a:gd name="connsiteY13" fmla="*/ 18288 h 18288"/>
              <a:gd name="connsiteX14" fmla="*/ 860686 w 4242816"/>
              <a:gd name="connsiteY14" fmla="*/ 18288 h 18288"/>
              <a:gd name="connsiteX15" fmla="*/ 0 w 4242816"/>
              <a:gd name="connsiteY15" fmla="*/ 18288 h 18288"/>
              <a:gd name="connsiteX16" fmla="*/ 0 w 4242816"/>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2816" h="18288" fill="none" extrusionOk="0">
                <a:moveTo>
                  <a:pt x="0" y="0"/>
                </a:moveTo>
                <a:cubicBezTo>
                  <a:pt x="249934" y="1471"/>
                  <a:pt x="379877" y="-29444"/>
                  <a:pt x="690973" y="0"/>
                </a:cubicBezTo>
                <a:cubicBezTo>
                  <a:pt x="1002069" y="29444"/>
                  <a:pt x="1021583" y="17501"/>
                  <a:pt x="1212233" y="0"/>
                </a:cubicBezTo>
                <a:cubicBezTo>
                  <a:pt x="1402883" y="-17501"/>
                  <a:pt x="1678760" y="5386"/>
                  <a:pt x="1860778" y="0"/>
                </a:cubicBezTo>
                <a:cubicBezTo>
                  <a:pt x="2042796" y="-5386"/>
                  <a:pt x="2245608" y="-22401"/>
                  <a:pt x="2424466" y="0"/>
                </a:cubicBezTo>
                <a:cubicBezTo>
                  <a:pt x="2603324" y="22401"/>
                  <a:pt x="2890020" y="33806"/>
                  <a:pt x="3115439" y="0"/>
                </a:cubicBezTo>
                <a:cubicBezTo>
                  <a:pt x="3340858" y="-33806"/>
                  <a:pt x="3428300" y="18628"/>
                  <a:pt x="3636699" y="0"/>
                </a:cubicBezTo>
                <a:cubicBezTo>
                  <a:pt x="3845098" y="-18628"/>
                  <a:pt x="4108824" y="5541"/>
                  <a:pt x="4242816" y="0"/>
                </a:cubicBezTo>
                <a:cubicBezTo>
                  <a:pt x="4242066" y="4160"/>
                  <a:pt x="4243125" y="10356"/>
                  <a:pt x="4242816" y="18288"/>
                </a:cubicBezTo>
                <a:cubicBezTo>
                  <a:pt x="4113424" y="32735"/>
                  <a:pt x="3768327" y="47567"/>
                  <a:pt x="3636699" y="18288"/>
                </a:cubicBezTo>
                <a:cubicBezTo>
                  <a:pt x="3505071" y="-10991"/>
                  <a:pt x="3294208" y="-4990"/>
                  <a:pt x="3030583" y="18288"/>
                </a:cubicBezTo>
                <a:cubicBezTo>
                  <a:pt x="2766958" y="41566"/>
                  <a:pt x="2649277" y="20974"/>
                  <a:pt x="2466894" y="18288"/>
                </a:cubicBezTo>
                <a:cubicBezTo>
                  <a:pt x="2284511" y="15602"/>
                  <a:pt x="2151277" y="1154"/>
                  <a:pt x="1988062" y="18288"/>
                </a:cubicBezTo>
                <a:cubicBezTo>
                  <a:pt x="1824847" y="35422"/>
                  <a:pt x="1691359" y="9265"/>
                  <a:pt x="1466802" y="18288"/>
                </a:cubicBezTo>
                <a:cubicBezTo>
                  <a:pt x="1242245" y="27311"/>
                  <a:pt x="1006161" y="36605"/>
                  <a:pt x="860686" y="18288"/>
                </a:cubicBezTo>
                <a:cubicBezTo>
                  <a:pt x="715211" y="-29"/>
                  <a:pt x="242774" y="46538"/>
                  <a:pt x="0" y="18288"/>
                </a:cubicBezTo>
                <a:cubicBezTo>
                  <a:pt x="-146" y="11482"/>
                  <a:pt x="-422" y="5192"/>
                  <a:pt x="0" y="0"/>
                </a:cubicBezTo>
                <a:close/>
              </a:path>
              <a:path w="4242816" h="18288" stroke="0" extrusionOk="0">
                <a:moveTo>
                  <a:pt x="0" y="0"/>
                </a:moveTo>
                <a:cubicBezTo>
                  <a:pt x="259751" y="-14018"/>
                  <a:pt x="356632" y="-15007"/>
                  <a:pt x="521260" y="0"/>
                </a:cubicBezTo>
                <a:cubicBezTo>
                  <a:pt x="685888" y="15007"/>
                  <a:pt x="885786" y="5167"/>
                  <a:pt x="1212233" y="0"/>
                </a:cubicBezTo>
                <a:cubicBezTo>
                  <a:pt x="1538680" y="-5167"/>
                  <a:pt x="1458849" y="7951"/>
                  <a:pt x="1691065" y="0"/>
                </a:cubicBezTo>
                <a:cubicBezTo>
                  <a:pt x="1923281" y="-7951"/>
                  <a:pt x="1985780" y="-16303"/>
                  <a:pt x="2169897" y="0"/>
                </a:cubicBezTo>
                <a:cubicBezTo>
                  <a:pt x="2354014" y="16303"/>
                  <a:pt x="2633054" y="-2739"/>
                  <a:pt x="2776014" y="0"/>
                </a:cubicBezTo>
                <a:cubicBezTo>
                  <a:pt x="2918974" y="2739"/>
                  <a:pt x="3112688" y="-15682"/>
                  <a:pt x="3339702" y="0"/>
                </a:cubicBezTo>
                <a:cubicBezTo>
                  <a:pt x="3566716" y="15682"/>
                  <a:pt x="4015278" y="-28467"/>
                  <a:pt x="4242816" y="0"/>
                </a:cubicBezTo>
                <a:cubicBezTo>
                  <a:pt x="4243501" y="7633"/>
                  <a:pt x="4242294" y="10002"/>
                  <a:pt x="4242816" y="18288"/>
                </a:cubicBezTo>
                <a:cubicBezTo>
                  <a:pt x="3924964" y="16283"/>
                  <a:pt x="3746362" y="-1805"/>
                  <a:pt x="3551843" y="18288"/>
                </a:cubicBezTo>
                <a:cubicBezTo>
                  <a:pt x="3357324" y="38381"/>
                  <a:pt x="3126422" y="47156"/>
                  <a:pt x="2860870" y="18288"/>
                </a:cubicBezTo>
                <a:cubicBezTo>
                  <a:pt x="2595318" y="-10580"/>
                  <a:pt x="2572437" y="11441"/>
                  <a:pt x="2297182" y="18288"/>
                </a:cubicBezTo>
                <a:cubicBezTo>
                  <a:pt x="2021927" y="25135"/>
                  <a:pt x="1916908" y="33601"/>
                  <a:pt x="1733493" y="18288"/>
                </a:cubicBezTo>
                <a:cubicBezTo>
                  <a:pt x="1550078" y="2975"/>
                  <a:pt x="1412440" y="27896"/>
                  <a:pt x="1212233" y="18288"/>
                </a:cubicBezTo>
                <a:cubicBezTo>
                  <a:pt x="1012026" y="8680"/>
                  <a:pt x="914386" y="13859"/>
                  <a:pt x="648545" y="18288"/>
                </a:cubicBezTo>
                <a:cubicBezTo>
                  <a:pt x="382704" y="22717"/>
                  <a:pt x="233522" y="39342"/>
                  <a:pt x="0" y="18288"/>
                </a:cubicBezTo>
                <a:cubicBezTo>
                  <a:pt x="-772" y="13661"/>
                  <a:pt x="-839" y="849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Audio 5">
            <a:hlinkClick r:id="" action="ppaction://media"/>
            <a:extLst>
              <a:ext uri="{FF2B5EF4-FFF2-40B4-BE49-F238E27FC236}">
                <a16:creationId xmlns:a16="http://schemas.microsoft.com/office/drawing/2014/main" id="{0C7066CB-E741-CA4F-FA53-14274535F95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50288151"/>
      </p:ext>
    </p:extLst>
  </p:cSld>
  <p:clrMapOvr>
    <a:masterClrMapping/>
  </p:clrMapOvr>
  <mc:AlternateContent xmlns:mc="http://schemas.openxmlformats.org/markup-compatibility/2006">
    <mc:Choice xmlns:p14="http://schemas.microsoft.com/office/powerpoint/2010/main" Requires="p14">
      <p:transition spd="slow" p14:dur="2000" advTm="27133"/>
    </mc:Choice>
    <mc:Fallback>
      <p:transition spd="slow" advTm="271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621</TotalTime>
  <Words>3003</Words>
  <Application>Microsoft Office PowerPoint</Application>
  <PresentationFormat>Widescreen</PresentationFormat>
  <Paragraphs>255</Paragraphs>
  <Slides>33</Slides>
  <Notes>28</Notes>
  <HiddenSlides>0</HiddenSlides>
  <MMClips>36</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33</vt:i4>
      </vt:variant>
    </vt:vector>
  </HeadingPairs>
  <TitlesOfParts>
    <vt:vector size="40" baseType="lpstr">
      <vt:lpstr>Arial</vt:lpstr>
      <vt:lpstr>Calibri</vt:lpstr>
      <vt:lpstr>Calibri Light</vt:lpstr>
      <vt:lpstr>GDS Transport</vt:lpstr>
      <vt:lpstr>Lato</vt:lpstr>
      <vt:lpstr>Roboto</vt:lpstr>
      <vt:lpstr>Office Theme</vt:lpstr>
      <vt:lpstr>Honour Based Abuse, Forced Marriage  Recorded session</vt:lpstr>
      <vt:lpstr>PowerPoint Presentation</vt:lpstr>
      <vt:lpstr>Aims </vt:lpstr>
      <vt:lpstr>Task </vt:lpstr>
      <vt:lpstr>What do they have in common? </vt:lpstr>
      <vt:lpstr>Males can be victims too</vt:lpstr>
      <vt:lpstr>Honour Based Violence</vt:lpstr>
      <vt:lpstr>NPCC Definition of Honour Based Abuse</vt:lpstr>
      <vt:lpstr>CPS Definition 2022</vt:lpstr>
      <vt:lpstr>Statistics</vt:lpstr>
      <vt:lpstr>Statistics cont.</vt:lpstr>
      <vt:lpstr>What is Honour Based Abuse?</vt:lpstr>
      <vt:lpstr>What is Honour?</vt:lpstr>
      <vt:lpstr>PowerPoint Presentation</vt:lpstr>
      <vt:lpstr>Banaz Mahmod Honor Killing</vt:lpstr>
      <vt:lpstr>Missed Opportunities (IPCC report –2008)</vt:lpstr>
      <vt:lpstr>Triggers</vt:lpstr>
      <vt:lpstr>What is the impact on the victim?  Discuss </vt:lpstr>
      <vt:lpstr>Initial Responding Officer</vt:lpstr>
      <vt:lpstr>Key Principles </vt:lpstr>
      <vt:lpstr>Directed Reading</vt:lpstr>
      <vt:lpstr>Forced Marriage</vt:lpstr>
      <vt:lpstr>What is the difference?</vt:lpstr>
      <vt:lpstr>Forced Marriage</vt:lpstr>
      <vt:lpstr>Offences linked to FM</vt:lpstr>
      <vt:lpstr>The Anti-Social Behaviour Crime &amp; Policing Act 2014</vt:lpstr>
      <vt:lpstr>Task Exercise </vt:lpstr>
      <vt:lpstr>PowerPoint Presentation</vt:lpstr>
      <vt:lpstr>Asma’s Story</vt:lpstr>
      <vt:lpstr>Marriage and Civil Partnership Act 2022</vt:lpstr>
      <vt:lpstr>Support</vt:lpstr>
      <vt:lpstr>Statistics </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Honour Based Abuse, Forced Marriage &amp; Female Genital Mutilation</dc:title>
  <dc:creator>Kelly Andrews</dc:creator>
  <cp:lastModifiedBy>Kelly Andrews</cp:lastModifiedBy>
  <cp:revision>11</cp:revision>
  <dcterms:created xsi:type="dcterms:W3CDTF">2023-08-22T13:00:46Z</dcterms:created>
  <dcterms:modified xsi:type="dcterms:W3CDTF">2024-08-07T12:08:00Z</dcterms:modified>
</cp:coreProperties>
</file>