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28"/>
  </p:notesMasterIdLst>
  <p:sldIdLst>
    <p:sldId id="256" r:id="rId2"/>
    <p:sldId id="257" r:id="rId3"/>
    <p:sldId id="265" r:id="rId4"/>
    <p:sldId id="266" r:id="rId5"/>
    <p:sldId id="267" r:id="rId6"/>
    <p:sldId id="268" r:id="rId7"/>
    <p:sldId id="259" r:id="rId8"/>
    <p:sldId id="269" r:id="rId9"/>
    <p:sldId id="260" r:id="rId10"/>
    <p:sldId id="270" r:id="rId11"/>
    <p:sldId id="261" r:id="rId12"/>
    <p:sldId id="271" r:id="rId13"/>
    <p:sldId id="262" r:id="rId14"/>
    <p:sldId id="272" r:id="rId15"/>
    <p:sldId id="263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6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268" autoAdjust="0"/>
    <p:restoredTop sz="76786" autoAdjust="0"/>
  </p:normalViewPr>
  <p:slideViewPr>
    <p:cSldViewPr snapToGrid="0" snapToObjects="1">
      <p:cViewPr varScale="1">
        <p:scale>
          <a:sx n="89" d="100"/>
          <a:sy n="89" d="100"/>
        </p:scale>
        <p:origin x="249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3F0121A-5CC8-E344-A13C-3110D68314F6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3821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655323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8875743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0445101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7766375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0E35E8E-C8C0-604B-990A-42ACF655FCB5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0122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5970154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95AA05C-2DDA-ED43-BDD9-868976923FF8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1671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7760857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912A2C4-202E-B544-8F54-07591C1F6239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3763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1773337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366A7CE-99F7-A74D-A1CE-A20645ACE455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622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5737640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C371AA3-2B79-3443-9183-B4904B078848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7036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3144743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8990583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9860209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394980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7691897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480421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252258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040022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7771889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0631121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D286A18-6363-F74E-9D19-C31E2E0999B7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905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12/5/2016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pic>
        <p:nvPicPr>
          <p:cNvPr id="9" name="Picture 8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367" y="-158115"/>
            <a:ext cx="2978785" cy="126111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38"/>
            <a:ext cx="2303780" cy="92011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 userDrawn="1"/>
        </p:nvSpPr>
        <p:spPr>
          <a:xfrm>
            <a:off x="8125548" y="6488668"/>
            <a:ext cx="9797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 smtClean="0"/>
              <a:t>Lecture 5</a:t>
            </a:r>
            <a:endParaRPr lang="en-GB" sz="1400" b="1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944547"/>
            <a:ext cx="6498158" cy="2083443"/>
          </a:xfrm>
        </p:spPr>
        <p:txBody>
          <a:bodyPr/>
          <a:lstStyle/>
          <a:p>
            <a:r>
              <a:rPr lang="en-US" altLang="ja-JP" sz="4800" dirty="0" smtClean="0">
                <a:latin typeface="Arial" charset="0"/>
                <a:cs typeface="ＭＳ Ｐゴシック" charset="0"/>
              </a:rPr>
              <a:t>Inter-VLAN Routing</a:t>
            </a:r>
            <a:r>
              <a:rPr lang="en-US" altLang="ja-JP" sz="4800" dirty="0">
                <a:latin typeface="Arial" charset="0"/>
                <a:cs typeface="ＭＳ Ｐゴシック" charset="0"/>
              </a:rPr>
              <a:t/>
            </a:r>
            <a:br>
              <a:rPr lang="en-US" altLang="ja-JP" sz="4800" dirty="0">
                <a:latin typeface="Arial" charset="0"/>
                <a:cs typeface="ＭＳ Ｐゴシック" charset="0"/>
              </a:rPr>
            </a:br>
            <a:r>
              <a:rPr lang="en-US" altLang="ja-JP" sz="4800" dirty="0" smtClean="0">
                <a:latin typeface="Arial" charset="0"/>
                <a:cs typeface="ＭＳ Ｐゴシック" charset="0"/>
              </a:rPr>
              <a:t/>
            </a:r>
            <a:br>
              <a:rPr lang="en-US" altLang="ja-JP" sz="4800" dirty="0" smtClean="0">
                <a:latin typeface="Arial" charset="0"/>
                <a:cs typeface="ＭＳ Ｐゴシック" charset="0"/>
              </a:rPr>
            </a:br>
            <a:r>
              <a:rPr lang="en-US" altLang="ja-JP" sz="28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rial" charset="0"/>
                <a:cs typeface="ＭＳ Ｐゴシック" charset="0"/>
              </a:rPr>
              <a:t>Lecture 5</a:t>
            </a:r>
            <a:endParaRPr lang="en-US" sz="2800" dirty="0">
              <a:solidFill>
                <a:schemeClr val="tx2">
                  <a:lumMod val="75000"/>
                  <a:lumOff val="25000"/>
                </a:schemeClr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Arial" charset="0"/>
              </a:rPr>
              <a:t>Objectives</a:t>
            </a:r>
          </a:p>
        </p:txBody>
      </p:sp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796143"/>
            <a:ext cx="7940675" cy="4463143"/>
          </a:xfrm>
        </p:spPr>
        <p:txBody>
          <a:bodyPr/>
          <a:lstStyle/>
          <a:p>
            <a:pPr marL="457200" indent="-457200"/>
            <a:r>
              <a:rPr lang="en-US" altLang="ja-JP" dirty="0" smtClean="0">
                <a:solidFill>
                  <a:schemeClr val="tx1"/>
                </a:solidFill>
                <a:latin typeface="Arial" charset="0"/>
              </a:rPr>
              <a:t>How network traffic is routed between VLANs in a converged network.</a:t>
            </a:r>
          </a:p>
          <a:p>
            <a:pPr marL="457200" indent="-457200"/>
            <a:r>
              <a:rPr lang="en-US" altLang="ja-JP" dirty="0" smtClean="0">
                <a:solidFill>
                  <a:schemeClr val="tx1"/>
                </a:solidFill>
                <a:latin typeface="Arial" charset="0"/>
              </a:rPr>
              <a:t>Configure inter-VLAN routing on a router to enable communications between end-user devices on separate VLANs </a:t>
            </a:r>
          </a:p>
          <a:p>
            <a:pPr marL="457200" indent="-457200"/>
            <a:r>
              <a:rPr lang="en-US" altLang="ja-JP" dirty="0" smtClean="0">
                <a:solidFill>
                  <a:schemeClr val="tx1"/>
                </a:solidFill>
                <a:latin typeface="Arial" charset="0"/>
              </a:rPr>
              <a:t>Troubleshoot common inter-VLAN connectivity issues.</a:t>
            </a:r>
          </a:p>
          <a:p>
            <a:pPr marL="457200" indent="-457200"/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503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746726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What is Inter-VLAN Routing?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584926"/>
            <a:ext cx="7940675" cy="3571875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Layer 2 switches can’t forward traffic between </a:t>
            </a: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r>
              <a:rPr lang="en-US" sz="2000" dirty="0" smtClean="0">
                <a:solidFill>
                  <a:schemeClr val="tx1"/>
                </a:solidFill>
              </a:rPr>
              <a:t> without the assistance of a router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Inter-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r>
              <a:rPr lang="en-US" sz="2000" dirty="0" smtClean="0">
                <a:solidFill>
                  <a:schemeClr val="tx1"/>
                </a:solidFill>
              </a:rPr>
              <a:t> routing is a process for forwarding network traffic from one 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r>
              <a:rPr lang="en-US" sz="2000" dirty="0" smtClean="0">
                <a:solidFill>
                  <a:schemeClr val="tx1"/>
                </a:solidFill>
              </a:rPr>
              <a:t> to another using a router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323" y="3331228"/>
            <a:ext cx="5447355" cy="3447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663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790965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Legacy Inter-VLAN Routing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7643" y="1706880"/>
            <a:ext cx="5077967" cy="4781006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In the past, actual routers were used to route between 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 smtClean="0">
                <a:solidFill>
                  <a:schemeClr val="tx1"/>
                </a:solidFill>
              </a:rPr>
              <a:t>Each 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r>
              <a:rPr lang="en-US" sz="2000" dirty="0" smtClean="0">
                <a:solidFill>
                  <a:schemeClr val="tx1"/>
                </a:solidFill>
              </a:rPr>
              <a:t> was connected to a different physical router interface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Packets would arrive on the router through one through interface, be routed and leave through another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Since the router </a:t>
            </a:r>
            <a:r>
              <a:rPr lang="en-US" sz="1900" dirty="0" smtClean="0">
                <a:solidFill>
                  <a:schemeClr val="tx1"/>
                </a:solidFill>
              </a:rPr>
              <a:t>interfaces</a:t>
            </a:r>
            <a:r>
              <a:rPr lang="en-US" sz="2000" dirty="0" smtClean="0">
                <a:solidFill>
                  <a:schemeClr val="tx1"/>
                </a:solidFill>
              </a:rPr>
              <a:t> were connected to </a:t>
            </a: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r>
              <a:rPr lang="en-US" sz="2000" dirty="0" smtClean="0">
                <a:solidFill>
                  <a:schemeClr val="tx1"/>
                </a:solidFill>
              </a:rPr>
              <a:t> and had IP addresses from that specific 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r>
              <a:rPr lang="en-US" sz="2000" dirty="0" smtClean="0">
                <a:solidFill>
                  <a:schemeClr val="tx1"/>
                </a:solidFill>
              </a:rPr>
              <a:t>, routing between </a:t>
            </a: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r>
              <a:rPr lang="en-US" sz="2000" dirty="0" smtClean="0">
                <a:solidFill>
                  <a:schemeClr val="tx1"/>
                </a:solidFill>
              </a:rPr>
              <a:t> was achieved.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Simple solution but not scalable. Large networks with large number of </a:t>
            </a: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r>
              <a:rPr lang="en-US" sz="2000" dirty="0" smtClean="0">
                <a:solidFill>
                  <a:schemeClr val="tx1"/>
                </a:solidFill>
              </a:rPr>
              <a:t> would require lots of router interfaces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4" name="Picture 11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332" y="2316479"/>
            <a:ext cx="3746668" cy="2926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051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569568" y="851925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Router-On-A-Stick Inter-VLAN Routing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16993" y="1828800"/>
            <a:ext cx="4498848" cy="4573742"/>
          </a:xfrm>
        </p:spPr>
        <p:txBody>
          <a:bodyPr>
            <a:normAutofit fontScale="85000" lnSpcReduction="20000"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The so called router-on-a-stick approach uses a different path to route between </a:t>
            </a: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 smtClean="0">
                <a:solidFill>
                  <a:schemeClr val="tx1"/>
                </a:solidFill>
              </a:rPr>
              <a:t>One of the router’s </a:t>
            </a:r>
            <a:r>
              <a:rPr lang="en-US" sz="2000" dirty="0">
                <a:solidFill>
                  <a:schemeClr val="tx1"/>
                </a:solidFill>
              </a:rPr>
              <a:t>physical </a:t>
            </a:r>
            <a:r>
              <a:rPr lang="en-US" sz="2000" dirty="0" smtClean="0">
                <a:solidFill>
                  <a:schemeClr val="tx1"/>
                </a:solidFill>
              </a:rPr>
              <a:t>interfaces is configured as a </a:t>
            </a:r>
            <a:r>
              <a:rPr lang="en-US" sz="2000" dirty="0" err="1" smtClean="0">
                <a:solidFill>
                  <a:schemeClr val="tx1"/>
                </a:solidFill>
              </a:rPr>
              <a:t>802.1Q</a:t>
            </a:r>
            <a:r>
              <a:rPr lang="en-US" sz="2000" dirty="0" smtClean="0">
                <a:solidFill>
                  <a:schemeClr val="tx1"/>
                </a:solidFill>
              </a:rPr>
              <a:t> trunk port. Now that interface can understand 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r>
              <a:rPr lang="en-US" sz="2000" dirty="0" smtClean="0">
                <a:solidFill>
                  <a:schemeClr val="tx1"/>
                </a:solidFill>
              </a:rPr>
              <a:t> tags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Logical </a:t>
            </a:r>
            <a:r>
              <a:rPr lang="en-US" sz="2000" dirty="0" err="1" smtClean="0">
                <a:solidFill>
                  <a:schemeClr val="tx1"/>
                </a:solidFill>
              </a:rPr>
              <a:t>subinterfaces</a:t>
            </a:r>
            <a:r>
              <a:rPr lang="en-US" sz="2000" dirty="0" smtClean="0">
                <a:solidFill>
                  <a:schemeClr val="tx1"/>
                </a:solidFill>
              </a:rPr>
              <a:t> are then created. One </a:t>
            </a:r>
            <a:r>
              <a:rPr lang="en-US" sz="2000" dirty="0" err="1" smtClean="0">
                <a:solidFill>
                  <a:schemeClr val="tx1"/>
                </a:solidFill>
              </a:rPr>
              <a:t>subinterface</a:t>
            </a:r>
            <a:r>
              <a:rPr lang="en-US" sz="2000" dirty="0" smtClean="0">
                <a:solidFill>
                  <a:schemeClr val="tx1"/>
                </a:solidFill>
              </a:rPr>
              <a:t> per 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dirty="0" smtClean="0">
                <a:solidFill>
                  <a:schemeClr val="tx1"/>
                </a:solidFill>
              </a:rPr>
              <a:t>Each </a:t>
            </a:r>
            <a:r>
              <a:rPr lang="en-US" sz="2000" dirty="0" err="1" smtClean="0">
                <a:solidFill>
                  <a:schemeClr val="tx1"/>
                </a:solidFill>
              </a:rPr>
              <a:t>subinterface</a:t>
            </a:r>
            <a:r>
              <a:rPr lang="en-US" sz="2000" dirty="0" smtClean="0">
                <a:solidFill>
                  <a:schemeClr val="tx1"/>
                </a:solidFill>
              </a:rPr>
              <a:t> is configured with an IP address from the 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r>
              <a:rPr lang="en-US" sz="2000" dirty="0" smtClean="0">
                <a:solidFill>
                  <a:schemeClr val="tx1"/>
                </a:solidFill>
              </a:rPr>
              <a:t> it represents</a:t>
            </a:r>
          </a:p>
          <a:p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r>
              <a:rPr lang="en-US" sz="2000" dirty="0" smtClean="0">
                <a:solidFill>
                  <a:schemeClr val="tx1"/>
                </a:solidFill>
              </a:rPr>
              <a:t> members (hosts) are configured to use the </a:t>
            </a:r>
            <a:r>
              <a:rPr lang="en-US" sz="2000" dirty="0" err="1" smtClean="0">
                <a:solidFill>
                  <a:schemeClr val="tx1"/>
                </a:solidFill>
              </a:rPr>
              <a:t>subinterface</a:t>
            </a:r>
            <a:r>
              <a:rPr lang="en-US" sz="2000" dirty="0" smtClean="0">
                <a:solidFill>
                  <a:schemeClr val="tx1"/>
                </a:solidFill>
              </a:rPr>
              <a:t> address as a default gateway.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Only one of the router’s physical interface is used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678" y="2309494"/>
            <a:ext cx="4085321" cy="2908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0403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532992" y="851925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Multilayer Switch Inter-VLAN Routing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3" y="1828800"/>
            <a:ext cx="4399973" cy="4659086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Multilayer switches can perform Layer 2 and Layer 3 </a:t>
            </a:r>
            <a:r>
              <a:rPr lang="en-US" sz="2000" dirty="0" smtClean="0">
                <a:solidFill>
                  <a:schemeClr val="tx1"/>
                </a:solidFill>
              </a:rPr>
              <a:t>functions. Routers are not required anymore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Each 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r>
              <a:rPr lang="en-US" sz="2000" dirty="0" smtClean="0">
                <a:solidFill>
                  <a:schemeClr val="tx1"/>
                </a:solidFill>
              </a:rPr>
              <a:t> existent in the switch is a </a:t>
            </a:r>
            <a:r>
              <a:rPr lang="en-US" sz="2000" dirty="0" err="1" smtClean="0">
                <a:solidFill>
                  <a:schemeClr val="tx1"/>
                </a:solidFill>
              </a:rPr>
              <a:t>SVI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 err="1" smtClean="0">
                <a:solidFill>
                  <a:schemeClr val="tx1"/>
                </a:solidFill>
              </a:rPr>
              <a:t>SVI</a:t>
            </a:r>
            <a:r>
              <a:rPr lang="en-US" sz="2000" dirty="0" smtClean="0">
                <a:solidFill>
                  <a:schemeClr val="tx1"/>
                </a:solidFill>
              </a:rPr>
              <a:t> are seen as layer 3 interfaces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The switch understands network layer </a:t>
            </a:r>
            <a:r>
              <a:rPr lang="en-US" sz="2000" dirty="0" err="1" smtClean="0">
                <a:solidFill>
                  <a:schemeClr val="tx1"/>
                </a:solidFill>
              </a:rPr>
              <a:t>PDUs</a:t>
            </a:r>
            <a:r>
              <a:rPr lang="en-US" sz="2000" dirty="0" smtClean="0">
                <a:solidFill>
                  <a:schemeClr val="tx1"/>
                </a:solidFill>
              </a:rPr>
              <a:t> and therefore, it can route between its </a:t>
            </a:r>
            <a:r>
              <a:rPr lang="en-US" sz="2000" dirty="0" err="1" smtClean="0">
                <a:solidFill>
                  <a:schemeClr val="tx1"/>
                </a:solidFill>
              </a:rPr>
              <a:t>SVIs</a:t>
            </a:r>
            <a:r>
              <a:rPr lang="en-US" sz="2000" dirty="0" smtClean="0">
                <a:solidFill>
                  <a:schemeClr val="tx1"/>
                </a:solidFill>
              </a:rPr>
              <a:t> just as a router routes between its interfaces</a:t>
            </a:r>
          </a:p>
          <a:p>
            <a:r>
              <a:rPr lang="en-US" sz="2000" dirty="0">
                <a:solidFill>
                  <a:schemeClr val="tx1"/>
                </a:solidFill>
              </a:rPr>
              <a:t>With a multilayer switch, traffic is routed internal to the switch device 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 smtClean="0">
                <a:solidFill>
                  <a:schemeClr val="tx1"/>
                </a:solidFill>
              </a:rPr>
              <a:t>Very scalable solution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158" y="2328672"/>
            <a:ext cx="3860854" cy="3121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4180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2"/>
          <p:cNvSpPr>
            <a:spLocks noGrp="1" noChangeArrowheads="1"/>
          </p:cNvSpPr>
          <p:nvPr>
            <p:ph type="title"/>
          </p:nvPr>
        </p:nvSpPr>
        <p:spPr>
          <a:xfrm>
            <a:off x="546100" y="618197"/>
            <a:ext cx="8145463" cy="838200"/>
          </a:xfrm>
        </p:spPr>
        <p:txBody>
          <a:bodyPr/>
          <a:lstStyle/>
          <a:p>
            <a:pPr eaLnBrk="1" hangingPunct="1"/>
            <a:r>
              <a:rPr lang="en-US" altLang="ja-JP" sz="3600" dirty="0">
                <a:latin typeface="Arial" charset="0"/>
              </a:rPr>
              <a:t>Role of </a:t>
            </a:r>
            <a:r>
              <a:rPr lang="en-US" altLang="ja-JP" sz="3600" dirty="0" smtClean="0">
                <a:latin typeface="Arial" charset="0"/>
              </a:rPr>
              <a:t>Interface</a:t>
            </a:r>
            <a:endParaRPr lang="en-US" sz="3600" dirty="0">
              <a:latin typeface="Arial" charset="0"/>
            </a:endParaRPr>
          </a:p>
        </p:txBody>
      </p:sp>
      <p:pic>
        <p:nvPicPr>
          <p:cNvPr id="1283076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313" y="1870582"/>
            <a:ext cx="4484687" cy="277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78846"/>
            <a:ext cx="4514850" cy="294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3" name="TextBox 5"/>
          <p:cNvSpPr txBox="1">
            <a:spLocks noChangeArrowheads="1"/>
          </p:cNvSpPr>
          <p:nvPr/>
        </p:nvSpPr>
        <p:spPr bwMode="auto">
          <a:xfrm>
            <a:off x="314452" y="1729009"/>
            <a:ext cx="319405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200" b="1" dirty="0"/>
              <a:t>Router Interface and Inter-VLAN Routing</a:t>
            </a:r>
          </a:p>
        </p:txBody>
      </p:sp>
      <p:pic>
        <p:nvPicPr>
          <p:cNvPr id="128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938" y="4714875"/>
            <a:ext cx="589597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938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8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8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1112529"/>
            <a:ext cx="8145462" cy="838200"/>
          </a:xfrm>
        </p:spPr>
        <p:txBody>
          <a:bodyPr/>
          <a:lstStyle/>
          <a:p>
            <a:r>
              <a:rPr lang="en-US" sz="3600" dirty="0">
                <a:ea typeface="ＭＳ Ｐゴシック" pitchFamily="34" charset="-128"/>
              </a:rPr>
              <a:t>Configure Legacy Inter-VLAN Routing </a:t>
            </a:r>
            <a:endParaRPr lang="en-US" sz="5400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2011680"/>
            <a:ext cx="7940675" cy="4476206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Legacy inter-</a:t>
            </a:r>
            <a:r>
              <a:rPr lang="en-US" sz="2000" dirty="0" err="1">
                <a:solidFill>
                  <a:schemeClr val="tx1"/>
                </a:solidFill>
              </a:rPr>
              <a:t>VLAN</a:t>
            </a:r>
            <a:r>
              <a:rPr lang="en-US" sz="2000" dirty="0">
                <a:solidFill>
                  <a:schemeClr val="tx1"/>
                </a:solidFill>
              </a:rPr>
              <a:t> routing requires routers to have multiple physical </a:t>
            </a:r>
            <a:r>
              <a:rPr lang="en-US" sz="2000" dirty="0" smtClean="0">
                <a:solidFill>
                  <a:schemeClr val="tx1"/>
                </a:solidFill>
              </a:rPr>
              <a:t>interfaces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Each one of the router’s physical </a:t>
            </a:r>
            <a:r>
              <a:rPr lang="en-US" sz="2000" dirty="0">
                <a:solidFill>
                  <a:schemeClr val="tx1"/>
                </a:solidFill>
              </a:rPr>
              <a:t>interfaces </a:t>
            </a:r>
            <a:r>
              <a:rPr lang="en-US" sz="2000" dirty="0" smtClean="0">
                <a:solidFill>
                  <a:schemeClr val="tx1"/>
                </a:solidFill>
              </a:rPr>
              <a:t>is connected </a:t>
            </a:r>
            <a:r>
              <a:rPr lang="en-US" sz="2000" dirty="0">
                <a:solidFill>
                  <a:schemeClr val="tx1"/>
                </a:solidFill>
              </a:rPr>
              <a:t>to a unique 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>
                <a:solidFill>
                  <a:schemeClr val="tx1"/>
                </a:solidFill>
              </a:rPr>
              <a:t>Each interface is also configured with an IP address for the subnet associated with the particular 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 smtClean="0">
                <a:solidFill>
                  <a:schemeClr val="tx1"/>
                </a:solidFill>
              </a:rPr>
              <a:t>Network </a:t>
            </a:r>
            <a:r>
              <a:rPr lang="en-US" sz="2000" dirty="0">
                <a:solidFill>
                  <a:schemeClr val="tx1"/>
                </a:solidFill>
              </a:rPr>
              <a:t>devices </a:t>
            </a:r>
            <a:r>
              <a:rPr lang="en-US" sz="2000" dirty="0" smtClean="0">
                <a:solidFill>
                  <a:schemeClr val="tx1"/>
                </a:solidFill>
              </a:rPr>
              <a:t>use </a:t>
            </a:r>
            <a:r>
              <a:rPr lang="en-US" sz="2000" dirty="0">
                <a:solidFill>
                  <a:schemeClr val="tx1"/>
                </a:solidFill>
              </a:rPr>
              <a:t>the router as a gateway to access the devices connected to the other </a:t>
            </a: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endParaRPr lang="en-US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22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562564"/>
            <a:ext cx="8042276" cy="1336956"/>
          </a:xfrm>
        </p:spPr>
        <p:txBody>
          <a:bodyPr/>
          <a:lstStyle/>
          <a:p>
            <a:pPr eaLnBrk="1" hangingPunct="1"/>
            <a:r>
              <a:rPr lang="en-US" altLang="ja-JP" sz="3600" dirty="0">
                <a:latin typeface="Arial" charset="0"/>
              </a:rPr>
              <a:t>Configure Inter-VLAN Routing</a:t>
            </a:r>
            <a:endParaRPr lang="en-US" sz="3600" dirty="0">
              <a:latin typeface="Arial" charset="0"/>
            </a:endParaRPr>
          </a:p>
        </p:txBody>
      </p:sp>
      <p:pic>
        <p:nvPicPr>
          <p:cNvPr id="14339" name="Picture 5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5709" y="2949574"/>
            <a:ext cx="4838291" cy="2768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13966"/>
            <a:ext cx="4305709" cy="419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06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1059189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ea typeface="ＭＳ Ｐゴシック" pitchFamily="34" charset="-128"/>
              </a:rPr>
              <a:t>Configure </a:t>
            </a:r>
            <a:r>
              <a:rPr lang="en-US" sz="3600" dirty="0" smtClean="0">
                <a:ea typeface="ＭＳ Ｐゴシック" pitchFamily="34" charset="-128"/>
              </a:rPr>
              <a:t>Router-On-A-Stick</a:t>
            </a:r>
            <a:endParaRPr lang="en-US" sz="6000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2048256"/>
            <a:ext cx="7940675" cy="443963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An alternative </a:t>
            </a:r>
            <a:r>
              <a:rPr lang="en-US" sz="2000" dirty="0" smtClean="0">
                <a:solidFill>
                  <a:schemeClr val="tx1"/>
                </a:solidFill>
              </a:rPr>
              <a:t>to legacy inter-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r>
              <a:rPr lang="en-US" sz="2000" dirty="0" smtClean="0">
                <a:solidFill>
                  <a:schemeClr val="tx1"/>
                </a:solidFill>
              </a:rPr>
              <a:t> routing is </a:t>
            </a:r>
            <a:r>
              <a:rPr lang="en-US" sz="2000" dirty="0">
                <a:solidFill>
                  <a:schemeClr val="tx1"/>
                </a:solidFill>
              </a:rPr>
              <a:t>to use </a:t>
            </a:r>
            <a:r>
              <a:rPr lang="en-US" sz="2000" dirty="0" err="1">
                <a:solidFill>
                  <a:schemeClr val="tx1"/>
                </a:solidFill>
              </a:rPr>
              <a:t>VLAN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trunking</a:t>
            </a:r>
            <a:r>
              <a:rPr lang="en-US" sz="2000" dirty="0">
                <a:solidFill>
                  <a:schemeClr val="tx1"/>
                </a:solidFill>
              </a:rPr>
              <a:t> and </a:t>
            </a:r>
            <a:r>
              <a:rPr lang="en-US" sz="2000" dirty="0" err="1" smtClean="0">
                <a:solidFill>
                  <a:schemeClr val="tx1"/>
                </a:solidFill>
              </a:rPr>
              <a:t>subinterfaces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 err="1">
                <a:solidFill>
                  <a:schemeClr val="tx1"/>
                </a:solidFill>
              </a:rPr>
              <a:t>VLAN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trunking</a:t>
            </a:r>
            <a:r>
              <a:rPr lang="en-US" sz="2000" dirty="0">
                <a:solidFill>
                  <a:schemeClr val="tx1"/>
                </a:solidFill>
              </a:rPr>
              <a:t> allows a single physical router interface to route traffic for multiple </a:t>
            </a: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 smtClean="0">
                <a:solidFill>
                  <a:schemeClr val="tx1"/>
                </a:solidFill>
              </a:rPr>
              <a:t>The physical </a:t>
            </a:r>
            <a:r>
              <a:rPr lang="en-US" sz="2000" dirty="0">
                <a:solidFill>
                  <a:schemeClr val="tx1"/>
                </a:solidFill>
              </a:rPr>
              <a:t>interface </a:t>
            </a:r>
            <a:r>
              <a:rPr lang="en-US" sz="2000" dirty="0" smtClean="0">
                <a:solidFill>
                  <a:schemeClr val="tx1"/>
                </a:solidFill>
              </a:rPr>
              <a:t>of the router must </a:t>
            </a:r>
            <a:r>
              <a:rPr lang="en-US" sz="2000" dirty="0">
                <a:solidFill>
                  <a:schemeClr val="tx1"/>
                </a:solidFill>
              </a:rPr>
              <a:t>be connected to a trunk link on the adjacent </a:t>
            </a:r>
            <a:r>
              <a:rPr lang="en-US" sz="2000" dirty="0" smtClean="0">
                <a:solidFill>
                  <a:schemeClr val="tx1"/>
                </a:solidFill>
              </a:rPr>
              <a:t>switch</a:t>
            </a:r>
          </a:p>
          <a:p>
            <a:r>
              <a:rPr lang="en-US" sz="2000" dirty="0">
                <a:solidFill>
                  <a:schemeClr val="tx1"/>
                </a:solidFill>
              </a:rPr>
              <a:t>On the router, </a:t>
            </a:r>
            <a:r>
              <a:rPr lang="en-US" sz="2000" dirty="0" err="1">
                <a:solidFill>
                  <a:schemeClr val="tx1"/>
                </a:solidFill>
              </a:rPr>
              <a:t>subinterfaces</a:t>
            </a:r>
            <a:r>
              <a:rPr lang="en-US" sz="2000" dirty="0">
                <a:solidFill>
                  <a:schemeClr val="tx1"/>
                </a:solidFill>
              </a:rPr>
              <a:t> are created for each unique VLAN on the </a:t>
            </a:r>
            <a:r>
              <a:rPr lang="en-US" sz="2000" dirty="0" smtClean="0">
                <a:solidFill>
                  <a:schemeClr val="tx1"/>
                </a:solidFill>
              </a:rPr>
              <a:t>network</a:t>
            </a:r>
          </a:p>
          <a:p>
            <a:r>
              <a:rPr lang="en-US" sz="2000" dirty="0">
                <a:solidFill>
                  <a:schemeClr val="tx1"/>
                </a:solidFill>
              </a:rPr>
              <a:t>Each </a:t>
            </a:r>
            <a:r>
              <a:rPr lang="en-US" sz="2000" dirty="0" err="1">
                <a:solidFill>
                  <a:schemeClr val="tx1"/>
                </a:solidFill>
              </a:rPr>
              <a:t>subinterface</a:t>
            </a:r>
            <a:r>
              <a:rPr lang="en-US" sz="2000" dirty="0">
                <a:solidFill>
                  <a:schemeClr val="tx1"/>
                </a:solidFill>
              </a:rPr>
              <a:t> is assigned an IP address specific to its subnet/</a:t>
            </a:r>
            <a:r>
              <a:rPr lang="en-US" sz="2000" dirty="0" err="1">
                <a:solidFill>
                  <a:schemeClr val="tx1"/>
                </a:solidFill>
              </a:rPr>
              <a:t>VLAN</a:t>
            </a:r>
            <a:r>
              <a:rPr lang="en-US" sz="2000" dirty="0">
                <a:solidFill>
                  <a:schemeClr val="tx1"/>
                </a:solidFill>
              </a:rPr>
              <a:t> and is also configured to tag frames for that </a:t>
            </a:r>
            <a:r>
              <a:rPr lang="en-US" sz="2000" dirty="0" err="1">
                <a:solidFill>
                  <a:schemeClr val="tx1"/>
                </a:solidFill>
              </a:rPr>
              <a:t>VLAN</a:t>
            </a:r>
            <a:endParaRPr lang="en-US" sz="2000" dirty="0" smtClean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77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xfrm>
            <a:off x="531812" y="691455"/>
            <a:ext cx="8145463" cy="838200"/>
          </a:xfrm>
        </p:spPr>
        <p:txBody>
          <a:bodyPr/>
          <a:lstStyle/>
          <a:p>
            <a:pPr eaLnBrk="1" hangingPunct="1"/>
            <a:r>
              <a:rPr lang="en-US" altLang="ja-JP" sz="3600" dirty="0">
                <a:latin typeface="Arial" charset="0"/>
              </a:rPr>
              <a:t>Configure Inter-VLAN Routing</a:t>
            </a:r>
            <a:endParaRPr lang="en-US" sz="3600" dirty="0"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32025"/>
            <a:ext cx="4806474" cy="3400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191" y="2250376"/>
            <a:ext cx="3571875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720" y="4046791"/>
            <a:ext cx="5577650" cy="260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899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1199" y="1833120"/>
            <a:ext cx="7940675" cy="502488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Access to devices on remote </a:t>
            </a:r>
            <a:r>
              <a:rPr lang="en-US" sz="2000" dirty="0" err="1">
                <a:solidFill>
                  <a:schemeClr val="tx1"/>
                </a:solidFill>
              </a:rPr>
              <a:t>VLANs</a:t>
            </a:r>
            <a:r>
              <a:rPr lang="en-US" sz="2000" dirty="0">
                <a:solidFill>
                  <a:schemeClr val="tx1"/>
                </a:solidFill>
              </a:rPr>
              <a:t> can be tested using the</a:t>
            </a:r>
            <a:r>
              <a:rPr lang="en-US" sz="2000" b="1" dirty="0">
                <a:solidFill>
                  <a:schemeClr val="tx1"/>
                </a:solidFill>
              </a:rPr>
              <a:t> ping </a:t>
            </a:r>
            <a:r>
              <a:rPr lang="en-US" sz="2000" dirty="0">
                <a:solidFill>
                  <a:schemeClr val="tx1"/>
                </a:solidFill>
              </a:rPr>
              <a:t>command</a:t>
            </a:r>
            <a:r>
              <a:rPr lang="en-US" sz="20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000" dirty="0">
                <a:solidFill>
                  <a:schemeClr val="tx1"/>
                </a:solidFill>
              </a:rPr>
              <a:t>The</a:t>
            </a:r>
            <a:r>
              <a:rPr lang="en-US" sz="2000" b="1" dirty="0">
                <a:solidFill>
                  <a:schemeClr val="tx1"/>
                </a:solidFill>
              </a:rPr>
              <a:t> </a:t>
            </a:r>
            <a:r>
              <a:rPr lang="en-US" sz="2000" b="1" dirty="0" smtClean="0">
                <a:solidFill>
                  <a:schemeClr val="tx1"/>
                </a:solidFill>
              </a:rPr>
              <a:t>ping </a:t>
            </a:r>
            <a:r>
              <a:rPr lang="en-US" sz="2000" dirty="0" smtClean="0">
                <a:solidFill>
                  <a:schemeClr val="tx1"/>
                </a:solidFill>
              </a:rPr>
              <a:t>command </a:t>
            </a:r>
            <a:r>
              <a:rPr lang="en-US" sz="2000" dirty="0">
                <a:solidFill>
                  <a:schemeClr val="tx1"/>
                </a:solidFill>
              </a:rPr>
              <a:t>sends an ICMP echo request to the destination </a:t>
            </a:r>
            <a:r>
              <a:rPr lang="en-US" sz="2000" dirty="0" smtClean="0">
                <a:solidFill>
                  <a:schemeClr val="tx1"/>
                </a:solidFill>
              </a:rPr>
              <a:t>address</a:t>
            </a:r>
          </a:p>
          <a:p>
            <a:r>
              <a:rPr lang="en-US" sz="2000" dirty="0">
                <a:solidFill>
                  <a:schemeClr val="tx1"/>
                </a:solidFill>
              </a:rPr>
              <a:t> When a host receives an </a:t>
            </a:r>
            <a:r>
              <a:rPr lang="en-US" sz="2000" dirty="0" err="1">
                <a:solidFill>
                  <a:schemeClr val="tx1"/>
                </a:solidFill>
              </a:rPr>
              <a:t>ICMP</a:t>
            </a:r>
            <a:r>
              <a:rPr lang="en-US" sz="2000" dirty="0">
                <a:solidFill>
                  <a:schemeClr val="tx1"/>
                </a:solidFill>
              </a:rPr>
              <a:t> echo request, it responds with an </a:t>
            </a:r>
            <a:r>
              <a:rPr lang="en-US" sz="2000" dirty="0" err="1">
                <a:solidFill>
                  <a:schemeClr val="tx1"/>
                </a:solidFill>
              </a:rPr>
              <a:t>ICMP</a:t>
            </a:r>
            <a:r>
              <a:rPr lang="en-US" sz="2000" dirty="0">
                <a:solidFill>
                  <a:schemeClr val="tx1"/>
                </a:solidFill>
              </a:rPr>
              <a:t> echo </a:t>
            </a:r>
            <a:r>
              <a:rPr lang="en-US" sz="2000" dirty="0" smtClean="0">
                <a:solidFill>
                  <a:schemeClr val="tx1"/>
                </a:solidFill>
              </a:rPr>
              <a:t>reply</a:t>
            </a:r>
          </a:p>
          <a:p>
            <a:r>
              <a:rPr lang="en-US" sz="2000" dirty="0" err="1">
                <a:solidFill>
                  <a:schemeClr val="tx1"/>
                </a:solidFill>
              </a:rPr>
              <a:t>Tracert</a:t>
            </a:r>
            <a:r>
              <a:rPr lang="en-US" sz="2000" dirty="0">
                <a:solidFill>
                  <a:schemeClr val="tx1"/>
                </a:solidFill>
              </a:rPr>
              <a:t> is a useful utility for confirming the routed path taken between two devices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686044" y="814989"/>
            <a:ext cx="4214628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3600" b="0" dirty="0" smtClean="0">
                <a:solidFill>
                  <a:schemeClr val="accent1"/>
                </a:solidFill>
                <a:ea typeface="ＭＳ Ｐゴシック" pitchFamily="34" charset="-128"/>
              </a:rPr>
              <a:t>Verifying Routing</a:t>
            </a:r>
          </a:p>
        </p:txBody>
      </p:sp>
    </p:spTree>
    <p:extLst>
      <p:ext uri="{BB962C8B-B14F-4D97-AF65-F5344CB8AC3E}">
        <p14:creationId xmlns:p14="http://schemas.microsoft.com/office/powerpoint/2010/main" val="426234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450850" y="1438646"/>
            <a:ext cx="8145463" cy="838200"/>
          </a:xfrm>
        </p:spPr>
        <p:txBody>
          <a:bodyPr/>
          <a:lstStyle/>
          <a:p>
            <a:pPr eaLnBrk="1" hangingPunct="1"/>
            <a:r>
              <a:rPr lang="en-US" altLang="ja-JP" sz="3600" dirty="0">
                <a:latin typeface="Arial" charset="0"/>
              </a:rPr>
              <a:t>Troubleshoot Common Inter-VLAN Connectivity Issues </a:t>
            </a:r>
            <a:endParaRPr lang="en-US" sz="3600" dirty="0">
              <a:latin typeface="Arial" charset="0"/>
            </a:endParaRP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536700"/>
            <a:ext cx="7940675" cy="5076825"/>
          </a:xfrm>
        </p:spPr>
        <p:txBody>
          <a:bodyPr/>
          <a:lstStyle/>
          <a:p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" y="2746623"/>
            <a:ext cx="3740150" cy="333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89221" name="Picture 5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113" y="2535485"/>
            <a:ext cx="4914900" cy="354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024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8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682496"/>
            <a:ext cx="8155110" cy="4622510"/>
          </a:xfrm>
        </p:spPr>
        <p:txBody>
          <a:bodyPr>
            <a:normAutofit fontScale="85000" lnSpcReduction="20000"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When </a:t>
            </a:r>
            <a:r>
              <a:rPr lang="en-US" sz="2000" dirty="0">
                <a:solidFill>
                  <a:schemeClr val="tx1"/>
                </a:solidFill>
              </a:rPr>
              <a:t>using the legacy routing </a:t>
            </a:r>
            <a:r>
              <a:rPr lang="en-US" sz="2000" dirty="0" smtClean="0">
                <a:solidFill>
                  <a:schemeClr val="tx1"/>
                </a:solidFill>
              </a:rPr>
              <a:t>model, ensure </a:t>
            </a:r>
            <a:r>
              <a:rPr lang="en-US" sz="2000" dirty="0">
                <a:solidFill>
                  <a:schemeClr val="tx1"/>
                </a:solidFill>
              </a:rPr>
              <a:t>that the switch ports that connect to the router interfaces are configured with the correct </a:t>
            </a: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 smtClean="0">
                <a:solidFill>
                  <a:schemeClr val="tx1"/>
                </a:solidFill>
              </a:rPr>
              <a:t>Use the </a:t>
            </a:r>
            <a:r>
              <a:rPr lang="en-US" sz="2000" b="1" dirty="0" err="1">
                <a:solidFill>
                  <a:schemeClr val="tx1"/>
                </a:solidFill>
              </a:rPr>
              <a:t>switchport</a:t>
            </a:r>
            <a:r>
              <a:rPr lang="en-US" sz="2000" b="1" dirty="0">
                <a:solidFill>
                  <a:schemeClr val="tx1"/>
                </a:solidFill>
              </a:rPr>
              <a:t> access </a:t>
            </a:r>
            <a:r>
              <a:rPr lang="en-US" sz="2000" b="1" dirty="0" err="1">
                <a:solidFill>
                  <a:schemeClr val="tx1"/>
                </a:solidFill>
              </a:rPr>
              <a:t>vlan</a:t>
            </a:r>
            <a:r>
              <a:rPr lang="en-US" sz="2000" b="1" dirty="0">
                <a:solidFill>
                  <a:schemeClr val="tx1"/>
                </a:solidFill>
              </a:rPr>
              <a:t> x</a:t>
            </a:r>
            <a:r>
              <a:rPr lang="en-US" sz="2000" b="1" dirty="0" smtClean="0">
                <a:solidFill>
                  <a:schemeClr val="tx1"/>
                </a:solidFill>
              </a:rPr>
              <a:t> </a:t>
            </a:r>
            <a:r>
              <a:rPr lang="en-US" sz="2000" dirty="0" smtClean="0">
                <a:solidFill>
                  <a:schemeClr val="tx1"/>
                </a:solidFill>
              </a:rPr>
              <a:t>command to correct any </a:t>
            </a:r>
            <a:r>
              <a:rPr lang="en-US" sz="2000" dirty="0" err="1" smtClean="0">
                <a:solidFill>
                  <a:schemeClr val="tx1"/>
                </a:solidFill>
              </a:rPr>
              <a:t>errouneous</a:t>
            </a:r>
            <a:r>
              <a:rPr lang="en-US" sz="2000" dirty="0" smtClean="0">
                <a:solidFill>
                  <a:schemeClr val="tx1"/>
                </a:solidFill>
              </a:rPr>
              <a:t> VLAN port assignment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Also ensure the router is connected to the correct switch port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When using router-on-a-stick, ensure the switch port connected to the router is configured as a trunk link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The </a:t>
            </a:r>
            <a:r>
              <a:rPr lang="en-US" sz="2000" b="1" dirty="0" err="1" smtClean="0">
                <a:solidFill>
                  <a:schemeClr val="tx1"/>
                </a:solidFill>
              </a:rPr>
              <a:t>switchport</a:t>
            </a:r>
            <a:r>
              <a:rPr lang="en-US" sz="2000" b="1" dirty="0" smtClean="0">
                <a:solidFill>
                  <a:schemeClr val="tx1"/>
                </a:solidFill>
              </a:rPr>
              <a:t>  mode trunk </a:t>
            </a:r>
            <a:r>
              <a:rPr lang="en-US" sz="2000" dirty="0" smtClean="0">
                <a:solidFill>
                  <a:schemeClr val="tx1"/>
                </a:solidFill>
              </a:rPr>
              <a:t>command can be used to solve this problem</a:t>
            </a:r>
          </a:p>
          <a:p>
            <a:r>
              <a:rPr lang="en-US" sz="2000" dirty="0">
                <a:solidFill>
                  <a:schemeClr val="tx1"/>
                </a:solidFill>
              </a:rPr>
              <a:t>With router-on-a-stick configurations, a common problem is assigning the wrong VLAN ID to the </a:t>
            </a:r>
            <a:r>
              <a:rPr lang="en-US" sz="2000" dirty="0" err="1">
                <a:solidFill>
                  <a:schemeClr val="tx1"/>
                </a:solidFill>
              </a:rPr>
              <a:t>subinterface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dirty="0">
                <a:solidFill>
                  <a:schemeClr val="tx1"/>
                </a:solidFill>
              </a:rPr>
              <a:t>The </a:t>
            </a:r>
            <a:r>
              <a:rPr lang="en-US" sz="2000" b="1" dirty="0">
                <a:solidFill>
                  <a:schemeClr val="tx1"/>
                </a:solidFill>
              </a:rPr>
              <a:t>show interface </a:t>
            </a:r>
            <a:r>
              <a:rPr lang="en-US" sz="2000" dirty="0">
                <a:solidFill>
                  <a:schemeClr val="tx1"/>
                </a:solidFill>
              </a:rPr>
              <a:t>command can help detecting </a:t>
            </a:r>
            <a:r>
              <a:rPr lang="en-US" sz="2000" dirty="0" err="1">
                <a:solidFill>
                  <a:schemeClr val="tx1"/>
                </a:solidFill>
              </a:rPr>
              <a:t>thi</a:t>
            </a:r>
            <a:r>
              <a:rPr lang="en-US" sz="2000" dirty="0">
                <a:solidFill>
                  <a:schemeClr val="tx1"/>
                </a:solidFill>
              </a:rPr>
              <a:t> problem</a:t>
            </a:r>
          </a:p>
          <a:p>
            <a:r>
              <a:rPr lang="en-US" sz="2000" dirty="0">
                <a:solidFill>
                  <a:schemeClr val="tx1"/>
                </a:solidFill>
              </a:rPr>
              <a:t>If this is the case, use the </a:t>
            </a:r>
            <a:r>
              <a:rPr lang="en-US" sz="2000" b="1" dirty="0">
                <a:solidFill>
                  <a:schemeClr val="tx1"/>
                </a:solidFill>
              </a:rPr>
              <a:t>encapsulation dot1q &lt;</a:t>
            </a:r>
            <a:r>
              <a:rPr lang="en-US" sz="2000" b="1" dirty="0" err="1">
                <a:solidFill>
                  <a:schemeClr val="tx1"/>
                </a:solidFill>
              </a:rPr>
              <a:t>vlan</a:t>
            </a:r>
            <a:r>
              <a:rPr lang="en-US" sz="2000" b="1" dirty="0">
                <a:solidFill>
                  <a:schemeClr val="tx1"/>
                </a:solidFill>
              </a:rPr>
              <a:t> id&gt; </a:t>
            </a:r>
            <a:r>
              <a:rPr lang="en-US" sz="2000" dirty="0">
                <a:solidFill>
                  <a:schemeClr val="tx1"/>
                </a:solidFill>
              </a:rPr>
              <a:t> interface command to fix the problem</a:t>
            </a:r>
            <a:endParaRPr lang="en-US" sz="2000" b="1" dirty="0">
              <a:solidFill>
                <a:schemeClr val="tx1"/>
              </a:solidFill>
            </a:endParaRPr>
          </a:p>
          <a:p>
            <a:endParaRPr lang="en-US" sz="2000" dirty="0" smtClean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625084" y="693069"/>
            <a:ext cx="4287780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1800" b="0" dirty="0" smtClean="0">
                <a:solidFill>
                  <a:schemeClr val="accent1"/>
                </a:solidFill>
                <a:ea typeface="ＭＳ Ｐゴシック" pitchFamily="34" charset="-128"/>
              </a:rPr>
              <a:t/>
            </a:r>
            <a:br>
              <a:rPr lang="en-US" sz="1800" b="0" dirty="0" smtClean="0">
                <a:solidFill>
                  <a:schemeClr val="accent1"/>
                </a:solidFill>
                <a:ea typeface="ＭＳ Ｐゴシック" pitchFamily="34" charset="-128"/>
              </a:rPr>
            </a:br>
            <a:r>
              <a:rPr lang="en-US" b="0" dirty="0" smtClean="0">
                <a:solidFill>
                  <a:schemeClr val="accent1"/>
                </a:solidFill>
                <a:ea typeface="ＭＳ Ｐゴシック" pitchFamily="34" charset="-128"/>
              </a:rPr>
              <a:t>Switch Port Issues</a:t>
            </a:r>
          </a:p>
        </p:txBody>
      </p:sp>
    </p:spTree>
    <p:extLst>
      <p:ext uri="{BB962C8B-B14F-4D97-AF65-F5344CB8AC3E}">
        <p14:creationId xmlns:p14="http://schemas.microsoft.com/office/powerpoint/2010/main" val="198118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360166" y="1155516"/>
            <a:ext cx="8145463" cy="838200"/>
          </a:xfrm>
        </p:spPr>
        <p:txBody>
          <a:bodyPr/>
          <a:lstStyle/>
          <a:p>
            <a:pPr eaLnBrk="1" hangingPunct="1"/>
            <a:r>
              <a:rPr lang="en-US" altLang="ja-JP" sz="3200" dirty="0">
                <a:latin typeface="Arial" charset="0"/>
              </a:rPr>
              <a:t>Troubleshoot Common Inter-VLAN Connectivity Issues </a:t>
            </a:r>
            <a:endParaRPr lang="en-US" sz="3200" dirty="0">
              <a:latin typeface="Arial" charset="0"/>
            </a:endParaRP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536700"/>
            <a:ext cx="7940675" cy="5076825"/>
          </a:xfrm>
        </p:spPr>
        <p:txBody>
          <a:bodyPr/>
          <a:lstStyle/>
          <a:p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351" y="2191663"/>
            <a:ext cx="6293460" cy="442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836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1199" y="1962878"/>
            <a:ext cx="7940675" cy="4108738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When using legacy inter-</a:t>
            </a:r>
            <a:r>
              <a:rPr lang="en-US" sz="2000" dirty="0" err="1" smtClean="0">
                <a:solidFill>
                  <a:schemeClr val="tx1"/>
                </a:solidFill>
              </a:rPr>
              <a:t>VLAN</a:t>
            </a:r>
            <a:r>
              <a:rPr lang="en-US" sz="2000" dirty="0" smtClean="0">
                <a:solidFill>
                  <a:schemeClr val="tx1"/>
                </a:solidFill>
              </a:rPr>
              <a:t> routing, ensure the router has the correct IP address and mask on the interfaces connecting to the switch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Also ensure the network devices are configured with the correct IP address and mask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In the router, </a:t>
            </a:r>
            <a:r>
              <a:rPr lang="en-US" sz="2000" dirty="0">
                <a:solidFill>
                  <a:schemeClr val="tx1"/>
                </a:solidFill>
              </a:rPr>
              <a:t>the </a:t>
            </a:r>
            <a:r>
              <a:rPr lang="en-US" sz="2000" b="1" dirty="0" err="1">
                <a:solidFill>
                  <a:schemeClr val="tx1"/>
                </a:solidFill>
              </a:rPr>
              <a:t>ip</a:t>
            </a:r>
            <a:r>
              <a:rPr lang="en-US" sz="2000" b="1" dirty="0">
                <a:solidFill>
                  <a:schemeClr val="tx1"/>
                </a:solidFill>
              </a:rPr>
              <a:t> address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smtClean="0">
                <a:solidFill>
                  <a:schemeClr val="tx1"/>
                </a:solidFill>
              </a:rPr>
              <a:t>command can be used to fix any erroneous IP assignments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In the PCs, refer to the installed operating system documentation to properly change IP information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759708" y="868646"/>
            <a:ext cx="7682166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dirty="0" smtClean="0">
                <a:solidFill>
                  <a:schemeClr val="accent1"/>
                </a:solidFill>
                <a:ea typeface="ＭＳ Ｐゴシック" pitchFamily="34" charset="-128"/>
              </a:rPr>
              <a:t>Errors With IP Address And Subnet Mask</a:t>
            </a:r>
          </a:p>
        </p:txBody>
      </p:sp>
    </p:spTree>
    <p:extLst>
      <p:ext uri="{BB962C8B-B14F-4D97-AF65-F5344CB8AC3E}">
        <p14:creationId xmlns:p14="http://schemas.microsoft.com/office/powerpoint/2010/main" val="2309571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2064802"/>
            <a:ext cx="7940675" cy="3823934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To verify if the correct IP address is configured in the router, use the </a:t>
            </a:r>
            <a:r>
              <a:rPr lang="en-US" sz="2000" b="1" dirty="0" smtClean="0">
                <a:solidFill>
                  <a:schemeClr val="tx1"/>
                </a:solidFill>
              </a:rPr>
              <a:t>show </a:t>
            </a:r>
            <a:r>
              <a:rPr lang="en-US" sz="2000" b="1" dirty="0" err="1" smtClean="0">
                <a:solidFill>
                  <a:schemeClr val="tx1"/>
                </a:solidFill>
              </a:rPr>
              <a:t>ip</a:t>
            </a:r>
            <a:r>
              <a:rPr lang="en-US" sz="2000" b="1" dirty="0" smtClean="0">
                <a:solidFill>
                  <a:schemeClr val="tx1"/>
                </a:solidFill>
              </a:rPr>
              <a:t> interface </a:t>
            </a:r>
            <a:r>
              <a:rPr lang="en-US" sz="2000" dirty="0" smtClean="0">
                <a:solidFill>
                  <a:schemeClr val="tx1"/>
                </a:solidFill>
              </a:rPr>
              <a:t>command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The </a:t>
            </a:r>
            <a:r>
              <a:rPr lang="en-US" sz="2000" b="1" dirty="0" smtClean="0">
                <a:solidFill>
                  <a:schemeClr val="tx1"/>
                </a:solidFill>
              </a:rPr>
              <a:t>show running-</a:t>
            </a:r>
            <a:r>
              <a:rPr lang="en-US" sz="2000" b="1" dirty="0" err="1" smtClean="0">
                <a:solidFill>
                  <a:schemeClr val="tx1"/>
                </a:solidFill>
              </a:rPr>
              <a:t>config</a:t>
            </a:r>
            <a:r>
              <a:rPr lang="en-US" sz="2000" b="1" dirty="0" smtClean="0">
                <a:solidFill>
                  <a:schemeClr val="tx1"/>
                </a:solidFill>
              </a:rPr>
              <a:t> </a:t>
            </a:r>
            <a:r>
              <a:rPr lang="en-US" sz="2000" dirty="0" smtClean="0">
                <a:solidFill>
                  <a:schemeClr val="tx1"/>
                </a:solidFill>
              </a:rPr>
              <a:t>can also be useful when troubleshooting router related problems</a:t>
            </a:r>
          </a:p>
          <a:p>
            <a:r>
              <a:rPr lang="en-US" sz="2000" dirty="0">
                <a:solidFill>
                  <a:schemeClr val="tx1"/>
                </a:solidFill>
              </a:rPr>
              <a:t>Although configuring </a:t>
            </a:r>
            <a:r>
              <a:rPr lang="en-US" sz="2000" dirty="0" err="1">
                <a:solidFill>
                  <a:schemeClr val="tx1"/>
                </a:solidFill>
              </a:rPr>
              <a:t>subinterface</a:t>
            </a:r>
            <a:r>
              <a:rPr lang="en-US" sz="2000" dirty="0">
                <a:solidFill>
                  <a:schemeClr val="tx1"/>
                </a:solidFill>
              </a:rPr>
              <a:t> IDs to match the </a:t>
            </a:r>
            <a:r>
              <a:rPr lang="en-US" sz="2000" dirty="0" err="1">
                <a:solidFill>
                  <a:schemeClr val="tx1"/>
                </a:solidFill>
              </a:rPr>
              <a:t>VLAN</a:t>
            </a:r>
            <a:r>
              <a:rPr lang="en-US" sz="2000" dirty="0">
                <a:solidFill>
                  <a:schemeClr val="tx1"/>
                </a:solidFill>
              </a:rPr>
              <a:t> number makes it easier to manage inter-</a:t>
            </a:r>
            <a:r>
              <a:rPr lang="en-US" sz="2000" dirty="0" err="1">
                <a:solidFill>
                  <a:schemeClr val="tx1"/>
                </a:solidFill>
              </a:rPr>
              <a:t>VLAN</a:t>
            </a:r>
            <a:r>
              <a:rPr lang="en-US" sz="2000" dirty="0">
                <a:solidFill>
                  <a:schemeClr val="tx1"/>
                </a:solidFill>
              </a:rPr>
              <a:t> configuration, it is not a requirement. When troubleshooting addressing issues, ensure that the </a:t>
            </a:r>
            <a:r>
              <a:rPr lang="en-US" sz="2000" dirty="0" err="1">
                <a:solidFill>
                  <a:schemeClr val="tx1"/>
                </a:solidFill>
              </a:rPr>
              <a:t>subinterface</a:t>
            </a:r>
            <a:r>
              <a:rPr lang="en-US" sz="2000" dirty="0">
                <a:solidFill>
                  <a:schemeClr val="tx1"/>
                </a:solidFill>
              </a:rPr>
              <a:t> is configured with the correct address for that </a:t>
            </a:r>
            <a:r>
              <a:rPr lang="en-US" sz="2000" dirty="0" err="1">
                <a:solidFill>
                  <a:schemeClr val="tx1"/>
                </a:solidFill>
              </a:rPr>
              <a:t>VLAN</a:t>
            </a:r>
            <a:r>
              <a:rPr lang="en-US" sz="20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647514" y="1005489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2800" b="0" dirty="0" smtClean="0">
                <a:solidFill>
                  <a:schemeClr val="accent1"/>
                </a:solidFill>
                <a:ea typeface="ＭＳ Ｐゴシック" pitchFamily="34" charset="-128"/>
              </a:rPr>
              <a:t/>
            </a:r>
            <a:br>
              <a:rPr lang="en-US" sz="2800" b="0" dirty="0" smtClean="0">
                <a:solidFill>
                  <a:schemeClr val="accent1"/>
                </a:solidFill>
                <a:ea typeface="ＭＳ Ｐゴシック" pitchFamily="34" charset="-128"/>
              </a:rPr>
            </a:br>
            <a:r>
              <a:rPr lang="en-US" sz="2800" b="0" dirty="0" smtClean="0">
                <a:solidFill>
                  <a:schemeClr val="accent1"/>
                </a:solidFill>
                <a:ea typeface="ＭＳ Ｐゴシック" pitchFamily="34" charset="-128"/>
              </a:rPr>
              <a:t>Verifying IP Address And Subnet Mask Configuration Issues</a:t>
            </a:r>
          </a:p>
        </p:txBody>
      </p:sp>
    </p:spTree>
    <p:extLst>
      <p:ext uri="{BB962C8B-B14F-4D97-AF65-F5344CB8AC3E}">
        <p14:creationId xmlns:p14="http://schemas.microsoft.com/office/powerpoint/2010/main" val="67701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2060448"/>
            <a:ext cx="7940675" cy="4427438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Layer </a:t>
            </a:r>
            <a:r>
              <a:rPr lang="en-US" sz="2000" dirty="0">
                <a:solidFill>
                  <a:schemeClr val="tx1"/>
                </a:solidFill>
              </a:rPr>
              <a:t>3 switches usually have packet-switching throughputs in the millions of packets per second (</a:t>
            </a:r>
            <a:r>
              <a:rPr lang="en-US" sz="2000" dirty="0" err="1">
                <a:solidFill>
                  <a:schemeClr val="tx1"/>
                </a:solidFill>
              </a:rPr>
              <a:t>pps</a:t>
            </a:r>
            <a:r>
              <a:rPr lang="en-US" sz="2000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All Catalyst switches support two types of Layer 3 interfaces: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Routed Port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 err="1">
                <a:solidFill>
                  <a:schemeClr val="tx1"/>
                </a:solidFill>
              </a:rPr>
              <a:t>SVI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dirty="0">
                <a:solidFill>
                  <a:schemeClr val="tx1"/>
                </a:solidFill>
              </a:rPr>
              <a:t>High-performance switches, such as the Catalyst 6500 and Catalyst </a:t>
            </a:r>
            <a:r>
              <a:rPr lang="en-US" sz="2000" dirty="0" smtClean="0">
                <a:solidFill>
                  <a:schemeClr val="tx1"/>
                </a:solidFill>
              </a:rPr>
              <a:t>4500, are able to perform most of the router’s functions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But several </a:t>
            </a:r>
            <a:r>
              <a:rPr lang="en-US" sz="2000" dirty="0">
                <a:solidFill>
                  <a:schemeClr val="tx1"/>
                </a:solidFill>
              </a:rPr>
              <a:t>models of Catalyst switches require enhanced software for specific routing protocol feature</a:t>
            </a:r>
            <a:endParaRPr lang="en-US" sz="2000" dirty="0" smtClean="0">
              <a:solidFill>
                <a:schemeClr val="tx1"/>
              </a:solidFill>
            </a:endParaRPr>
          </a:p>
          <a:p>
            <a:endParaRPr lang="en-US" sz="2000" dirty="0" smtClean="0">
              <a:solidFill>
                <a:schemeClr val="tx1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1027932" y="964812"/>
            <a:ext cx="7079748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3600" b="0" dirty="0" smtClean="0">
                <a:solidFill>
                  <a:schemeClr val="accent1"/>
                </a:solidFill>
                <a:ea typeface="ＭＳ Ｐゴシック" pitchFamily="34" charset="-128"/>
              </a:rPr>
              <a:t>Introduction To Layer 3 Switching</a:t>
            </a:r>
          </a:p>
        </p:txBody>
      </p:sp>
    </p:spTree>
    <p:extLst>
      <p:ext uri="{BB962C8B-B14F-4D97-AF65-F5344CB8AC3E}">
        <p14:creationId xmlns:p14="http://schemas.microsoft.com/office/powerpoint/2010/main" val="142589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694654"/>
            <a:ext cx="7940675" cy="5024880"/>
          </a:xfrm>
        </p:spPr>
        <p:txBody>
          <a:bodyPr>
            <a:normAutofit/>
          </a:bodyPr>
          <a:lstStyle/>
          <a:p>
            <a:r>
              <a:rPr lang="en-US" sz="1800" dirty="0" smtClean="0">
                <a:solidFill>
                  <a:schemeClr val="tx1"/>
                </a:solidFill>
              </a:rPr>
              <a:t>Today routing </a:t>
            </a:r>
            <a:r>
              <a:rPr lang="en-US" sz="1800" dirty="0">
                <a:solidFill>
                  <a:schemeClr val="tx1"/>
                </a:solidFill>
              </a:rPr>
              <a:t>has become faster and </a:t>
            </a:r>
            <a:r>
              <a:rPr lang="en-US" sz="1800" dirty="0" smtClean="0">
                <a:solidFill>
                  <a:schemeClr val="tx1"/>
                </a:solidFill>
              </a:rPr>
              <a:t>cheaper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smtClean="0">
                <a:solidFill>
                  <a:schemeClr val="tx1"/>
                </a:solidFill>
              </a:rPr>
              <a:t>and can performed at hardware speed</a:t>
            </a:r>
          </a:p>
          <a:p>
            <a:r>
              <a:rPr lang="en-US" sz="1800" dirty="0" smtClean="0">
                <a:solidFill>
                  <a:schemeClr val="tx1"/>
                </a:solidFill>
              </a:rPr>
              <a:t>It can be transferred to core and distribution devices with little to no impact on network performance</a:t>
            </a:r>
          </a:p>
          <a:p>
            <a:r>
              <a:rPr lang="en-US" sz="1800" dirty="0">
                <a:solidFill>
                  <a:schemeClr val="tx1"/>
                </a:solidFill>
              </a:rPr>
              <a:t>Many users are in separate </a:t>
            </a:r>
            <a:r>
              <a:rPr lang="en-US" sz="1800" dirty="0" err="1">
                <a:solidFill>
                  <a:schemeClr val="tx1"/>
                </a:solidFill>
              </a:rPr>
              <a:t>VLANs</a:t>
            </a:r>
            <a:r>
              <a:rPr lang="en-US" sz="1800" dirty="0">
                <a:solidFill>
                  <a:schemeClr val="tx1"/>
                </a:solidFill>
              </a:rPr>
              <a:t>, and each </a:t>
            </a:r>
            <a:r>
              <a:rPr lang="en-US" sz="1800" dirty="0" err="1">
                <a:solidFill>
                  <a:schemeClr val="tx1"/>
                </a:solidFill>
              </a:rPr>
              <a:t>VLAN</a:t>
            </a:r>
            <a:r>
              <a:rPr lang="en-US" sz="1800" dirty="0">
                <a:solidFill>
                  <a:schemeClr val="tx1"/>
                </a:solidFill>
              </a:rPr>
              <a:t> is usually a separate </a:t>
            </a:r>
            <a:r>
              <a:rPr lang="en-US" sz="1800" dirty="0" smtClean="0">
                <a:solidFill>
                  <a:schemeClr val="tx1"/>
                </a:solidFill>
              </a:rPr>
              <a:t>subnet</a:t>
            </a:r>
          </a:p>
          <a:p>
            <a:r>
              <a:rPr lang="en-US" sz="1800" dirty="0">
                <a:solidFill>
                  <a:schemeClr val="tx1"/>
                </a:solidFill>
              </a:rPr>
              <a:t>This implies that each distribution switch must have IP addresses matching each access switch </a:t>
            </a:r>
            <a:r>
              <a:rPr lang="en-US" sz="1800" dirty="0" err="1" smtClean="0">
                <a:solidFill>
                  <a:schemeClr val="tx1"/>
                </a:solidFill>
              </a:rPr>
              <a:t>VLAN</a:t>
            </a:r>
            <a:endParaRPr lang="en-US" sz="1800" dirty="0" smtClean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Layer 3 (routed) ports are normally implemented between the distribution and the core </a:t>
            </a:r>
            <a:r>
              <a:rPr lang="en-US" sz="1800" dirty="0" smtClean="0">
                <a:solidFill>
                  <a:schemeClr val="tx1"/>
                </a:solidFill>
              </a:rPr>
              <a:t>layer</a:t>
            </a:r>
          </a:p>
          <a:p>
            <a:r>
              <a:rPr lang="en-US" sz="1800" dirty="0" smtClean="0">
                <a:solidFill>
                  <a:schemeClr val="tx1"/>
                </a:solidFill>
              </a:rPr>
              <a:t>This model is less dependent on spanning-tree as there are no loops in the Layer 2 portion of the topology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1405884" y="856454"/>
            <a:ext cx="625069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3600" b="0" dirty="0" smtClean="0">
                <a:solidFill>
                  <a:schemeClr val="accent1"/>
                </a:solidFill>
                <a:ea typeface="ＭＳ Ｐゴシック" pitchFamily="34" charset="-128"/>
              </a:rPr>
              <a:t>Inter-VLAN Routing with SVIs</a:t>
            </a:r>
          </a:p>
        </p:txBody>
      </p:sp>
    </p:spTree>
    <p:extLst>
      <p:ext uri="{BB962C8B-B14F-4D97-AF65-F5344CB8AC3E}">
        <p14:creationId xmlns:p14="http://schemas.microsoft.com/office/powerpoint/2010/main" val="30828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1199" y="1828766"/>
            <a:ext cx="7940675" cy="4742722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By default, an </a:t>
            </a:r>
            <a:r>
              <a:rPr lang="en-US" sz="1800" dirty="0" err="1">
                <a:solidFill>
                  <a:schemeClr val="tx1"/>
                </a:solidFill>
              </a:rPr>
              <a:t>SVI</a:t>
            </a:r>
            <a:r>
              <a:rPr lang="en-US" sz="1800" dirty="0">
                <a:solidFill>
                  <a:schemeClr val="tx1"/>
                </a:solidFill>
              </a:rPr>
              <a:t> is created for the default </a:t>
            </a:r>
            <a:r>
              <a:rPr lang="en-US" sz="1800" dirty="0" err="1">
                <a:solidFill>
                  <a:schemeClr val="tx1"/>
                </a:solidFill>
              </a:rPr>
              <a:t>VLAN</a:t>
            </a:r>
            <a:r>
              <a:rPr lang="en-US" sz="1800" dirty="0">
                <a:solidFill>
                  <a:schemeClr val="tx1"/>
                </a:solidFill>
              </a:rPr>
              <a:t> (</a:t>
            </a:r>
            <a:r>
              <a:rPr lang="en-US" sz="1800" dirty="0" err="1" smtClean="0">
                <a:solidFill>
                  <a:schemeClr val="tx1"/>
                </a:solidFill>
              </a:rPr>
              <a:t>VLAN1</a:t>
            </a:r>
            <a:r>
              <a:rPr lang="en-US" sz="1800" dirty="0" smtClean="0">
                <a:solidFill>
                  <a:schemeClr val="tx1"/>
                </a:solidFill>
              </a:rPr>
              <a:t>). This allows for remote </a:t>
            </a:r>
            <a:r>
              <a:rPr lang="en-US" sz="1800" dirty="0">
                <a:solidFill>
                  <a:schemeClr val="tx1"/>
                </a:solidFill>
              </a:rPr>
              <a:t>switch </a:t>
            </a:r>
            <a:r>
              <a:rPr lang="en-US" sz="1800" dirty="0" smtClean="0">
                <a:solidFill>
                  <a:schemeClr val="tx1"/>
                </a:solidFill>
              </a:rPr>
              <a:t>administration</a:t>
            </a:r>
          </a:p>
          <a:p>
            <a:r>
              <a:rPr lang="en-US" sz="1800" dirty="0" smtClean="0">
                <a:solidFill>
                  <a:schemeClr val="tx1"/>
                </a:solidFill>
              </a:rPr>
              <a:t>Any additional </a:t>
            </a:r>
            <a:r>
              <a:rPr lang="en-US" sz="1800" dirty="0" err="1">
                <a:solidFill>
                  <a:schemeClr val="tx1"/>
                </a:solidFill>
              </a:rPr>
              <a:t>SVIs</a:t>
            </a:r>
            <a:r>
              <a:rPr lang="en-US" sz="1800" dirty="0">
                <a:solidFill>
                  <a:schemeClr val="tx1"/>
                </a:solidFill>
              </a:rPr>
              <a:t> must be </a:t>
            </a:r>
            <a:r>
              <a:rPr lang="en-US" sz="1800" dirty="0" smtClean="0">
                <a:solidFill>
                  <a:schemeClr val="tx1"/>
                </a:solidFill>
              </a:rPr>
              <a:t>created by the admin</a:t>
            </a:r>
          </a:p>
          <a:p>
            <a:r>
              <a:rPr lang="en-US" sz="1800" dirty="0" err="1">
                <a:solidFill>
                  <a:schemeClr val="tx1"/>
                </a:solidFill>
              </a:rPr>
              <a:t>SVIs</a:t>
            </a:r>
            <a:r>
              <a:rPr lang="en-US" sz="1800" dirty="0">
                <a:solidFill>
                  <a:schemeClr val="tx1"/>
                </a:solidFill>
              </a:rPr>
              <a:t> are created the first time the </a:t>
            </a:r>
            <a:r>
              <a:rPr lang="en-US" sz="1800" dirty="0" err="1">
                <a:solidFill>
                  <a:schemeClr val="tx1"/>
                </a:solidFill>
              </a:rPr>
              <a:t>VLAN</a:t>
            </a:r>
            <a:r>
              <a:rPr lang="en-US" sz="1800" dirty="0">
                <a:solidFill>
                  <a:schemeClr val="tx1"/>
                </a:solidFill>
              </a:rPr>
              <a:t> interface configuration mode is entered for a particular </a:t>
            </a:r>
            <a:r>
              <a:rPr lang="en-US" sz="1800" dirty="0" err="1">
                <a:solidFill>
                  <a:schemeClr val="tx1"/>
                </a:solidFill>
              </a:rPr>
              <a:t>VLAN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 smtClean="0">
                <a:solidFill>
                  <a:schemeClr val="tx1"/>
                </a:solidFill>
              </a:rPr>
              <a:t>SVI</a:t>
            </a:r>
            <a:endParaRPr lang="en-US" sz="1800" dirty="0" smtClean="0">
              <a:solidFill>
                <a:schemeClr val="tx1"/>
              </a:solidFill>
            </a:endParaRPr>
          </a:p>
          <a:p>
            <a:r>
              <a:rPr lang="en-US" sz="1800" dirty="0" smtClean="0">
                <a:solidFill>
                  <a:schemeClr val="tx1"/>
                </a:solidFill>
              </a:rPr>
              <a:t>The </a:t>
            </a:r>
            <a:r>
              <a:rPr lang="en-US" sz="1800" b="1" dirty="0" smtClean="0">
                <a:solidFill>
                  <a:schemeClr val="tx1"/>
                </a:solidFill>
              </a:rPr>
              <a:t>interface </a:t>
            </a:r>
            <a:r>
              <a:rPr lang="en-US" sz="1800" b="1" dirty="0" err="1">
                <a:solidFill>
                  <a:schemeClr val="tx1"/>
                </a:solidFill>
              </a:rPr>
              <a:t>vlan</a:t>
            </a:r>
            <a:r>
              <a:rPr lang="en-US" sz="1800" b="1" dirty="0">
                <a:solidFill>
                  <a:schemeClr val="tx1"/>
                </a:solidFill>
              </a:rPr>
              <a:t> 10 </a:t>
            </a:r>
            <a:r>
              <a:rPr lang="en-US" sz="1800" dirty="0" smtClean="0">
                <a:solidFill>
                  <a:schemeClr val="tx1"/>
                </a:solidFill>
              </a:rPr>
              <a:t>entered by the first time creates an </a:t>
            </a:r>
            <a:r>
              <a:rPr lang="en-US" sz="1800" dirty="0" err="1" smtClean="0">
                <a:solidFill>
                  <a:schemeClr val="tx1"/>
                </a:solidFill>
              </a:rPr>
              <a:t>SVI</a:t>
            </a:r>
            <a:r>
              <a:rPr lang="en-US" sz="1800" dirty="0" smtClean="0">
                <a:solidFill>
                  <a:schemeClr val="tx1"/>
                </a:solidFill>
              </a:rPr>
              <a:t> named </a:t>
            </a:r>
            <a:r>
              <a:rPr lang="en-US" sz="1800" dirty="0" err="1" smtClean="0">
                <a:solidFill>
                  <a:schemeClr val="tx1"/>
                </a:solidFill>
              </a:rPr>
              <a:t>VLAN</a:t>
            </a:r>
            <a:r>
              <a:rPr lang="en-US" sz="1800" dirty="0" smtClean="0">
                <a:solidFill>
                  <a:schemeClr val="tx1"/>
                </a:solidFill>
              </a:rPr>
              <a:t> 10</a:t>
            </a:r>
          </a:p>
          <a:p>
            <a:r>
              <a:rPr lang="en-US" sz="1800" dirty="0">
                <a:solidFill>
                  <a:schemeClr val="tx1"/>
                </a:solidFill>
              </a:rPr>
              <a:t>The </a:t>
            </a:r>
            <a:r>
              <a:rPr lang="en-US" sz="1800" dirty="0" err="1">
                <a:solidFill>
                  <a:schemeClr val="tx1"/>
                </a:solidFill>
              </a:rPr>
              <a:t>VLAN</a:t>
            </a:r>
            <a:r>
              <a:rPr lang="en-US" sz="1800" dirty="0">
                <a:solidFill>
                  <a:schemeClr val="tx1"/>
                </a:solidFill>
              </a:rPr>
              <a:t> number used corresponds to the </a:t>
            </a:r>
            <a:r>
              <a:rPr lang="en-US" sz="1800" dirty="0" err="1">
                <a:solidFill>
                  <a:schemeClr val="tx1"/>
                </a:solidFill>
              </a:rPr>
              <a:t>VLAN</a:t>
            </a:r>
            <a:r>
              <a:rPr lang="en-US" sz="1800" dirty="0">
                <a:solidFill>
                  <a:schemeClr val="tx1"/>
                </a:solidFill>
              </a:rPr>
              <a:t> tag associated with data frames on an </a:t>
            </a:r>
            <a:r>
              <a:rPr lang="en-US" sz="1800" dirty="0" err="1">
                <a:solidFill>
                  <a:schemeClr val="tx1"/>
                </a:solidFill>
              </a:rPr>
              <a:t>802.1Q</a:t>
            </a:r>
            <a:r>
              <a:rPr lang="en-US" sz="1800" dirty="0">
                <a:solidFill>
                  <a:schemeClr val="tx1"/>
                </a:solidFill>
              </a:rPr>
              <a:t> encapsulated </a:t>
            </a:r>
            <a:r>
              <a:rPr lang="en-US" sz="1800" dirty="0" smtClean="0">
                <a:solidFill>
                  <a:schemeClr val="tx1"/>
                </a:solidFill>
              </a:rPr>
              <a:t>trunk</a:t>
            </a:r>
          </a:p>
          <a:p>
            <a:r>
              <a:rPr lang="en-US" sz="1800" dirty="0">
                <a:solidFill>
                  <a:schemeClr val="tx1"/>
                </a:solidFill>
              </a:rPr>
              <a:t>Whenever the </a:t>
            </a:r>
            <a:r>
              <a:rPr lang="en-US" sz="1800" dirty="0" err="1">
                <a:solidFill>
                  <a:schemeClr val="tx1"/>
                </a:solidFill>
              </a:rPr>
              <a:t>SVI</a:t>
            </a:r>
            <a:r>
              <a:rPr lang="en-US" sz="1800" dirty="0">
                <a:solidFill>
                  <a:schemeClr val="tx1"/>
                </a:solidFill>
              </a:rPr>
              <a:t> is created, ensure that particular </a:t>
            </a:r>
            <a:r>
              <a:rPr lang="en-US" sz="1800" dirty="0" err="1">
                <a:solidFill>
                  <a:schemeClr val="tx1"/>
                </a:solidFill>
              </a:rPr>
              <a:t>VLAN</a:t>
            </a:r>
            <a:r>
              <a:rPr lang="en-US" sz="1800" dirty="0">
                <a:solidFill>
                  <a:schemeClr val="tx1"/>
                </a:solidFill>
              </a:rPr>
              <a:t> is present in the </a:t>
            </a:r>
            <a:r>
              <a:rPr lang="en-US" sz="1800" dirty="0" err="1">
                <a:solidFill>
                  <a:schemeClr val="tx1"/>
                </a:solidFill>
              </a:rPr>
              <a:t>VLAN</a:t>
            </a:r>
            <a:r>
              <a:rPr lang="en-US" sz="1800" dirty="0">
                <a:solidFill>
                  <a:schemeClr val="tx1"/>
                </a:solidFill>
              </a:rPr>
              <a:t> database</a:t>
            </a:r>
            <a:endParaRPr lang="en-US" sz="1800" dirty="0" smtClean="0">
              <a:solidFill>
                <a:schemeClr val="tx1"/>
              </a:solidFill>
            </a:endParaRPr>
          </a:p>
          <a:p>
            <a:endParaRPr lang="en-US" sz="1800" dirty="0" smtClean="0">
              <a:solidFill>
                <a:schemeClr val="tx1"/>
              </a:solidFill>
            </a:endParaRPr>
          </a:p>
          <a:p>
            <a:endParaRPr lang="en-US" sz="1800" dirty="0" smtClean="0">
              <a:solidFill>
                <a:schemeClr val="tx1"/>
              </a:solidFill>
            </a:endParaRPr>
          </a:p>
          <a:p>
            <a:endParaRPr lang="en-US" sz="1800" dirty="0" smtClean="0">
              <a:solidFill>
                <a:schemeClr val="tx1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759708" y="900333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3600" b="0" dirty="0" smtClean="0">
                <a:solidFill>
                  <a:schemeClr val="accent1"/>
                </a:solidFill>
                <a:ea typeface="ＭＳ Ｐゴシック" pitchFamily="34" charset="-128"/>
              </a:rPr>
              <a:t>Inter-VLAN Routing with SVIs (</a:t>
            </a:r>
            <a:r>
              <a:rPr lang="en-US" sz="3600" b="0" dirty="0" err="1" smtClean="0">
                <a:solidFill>
                  <a:schemeClr val="accent1"/>
                </a:solidFill>
                <a:ea typeface="ＭＳ Ｐゴシック" pitchFamily="34" charset="-128"/>
              </a:rPr>
              <a:t>cont</a:t>
            </a:r>
            <a:r>
              <a:rPr lang="en-US" sz="3600" b="0" dirty="0" smtClean="0">
                <a:solidFill>
                  <a:schemeClr val="accent1"/>
                </a:solidFill>
                <a:ea typeface="ＭＳ Ｐゴシック" pitchFamily="34" charset="-128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8307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2292096"/>
            <a:ext cx="7940675" cy="4195790"/>
          </a:xfrm>
        </p:spPr>
        <p:txBody>
          <a:bodyPr>
            <a:normAutofit/>
          </a:bodyPr>
          <a:lstStyle/>
          <a:p>
            <a:r>
              <a:rPr lang="en-US" sz="2000" dirty="0" err="1" smtClean="0">
                <a:solidFill>
                  <a:schemeClr val="tx1"/>
                </a:solidFill>
              </a:rPr>
              <a:t>SVIs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advantages </a:t>
            </a:r>
            <a:r>
              <a:rPr lang="en-US" sz="2000" dirty="0" smtClean="0">
                <a:solidFill>
                  <a:schemeClr val="tx1"/>
                </a:solidFill>
              </a:rPr>
              <a:t>include:</a:t>
            </a:r>
            <a:endParaRPr lang="en-US" sz="2000" dirty="0">
              <a:solidFill>
                <a:schemeClr val="tx1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It is much faster than router-on-a-stick, because everything is hardware switched and routed.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No need for external links from the switch to the router for routing.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Not limited to one link. Layer 2 </a:t>
            </a:r>
            <a:r>
              <a:rPr lang="en-US" sz="2000" dirty="0" err="1">
                <a:solidFill>
                  <a:schemeClr val="tx1"/>
                </a:solidFill>
              </a:rPr>
              <a:t>EtherChannels</a:t>
            </a:r>
            <a:r>
              <a:rPr lang="en-US" sz="2000" dirty="0">
                <a:solidFill>
                  <a:schemeClr val="tx1"/>
                </a:solidFill>
              </a:rPr>
              <a:t> can be used between the switches to get more bandwidth.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Latency is much lower, because it does not need to leave the switch.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740345" y="949101"/>
            <a:ext cx="765277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3600" b="0" dirty="0" smtClean="0">
                <a:solidFill>
                  <a:schemeClr val="accent1"/>
                </a:solidFill>
                <a:ea typeface="ＭＳ Ｐゴシック" pitchFamily="34" charset="-128"/>
              </a:rPr>
              <a:t>Inter-VLAN Routing with SVIs </a:t>
            </a:r>
            <a:r>
              <a:rPr lang="en-US" sz="3600" b="0" dirty="0">
                <a:solidFill>
                  <a:schemeClr val="accent1"/>
                </a:solidFill>
                <a:ea typeface="ＭＳ Ｐゴシック" pitchFamily="34" charset="-128"/>
              </a:rPr>
              <a:t>(</a:t>
            </a:r>
            <a:r>
              <a:rPr lang="en-US" sz="3600" b="0" dirty="0" err="1">
                <a:solidFill>
                  <a:schemeClr val="accent1"/>
                </a:solidFill>
                <a:ea typeface="ＭＳ Ｐゴシック" pitchFamily="34" charset="-128"/>
              </a:rPr>
              <a:t>cont</a:t>
            </a:r>
            <a:r>
              <a:rPr lang="en-US" sz="3600" b="0" dirty="0">
                <a:solidFill>
                  <a:schemeClr val="accent1"/>
                </a:solidFill>
                <a:ea typeface="ＭＳ Ｐゴシック" pitchFamily="34" charset="-128"/>
              </a:rPr>
              <a:t>)</a:t>
            </a:r>
            <a:endParaRPr lang="en-US" sz="3600" b="0" dirty="0" smtClean="0">
              <a:solidFill>
                <a:schemeClr val="accent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8631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877568"/>
            <a:ext cx="7940675" cy="4610318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A routed port is a physical port that acts similarly to an interface on a </a:t>
            </a:r>
            <a:r>
              <a:rPr lang="en-US" sz="2000" dirty="0" smtClean="0">
                <a:solidFill>
                  <a:schemeClr val="tx1"/>
                </a:solidFill>
              </a:rPr>
              <a:t>router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Routed ports are not associated with any </a:t>
            </a: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>
                <a:solidFill>
                  <a:schemeClr val="tx1"/>
                </a:solidFill>
              </a:rPr>
              <a:t>Layer 2 protocols, such as STP, do not function on a routed </a:t>
            </a:r>
            <a:r>
              <a:rPr lang="en-US" sz="2000" dirty="0" smtClean="0">
                <a:solidFill>
                  <a:schemeClr val="tx1"/>
                </a:solidFill>
              </a:rPr>
              <a:t>interface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Routed </a:t>
            </a:r>
            <a:r>
              <a:rPr lang="en-US" sz="2000" dirty="0">
                <a:solidFill>
                  <a:schemeClr val="tx1"/>
                </a:solidFill>
              </a:rPr>
              <a:t>ports on a Cisco </a:t>
            </a:r>
            <a:r>
              <a:rPr lang="en-US" sz="2000" dirty="0" err="1">
                <a:solidFill>
                  <a:schemeClr val="tx1"/>
                </a:solidFill>
              </a:rPr>
              <a:t>IOS</a:t>
            </a:r>
            <a:r>
              <a:rPr lang="en-US" sz="2000" dirty="0">
                <a:solidFill>
                  <a:schemeClr val="tx1"/>
                </a:solidFill>
              </a:rPr>
              <a:t> switch do not support </a:t>
            </a:r>
            <a:r>
              <a:rPr lang="en-US" sz="2000" dirty="0" err="1" smtClean="0">
                <a:solidFill>
                  <a:schemeClr val="tx1"/>
                </a:solidFill>
              </a:rPr>
              <a:t>subinterfaces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>
                <a:solidFill>
                  <a:schemeClr val="tx1"/>
                </a:solidFill>
              </a:rPr>
              <a:t>To configure routed ports, use the</a:t>
            </a:r>
            <a:r>
              <a:rPr lang="en-US" sz="2000" b="1" dirty="0">
                <a:solidFill>
                  <a:schemeClr val="tx1"/>
                </a:solidFill>
              </a:rPr>
              <a:t> no </a:t>
            </a:r>
            <a:r>
              <a:rPr lang="en-US" sz="2000" b="1" dirty="0" err="1">
                <a:solidFill>
                  <a:schemeClr val="tx1"/>
                </a:solidFill>
              </a:rPr>
              <a:t>switchport</a:t>
            </a:r>
            <a:r>
              <a:rPr lang="en-US" sz="2000" b="1" dirty="0">
                <a:solidFill>
                  <a:schemeClr val="tx1"/>
                </a:solidFill>
              </a:rPr>
              <a:t> </a:t>
            </a:r>
            <a:r>
              <a:rPr lang="en-US" sz="2000" dirty="0">
                <a:solidFill>
                  <a:schemeClr val="tx1"/>
                </a:solidFill>
              </a:rPr>
              <a:t>interface configuration mode </a:t>
            </a:r>
            <a:r>
              <a:rPr lang="en-US" sz="2000" dirty="0" smtClean="0">
                <a:solidFill>
                  <a:schemeClr val="tx1"/>
                </a:solidFill>
              </a:rPr>
              <a:t>command</a:t>
            </a:r>
          </a:p>
          <a:p>
            <a:r>
              <a:rPr lang="en-US" sz="2000" b="1" dirty="0" smtClean="0">
                <a:solidFill>
                  <a:schemeClr val="tx1"/>
                </a:solidFill>
              </a:rPr>
              <a:t>Note</a:t>
            </a:r>
            <a:r>
              <a:rPr lang="en-US" sz="2000" dirty="0">
                <a:solidFill>
                  <a:schemeClr val="tx1"/>
                </a:solidFill>
              </a:rPr>
              <a:t>: Routed ports are not supported on Catalyst 2960 Series switches.</a:t>
            </a:r>
          </a:p>
          <a:p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918204" y="846993"/>
            <a:ext cx="7140708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dirty="0" smtClean="0">
                <a:solidFill>
                  <a:schemeClr val="accent1"/>
                </a:solidFill>
                <a:ea typeface="ＭＳ Ｐゴシック" pitchFamily="34" charset="-128"/>
              </a:rPr>
              <a:t>Inter-VLAN Routing with Routed Ports</a:t>
            </a:r>
          </a:p>
        </p:txBody>
      </p:sp>
    </p:spTree>
    <p:extLst>
      <p:ext uri="{BB962C8B-B14F-4D97-AF65-F5344CB8AC3E}">
        <p14:creationId xmlns:p14="http://schemas.microsoft.com/office/powerpoint/2010/main" val="224464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2279904"/>
            <a:ext cx="7940675" cy="4207982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The Cisco Switch Database Manager (</a:t>
            </a:r>
            <a:r>
              <a:rPr lang="en-US" sz="1800" dirty="0" err="1">
                <a:solidFill>
                  <a:schemeClr val="tx1"/>
                </a:solidFill>
              </a:rPr>
              <a:t>SDM</a:t>
            </a:r>
            <a:r>
              <a:rPr lang="en-US" sz="1800" dirty="0">
                <a:solidFill>
                  <a:schemeClr val="tx1"/>
                </a:solidFill>
              </a:rPr>
              <a:t>) provides multiple templates for the 2960 </a:t>
            </a:r>
            <a:r>
              <a:rPr lang="en-US" sz="1800" dirty="0" smtClean="0">
                <a:solidFill>
                  <a:schemeClr val="tx1"/>
                </a:solidFill>
              </a:rPr>
              <a:t>switch</a:t>
            </a:r>
          </a:p>
          <a:p>
            <a:r>
              <a:rPr lang="en-US" sz="1800" dirty="0">
                <a:solidFill>
                  <a:schemeClr val="tx1"/>
                </a:solidFill>
              </a:rPr>
              <a:t>T</a:t>
            </a:r>
            <a:r>
              <a:rPr lang="en-US" sz="1800" dirty="0" smtClean="0">
                <a:solidFill>
                  <a:schemeClr val="tx1"/>
                </a:solidFill>
              </a:rPr>
              <a:t>he </a:t>
            </a:r>
            <a:r>
              <a:rPr lang="en-US" sz="1800" dirty="0" err="1">
                <a:solidFill>
                  <a:schemeClr val="tx1"/>
                </a:solidFill>
              </a:rPr>
              <a:t>sdm</a:t>
            </a:r>
            <a:r>
              <a:rPr lang="en-US" sz="1800" dirty="0">
                <a:solidFill>
                  <a:schemeClr val="tx1"/>
                </a:solidFill>
              </a:rPr>
              <a:t> </a:t>
            </a:r>
            <a:r>
              <a:rPr lang="en-US" sz="1800" i="1" dirty="0" err="1" smtClean="0">
                <a:solidFill>
                  <a:schemeClr val="tx1"/>
                </a:solidFill>
              </a:rPr>
              <a:t>lanbase</a:t>
            </a:r>
            <a:r>
              <a:rPr lang="en-US" sz="1800" i="1" dirty="0" smtClean="0">
                <a:solidFill>
                  <a:schemeClr val="tx1"/>
                </a:solidFill>
              </a:rPr>
              <a:t>-routing </a:t>
            </a:r>
            <a:r>
              <a:rPr lang="en-US" sz="1800" dirty="0" smtClean="0">
                <a:solidFill>
                  <a:schemeClr val="tx1"/>
                </a:solidFill>
              </a:rPr>
              <a:t>template </a:t>
            </a:r>
            <a:r>
              <a:rPr lang="en-US" sz="1800" dirty="0">
                <a:solidFill>
                  <a:schemeClr val="tx1"/>
                </a:solidFill>
              </a:rPr>
              <a:t>can be enabled to allow the switch to route between VLANs and to support static </a:t>
            </a:r>
            <a:r>
              <a:rPr lang="en-US" sz="1800" dirty="0" smtClean="0">
                <a:solidFill>
                  <a:schemeClr val="tx1"/>
                </a:solidFill>
              </a:rPr>
              <a:t>routing</a:t>
            </a:r>
          </a:p>
          <a:p>
            <a:r>
              <a:rPr lang="en-US" sz="1800" dirty="0" smtClean="0">
                <a:solidFill>
                  <a:schemeClr val="tx1"/>
                </a:solidFill>
              </a:rPr>
              <a:t>Use the </a:t>
            </a:r>
            <a:r>
              <a:rPr lang="en-US" sz="1800" b="1" dirty="0" smtClean="0">
                <a:solidFill>
                  <a:schemeClr val="tx1"/>
                </a:solidFill>
              </a:rPr>
              <a:t>show </a:t>
            </a:r>
            <a:r>
              <a:rPr lang="en-US" sz="1800" b="1" dirty="0" err="1">
                <a:solidFill>
                  <a:schemeClr val="tx1"/>
                </a:solidFill>
              </a:rPr>
              <a:t>sdm</a:t>
            </a:r>
            <a:r>
              <a:rPr lang="en-US" sz="1800" b="1" dirty="0">
                <a:solidFill>
                  <a:schemeClr val="tx1"/>
                </a:solidFill>
              </a:rPr>
              <a:t> prefer </a:t>
            </a:r>
            <a:r>
              <a:rPr lang="en-US" sz="1800" dirty="0">
                <a:solidFill>
                  <a:schemeClr val="tx1"/>
                </a:solidFill>
              </a:rPr>
              <a:t>command </a:t>
            </a:r>
            <a:r>
              <a:rPr lang="en-US" sz="1800" dirty="0" smtClean="0">
                <a:solidFill>
                  <a:schemeClr val="tx1"/>
                </a:solidFill>
              </a:rPr>
              <a:t>verify which template is in use</a:t>
            </a:r>
          </a:p>
          <a:p>
            <a:r>
              <a:rPr lang="en-US" sz="1800" dirty="0">
                <a:solidFill>
                  <a:schemeClr val="tx1"/>
                </a:solidFill>
              </a:rPr>
              <a:t>The </a:t>
            </a:r>
            <a:r>
              <a:rPr lang="en-US" sz="1800" dirty="0" err="1">
                <a:solidFill>
                  <a:schemeClr val="tx1"/>
                </a:solidFill>
              </a:rPr>
              <a:t>SDM</a:t>
            </a:r>
            <a:r>
              <a:rPr lang="en-US" sz="1800" dirty="0">
                <a:solidFill>
                  <a:schemeClr val="tx1"/>
                </a:solidFill>
              </a:rPr>
              <a:t> template can be changed in global configuration mode with the</a:t>
            </a:r>
            <a:r>
              <a:rPr lang="en-US" sz="1800" b="1" dirty="0">
                <a:solidFill>
                  <a:schemeClr val="tx1"/>
                </a:solidFill>
              </a:rPr>
              <a:t> </a:t>
            </a:r>
            <a:r>
              <a:rPr lang="en-US" sz="1800" b="1" dirty="0" err="1">
                <a:solidFill>
                  <a:schemeClr val="tx1"/>
                </a:solidFill>
              </a:rPr>
              <a:t>sdm</a:t>
            </a:r>
            <a:r>
              <a:rPr lang="en-US" sz="1800" b="1" dirty="0">
                <a:solidFill>
                  <a:schemeClr val="tx1"/>
                </a:solidFill>
              </a:rPr>
              <a:t> </a:t>
            </a:r>
            <a:r>
              <a:rPr lang="en-US" sz="1800" b="1" dirty="0" smtClean="0">
                <a:solidFill>
                  <a:schemeClr val="tx1"/>
                </a:solidFill>
              </a:rPr>
              <a:t>prefer </a:t>
            </a:r>
            <a:r>
              <a:rPr lang="en-US" sz="1800" dirty="0" smtClean="0">
                <a:solidFill>
                  <a:schemeClr val="tx1"/>
                </a:solidFill>
              </a:rPr>
              <a:t>command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796284" y="1139601"/>
            <a:ext cx="746989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dirty="0" smtClean="0">
                <a:solidFill>
                  <a:schemeClr val="accent1"/>
                </a:solidFill>
                <a:ea typeface="ＭＳ Ｐゴシック" pitchFamily="34" charset="-128"/>
              </a:rPr>
              <a:t>Configuring Static Routes on a Cat2960</a:t>
            </a:r>
          </a:p>
        </p:txBody>
      </p:sp>
    </p:spTree>
    <p:extLst>
      <p:ext uri="{BB962C8B-B14F-4D97-AF65-F5344CB8AC3E}">
        <p14:creationId xmlns:p14="http://schemas.microsoft.com/office/powerpoint/2010/main" val="345569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87881" y="2036030"/>
            <a:ext cx="7940675" cy="436477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To troubleshoot Layer 3 switching </a:t>
            </a:r>
            <a:r>
              <a:rPr lang="en-US" sz="2000" dirty="0" smtClean="0">
                <a:solidFill>
                  <a:schemeClr val="tx1"/>
                </a:solidFill>
              </a:rPr>
              <a:t>issues, check  </a:t>
            </a:r>
            <a:r>
              <a:rPr lang="en-US" sz="2000" dirty="0">
                <a:solidFill>
                  <a:schemeClr val="tx1"/>
                </a:solidFill>
              </a:rPr>
              <a:t>the following items </a:t>
            </a:r>
            <a:r>
              <a:rPr lang="en-US" sz="2000" dirty="0" smtClean="0">
                <a:solidFill>
                  <a:schemeClr val="tx1"/>
                </a:solidFill>
              </a:rPr>
              <a:t>for </a:t>
            </a:r>
            <a:r>
              <a:rPr lang="en-US" sz="2000" dirty="0">
                <a:solidFill>
                  <a:schemeClr val="tx1"/>
                </a:solidFill>
              </a:rPr>
              <a:t>accuracy:</a:t>
            </a:r>
          </a:p>
          <a:p>
            <a:r>
              <a:rPr lang="en-US" sz="2000" b="1" dirty="0" err="1" smtClean="0">
                <a:solidFill>
                  <a:schemeClr val="tx1"/>
                </a:solidFill>
              </a:rPr>
              <a:t>VLANs</a:t>
            </a:r>
            <a:endParaRPr lang="en-US" sz="2000" b="1" dirty="0">
              <a:solidFill>
                <a:schemeClr val="tx1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must be defined across all the </a:t>
            </a:r>
            <a:r>
              <a:rPr lang="en-US" sz="2000" dirty="0" smtClean="0">
                <a:solidFill>
                  <a:schemeClr val="tx1"/>
                </a:solidFill>
              </a:rPr>
              <a:t>switches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must be enabled on the trunk </a:t>
            </a:r>
            <a:r>
              <a:rPr lang="en-US" sz="2000" dirty="0" smtClean="0">
                <a:solidFill>
                  <a:schemeClr val="tx1"/>
                </a:solidFill>
              </a:rPr>
              <a:t>ports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Ports </a:t>
            </a:r>
            <a:r>
              <a:rPr lang="en-US" sz="2000" dirty="0">
                <a:solidFill>
                  <a:schemeClr val="tx1"/>
                </a:solidFill>
              </a:rPr>
              <a:t>must be in the right </a:t>
            </a:r>
            <a:r>
              <a:rPr lang="en-US" sz="2000" dirty="0" err="1" smtClean="0">
                <a:solidFill>
                  <a:schemeClr val="tx1"/>
                </a:solidFill>
              </a:rPr>
              <a:t>VLANs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b="1" dirty="0" err="1" smtClean="0">
                <a:solidFill>
                  <a:schemeClr val="tx1"/>
                </a:solidFill>
              </a:rPr>
              <a:t>SVIs</a:t>
            </a:r>
            <a:endParaRPr lang="en-US" sz="2000" b="1" dirty="0">
              <a:solidFill>
                <a:schemeClr val="tx1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 err="1" smtClean="0">
                <a:solidFill>
                  <a:schemeClr val="tx1"/>
                </a:solidFill>
              </a:rPr>
              <a:t>SVI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must have the correct IP address or subnet </a:t>
            </a:r>
            <a:r>
              <a:rPr lang="en-US" sz="2000" dirty="0" smtClean="0">
                <a:solidFill>
                  <a:schemeClr val="tx1"/>
                </a:solidFill>
              </a:rPr>
              <a:t>mask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 err="1" smtClean="0">
                <a:solidFill>
                  <a:schemeClr val="tx1"/>
                </a:solidFill>
              </a:rPr>
              <a:t>SVI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must be </a:t>
            </a:r>
            <a:r>
              <a:rPr lang="en-US" sz="2000" dirty="0" smtClean="0">
                <a:solidFill>
                  <a:schemeClr val="tx1"/>
                </a:solidFill>
              </a:rPr>
              <a:t>up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 err="1" smtClean="0">
                <a:solidFill>
                  <a:schemeClr val="tx1"/>
                </a:solidFill>
              </a:rPr>
              <a:t>SVI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must match with the </a:t>
            </a:r>
            <a:r>
              <a:rPr lang="en-US" sz="2000" dirty="0" err="1">
                <a:solidFill>
                  <a:schemeClr val="tx1"/>
                </a:solidFill>
              </a:rPr>
              <a:t>VLAN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smtClean="0">
                <a:solidFill>
                  <a:schemeClr val="tx1"/>
                </a:solidFill>
              </a:rPr>
              <a:t>number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870774" y="932303"/>
            <a:ext cx="7371018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dirty="0" smtClean="0">
                <a:solidFill>
                  <a:schemeClr val="accent1"/>
                </a:solidFill>
                <a:ea typeface="ＭＳ Ｐゴシック" pitchFamily="34" charset="-128"/>
              </a:rPr>
              <a:t>Layer 3 Switching Configuration Issues</a:t>
            </a:r>
          </a:p>
        </p:txBody>
      </p:sp>
    </p:spTree>
    <p:extLst>
      <p:ext uri="{BB962C8B-B14F-4D97-AF65-F5344CB8AC3E}">
        <p14:creationId xmlns:p14="http://schemas.microsoft.com/office/powerpoint/2010/main" val="198489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2218944"/>
            <a:ext cx="7940675" cy="4268942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To troubleshoot Layer 3 switching </a:t>
            </a:r>
            <a:r>
              <a:rPr lang="en-US" sz="2000" dirty="0" smtClean="0">
                <a:solidFill>
                  <a:schemeClr val="tx1"/>
                </a:solidFill>
              </a:rPr>
              <a:t>issues, check  </a:t>
            </a:r>
            <a:r>
              <a:rPr lang="en-US" sz="2000" dirty="0">
                <a:solidFill>
                  <a:schemeClr val="tx1"/>
                </a:solidFill>
              </a:rPr>
              <a:t>the following items </a:t>
            </a:r>
            <a:r>
              <a:rPr lang="en-US" sz="2000" dirty="0" smtClean="0">
                <a:solidFill>
                  <a:schemeClr val="tx1"/>
                </a:solidFill>
              </a:rPr>
              <a:t>for accuracy (</a:t>
            </a:r>
            <a:r>
              <a:rPr lang="en-US" sz="2000" dirty="0" err="1" smtClean="0">
                <a:solidFill>
                  <a:schemeClr val="tx1"/>
                </a:solidFill>
              </a:rPr>
              <a:t>cont</a:t>
            </a:r>
            <a:r>
              <a:rPr lang="en-US" sz="2000" dirty="0" smtClean="0">
                <a:solidFill>
                  <a:schemeClr val="tx1"/>
                </a:solidFill>
              </a:rPr>
              <a:t>):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b="1" dirty="0" smtClean="0">
                <a:solidFill>
                  <a:schemeClr val="tx1"/>
                </a:solidFill>
              </a:rPr>
              <a:t>Routing</a:t>
            </a:r>
            <a:endParaRPr lang="en-US" sz="2000" b="1" dirty="0">
              <a:solidFill>
                <a:schemeClr val="tx1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Routing </a:t>
            </a:r>
            <a:r>
              <a:rPr lang="en-US" sz="2000" dirty="0">
                <a:solidFill>
                  <a:schemeClr val="tx1"/>
                </a:solidFill>
              </a:rPr>
              <a:t>must be </a:t>
            </a:r>
            <a:r>
              <a:rPr lang="en-US" sz="2000" dirty="0" smtClean="0">
                <a:solidFill>
                  <a:schemeClr val="tx1"/>
                </a:solidFill>
              </a:rPr>
              <a:t>enabled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Each </a:t>
            </a:r>
            <a:r>
              <a:rPr lang="en-US" sz="2000" dirty="0">
                <a:solidFill>
                  <a:schemeClr val="tx1"/>
                </a:solidFill>
              </a:rPr>
              <a:t>interface or network should be added to the routing </a:t>
            </a:r>
            <a:r>
              <a:rPr lang="en-US" sz="2000" dirty="0" smtClean="0">
                <a:solidFill>
                  <a:schemeClr val="tx1"/>
                </a:solidFill>
              </a:rPr>
              <a:t>protocol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b="1" dirty="0" smtClean="0">
                <a:solidFill>
                  <a:schemeClr val="tx1"/>
                </a:solidFill>
              </a:rPr>
              <a:t>Hosts</a:t>
            </a:r>
            <a:endParaRPr lang="en-US" sz="2000" b="1" dirty="0">
              <a:solidFill>
                <a:schemeClr val="tx1"/>
              </a:solidFill>
            </a:endParaRP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Hosts </a:t>
            </a:r>
            <a:r>
              <a:rPr lang="en-US" sz="2000" dirty="0">
                <a:solidFill>
                  <a:schemeClr val="tx1"/>
                </a:solidFill>
              </a:rPr>
              <a:t>must have the correct IP address or subnet </a:t>
            </a:r>
            <a:r>
              <a:rPr lang="en-US" sz="2000" dirty="0" smtClean="0">
                <a:solidFill>
                  <a:schemeClr val="tx1"/>
                </a:solidFill>
              </a:rPr>
              <a:t>mask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Hosts </a:t>
            </a:r>
            <a:r>
              <a:rPr lang="en-US" sz="2000" dirty="0">
                <a:solidFill>
                  <a:schemeClr val="tx1"/>
                </a:solidFill>
              </a:rPr>
              <a:t>must have a default gateway associated with an </a:t>
            </a:r>
            <a:r>
              <a:rPr lang="en-US" sz="2000" dirty="0" err="1">
                <a:solidFill>
                  <a:schemeClr val="tx1"/>
                </a:solidFill>
              </a:rPr>
              <a:t>SVI</a:t>
            </a:r>
            <a:r>
              <a:rPr lang="en-US" sz="2000" dirty="0">
                <a:solidFill>
                  <a:schemeClr val="tx1"/>
                </a:solidFill>
              </a:rPr>
              <a:t> or routed </a:t>
            </a:r>
            <a:r>
              <a:rPr lang="en-US" sz="2000" dirty="0" smtClean="0">
                <a:solidFill>
                  <a:schemeClr val="tx1"/>
                </a:solidFill>
              </a:rPr>
              <a:t>port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954791" y="1060002"/>
            <a:ext cx="7335769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dirty="0" smtClean="0">
                <a:solidFill>
                  <a:schemeClr val="accent1"/>
                </a:solidFill>
                <a:ea typeface="ＭＳ Ｐゴシック" pitchFamily="34" charset="-128"/>
              </a:rPr>
              <a:t>Layer 3 Switching Configuration Issues</a:t>
            </a:r>
          </a:p>
        </p:txBody>
      </p:sp>
    </p:spTree>
    <p:extLst>
      <p:ext uri="{BB962C8B-B14F-4D97-AF65-F5344CB8AC3E}">
        <p14:creationId xmlns:p14="http://schemas.microsoft.com/office/powerpoint/2010/main" val="153642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265410"/>
            <a:ext cx="8145463" cy="838200"/>
          </a:xfrm>
        </p:spPr>
        <p:txBody>
          <a:bodyPr/>
          <a:lstStyle/>
          <a:p>
            <a:pPr eaLnBrk="1" hangingPunct="1"/>
            <a:r>
              <a:rPr lang="en-US">
                <a:latin typeface="Arial" charset="0"/>
              </a:rPr>
              <a:t>Summary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3063" y="1352203"/>
            <a:ext cx="7940675" cy="4741862"/>
          </a:xfrm>
        </p:spPr>
        <p:txBody>
          <a:bodyPr>
            <a:noAutofit/>
          </a:bodyPr>
          <a:lstStyle/>
          <a:p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Inter-VLAN routing is the process of routing information between VLANs</a:t>
            </a:r>
          </a:p>
          <a:p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Inter-VLAN routing requires the use of a router or a layer 3 switch</a:t>
            </a:r>
          </a:p>
          <a:p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Traditional inter-VLAN routing</a:t>
            </a:r>
          </a:p>
          <a:p>
            <a:pPr lvl="1" indent="0"/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Requires multiple router interfaces that are each connected to separate VLANs</a:t>
            </a:r>
          </a:p>
          <a:p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Router on a stick </a:t>
            </a:r>
          </a:p>
          <a:p>
            <a:pPr lvl="1" indent="0"/>
            <a:r>
              <a:rPr lang="en-US" sz="1400" b="1" dirty="0" smtClean="0">
                <a:solidFill>
                  <a:schemeClr val="tx1"/>
                </a:solidFill>
                <a:latin typeface="Arial" charset="0"/>
              </a:rPr>
              <a:t> this </a:t>
            </a:r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is an inter-VLAN routing topology that uses  router sub interfaces connected to a layer 2 switch.</a:t>
            </a:r>
          </a:p>
          <a:p>
            <a:pPr lvl="1" indent="0"/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	Each </a:t>
            </a:r>
            <a:r>
              <a:rPr lang="en-US" sz="1400" b="1" dirty="0" err="1">
                <a:solidFill>
                  <a:schemeClr val="tx1"/>
                </a:solidFill>
                <a:latin typeface="Arial" charset="0"/>
              </a:rPr>
              <a:t>Subinterface</a:t>
            </a:r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 must be configured with:</a:t>
            </a:r>
          </a:p>
          <a:p>
            <a:pPr lvl="1" indent="0"/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	</a:t>
            </a:r>
            <a:r>
              <a:rPr lang="en-US" sz="1400" b="1" dirty="0" smtClean="0">
                <a:solidFill>
                  <a:schemeClr val="tx1"/>
                </a:solidFill>
                <a:latin typeface="Arial" charset="0"/>
              </a:rPr>
              <a:t>An </a:t>
            </a:r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IP address </a:t>
            </a:r>
          </a:p>
          <a:p>
            <a:pPr lvl="1" indent="0"/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	</a:t>
            </a:r>
            <a:r>
              <a:rPr lang="en-US" sz="1400" b="1" dirty="0" smtClean="0">
                <a:solidFill>
                  <a:schemeClr val="tx1"/>
                </a:solidFill>
                <a:latin typeface="Arial" charset="0"/>
              </a:rPr>
              <a:t>Associated </a:t>
            </a:r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VLAN number</a:t>
            </a:r>
          </a:p>
          <a:p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Configuration of inter VLAN routing</a:t>
            </a:r>
          </a:p>
          <a:p>
            <a:pPr lvl="1" indent="0">
              <a:buFontTx/>
              <a:buChar char="–"/>
            </a:pPr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Configure switch ports connected to router with correct VLAN </a:t>
            </a:r>
          </a:p>
          <a:p>
            <a:pPr lvl="1" indent="0">
              <a:buFontTx/>
              <a:buChar char="–"/>
            </a:pPr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Configure each router </a:t>
            </a:r>
            <a:r>
              <a:rPr lang="en-US" sz="1400" b="1" dirty="0" err="1">
                <a:solidFill>
                  <a:schemeClr val="tx1"/>
                </a:solidFill>
                <a:latin typeface="Arial" charset="0"/>
              </a:rPr>
              <a:t>subinterface</a:t>
            </a:r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 with the correct IP address &amp; VLAN ID</a:t>
            </a:r>
          </a:p>
          <a:p>
            <a:r>
              <a:rPr lang="en-US" sz="1400" b="1" dirty="0">
                <a:solidFill>
                  <a:schemeClr val="tx1"/>
                </a:solidFill>
                <a:latin typeface="Arial" charset="0"/>
              </a:rPr>
              <a:t>Verify configuration on switch and router </a:t>
            </a:r>
          </a:p>
          <a:p>
            <a:pPr lvl="1" indent="0"/>
            <a:endParaRPr lang="en-US" sz="1400" b="1" dirty="0">
              <a:solidFill>
                <a:schemeClr val="tx1"/>
              </a:solidFill>
              <a:latin typeface="Arial" charset="0"/>
            </a:endParaRPr>
          </a:p>
          <a:p>
            <a:endParaRPr lang="en-US" sz="1400" b="1" dirty="0">
              <a:solidFill>
                <a:schemeClr val="tx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0709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1939</TotalTime>
  <Words>1371</Words>
  <Application>Microsoft Office PowerPoint</Application>
  <PresentationFormat>On-screen Show (4:3)</PresentationFormat>
  <Paragraphs>165</Paragraphs>
  <Slides>26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ＭＳ Ｐゴシック</vt:lpstr>
      <vt:lpstr>Arial</vt:lpstr>
      <vt:lpstr>Calibri</vt:lpstr>
      <vt:lpstr>News Gothic MT</vt:lpstr>
      <vt:lpstr>Symbol</vt:lpstr>
      <vt:lpstr>Times New Roman</vt:lpstr>
      <vt:lpstr>Wingdings 2</vt:lpstr>
      <vt:lpstr>Breeze</vt:lpstr>
      <vt:lpstr>Inter-VLAN Routing  Lecture 5</vt:lpstr>
      <vt:lpstr>Objectives</vt:lpstr>
      <vt:lpstr>What is Inter-VLAN Routing?</vt:lpstr>
      <vt:lpstr>Legacy Inter-VLAN Routing</vt:lpstr>
      <vt:lpstr>Router-On-A-Stick Inter-VLAN Routing</vt:lpstr>
      <vt:lpstr>Multilayer Switch Inter-VLAN Routing</vt:lpstr>
      <vt:lpstr>Role of Interface</vt:lpstr>
      <vt:lpstr>Configure Legacy Inter-VLAN Routing </vt:lpstr>
      <vt:lpstr>Configure Inter-VLAN Routing</vt:lpstr>
      <vt:lpstr>Configure Router-On-A-Stick</vt:lpstr>
      <vt:lpstr>Configure Inter-VLAN Routing</vt:lpstr>
      <vt:lpstr>PowerPoint Presentation</vt:lpstr>
      <vt:lpstr>Troubleshoot Common Inter-VLAN Connectivity Issues </vt:lpstr>
      <vt:lpstr>PowerPoint Presentation</vt:lpstr>
      <vt:lpstr>Troubleshoot Common Inter-VLAN Connectivity Issues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Radhakrishnan, Kapilan</cp:lastModifiedBy>
  <cp:revision>181</cp:revision>
  <dcterms:created xsi:type="dcterms:W3CDTF">2011-10-03T10:20:59Z</dcterms:created>
  <dcterms:modified xsi:type="dcterms:W3CDTF">2016-12-05T11:06:10Z</dcterms:modified>
</cp:coreProperties>
</file>