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4"/>
    <p:sldMasterId id="2147484259" r:id="rId5"/>
  </p:sldMasterIdLst>
  <p:notesMasterIdLst>
    <p:notesMasterId r:id="rId29"/>
  </p:notesMasterIdLst>
  <p:sldIdLst>
    <p:sldId id="354" r:id="rId6"/>
    <p:sldId id="301" r:id="rId7"/>
    <p:sldId id="370" r:id="rId8"/>
    <p:sldId id="371" r:id="rId9"/>
    <p:sldId id="372" r:id="rId10"/>
    <p:sldId id="373" r:id="rId11"/>
    <p:sldId id="374" r:id="rId12"/>
    <p:sldId id="358" r:id="rId13"/>
    <p:sldId id="359" r:id="rId14"/>
    <p:sldId id="375" r:id="rId15"/>
    <p:sldId id="360" r:id="rId16"/>
    <p:sldId id="280" r:id="rId17"/>
    <p:sldId id="361" r:id="rId18"/>
    <p:sldId id="282" r:id="rId19"/>
    <p:sldId id="283" r:id="rId20"/>
    <p:sldId id="362" r:id="rId21"/>
    <p:sldId id="287" r:id="rId22"/>
    <p:sldId id="288" r:id="rId23"/>
    <p:sldId id="289" r:id="rId24"/>
    <p:sldId id="290" r:id="rId25"/>
    <p:sldId id="291" r:id="rId26"/>
    <p:sldId id="313" r:id="rId27"/>
    <p:sldId id="376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00" autoAdjust="0"/>
    <p:restoredTop sz="87534" autoAdjust="0"/>
  </p:normalViewPr>
  <p:slideViewPr>
    <p:cSldViewPr snapToGrid="0">
      <p:cViewPr>
        <p:scale>
          <a:sx n="90" d="100"/>
          <a:sy n="90" d="100"/>
        </p:scale>
        <p:origin x="1204" y="4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76" d="100"/>
          <a:sy n="76" d="100"/>
        </p:scale>
        <p:origin x="2824" y="36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BA9287BF-F806-458F-BE52-8588D7A6BB1A}" type="datetimeFigureOut">
              <a:rPr lang="en-GB"/>
              <a:pPr>
                <a:defRPr/>
              </a:pPr>
              <a:t>05/03/2024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panose="020F0502020204030204" pitchFamily="34" charset="0"/>
              </a:defRPr>
            </a:lvl1pPr>
          </a:lstStyle>
          <a:p>
            <a:fld id="{47E67E19-4B33-464F-92BF-C1EC9789906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90455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655837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7E67E19-4B33-464F-92BF-C1EC9789906C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0099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Look at the assignment document on Moodle – the report you are preparing is about Knowledge and Information Management.  Please don’t just start with a heading ‘Explain the relationship between data, information and knowledge….it won’t form a narrative.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489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815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4229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956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497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https://www.youtube.com/watch?v=k3jo7oWzUUc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886585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935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331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512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6042ADE-BBE1-4EEB-99D8-04F58BA50FF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3466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90611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943272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813D64E-8581-416D-9039-5502309500AB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3395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4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9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6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6"/>
            <a:ext cx="2057400" cy="365125"/>
          </a:xfrm>
          <a:prstGeom prst="rect">
            <a:avLst/>
          </a:prstGeom>
        </p:spPr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60223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2C817-988D-4229-A8FE-68154DB629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253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834AE9-8A5E-4DB5-96C3-EE385AA95D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013"/>
            </a:lvl1pPr>
            <a:lvl2pPr marL="192881" indent="0" algn="ctr">
              <a:buNone/>
              <a:defRPr sz="844"/>
            </a:lvl2pPr>
            <a:lvl3pPr marL="385763" indent="0" algn="ctr">
              <a:buNone/>
              <a:defRPr sz="760"/>
            </a:lvl3pPr>
            <a:lvl4pPr marL="578644" indent="0" algn="ctr">
              <a:buNone/>
              <a:defRPr sz="675"/>
            </a:lvl4pPr>
            <a:lvl5pPr marL="771525" indent="0" algn="ctr">
              <a:buNone/>
              <a:defRPr sz="675"/>
            </a:lvl5pPr>
            <a:lvl6pPr marL="964406" indent="0" algn="ctr">
              <a:buNone/>
              <a:defRPr sz="675"/>
            </a:lvl6pPr>
            <a:lvl7pPr marL="1157288" indent="0" algn="ctr">
              <a:buNone/>
              <a:defRPr sz="675"/>
            </a:lvl7pPr>
            <a:lvl8pPr marL="1350169" indent="0" algn="ctr">
              <a:buNone/>
              <a:defRPr sz="675"/>
            </a:lvl8pPr>
            <a:lvl9pPr marL="1543050" indent="0" algn="ctr">
              <a:buNone/>
              <a:defRPr sz="675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FEBBFFE-9FA3-479C-AAB0-DBBEBE06DF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53C436-C658-4DA4-A5CD-FFB22E0225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3398B-39F1-4F9B-B06E-852DD7AD99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3018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8A5AF0-D1D2-4129-BD44-FFA7B70B4B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6EBF29-FBC8-4E88-A092-25BFADD6C4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ECCFAF-F1D8-4AF8-A191-E938EE22C1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62D109-2283-42BE-A563-0ED1A6174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D865B-3B67-4C35-A127-69903EF88D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5A2BBD-E859-4409-B8E3-A37B98935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325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9"/>
            <a:ext cx="7772400" cy="1362075"/>
          </a:xfrm>
        </p:spPr>
        <p:txBody>
          <a:bodyPr anchor="t"/>
          <a:lstStyle>
            <a:lvl1pPr algn="l">
              <a:defRPr sz="225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902"/>
            <a:ext cx="7772400" cy="1500187"/>
          </a:xfrm>
        </p:spPr>
        <p:txBody>
          <a:bodyPr anchor="b"/>
          <a:lstStyle>
            <a:lvl1pPr marL="0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1pPr>
            <a:lvl2pPr marL="257175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788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05/03/2024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798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915" y="103188"/>
            <a:ext cx="8243887" cy="1314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45611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3638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1A292F-E59F-4BB5-83B4-13470A14BB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2369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2.jpg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6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7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60" r:id="rId1"/>
    <p:sldLayoutId id="2147484261" r:id="rId2"/>
    <p:sldLayoutId id="2147484262" r:id="rId3"/>
    <p:sldLayoutId id="2147484263" r:id="rId4"/>
    <p:sldLayoutId id="2147484264" r:id="rId5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apintalisayon.wordpress.com/category/learning/page/7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hyperlink" Target="http://www.tonybates.ca/2011/01/16/e-learning-outlook-for-2011/" TargetMode="Externa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nsy444-4.wikispaces.com/Models+of+Knowledge+Sharing" TargetMode="External"/><Relationship Id="rId5" Type="http://schemas.openxmlformats.org/officeDocument/2006/relationships/image" Target="../media/image8.JPG"/><Relationship Id="rId4" Type="http://schemas.openxmlformats.org/officeDocument/2006/relationships/hyperlink" Target="https://en.wikipedia.org/wiki/DIKW_Pyramid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8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k3jo7oWzUUc?feature=oembed" TargetMode="Externa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rintedaspreached.blogspot.com/" TargetMode="External"/><Relationship Id="rId4" Type="http://schemas.openxmlformats.org/officeDocument/2006/relationships/image" Target="../media/image13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hataboutpeace.blogspot.com/2013/08/breaking-through-barrier.html" TargetMode="External"/><Relationship Id="rId4" Type="http://schemas.openxmlformats.org/officeDocument/2006/relationships/image" Target="../media/image14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waynebarry.com/2015/03/03/week-7-mind-mapping-introducing-the-concept/" TargetMode="Externa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s://creativecommons.org/licenses/by-nc-nd/4.0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hyperlink" Target="http://www.3spoken.co.uk/2010/11/unanswered-questions-of-modern-monetary.html" TargetMode="Externa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Snowdon_reflectio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0275" y="2320053"/>
            <a:ext cx="4098845" cy="239482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en-GB" sz="1800" dirty="0">
                <a:ea typeface="Calibri" panose="020F0502020204030204" pitchFamily="34" charset="0"/>
              </a:rPr>
              <a:t>BA Applied Leadership and Management in the Workplace </a:t>
            </a: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BMSK5013 </a:t>
            </a:r>
            <a:br>
              <a:rPr lang="en-GB" altLang="en-US" sz="1800" dirty="0"/>
            </a:br>
            <a:r>
              <a:rPr lang="en-GB" sz="1800" i="0" dirty="0">
                <a:effectLst/>
              </a:rPr>
              <a:t>Knowledge and Information Management Skills for the Workplace</a:t>
            </a:r>
            <a:br>
              <a:rPr lang="en-GB" sz="3200" b="1" i="0" dirty="0">
                <a:solidFill>
                  <a:srgbClr val="1D2125"/>
                </a:solidFill>
                <a:effectLst/>
                <a:latin typeface="-apple-system"/>
              </a:rPr>
            </a:b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8F35DD7-30F2-4EBF-A015-C0DEF3DDED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904587"/>
            <a:ext cx="6858000" cy="1086844"/>
          </a:xfrm>
        </p:spPr>
        <p:txBody>
          <a:bodyPr/>
          <a:lstStyle/>
          <a:p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Blended Learning </a:t>
            </a:r>
            <a: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  <a:t>​</a:t>
            </a:r>
            <a:br>
              <a:rPr lang="en-GB" sz="3300" dirty="0">
                <a:solidFill>
                  <a:srgbClr val="000000"/>
                </a:solidFill>
                <a:latin typeface="Calibri Light" panose="020F0302020204030204" pitchFamily="34" charset="0"/>
              </a:rPr>
            </a:br>
            <a:r>
              <a:rPr lang="en-GB" sz="3300" dirty="0">
                <a:solidFill>
                  <a:srgbClr val="FFFFFF"/>
                </a:solidFill>
                <a:latin typeface="Calibri Light" panose="020F0302020204030204" pitchFamily="34" charset="0"/>
              </a:rPr>
              <a:t>Session 3</a:t>
            </a:r>
            <a:endParaRPr lang="en-GB" sz="3300" dirty="0"/>
          </a:p>
        </p:txBody>
      </p:sp>
    </p:spTree>
    <p:extLst>
      <p:ext uri="{BB962C8B-B14F-4D97-AF65-F5344CB8AC3E}">
        <p14:creationId xmlns:p14="http://schemas.microsoft.com/office/powerpoint/2010/main" val="42013982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F5047-4B68-440D-A9D7-7CCAD13E7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9FFA9-E56F-4B9D-8443-7EECC83EF4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2420" y="2060848"/>
            <a:ext cx="6677597" cy="3917032"/>
          </a:xfrm>
        </p:spPr>
        <p:txBody>
          <a:bodyPr>
            <a:normAutofit/>
          </a:bodyPr>
          <a:lstStyle/>
          <a:p>
            <a:r>
              <a:rPr lang="en-GB" sz="2800" dirty="0"/>
              <a:t>BMSK5013 - The Assignment</a:t>
            </a:r>
          </a:p>
          <a:p>
            <a:r>
              <a:rPr lang="en-GB" sz="2800" dirty="0"/>
              <a:t>Tacit – Explicit Knowledge</a:t>
            </a:r>
          </a:p>
          <a:p>
            <a:r>
              <a:rPr lang="en-GB" sz="2800" dirty="0"/>
              <a:t>Challenges of Tacit Knowledge</a:t>
            </a:r>
          </a:p>
          <a:p>
            <a:r>
              <a:rPr lang="en-GB" sz="2800" dirty="0"/>
              <a:t>Why Knowledge Management?</a:t>
            </a:r>
          </a:p>
          <a:p>
            <a:r>
              <a:rPr lang="en-GB" sz="2800" dirty="0"/>
              <a:t>The Concept of KIM – Welsh Government</a:t>
            </a:r>
          </a:p>
          <a:p>
            <a:r>
              <a:rPr lang="en-GB" sz="2800" dirty="0"/>
              <a:t>Ideas and Learning - Reg Revans</a:t>
            </a:r>
          </a:p>
          <a:p>
            <a:endParaRPr lang="en-GB" sz="2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411C0E-356B-4A9C-9A05-9F665312A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C817DD8-DB08-4244-ACA8-3EB4A3EB4C8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20352" y="11976"/>
            <a:ext cx="3091228" cy="220507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D057D4AA-F72F-4AE6-BAF3-82C31F18C8CF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0780" y="7221"/>
            <a:ext cx="2252201" cy="167783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6F1173E-613B-4997-BA22-A6607FC2E165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4455" y="3429000"/>
            <a:ext cx="2623021" cy="19665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3883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F55843-5FCA-48A7-BF87-2B0F20795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155D5D-8EAD-4D5D-B21F-34DDBF814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477" y="759067"/>
            <a:ext cx="8702398" cy="39170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1. Provide an evaluation of the concept and importance of knowledge management in the context of an organisation’s knowledge assets: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 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relationship between data, information and knowledge.  </a:t>
            </a:r>
          </a:p>
          <a:p>
            <a:pPr marL="0" indent="0">
              <a:buNone/>
            </a:pPr>
            <a:endParaRPr lang="en-GB" sz="1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relationship between individual knowledge and organisational knowledge.</a:t>
            </a:r>
          </a:p>
          <a:p>
            <a:pPr marL="0" indent="0">
              <a:buNone/>
            </a:pPr>
            <a:endParaRPr lang="en-GB" sz="1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Apply analysis and modelling techniques to </a:t>
            </a:r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identify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knowledge assets.</a:t>
            </a:r>
          </a:p>
          <a:p>
            <a:pPr marL="0" indent="0">
              <a:buNone/>
            </a:pPr>
            <a:endParaRPr lang="en-GB" sz="1800" dirty="0">
              <a:solidFill>
                <a:schemeClr val="accent6">
                  <a:lumMod val="50000"/>
                </a:schemeClr>
              </a:solidFill>
            </a:endParaRP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actual and potential knowledge assets.  Provide a rationale for capturing and managing knowledge.</a:t>
            </a:r>
          </a:p>
          <a:p>
            <a:pPr marL="0" indent="0">
              <a:buNone/>
            </a:pP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D3F2E5-F4F3-4150-B78D-2B2FAFD77F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D288284-383B-4BFA-88D3-10C63AC48A5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41781" y="4413997"/>
            <a:ext cx="1311455" cy="1021842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D771757-D9A8-46AE-B075-651D5F268641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236296" y="4413997"/>
            <a:ext cx="1716579" cy="11926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10434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526B4-2A1B-4E9E-9B59-C1A19E8A52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F48276-CEAD-4F22-A470-1C4531F0CB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417639"/>
            <a:ext cx="9036496" cy="337951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2. Demonstrate an understanding of important knowledge management processes in the context of organisational development: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what is required to create, store, apply and integrate knowledge.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Consider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importance of Intellectual Property rights. </a:t>
            </a:r>
          </a:p>
          <a:p>
            <a:endParaRPr lang="en-GB" sz="1800" dirty="0"/>
          </a:p>
          <a:p>
            <a:pPr marL="0" indent="0">
              <a:buNone/>
            </a:pPr>
            <a:r>
              <a:rPr lang="en-GB" sz="1800" b="1" dirty="0">
                <a:solidFill>
                  <a:srgbClr val="FF0000"/>
                </a:solidFill>
              </a:rPr>
              <a:t>3. Provide a framework for establishing a knowledge management culture: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Explain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contribution knowledge assets have on an organisation.  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the knowledge requirements for the organisation.  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Evaluate 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the organisation’s framework for enabling knowledge sharing. </a:t>
            </a:r>
          </a:p>
          <a:p>
            <a:r>
              <a:rPr lang="en-GB" sz="1800" b="1" u="sng" dirty="0">
                <a:solidFill>
                  <a:schemeClr val="accent6">
                    <a:lumMod val="50000"/>
                  </a:schemeClr>
                </a:solidFill>
              </a:rPr>
              <a:t>Recommend</a:t>
            </a:r>
            <a:r>
              <a:rPr lang="en-GB" sz="1800" dirty="0">
                <a:solidFill>
                  <a:schemeClr val="accent6">
                    <a:lumMod val="50000"/>
                  </a:schemeClr>
                </a:solidFill>
              </a:rPr>
              <a:t> improvements to the current framework. </a:t>
            </a:r>
          </a:p>
          <a:p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740980-02E9-49CC-BF6E-628B3E0D4D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315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E6E0F3-E0F6-421E-9C7E-43F46F1FB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E82A383-C49E-43DC-9EE0-A3DECEDE55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6762" y="404664"/>
            <a:ext cx="7610475" cy="508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119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728E0-7225-4A89-BE6E-4C95400C8C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Criteria (cont.)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11CAF3-2ECF-4B0C-97DB-C5C6C55F7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435764"/>
            <a:ext cx="7886700" cy="4351338"/>
          </a:xfrm>
        </p:spPr>
        <p:txBody>
          <a:bodyPr/>
          <a:lstStyle/>
          <a:p>
            <a:r>
              <a:rPr lang="en-GB" sz="2400" b="1" dirty="0"/>
              <a:t>Evidence of wide reading and research, encompassing application of relevant academic theories and models.</a:t>
            </a:r>
          </a:p>
          <a:p>
            <a:endParaRPr lang="en-GB" sz="2400" b="1" dirty="0"/>
          </a:p>
          <a:p>
            <a:r>
              <a:rPr lang="en-GB" sz="2400" b="1" dirty="0"/>
              <a:t>Citation/ referencing, report structure, syntax, grammar and punctuation.</a:t>
            </a:r>
          </a:p>
          <a:p>
            <a:endParaRPr lang="en-GB" sz="24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9123DF-DE05-4C26-AE1B-F7E4AB7702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925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54" y="0"/>
            <a:ext cx="8229600" cy="1143000"/>
          </a:xfrm>
        </p:spPr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Four Classes of Knowledge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/>
          <p:cNvSpPr/>
          <p:nvPr/>
        </p:nvSpPr>
        <p:spPr>
          <a:xfrm>
            <a:off x="2040104" y="1500783"/>
            <a:ext cx="2160240" cy="1584176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500" dirty="0">
                <a:solidFill>
                  <a:schemeClr val="tx1"/>
                </a:solidFill>
              </a:rPr>
              <a:t>Acquire new competence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4632391" y="1500783"/>
            <a:ext cx="2160223" cy="1584176"/>
          </a:xfrm>
          <a:prstGeom prst="round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Improve &amp; streamline existing competence</a:t>
            </a:r>
            <a:endParaRPr lang="en-GB" sz="4000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040105" y="3530699"/>
            <a:ext cx="2160240" cy="1713478"/>
          </a:xfrm>
          <a:prstGeom prst="round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300" dirty="0">
                <a:solidFill>
                  <a:schemeClr val="tx1"/>
                </a:solidFill>
              </a:rPr>
              <a:t>Partners &amp; others supply non-core competence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4632391" y="3530699"/>
            <a:ext cx="2160237" cy="1682502"/>
          </a:xfrm>
          <a:prstGeom prst="round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</a:rPr>
              <a:t>Archive old competence</a:t>
            </a:r>
            <a:endParaRPr lang="en-GB" sz="4000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>
            <a:off x="4416368" y="1500783"/>
            <a:ext cx="0" cy="3712418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2256127" y="3306477"/>
            <a:ext cx="4320480" cy="2704"/>
          </a:xfrm>
          <a:prstGeom prst="straightConnector1">
            <a:avLst/>
          </a:prstGeom>
          <a:ln w="76200">
            <a:headEnd type="arrow"/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73365" y="2846259"/>
            <a:ext cx="216024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don’t know now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6599131" y="2879938"/>
            <a:ext cx="21602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know now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968096" y="943883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will need to know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560790" y="5213201"/>
            <a:ext cx="57111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Things we will not need to know</a:t>
            </a:r>
          </a:p>
        </p:txBody>
      </p:sp>
    </p:spTree>
    <p:extLst>
      <p:ext uri="{BB962C8B-B14F-4D97-AF65-F5344CB8AC3E}">
        <p14:creationId xmlns:p14="http://schemas.microsoft.com/office/powerpoint/2010/main" val="7012303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68262" y="436161"/>
            <a:ext cx="7694613" cy="885896"/>
          </a:xfrm>
        </p:spPr>
        <p:txBody>
          <a:bodyPr>
            <a:normAutofit fontScale="90000"/>
          </a:bodyPr>
          <a:lstStyle/>
          <a:p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&amp; Information Management is a 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dynamic process to</a:t>
            </a: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b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5538453" y="1772816"/>
            <a:ext cx="2224422" cy="1944216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792437" y="2483314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4714410" y="2944979"/>
            <a:ext cx="2224422" cy="1944216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6471903" y="2944979"/>
            <a:ext cx="2224422" cy="1944216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778270" y="3869462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763997" y="3903993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47042" y="1176717"/>
            <a:ext cx="461731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Find better ways of working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Transfer essential tacit                       knowledge into explicit                      knowledge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Deliver results through                              emphasis on continual                           learning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best use of skills,                    knowledge, experience &amp; information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0392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 bldLvl="3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C2B99-A357-4FF3-9133-42FD144F04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Knowledge Management – A View</a:t>
            </a:r>
          </a:p>
        </p:txBody>
      </p:sp>
      <p:pic>
        <p:nvPicPr>
          <p:cNvPr id="5" name="Online Media 4" title="Knowledge Management - In 5 minutes or less">
            <a:hlinkClick r:id="" action="ppaction://media"/>
            <a:extLst>
              <a:ext uri="{FF2B5EF4-FFF2-40B4-BE49-F238E27FC236}">
                <a16:creationId xmlns:a16="http://schemas.microsoft.com/office/drawing/2014/main" id="{100416F3-EE1D-64ED-2979-706DAEAFCEBE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57692" y="1027910"/>
            <a:ext cx="7702550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5113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265627" y="149706"/>
            <a:ext cx="82296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&amp; Information Management </a:t>
            </a:r>
            <a:b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is:  3 Components</a:t>
            </a:r>
            <a:endParaRPr lang="en-GB" altLang="en-US" sz="3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Oval 10"/>
          <p:cNvSpPr/>
          <p:nvPr/>
        </p:nvSpPr>
        <p:spPr>
          <a:xfrm>
            <a:off x="2548136" y="1280701"/>
            <a:ext cx="2224422" cy="1944216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2358571" y="1821541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3268216" y="2283206"/>
            <a:ext cx="2224422" cy="1944216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3923928" y="1280701"/>
            <a:ext cx="2224422" cy="1944216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3554756" y="3255314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4112238" y="1850414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107935" y="1577562"/>
            <a:ext cx="3191776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Attitudes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Sharing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Innovation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Team work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Motivation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Vision/Objectives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Communities Standards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923928" y="2283206"/>
            <a:ext cx="8486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rgbClr val="FF0000"/>
                </a:solidFill>
              </a:rPr>
              <a:t>KM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2667774" y="4281338"/>
            <a:ext cx="564972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KM Maps/Workflows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Integration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Best Practice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Business Intelligence Standards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6492819" y="1417115"/>
            <a:ext cx="2825664" cy="394723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Store &amp; Formats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Networks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Data Mining            &amp; Analysis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Decision Tools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Automation Standards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0" y="5059131"/>
            <a:ext cx="22186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002060"/>
                </a:solidFill>
              </a:rPr>
              <a:t> (Bhatt, 2000)</a:t>
            </a:r>
          </a:p>
        </p:txBody>
      </p:sp>
    </p:spTree>
    <p:extLst>
      <p:ext uri="{BB962C8B-B14F-4D97-AF65-F5344CB8AC3E}">
        <p14:creationId xmlns:p14="http://schemas.microsoft.com/office/powerpoint/2010/main" val="4105098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7" grpId="0"/>
      <p:bldP spid="2" grpId="0" uiExpand="1" build="p" bldLvl="3"/>
      <p:bldP spid="12" grpId="0" build="p" bldLvl="3"/>
      <p:bldP spid="13" grpId="0" build="p" bldLvl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55600"/>
            <a:ext cx="8229600" cy="850106"/>
          </a:xfrm>
        </p:spPr>
        <p:txBody>
          <a:bodyPr/>
          <a:lstStyle/>
          <a:p>
            <a:r>
              <a:rPr lang="en-GB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ea typeface="+mn-ea"/>
                <a:cs typeface="Arial" pitchFamily="34" charset="0"/>
              </a:rPr>
              <a:t>People, processes and technology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79511" y="1052736"/>
            <a:ext cx="8016263" cy="4511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88AE80-7C52-491C-A291-B92A96C6956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634716" y="3871781"/>
            <a:ext cx="2501706" cy="1831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08034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Barriers to KM Initiatives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Oval 10"/>
          <p:cNvSpPr/>
          <p:nvPr/>
        </p:nvSpPr>
        <p:spPr>
          <a:xfrm>
            <a:off x="5505615" y="2339875"/>
            <a:ext cx="2224422" cy="1861178"/>
          </a:xfrm>
          <a:prstGeom prst="ellipse">
            <a:avLst/>
          </a:prstGeom>
          <a:noFill/>
          <a:ln w="76200">
            <a:solidFill>
              <a:srgbClr val="7030A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3" name="TextBox 22"/>
          <p:cNvSpPr txBox="1"/>
          <p:nvPr/>
        </p:nvSpPr>
        <p:spPr>
          <a:xfrm>
            <a:off x="5759599" y="2967335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24" name="Oval 23"/>
          <p:cNvSpPr/>
          <p:nvPr/>
        </p:nvSpPr>
        <p:spPr>
          <a:xfrm>
            <a:off x="4647388" y="3512038"/>
            <a:ext cx="2224422" cy="1861178"/>
          </a:xfrm>
          <a:prstGeom prst="ellipse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6439065" y="3542870"/>
            <a:ext cx="2224422" cy="1861178"/>
          </a:xfrm>
          <a:prstGeom prst="ellipse">
            <a:avLst/>
          </a:prstGeom>
          <a:noFill/>
          <a:ln w="76200">
            <a:solidFill>
              <a:srgbClr val="00B050"/>
            </a:solidFill>
          </a:ln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745432" y="4353483"/>
            <a:ext cx="171645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Processes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6737533" y="4384260"/>
            <a:ext cx="2036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Technology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69736" y="1351798"/>
            <a:ext cx="6688918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For each circle &amp; in any situation the following elements will be present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Constraints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Influence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Control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214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 bldLvl="3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Exercise: 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1597" y="1155401"/>
            <a:ext cx="6430216" cy="4289823"/>
          </a:xfrm>
        </p:spPr>
        <p:txBody>
          <a:bodyPr>
            <a:norm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  <a:defRPr/>
            </a:pPr>
            <a:r>
              <a:rPr lang="en-GB" altLang="en-US" sz="2800" kern="0" dirty="0">
                <a:solidFill>
                  <a:srgbClr val="000000"/>
                </a:solidFill>
                <a:latin typeface="Arial" charset="0"/>
                <a:cs typeface="Arial" charset="0"/>
              </a:rPr>
              <a:t>Working together in pairs/small groups identify factors in your own workplaces which contribute to the following:</a:t>
            </a:r>
          </a:p>
          <a:p>
            <a:pPr marL="0" indent="0" eaLnBrk="0" fontAlgn="base" hangingPunct="0">
              <a:spcAft>
                <a:spcPct val="0"/>
              </a:spcAft>
              <a:buNone/>
              <a:defRPr/>
            </a:pPr>
            <a:endParaRPr lang="en-GB" altLang="en-US" sz="8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FF0000"/>
                </a:solidFill>
                <a:latin typeface="Arial" charset="0"/>
                <a:cs typeface="Arial" charset="0"/>
              </a:rPr>
              <a:t>Constraints</a:t>
            </a:r>
            <a:r>
              <a:rPr lang="en-GB" altLang="en-US" sz="2000" kern="0" dirty="0">
                <a:solidFill>
                  <a:srgbClr val="FF0000"/>
                </a:solidFill>
                <a:latin typeface="Arial" charset="0"/>
                <a:cs typeface="Arial" charset="0"/>
              </a:rPr>
              <a:t>: think about areas where we have no alternative other than to accept and work within them, as the ability to change them is currently not in our hands</a:t>
            </a:r>
          </a:p>
          <a:p>
            <a:pPr marL="571500" lvl="1" indent="-171450" eaLnBrk="0" fontAlgn="base" hangingPunct="0">
              <a:spcAft>
                <a:spcPct val="0"/>
              </a:spcAft>
              <a:defRPr/>
            </a:pPr>
            <a:endParaRPr lang="en-GB" altLang="en-US" sz="4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Influence: </a:t>
            </a:r>
            <a:r>
              <a:rPr lang="en-GB" altLang="en-US" sz="20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think about areas we do not control, but can influence</a:t>
            </a:r>
          </a:p>
          <a:p>
            <a:pPr marL="571500" lvl="1" indent="-171450" eaLnBrk="0" fontAlgn="base" hangingPunct="0">
              <a:spcAft>
                <a:spcPct val="0"/>
              </a:spcAft>
              <a:defRPr/>
            </a:pPr>
            <a:endParaRPr lang="en-GB" altLang="en-US" sz="400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lvl="1" indent="-342900" eaLnBrk="0" fontAlgn="base" hangingPunct="0">
              <a:spcAft>
                <a:spcPct val="0"/>
              </a:spcAft>
              <a:defRPr/>
            </a:pPr>
            <a:r>
              <a:rPr lang="en-GB" altLang="en-US" sz="2000" b="1" kern="0" dirty="0">
                <a:solidFill>
                  <a:srgbClr val="00B050"/>
                </a:solidFill>
                <a:latin typeface="Arial" charset="0"/>
                <a:cs typeface="Arial" charset="0"/>
              </a:rPr>
              <a:t>Control: </a:t>
            </a:r>
            <a:r>
              <a:rPr lang="en-GB" altLang="en-US" sz="2000" kern="0" dirty="0">
                <a:solidFill>
                  <a:srgbClr val="00B050"/>
                </a:solidFill>
                <a:latin typeface="Arial" charset="0"/>
                <a:cs typeface="Arial" charset="0"/>
              </a:rPr>
              <a:t>think about areas where as a manager you can exercise your positional power/authority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BB8B941-CFF7-4BDA-8BE8-BFAEBD55AFEB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46867" y="1700808"/>
            <a:ext cx="2528871" cy="39672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89726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856" y="1124744"/>
            <a:ext cx="6751984" cy="4896544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400" b="1" kern="0" dirty="0">
                <a:latin typeface="Arial" charset="0"/>
                <a:cs typeface="Arial" charset="0"/>
              </a:rPr>
              <a:t>Constraints:</a:t>
            </a:r>
            <a:r>
              <a:rPr lang="en-GB" altLang="en-US" sz="2400" kern="0" dirty="0">
                <a:latin typeface="Arial" charset="0"/>
                <a:cs typeface="Arial" charset="0"/>
              </a:rPr>
              <a:t> areas where we have no alternative other than to accept and work within them, as the ability to change them is currently not in our hands e.g.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en-GB" altLang="en-US" sz="2400" kern="0" dirty="0">
              <a:latin typeface="Arial" charset="0"/>
              <a:cs typeface="Arial" charset="0"/>
            </a:endParaRP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sz="2400" kern="0" dirty="0">
                <a:latin typeface="Arial" charset="0"/>
                <a:cs typeface="Arial" charset="0"/>
              </a:rPr>
              <a:t>Information Security &amp; Data Protection</a:t>
            </a:r>
          </a:p>
          <a:p>
            <a:pPr lvl="1" eaLnBrk="0" fontAlgn="base" hangingPunct="0">
              <a:spcAft>
                <a:spcPct val="0"/>
              </a:spcAft>
            </a:pPr>
            <a:endParaRPr lang="en-GB" altLang="en-US" sz="2400" kern="0" dirty="0">
              <a:latin typeface="Arial" charset="0"/>
              <a:cs typeface="Arial" charset="0"/>
            </a:endParaRP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sz="2400" kern="0" dirty="0">
                <a:latin typeface="Arial" charset="0"/>
                <a:cs typeface="Arial" charset="0"/>
              </a:rPr>
              <a:t>Overall IT Strategy</a:t>
            </a:r>
          </a:p>
          <a:p>
            <a:pPr lvl="1" eaLnBrk="0" fontAlgn="base" hangingPunct="0">
              <a:spcAft>
                <a:spcPct val="0"/>
              </a:spcAft>
            </a:pPr>
            <a:endParaRPr lang="en-GB" altLang="en-US" sz="2400" kern="0" dirty="0">
              <a:latin typeface="Arial" charset="0"/>
              <a:cs typeface="Arial" charset="0"/>
            </a:endParaRPr>
          </a:p>
          <a:p>
            <a:pPr lvl="1" eaLnBrk="0" fontAlgn="base" hangingPunct="0">
              <a:spcAft>
                <a:spcPct val="0"/>
              </a:spcAft>
            </a:pPr>
            <a:r>
              <a:rPr lang="en-GB" altLang="en-US" sz="2400" kern="0" dirty="0">
                <a:latin typeface="Arial" charset="0"/>
                <a:cs typeface="Arial" charset="0"/>
              </a:rPr>
              <a:t>Budgets, Legislation, Office Locations, Staffing Strategies etc.</a:t>
            </a:r>
          </a:p>
          <a:p>
            <a:pPr marL="457200" lvl="1" indent="0" eaLnBrk="0" fontAlgn="base" hangingPunct="0">
              <a:spcAft>
                <a:spcPct val="0"/>
              </a:spcAft>
              <a:buNone/>
            </a:pPr>
            <a:endParaRPr lang="en-GB" altLang="en-US" sz="2400" kern="0" dirty="0">
              <a:latin typeface="Arial" charset="0"/>
              <a:cs typeface="Arial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04740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67544" y="352202"/>
            <a:ext cx="8229600" cy="922114"/>
          </a:xfrm>
        </p:spPr>
        <p:txBody>
          <a:bodyPr/>
          <a:lstStyle/>
          <a:p>
            <a:r>
              <a:rPr lang="en-GB" altLang="en-US" sz="3600" b="1" kern="0" dirty="0">
                <a:solidFill>
                  <a:srgbClr val="0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  <a:cs typeface="Arial" charset="0"/>
              </a:rPr>
              <a:t>Barriers to KIM Initiatives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5556" y="1274316"/>
            <a:ext cx="7992888" cy="6072336"/>
          </a:xfrm>
        </p:spPr>
        <p:txBody>
          <a:bodyPr>
            <a:noAutofit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0070C0"/>
                </a:solidFill>
                <a:latin typeface="Arial" charset="0"/>
                <a:cs typeface="Arial" charset="0"/>
              </a:rPr>
              <a:t>Influence: </a:t>
            </a:r>
            <a:r>
              <a:rPr lang="en-GB" altLang="en-US" sz="28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areas we do not control, but can influence through our ideas, knowledge, involvement and for managers our influence as a role model	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kern="0" dirty="0">
                <a:solidFill>
                  <a:srgbClr val="0070C0"/>
                </a:solidFill>
                <a:latin typeface="Arial" charset="0"/>
                <a:cs typeface="Arial" charset="0"/>
              </a:rPr>
              <a:t>	</a:t>
            </a:r>
            <a:r>
              <a:rPr lang="en-GB" altLang="en-US" sz="2800" kern="0" dirty="0">
                <a:solidFill>
                  <a:srgbClr val="000000"/>
                </a:solidFill>
                <a:latin typeface="Arial" charset="0"/>
                <a:cs typeface="Arial" charset="0"/>
              </a:rPr>
              <a:t>	</a:t>
            </a:r>
            <a:endParaRPr lang="en-GB" altLang="en-US" sz="2800" b="1" kern="0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en-GB" altLang="en-US" sz="2800" b="1" kern="0" dirty="0">
                <a:solidFill>
                  <a:srgbClr val="00B050"/>
                </a:solidFill>
                <a:latin typeface="Arial" charset="0"/>
                <a:cs typeface="Arial" charset="0"/>
              </a:rPr>
              <a:t>Control: </a:t>
            </a:r>
            <a:r>
              <a:rPr lang="en-GB" altLang="en-US" sz="2800" kern="0" dirty="0">
                <a:solidFill>
                  <a:srgbClr val="00B050"/>
                </a:solidFill>
                <a:latin typeface="Arial" charset="0"/>
                <a:cs typeface="Arial" charset="0"/>
              </a:rPr>
              <a:t>areas where as a manager you can exercise your positional power/authority e.g. Some of the areas identified above at a local level such as how to spend allocated budgets, how to allocate staff etc.</a:t>
            </a:r>
          </a:p>
          <a:p>
            <a:pPr marL="0" indent="0">
              <a:buNone/>
            </a:pP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09221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419ECE1D-86C7-4702-B5DD-44342D0866DE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156176" y="4002065"/>
            <a:ext cx="2919562" cy="165365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6D390B7-83D0-4C70-990E-F3725375FB76}"/>
              </a:ext>
            </a:extLst>
          </p:cNvPr>
          <p:cNvSpPr txBox="1"/>
          <p:nvPr/>
        </p:nvSpPr>
        <p:spPr>
          <a:xfrm>
            <a:off x="7528075" y="5771139"/>
            <a:ext cx="154766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://www.waynebarry.com/2015/03/03/week-7-mind-mapping-introducing-the-concept/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4.0/"/>
              </a:rPr>
              <a:t>CC BY-NC-ND</a:t>
            </a:r>
            <a:endParaRPr lang="en-GB" sz="9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Capturing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494" y="1202277"/>
            <a:ext cx="8240305" cy="345085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7030A0"/>
                </a:solidFill>
              </a:rPr>
              <a:t>Draw up a list of what critical knowledge and strategic business information your organisation needs to capture</a:t>
            </a:r>
          </a:p>
          <a:p>
            <a:endParaRPr lang="en-GB" sz="3200" dirty="0"/>
          </a:p>
          <a:p>
            <a:r>
              <a:rPr lang="en-GB" sz="2400" dirty="0">
                <a:solidFill>
                  <a:srgbClr val="0070C0"/>
                </a:solidFill>
              </a:rPr>
              <a:t>Create a mind map that identifies the critical knowledge and strategic business information that your organisation needs to capture.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17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6072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3150E0BB-57A6-433E-A6A5-E685F23F090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230421"/>
            <a:ext cx="3963854" cy="408009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How is the Information Captured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16074" y="1417639"/>
            <a:ext cx="5020022" cy="4243610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this critical knowledge and strategic business information come from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 captured by your organisation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sz="2400" b="1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do the methods of capture fit with the type of knowledge and information being captured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18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94623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190F3E5-F5C2-43C4-9317-2FCD123A757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7286397" y="2628900"/>
            <a:ext cx="1648678" cy="206084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and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9700" y="1124744"/>
            <a:ext cx="7446636" cy="43924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Given that KIM is essential to delivering results for organisations.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914400" lvl="1" indent="-457200"/>
            <a:r>
              <a:rPr lang="en-GB" sz="24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is it important to evaluate information at point of capture</a:t>
            </a:r>
            <a:r>
              <a:rPr lang="en-GB" sz="2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sz="2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does information come from</a:t>
            </a:r>
            <a:r>
              <a:rPr lang="en-GB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is it/or could be evaluated at capture</a:t>
            </a:r>
            <a:r>
              <a:rPr lang="en-GB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reliable is it and how to determine if flawed</a:t>
            </a:r>
            <a:r>
              <a:rPr lang="en-GB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914400" lvl="1" indent="-457200"/>
            <a:r>
              <a:rPr lang="en-GB" sz="24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Does it provide the whole picture</a:t>
            </a:r>
            <a:r>
              <a:rPr lang="en-GB" sz="2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19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55414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36519"/>
            <a:ext cx="8914184" cy="969327"/>
          </a:xfrm>
        </p:spPr>
        <p:txBody>
          <a:bodyPr>
            <a:noAutofit/>
          </a:bodyPr>
          <a:lstStyle/>
          <a:p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 valuable information is not being captured in your organisation?</a:t>
            </a:r>
            <a:b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1904" y="1467754"/>
            <a:ext cx="8173416" cy="4209331"/>
          </a:xfrm>
        </p:spPr>
        <p:txBody>
          <a:bodyPr/>
          <a:lstStyle/>
          <a:p>
            <a:pPr marL="0" indent="0">
              <a:buNone/>
            </a:pPr>
            <a:r>
              <a:rPr lang="en-GB" sz="2400" b="1" i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Imagine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that there were no barriers to capturing information from any source and that is was easy to manage:</a:t>
            </a:r>
          </a:p>
          <a:p>
            <a:pPr lvl="1"/>
            <a:r>
              <a:rPr lang="en-GB" sz="2400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information or knowledge would you gather to measure success and progress in your work area</a:t>
            </a:r>
            <a:r>
              <a:rPr lang="en-GB" sz="24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sz="2400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this information captured at present</a:t>
            </a:r>
            <a:r>
              <a:rPr lang="en-GB" sz="2400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lvl="1"/>
            <a:r>
              <a:rPr lang="en-GB" sz="2400" dirty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not, why not</a:t>
            </a:r>
            <a:r>
              <a:rPr lang="en-GB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B024ED-F1F4-4CE4-8F6E-7E520F43B9D0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20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132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Guide to 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496" y="1268760"/>
            <a:ext cx="8384976" cy="4525963"/>
          </a:xfrm>
        </p:spPr>
        <p:txBody>
          <a:bodyPr>
            <a:normAutofit/>
          </a:bodyPr>
          <a:lstStyle/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Module Handbook &amp; Assignment Info</a:t>
            </a:r>
          </a:p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 Assignment Guide</a:t>
            </a:r>
          </a:p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PowerPoint containing SWOT Analysis PEST, KM Framework, Information Flow Diagram and Dimensions of Good Information Quality</a:t>
            </a:r>
          </a:p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KM Techniques (Models) doc (Edinburgh Uni.)</a:t>
            </a:r>
          </a:p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Information Principles Hierarchy doc</a:t>
            </a:r>
          </a:p>
          <a:p>
            <a: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Intellectual Property Rights (IP) doc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086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1442" y="1340768"/>
            <a:ext cx="9129248" cy="5184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7762875" y="111125"/>
            <a:ext cx="1312863" cy="488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8018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38BA25-F9E8-4E5F-8651-2D8A963FA99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0" y="45042"/>
            <a:ext cx="9144000" cy="565314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C89C35-4F29-4E58-BE04-20D965CAEB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A2312-1B24-4FA6-B2A2-0A29923A8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2100427"/>
            <a:ext cx="8964488" cy="2900723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rgbClr val="FFFF00"/>
                </a:solidFill>
              </a:rPr>
              <a:t>Take 5 minutes to reflect upon tonight – what have you learnt? 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Any key areas you want to research further? 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with your assignment?</a:t>
            </a:r>
          </a:p>
          <a:p>
            <a:r>
              <a:rPr lang="en-GB" sz="2400" dirty="0">
                <a:solidFill>
                  <a:srgbClr val="FFFF00"/>
                </a:solidFill>
              </a:rPr>
              <a:t>What can help you in your career?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1590A9-85E1-44C4-8875-F82C6BB63C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34929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E49762874EB345BB028C312F3B91B7" ma:contentTypeVersion="7" ma:contentTypeDescription="Create a new document." ma:contentTypeScope="" ma:versionID="745031b7136e6d0b314959d7b3aab4cc">
  <xsd:schema xmlns:xsd="http://www.w3.org/2001/XMLSchema" xmlns:xs="http://www.w3.org/2001/XMLSchema" xmlns:p="http://schemas.microsoft.com/office/2006/metadata/properties" xmlns:ns2="f66716c4-314f-46c1-b01e-5a44c61897d8" xmlns:ns3="a908d394-d138-480e-87a3-ff44c37f991a" targetNamespace="http://schemas.microsoft.com/office/2006/metadata/properties" ma:root="true" ma:fieldsID="48d543818a17c4c1e3adee1e8de4930a" ns2:_="" ns3:_="">
    <xsd:import namespace="f66716c4-314f-46c1-b01e-5a44c61897d8"/>
    <xsd:import namespace="a908d394-d138-480e-87a3-ff44c37f991a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66716c4-314f-46c1-b01e-5a44c61897d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Sharing Hint Hash" ma:internalName="SharingHintHash" ma:readOnly="true">
      <xsd:simpleType>
        <xsd:restriction base="dms:Text"/>
      </xsd:simpleType>
    </xsd:element>
    <xsd:element name="SharedWithDetails" ma:index="10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08d394-d138-480e-87a3-ff44c37f99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description="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204D06-7C22-4E3B-A780-D2484C514C3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66716c4-314f-46c1-b01e-5a44c61897d8"/>
    <ds:schemaRef ds:uri="a908d394-d138-480e-87a3-ff44c37f99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A411FC-49E2-4F2C-9E58-F1DF5DCE69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65184DA-0349-45D2-8DFF-557E329E9070}">
  <ds:schemaRefs>
    <ds:schemaRef ds:uri="http://purl.org/dc/terms/"/>
    <ds:schemaRef ds:uri="a908d394-d138-480e-87a3-ff44c37f991a"/>
    <ds:schemaRef ds:uri="http://schemas.microsoft.com/office/infopath/2007/PartnerControls"/>
    <ds:schemaRef ds:uri="http://schemas.microsoft.com/office/2006/metadata/properties"/>
    <ds:schemaRef ds:uri="http://purl.org/dc/dcmitype/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f66716c4-314f-46c1-b01e-5a44c61897d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Template_new</Template>
  <TotalTime>0</TotalTime>
  <Words>1045</Words>
  <Application>Microsoft Office PowerPoint</Application>
  <PresentationFormat>On-screen Show (4:3)</PresentationFormat>
  <Paragraphs>177</Paragraphs>
  <Slides>23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0" baseType="lpstr">
      <vt:lpstr>-apple-system</vt:lpstr>
      <vt:lpstr>Arial</vt:lpstr>
      <vt:lpstr>Calibri</vt:lpstr>
      <vt:lpstr>Calibri Light</vt:lpstr>
      <vt:lpstr>Trebuchet MS</vt:lpstr>
      <vt:lpstr>Title Slide 1</vt:lpstr>
      <vt:lpstr>ALAMO22</vt:lpstr>
      <vt:lpstr>BA Applied Leadership and Management in the Workplace    Module: BMSK5013  Knowledge and Information Management Skills for the Workplace    </vt:lpstr>
      <vt:lpstr>PowerPoint Presentation</vt:lpstr>
      <vt:lpstr>Recap</vt:lpstr>
      <vt:lpstr>Assessment Criteria</vt:lpstr>
      <vt:lpstr>Assessment Criteria (cont.)</vt:lpstr>
      <vt:lpstr>PowerPoint Presentation</vt:lpstr>
      <vt:lpstr>Assessment Criteria (cont.)</vt:lpstr>
      <vt:lpstr>Four Classes of Knowledge</vt:lpstr>
      <vt:lpstr>Knowledge &amp; Information Management is a dynamic process to: </vt:lpstr>
      <vt:lpstr>Knowledge Management – A View</vt:lpstr>
      <vt:lpstr>Knowledge &amp; Information Management  is:  3 Components</vt:lpstr>
      <vt:lpstr>People, processes and technology</vt:lpstr>
      <vt:lpstr>Barriers to KM Initiatives</vt:lpstr>
      <vt:lpstr>Exercise: Barriers to KIM Initiatives</vt:lpstr>
      <vt:lpstr>Barriers to KIM Initiatives</vt:lpstr>
      <vt:lpstr>Barriers to KIM Initiatives</vt:lpstr>
      <vt:lpstr>Capturing Information</vt:lpstr>
      <vt:lpstr>How is the Information Captured</vt:lpstr>
      <vt:lpstr>Knowledge and Information</vt:lpstr>
      <vt:lpstr>What valuable information is not being captured in your organisation? </vt:lpstr>
      <vt:lpstr>Guide to Resources</vt:lpstr>
      <vt:lpstr>Any Questions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Session 4</dc:title>
  <dc:creator>Gavin Hill John;Julia Ault</dc:creator>
  <cp:lastModifiedBy>Christian Felices</cp:lastModifiedBy>
  <cp:revision>80</cp:revision>
  <cp:lastPrinted>2021-01-19T13:56:25Z</cp:lastPrinted>
  <dcterms:modified xsi:type="dcterms:W3CDTF">2024-03-06T11:44:37Z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0x010100ADE49762874EB345BB028C312F3B91B7</vt:lpwstr>
  </property>
</Properties>
</file>