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8"/>
  </p:notesMasterIdLst>
  <p:sldIdLst>
    <p:sldId id="256" r:id="rId2"/>
    <p:sldId id="447" r:id="rId3"/>
    <p:sldId id="449" r:id="rId4"/>
    <p:sldId id="450" r:id="rId5"/>
    <p:sldId id="451" r:id="rId6"/>
    <p:sldId id="452" r:id="rId7"/>
    <p:sldId id="453" r:id="rId8"/>
    <p:sldId id="454" r:id="rId9"/>
    <p:sldId id="456" r:id="rId10"/>
    <p:sldId id="455" r:id="rId11"/>
    <p:sldId id="460" r:id="rId12"/>
    <p:sldId id="462" r:id="rId13"/>
    <p:sldId id="463" r:id="rId14"/>
    <p:sldId id="464" r:id="rId15"/>
    <p:sldId id="461" r:id="rId16"/>
    <p:sldId id="465" r:id="rId17"/>
    <p:sldId id="466" r:id="rId18"/>
    <p:sldId id="472" r:id="rId19"/>
    <p:sldId id="473" r:id="rId20"/>
    <p:sldId id="475" r:id="rId21"/>
    <p:sldId id="477" r:id="rId22"/>
    <p:sldId id="478" r:id="rId23"/>
    <p:sldId id="479" r:id="rId24"/>
    <p:sldId id="480" r:id="rId25"/>
    <p:sldId id="419" r:id="rId26"/>
    <p:sldId id="48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4061C716-C12C-42FA-ACE5-2875B2DEC3ED}"/>
    <pc:docChg chg="delSld modSld">
      <pc:chgData name="Ian" userId="ce25d74ca42bcead" providerId="LiveId" clId="{4061C716-C12C-42FA-ACE5-2875B2DEC3ED}" dt="2023-08-22T19:58:28.553" v="161" actId="2696"/>
      <pc:docMkLst>
        <pc:docMk/>
      </pc:docMkLst>
      <pc:sldChg chg="modSp mod">
        <pc:chgData name="Ian" userId="ce25d74ca42bcead" providerId="LiveId" clId="{4061C716-C12C-42FA-ACE5-2875B2DEC3ED}" dt="2023-08-22T19:51:30.772" v="120" actId="20577"/>
        <pc:sldMkLst>
          <pc:docMk/>
          <pc:sldMk cId="2014304791" sldId="256"/>
        </pc:sldMkLst>
        <pc:spChg chg="mod">
          <ac:chgData name="Ian" userId="ce25d74ca42bcead" providerId="LiveId" clId="{4061C716-C12C-42FA-ACE5-2875B2DEC3ED}" dt="2023-08-22T19:51:30.772" v="120" actId="20577"/>
          <ac:spMkLst>
            <pc:docMk/>
            <pc:sldMk cId="2014304791" sldId="256"/>
            <ac:spMk id="2" creationId="{18CA9319-1953-4F2C-BA2F-74F5392512A4}"/>
          </ac:spMkLst>
        </pc:spChg>
        <pc:spChg chg="mod">
          <ac:chgData name="Ian" userId="ce25d74ca42bcead" providerId="LiveId" clId="{4061C716-C12C-42FA-ACE5-2875B2DEC3ED}" dt="2023-08-22T19:51:08.072" v="26" actId="20577"/>
          <ac:spMkLst>
            <pc:docMk/>
            <pc:sldMk cId="2014304791" sldId="256"/>
            <ac:spMk id="3" creationId="{D9B4CAE0-B3A6-4A2F-957F-6BBC37C254DA}"/>
          </ac:spMkLst>
        </pc:spChg>
      </pc:sldChg>
      <pc:sldChg chg="del">
        <pc:chgData name="Ian" userId="ce25d74ca42bcead" providerId="LiveId" clId="{4061C716-C12C-42FA-ACE5-2875B2DEC3ED}" dt="2023-08-22T19:58:16.867" v="159" actId="2696"/>
        <pc:sldMkLst>
          <pc:docMk/>
          <pc:sldMk cId="2642709321" sldId="302"/>
        </pc:sldMkLst>
      </pc:sldChg>
      <pc:sldChg chg="modSp del mod">
        <pc:chgData name="Ian" userId="ce25d74ca42bcead" providerId="LiveId" clId="{4061C716-C12C-42FA-ACE5-2875B2DEC3ED}" dt="2023-08-22T19:54:31.662" v="143" actId="2696"/>
        <pc:sldMkLst>
          <pc:docMk/>
          <pc:sldMk cId="2489558179" sldId="337"/>
        </pc:sldMkLst>
        <pc:spChg chg="mod">
          <ac:chgData name="Ian" userId="ce25d74ca42bcead" providerId="LiveId" clId="{4061C716-C12C-42FA-ACE5-2875B2DEC3ED}" dt="2023-08-22T19:53:41.672" v="134" actId="20577"/>
          <ac:spMkLst>
            <pc:docMk/>
            <pc:sldMk cId="2489558179" sldId="337"/>
            <ac:spMk id="3" creationId="{DA32CE64-6F8E-4C4C-BADD-50EA0DB605C4}"/>
          </ac:spMkLst>
        </pc:spChg>
      </pc:sldChg>
      <pc:sldChg chg="del">
        <pc:chgData name="Ian" userId="ce25d74ca42bcead" providerId="LiveId" clId="{4061C716-C12C-42FA-ACE5-2875B2DEC3ED}" dt="2023-08-22T19:53:54.451" v="137" actId="2696"/>
        <pc:sldMkLst>
          <pc:docMk/>
          <pc:sldMk cId="2539722644" sldId="341"/>
        </pc:sldMkLst>
      </pc:sldChg>
      <pc:sldChg chg="del">
        <pc:chgData name="Ian" userId="ce25d74ca42bcead" providerId="LiveId" clId="{4061C716-C12C-42FA-ACE5-2875B2DEC3ED}" dt="2023-08-22T19:54:05.402" v="139" actId="2696"/>
        <pc:sldMkLst>
          <pc:docMk/>
          <pc:sldMk cId="1058779588" sldId="342"/>
        </pc:sldMkLst>
      </pc:sldChg>
      <pc:sldChg chg="del">
        <pc:chgData name="Ian" userId="ce25d74ca42bcead" providerId="LiveId" clId="{4061C716-C12C-42FA-ACE5-2875B2DEC3ED}" dt="2023-08-22T19:54:11.479" v="140" actId="2696"/>
        <pc:sldMkLst>
          <pc:docMk/>
          <pc:sldMk cId="4114655232" sldId="343"/>
        </pc:sldMkLst>
      </pc:sldChg>
      <pc:sldChg chg="del">
        <pc:chgData name="Ian" userId="ce25d74ca42bcead" providerId="LiveId" clId="{4061C716-C12C-42FA-ACE5-2875B2DEC3ED}" dt="2023-08-22T19:58:28.553" v="161" actId="2696"/>
        <pc:sldMkLst>
          <pc:docMk/>
          <pc:sldMk cId="3662006712" sldId="417"/>
        </pc:sldMkLst>
      </pc:sldChg>
      <pc:sldChg chg="del">
        <pc:chgData name="Ian" userId="ce25d74ca42bcead" providerId="LiveId" clId="{4061C716-C12C-42FA-ACE5-2875B2DEC3ED}" dt="2023-08-22T19:53:48.967" v="135" actId="2696"/>
        <pc:sldMkLst>
          <pc:docMk/>
          <pc:sldMk cId="3198620773" sldId="441"/>
        </pc:sldMkLst>
      </pc:sldChg>
      <pc:sldChg chg="del">
        <pc:chgData name="Ian" userId="ce25d74ca42bcead" providerId="LiveId" clId="{4061C716-C12C-42FA-ACE5-2875B2DEC3ED}" dt="2023-08-22T19:53:51.717" v="136" actId="2696"/>
        <pc:sldMkLst>
          <pc:docMk/>
          <pc:sldMk cId="3044127463" sldId="442"/>
        </pc:sldMkLst>
      </pc:sldChg>
      <pc:sldChg chg="del">
        <pc:chgData name="Ian" userId="ce25d74ca42bcead" providerId="LiveId" clId="{4061C716-C12C-42FA-ACE5-2875B2DEC3ED}" dt="2023-08-22T19:54:14.619" v="141" actId="2696"/>
        <pc:sldMkLst>
          <pc:docMk/>
          <pc:sldMk cId="307451228" sldId="444"/>
        </pc:sldMkLst>
      </pc:sldChg>
      <pc:sldChg chg="del">
        <pc:chgData name="Ian" userId="ce25d74ca42bcead" providerId="LiveId" clId="{4061C716-C12C-42FA-ACE5-2875B2DEC3ED}" dt="2023-08-22T19:54:01.044" v="138" actId="2696"/>
        <pc:sldMkLst>
          <pc:docMk/>
          <pc:sldMk cId="2105234814" sldId="445"/>
        </pc:sldMkLst>
      </pc:sldChg>
      <pc:sldChg chg="del">
        <pc:chgData name="Ian" userId="ce25d74ca42bcead" providerId="LiveId" clId="{4061C716-C12C-42FA-ACE5-2875B2DEC3ED}" dt="2023-08-22T19:54:17.540" v="142" actId="2696"/>
        <pc:sldMkLst>
          <pc:docMk/>
          <pc:sldMk cId="1550663468" sldId="446"/>
        </pc:sldMkLst>
      </pc:sldChg>
      <pc:sldChg chg="del">
        <pc:chgData name="Ian" userId="ce25d74ca42bcead" providerId="LiveId" clId="{4061C716-C12C-42FA-ACE5-2875B2DEC3ED}" dt="2023-08-22T19:57:48.041" v="158" actId="2696"/>
        <pc:sldMkLst>
          <pc:docMk/>
          <pc:sldMk cId="4140680544" sldId="457"/>
        </pc:sldMkLst>
      </pc:sldChg>
      <pc:sldChg chg="del">
        <pc:chgData name="Ian" userId="ce25d74ca42bcead" providerId="LiveId" clId="{4061C716-C12C-42FA-ACE5-2875B2DEC3ED}" dt="2023-08-22T19:58:20.976" v="160" actId="2696"/>
        <pc:sldMkLst>
          <pc:docMk/>
          <pc:sldMk cId="2094378550" sldId="459"/>
        </pc:sldMkLst>
      </pc:sldChg>
      <pc:sldChg chg="modSp mod">
        <pc:chgData name="Ian" userId="ce25d74ca42bcead" providerId="LiveId" clId="{4061C716-C12C-42FA-ACE5-2875B2DEC3ED}" dt="2023-08-22T19:55:04.234" v="154" actId="20577"/>
        <pc:sldMkLst>
          <pc:docMk/>
          <pc:sldMk cId="4000745761" sldId="460"/>
        </pc:sldMkLst>
        <pc:spChg chg="mod">
          <ac:chgData name="Ian" userId="ce25d74ca42bcead" providerId="LiveId" clId="{4061C716-C12C-42FA-ACE5-2875B2DEC3ED}" dt="2023-08-22T19:55:04.234" v="154" actId="20577"/>
          <ac:spMkLst>
            <pc:docMk/>
            <pc:sldMk cId="4000745761" sldId="460"/>
            <ac:spMk id="2" creationId="{C72BA2FC-1AB3-4AE2-BC66-0EF3FFA16A83}"/>
          </ac:spMkLst>
        </pc:spChg>
      </pc:sldChg>
      <pc:sldChg chg="del">
        <pc:chgData name="Ian" userId="ce25d74ca42bcead" providerId="LiveId" clId="{4061C716-C12C-42FA-ACE5-2875B2DEC3ED}" dt="2023-08-22T19:55:54.869" v="155" actId="2696"/>
        <pc:sldMkLst>
          <pc:docMk/>
          <pc:sldMk cId="2883854465" sldId="476"/>
        </pc:sldMkLst>
      </pc:sldChg>
      <pc:sldChg chg="modSp mod">
        <pc:chgData name="Ian" userId="ce25d74ca42bcead" providerId="LiveId" clId="{4061C716-C12C-42FA-ACE5-2875B2DEC3ED}" dt="2023-08-22T19:56:08.023" v="156" actId="20577"/>
        <pc:sldMkLst>
          <pc:docMk/>
          <pc:sldMk cId="301993906" sldId="477"/>
        </pc:sldMkLst>
        <pc:spChg chg="mod">
          <ac:chgData name="Ian" userId="ce25d74ca42bcead" providerId="LiveId" clId="{4061C716-C12C-42FA-ACE5-2875B2DEC3ED}" dt="2023-08-22T19:56:08.023" v="156" actId="20577"/>
          <ac:spMkLst>
            <pc:docMk/>
            <pc:sldMk cId="301993906" sldId="477"/>
            <ac:spMk id="3" creationId="{E9001752-F179-493F-959F-74C942FC38F7}"/>
          </ac:spMkLst>
        </pc:spChg>
      </pc:sldChg>
      <pc:sldChg chg="del">
        <pc:chgData name="Ian" userId="ce25d74ca42bcead" providerId="LiveId" clId="{4061C716-C12C-42FA-ACE5-2875B2DEC3ED}" dt="2023-08-22T19:56:33.782" v="157" actId="2696"/>
        <pc:sldMkLst>
          <pc:docMk/>
          <pc:sldMk cId="515685002" sldId="48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266652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25</a:t>
            </a:fld>
            <a:endParaRPr lang="en-GB"/>
          </a:p>
        </p:txBody>
      </p:sp>
    </p:spTree>
    <p:extLst>
      <p:ext uri="{BB962C8B-B14F-4D97-AF65-F5344CB8AC3E}">
        <p14:creationId xmlns:p14="http://schemas.microsoft.com/office/powerpoint/2010/main" val="91872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E15FF54-C2DF-4537-9068-C4EE64FCC8EB}"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BAF5C1-E137-43A7-9C32-67A05A94E6B2}"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4A2491-F9F5-4B91-8DC0-2EF0E9A0FDC8}"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E8EC71-6AD6-4CFA-9636-C63D30156A15}"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2022 - A Slater</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F7A42D-D960-4697-9961-B399931ADC6C}" type="datetime1">
              <a:rPr lang="en-US" smtClean="0"/>
              <a:t>8/22/2023</a:t>
            </a:fld>
            <a:endParaRPr lang="en-US" dirty="0"/>
          </a:p>
        </p:txBody>
      </p:sp>
      <p:sp>
        <p:nvSpPr>
          <p:cNvPr id="8" name="Footer Placeholder 7"/>
          <p:cNvSpPr>
            <a:spLocks noGrp="1"/>
          </p:cNvSpPr>
          <p:nvPr>
            <p:ph type="ftr" sz="quarter" idx="11"/>
          </p:nvPr>
        </p:nvSpPr>
        <p:spPr/>
        <p:txBody>
          <a:bodyPr/>
          <a:lstStyle/>
          <a:p>
            <a:r>
              <a:rPr lang="en-US"/>
              <a:t>2022 - A Slater</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4C9AC-F72B-450A-90EA-3FC84CBB134B}" type="datetime1">
              <a:rPr lang="en-US" smtClean="0"/>
              <a:t>8/22/2023</a:t>
            </a:fld>
            <a:endParaRPr lang="en-US" dirty="0"/>
          </a:p>
        </p:txBody>
      </p:sp>
      <p:sp>
        <p:nvSpPr>
          <p:cNvPr id="4" name="Footer Placeholder 3"/>
          <p:cNvSpPr>
            <a:spLocks noGrp="1"/>
          </p:cNvSpPr>
          <p:nvPr>
            <p:ph type="ftr" sz="quarter" idx="11"/>
          </p:nvPr>
        </p:nvSpPr>
        <p:spPr/>
        <p:txBody>
          <a:bodyPr/>
          <a:lstStyle/>
          <a:p>
            <a:r>
              <a:rPr lang="en-US"/>
              <a:t>2022 - A Slater</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13F007-1033-4999-9F05-B061F6392020}" type="datetime1">
              <a:rPr lang="en-US" smtClean="0"/>
              <a:t>8/22/2023</a:t>
            </a:fld>
            <a:endParaRPr lang="en-US" dirty="0"/>
          </a:p>
        </p:txBody>
      </p:sp>
      <p:sp>
        <p:nvSpPr>
          <p:cNvPr id="3" name="Footer Placeholder 2"/>
          <p:cNvSpPr>
            <a:spLocks noGrp="1"/>
          </p:cNvSpPr>
          <p:nvPr>
            <p:ph type="ftr" sz="quarter" idx="11"/>
          </p:nvPr>
        </p:nvSpPr>
        <p:spPr/>
        <p:txBody>
          <a:bodyPr/>
          <a:lstStyle/>
          <a:p>
            <a:r>
              <a:rPr lang="en-US"/>
              <a:t>2022 - A Slater</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55AEEC-8A0C-41A8-B259-D175ED85134C}"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2022 - A Slater</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C604F7-C43A-46AB-BD8A-E0375788F160}"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2022 - A Slater</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5544F0-A188-454C-BC97-9F6974DDB760}"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3604ED-1C13-4745-82D6-C8520173C937}"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8FD37FB-3FA6-457B-9413-83E9B5C765A6}" type="datetime1">
              <a:rPr lang="en-US" smtClean="0"/>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2022 - A Slater</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8.jf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2307/j.ctv11cwb00.12" TargetMode="External"/><Relationship Id="rId2" Type="http://schemas.openxmlformats.org/officeDocument/2006/relationships/image" Target="../media/image23.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p:txBody>
          <a:bodyPr/>
          <a:lstStyle/>
          <a:p>
            <a:pPr algn="l"/>
            <a:r>
              <a:rPr lang="en-GB" dirty="0"/>
              <a:t>HPHP6901</a:t>
            </a:r>
            <a:br>
              <a:rPr lang="en-GB" dirty="0"/>
            </a:br>
            <a:r>
              <a:rPr lang="en-GB" dirty="0"/>
              <a:t>SEX, SEXUALITY &amp; GENDER </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p:txBody>
          <a:bodyPr/>
          <a:lstStyle/>
          <a:p>
            <a:r>
              <a:rPr lang="en-GB" dirty="0"/>
              <a:t>UNIT EIGHT</a:t>
            </a:r>
          </a:p>
        </p:txBody>
      </p:sp>
      <p:sp>
        <p:nvSpPr>
          <p:cNvPr id="4" name="Footer Placeholder 3">
            <a:extLst>
              <a:ext uri="{FF2B5EF4-FFF2-40B4-BE49-F238E27FC236}">
                <a16:creationId xmlns:a16="http://schemas.microsoft.com/office/drawing/2014/main" id="{4851B3CA-B6B8-4800-AB5C-89762F0BB68E}"/>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899CC-BF51-48B6-8EF1-CEB9BD30C9BF}"/>
              </a:ext>
            </a:extLst>
          </p:cNvPr>
          <p:cNvSpPr>
            <a:spLocks noGrp="1"/>
          </p:cNvSpPr>
          <p:nvPr>
            <p:ph type="title"/>
          </p:nvPr>
        </p:nvSpPr>
        <p:spPr/>
        <p:txBody>
          <a:bodyPr/>
          <a:lstStyle/>
          <a:p>
            <a:pPr algn="l"/>
            <a:r>
              <a:rPr lang="en-US" dirty="0">
                <a:solidFill>
                  <a:schemeClr val="tx1"/>
                </a:solidFill>
              </a:rPr>
              <a:t>Gender Performance recap</a:t>
            </a:r>
            <a:endParaRPr lang="en-GB" dirty="0"/>
          </a:p>
        </p:txBody>
      </p:sp>
      <p:sp>
        <p:nvSpPr>
          <p:cNvPr id="3" name="Text Placeholder 2">
            <a:extLst>
              <a:ext uri="{FF2B5EF4-FFF2-40B4-BE49-F238E27FC236}">
                <a16:creationId xmlns:a16="http://schemas.microsoft.com/office/drawing/2014/main" id="{44FB733B-79CB-4620-8AB9-8B6568BBB558}"/>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D026DB73-E034-4C82-B025-C3D0F0BDF241}"/>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03810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1A492-4B16-4FD7-9611-B4AA044E08CE}"/>
              </a:ext>
            </a:extLst>
          </p:cNvPr>
          <p:cNvSpPr>
            <a:spLocks noGrp="1"/>
          </p:cNvSpPr>
          <p:nvPr>
            <p:ph type="title"/>
          </p:nvPr>
        </p:nvSpPr>
        <p:spPr>
          <a:xfrm>
            <a:off x="1024129" y="585216"/>
            <a:ext cx="3779085" cy="1499616"/>
          </a:xfrm>
        </p:spPr>
        <p:txBody>
          <a:bodyPr vert="horz" lIns="91440" tIns="45720" rIns="91440" bIns="45720" rtlCol="0" anchor="ctr">
            <a:normAutofit fontScale="90000"/>
          </a:bodyPr>
          <a:lstStyle/>
          <a:p>
            <a:r>
              <a:rPr lang="en-US" dirty="0">
                <a:solidFill>
                  <a:srgbClr val="FFFFFF"/>
                </a:solidFill>
              </a:rPr>
              <a:t>Gender Performance recap</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43622F-49EF-4217-A93C-345CB8C04BFC}"/>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If you remember back to the beginning of this module, we talked a lot about sex and gender, and specifically about gender roles</a:t>
            </a:r>
          </a:p>
          <a:p>
            <a:endParaRPr lang="en-US" sz="1700">
              <a:solidFill>
                <a:srgbClr val="FFFFFF"/>
              </a:solidFill>
            </a:endParaRPr>
          </a:p>
          <a:p>
            <a:r>
              <a:rPr lang="en-US" sz="1700">
                <a:solidFill>
                  <a:srgbClr val="FFFFFF"/>
                </a:solidFill>
              </a:rPr>
              <a:t>This includes the way we act, the way we dress, the way we think about ourselves and others, and even the way we understand the world as a whole.</a:t>
            </a:r>
          </a:p>
          <a:p>
            <a:br>
              <a:rPr lang="en-US" sz="1700">
                <a:solidFill>
                  <a:srgbClr val="FFFFFF"/>
                </a:solidFill>
              </a:rPr>
            </a:br>
            <a:br>
              <a:rPr lang="en-US" sz="1700">
                <a:solidFill>
                  <a:srgbClr val="FFFFFF"/>
                </a:solidFill>
              </a:rPr>
            </a:br>
            <a:r>
              <a:rPr lang="en-US" sz="1700">
                <a:solidFill>
                  <a:srgbClr val="FFFFFF"/>
                </a:solidFill>
              </a:rPr>
              <a:t>Gender defines our relationship to the world through the prism of sex. </a:t>
            </a:r>
          </a:p>
        </p:txBody>
      </p:sp>
      <p:pic>
        <p:nvPicPr>
          <p:cNvPr id="6" name="Content Placeholder 5" descr="A picture containing drawing, shirt&#10;&#10;Description automatically generated">
            <a:extLst>
              <a:ext uri="{FF2B5EF4-FFF2-40B4-BE49-F238E27FC236}">
                <a16:creationId xmlns:a16="http://schemas.microsoft.com/office/drawing/2014/main" id="{9BF03E14-FE41-46ED-AA2A-1C32F5BC270D}"/>
              </a:ext>
            </a:extLst>
          </p:cNvPr>
          <p:cNvPicPr>
            <a:picLocks noGrp="1" noChangeAspect="1"/>
          </p:cNvPicPr>
          <p:nvPr>
            <p:ph sz="half" idx="2"/>
          </p:nvPr>
        </p:nvPicPr>
        <p:blipFill>
          <a:blip r:embed="rId2"/>
          <a:stretch>
            <a:fillRect/>
          </a:stretch>
        </p:blipFill>
        <p:spPr>
          <a:xfrm>
            <a:off x="6096000" y="701039"/>
            <a:ext cx="5455921" cy="5455921"/>
          </a:xfrm>
          <a:prstGeom prst="rect">
            <a:avLst/>
          </a:prstGeom>
        </p:spPr>
      </p:pic>
      <p:sp>
        <p:nvSpPr>
          <p:cNvPr id="4" name="Footer Placeholder 3">
            <a:extLst>
              <a:ext uri="{FF2B5EF4-FFF2-40B4-BE49-F238E27FC236}">
                <a16:creationId xmlns:a16="http://schemas.microsoft.com/office/drawing/2014/main" id="{11B35308-DAAE-45F9-AA87-6157510FB3B2}"/>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1281101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5C4A0-BF4F-4F7D-AAE2-5943691FFBFC}"/>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Gender Performance recap</a:t>
            </a:r>
          </a:p>
        </p:txBody>
      </p:sp>
      <p:cxnSp>
        <p:nvCxnSpPr>
          <p:cNvPr id="19" name="Straight Connector 18">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98ADFA-E1BD-41DF-B814-FC8F5F0D7036}"/>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Our gender is not just made up of how people see us, although this is a big part of it, but it is also made up of our choices about how we present ourselves.</a:t>
            </a:r>
            <a:br>
              <a:rPr lang="en-US" sz="2000">
                <a:solidFill>
                  <a:srgbClr val="FFFFFF"/>
                </a:solidFill>
              </a:rPr>
            </a:br>
            <a:br>
              <a:rPr lang="en-US" sz="2000">
                <a:solidFill>
                  <a:srgbClr val="FFFFFF"/>
                </a:solidFill>
              </a:rPr>
            </a:br>
            <a:r>
              <a:rPr lang="en-US" sz="2000">
                <a:solidFill>
                  <a:srgbClr val="FFFFFF"/>
                </a:solidFill>
              </a:rPr>
              <a:t>Gender is not just directed at us, but also, potentially, a performance we choose to project at others.</a:t>
            </a:r>
            <a:br>
              <a:rPr lang="en-US" sz="2000">
                <a:solidFill>
                  <a:srgbClr val="FFFFFF"/>
                </a:solidFill>
              </a:rPr>
            </a:br>
            <a:br>
              <a:rPr lang="en-US" sz="2000">
                <a:solidFill>
                  <a:srgbClr val="FFFFFF"/>
                </a:solidFill>
              </a:rPr>
            </a:br>
            <a:r>
              <a:rPr lang="en-US" sz="2000">
                <a:solidFill>
                  <a:srgbClr val="FFFFFF"/>
                </a:solidFill>
              </a:rPr>
              <a:t>My choices, where I have them, can be used to influence how my gender is seen and understood by others. </a:t>
            </a:r>
          </a:p>
        </p:txBody>
      </p:sp>
      <p:pic>
        <p:nvPicPr>
          <p:cNvPr id="10" name="Content Placeholder 9" descr="A person wearing a black dress&#10;&#10;Description automatically generated">
            <a:extLst>
              <a:ext uri="{FF2B5EF4-FFF2-40B4-BE49-F238E27FC236}">
                <a16:creationId xmlns:a16="http://schemas.microsoft.com/office/drawing/2014/main" id="{8FDE6ED9-B327-49E1-A3AD-C3C50A202F86}"/>
              </a:ext>
            </a:extLst>
          </p:cNvPr>
          <p:cNvPicPr>
            <a:picLocks noGrp="1" noChangeAspect="1"/>
          </p:cNvPicPr>
          <p:nvPr>
            <p:ph sz="half" idx="2"/>
          </p:nvPr>
        </p:nvPicPr>
        <p:blipFill rotWithShape="1">
          <a:blip r:embed="rId2"/>
          <a:srcRect l="26656" r="14656"/>
          <a:stretch/>
        </p:blipFill>
        <p:spPr>
          <a:xfrm>
            <a:off x="6096000" y="640080"/>
            <a:ext cx="5455921" cy="5577840"/>
          </a:xfrm>
          <a:prstGeom prst="rect">
            <a:avLst/>
          </a:prstGeom>
        </p:spPr>
      </p:pic>
      <p:sp>
        <p:nvSpPr>
          <p:cNvPr id="4" name="Footer Placeholder 3">
            <a:extLst>
              <a:ext uri="{FF2B5EF4-FFF2-40B4-BE49-F238E27FC236}">
                <a16:creationId xmlns:a16="http://schemas.microsoft.com/office/drawing/2014/main" id="{7DDC7BB4-B5D1-4C15-AC41-665BF3F67DDE}"/>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916926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74DCE-1A98-4D0B-936B-78EBAD1ACB67}"/>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Gender Performance recap</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B9710D-4281-4DFD-BB16-29361A2548BF}"/>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a:solidFill>
                  <a:srgbClr val="FFFFFF"/>
                </a:solidFill>
              </a:rPr>
              <a:t>Our understanding of masculine or feminine is made up of the continued inscription of certain forms of roles by those we deem male or female.</a:t>
            </a:r>
          </a:p>
          <a:p>
            <a:endParaRPr lang="en-US">
              <a:solidFill>
                <a:srgbClr val="FFFFFF"/>
              </a:solidFill>
            </a:endParaRPr>
          </a:p>
          <a:p>
            <a:r>
              <a:rPr lang="en-US">
                <a:solidFill>
                  <a:srgbClr val="FFFFFF"/>
                </a:solidFill>
              </a:rPr>
              <a:t>For Butler, there is no ground on which this distinction is made beyond the continued and constantly present performance of it. </a:t>
            </a:r>
          </a:p>
        </p:txBody>
      </p:sp>
      <p:pic>
        <p:nvPicPr>
          <p:cNvPr id="6" name="Content Placeholder 5" descr="A person smiling for the camera&#10;&#10;Description automatically generated">
            <a:extLst>
              <a:ext uri="{FF2B5EF4-FFF2-40B4-BE49-F238E27FC236}">
                <a16:creationId xmlns:a16="http://schemas.microsoft.com/office/drawing/2014/main" id="{0494AD01-0A1B-4398-90E4-97B0B49941AF}"/>
              </a:ext>
            </a:extLst>
          </p:cNvPr>
          <p:cNvPicPr>
            <a:picLocks noGrp="1" noChangeAspect="1"/>
          </p:cNvPicPr>
          <p:nvPr>
            <p:ph sz="half" idx="2"/>
          </p:nvPr>
        </p:nvPicPr>
        <p:blipFill>
          <a:blip r:embed="rId2"/>
          <a:stretch>
            <a:fillRect/>
          </a:stretch>
        </p:blipFill>
        <p:spPr>
          <a:xfrm>
            <a:off x="6096000" y="1389850"/>
            <a:ext cx="5455921" cy="4078300"/>
          </a:xfrm>
          <a:prstGeom prst="rect">
            <a:avLst/>
          </a:prstGeom>
        </p:spPr>
      </p:pic>
      <p:sp>
        <p:nvSpPr>
          <p:cNvPr id="4" name="Footer Placeholder 3">
            <a:extLst>
              <a:ext uri="{FF2B5EF4-FFF2-40B4-BE49-F238E27FC236}">
                <a16:creationId xmlns:a16="http://schemas.microsoft.com/office/drawing/2014/main" id="{F73C49D7-B112-45AC-A4E5-079C2F816B7B}"/>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181978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DFCF3-09B7-4E1C-A10E-FEB83675B25A}"/>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Gender Performance recap</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2CBF72B-8834-430A-81D5-975F341B3BA5}"/>
              </a:ext>
            </a:extLst>
          </p:cNvPr>
          <p:cNvSpPr>
            <a:spLocks noGrp="1"/>
          </p:cNvSpPr>
          <p:nvPr>
            <p:ph sz="half" idx="2"/>
          </p:nvPr>
        </p:nvSpPr>
        <p:spPr>
          <a:xfrm>
            <a:off x="1024129" y="2286000"/>
            <a:ext cx="3791711" cy="3931920"/>
          </a:xfrm>
        </p:spPr>
        <p:txBody>
          <a:bodyPr vert="horz" lIns="45720" tIns="45720" rIns="45720" bIns="45720" rtlCol="0">
            <a:normAutofit fontScale="92500" lnSpcReduction="10000"/>
          </a:bodyPr>
          <a:lstStyle/>
          <a:p>
            <a:r>
              <a:rPr lang="en-US" sz="2000" dirty="0">
                <a:solidFill>
                  <a:srgbClr val="FFFFFF"/>
                </a:solidFill>
              </a:rPr>
              <a:t>We therefore have the ability to choose our gender performances, though often this comes with severe social cost, and to define the meaning of our gender beyond the characteristics projected onto us by society.</a:t>
            </a:r>
            <a:br>
              <a:rPr lang="en-US" sz="2000" dirty="0">
                <a:solidFill>
                  <a:srgbClr val="FFFFFF"/>
                </a:solidFill>
              </a:rPr>
            </a:br>
            <a:br>
              <a:rPr lang="en-US" sz="2000" dirty="0">
                <a:solidFill>
                  <a:srgbClr val="FFFFFF"/>
                </a:solidFill>
              </a:rPr>
            </a:br>
            <a:r>
              <a:rPr lang="en-US" sz="2000" dirty="0">
                <a:solidFill>
                  <a:srgbClr val="FFFFFF"/>
                </a:solidFill>
              </a:rPr>
              <a:t>In this way, the associations made about gender (female = emotional, men = rational) are seen to be non-essential</a:t>
            </a:r>
            <a:br>
              <a:rPr lang="en-US" sz="2000" dirty="0">
                <a:solidFill>
                  <a:srgbClr val="FFFFFF"/>
                </a:solidFill>
              </a:rPr>
            </a:br>
            <a:br>
              <a:rPr lang="en-US" sz="2000" dirty="0">
                <a:solidFill>
                  <a:srgbClr val="FFFFFF"/>
                </a:solidFill>
              </a:rPr>
            </a:br>
            <a:r>
              <a:rPr lang="en-US" sz="3200" b="1" dirty="0">
                <a:solidFill>
                  <a:srgbClr val="FFFFFF"/>
                </a:solidFill>
              </a:rPr>
              <a:t>Things do not have to be this way</a:t>
            </a:r>
          </a:p>
        </p:txBody>
      </p:sp>
      <p:pic>
        <p:nvPicPr>
          <p:cNvPr id="6" name="Content Placeholder 5" descr="A person with collar shirt&#10;&#10;Description automatically generated">
            <a:extLst>
              <a:ext uri="{FF2B5EF4-FFF2-40B4-BE49-F238E27FC236}">
                <a16:creationId xmlns:a16="http://schemas.microsoft.com/office/drawing/2014/main" id="{0AD219B7-0138-49A4-A339-994A3A25B48D}"/>
              </a:ext>
            </a:extLst>
          </p:cNvPr>
          <p:cNvPicPr>
            <a:picLocks noGrp="1" noChangeAspect="1"/>
          </p:cNvPicPr>
          <p:nvPr>
            <p:ph sz="half" idx="1"/>
          </p:nvPr>
        </p:nvPicPr>
        <p:blipFill>
          <a:blip r:embed="rId2"/>
          <a:stretch>
            <a:fillRect/>
          </a:stretch>
        </p:blipFill>
        <p:spPr>
          <a:xfrm>
            <a:off x="6096000" y="2228697"/>
            <a:ext cx="5455921" cy="2400605"/>
          </a:xfrm>
          <a:prstGeom prst="rect">
            <a:avLst/>
          </a:prstGeom>
        </p:spPr>
      </p:pic>
      <p:sp>
        <p:nvSpPr>
          <p:cNvPr id="3" name="Footer Placeholder 2">
            <a:extLst>
              <a:ext uri="{FF2B5EF4-FFF2-40B4-BE49-F238E27FC236}">
                <a16:creationId xmlns:a16="http://schemas.microsoft.com/office/drawing/2014/main" id="{1B1ECF52-B3A4-4B69-8663-6FCA6DFBCAB3}"/>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605913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E5C3564-B846-422E-AE69-BEBD632D00F9}"/>
              </a:ext>
            </a:extLst>
          </p:cNvPr>
          <p:cNvSpPr>
            <a:spLocks noGrp="1"/>
          </p:cNvSpPr>
          <p:nvPr>
            <p:ph type="title"/>
          </p:nvPr>
        </p:nvSpPr>
        <p:spPr>
          <a:xfrm>
            <a:off x="1024128" y="585216"/>
            <a:ext cx="5867061" cy="1499616"/>
          </a:xfrm>
        </p:spPr>
        <p:txBody>
          <a:bodyPr vert="horz" lIns="91440" tIns="45720" rIns="91440" bIns="45720" rtlCol="0" anchor="ctr">
            <a:normAutofit/>
          </a:bodyPr>
          <a:lstStyle/>
          <a:p>
            <a:r>
              <a:rPr lang="en-US"/>
              <a:t>Gender Performance recap</a:t>
            </a:r>
          </a:p>
        </p:txBody>
      </p:sp>
      <p:pic>
        <p:nvPicPr>
          <p:cNvPr id="6" name="Content Placeholder 5" descr="A picture containing baseball, person, bat, player&#10;&#10;Description automatically generated">
            <a:extLst>
              <a:ext uri="{FF2B5EF4-FFF2-40B4-BE49-F238E27FC236}">
                <a16:creationId xmlns:a16="http://schemas.microsoft.com/office/drawing/2014/main" id="{13E07347-7CDF-4BA0-BAF8-C79627032598}"/>
              </a:ext>
            </a:extLst>
          </p:cNvPr>
          <p:cNvPicPr>
            <a:picLocks noGrp="1" noChangeAspect="1"/>
          </p:cNvPicPr>
          <p:nvPr>
            <p:ph sz="half" idx="2"/>
          </p:nvPr>
        </p:nvPicPr>
        <p:blipFill>
          <a:blip r:embed="rId2"/>
          <a:stretch>
            <a:fillRect/>
          </a:stretch>
        </p:blipFill>
        <p:spPr>
          <a:xfrm>
            <a:off x="1024128" y="2242457"/>
            <a:ext cx="5867061" cy="3929743"/>
          </a:xfrm>
          <a:prstGeom prst="rect">
            <a:avLst/>
          </a:prstGeom>
        </p:spPr>
      </p:pic>
      <p:sp>
        <p:nvSpPr>
          <p:cNvPr id="13" name="Rectangle 12">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5166EC-9992-4A61-8B3B-17E84538C9DA}"/>
              </a:ext>
            </a:extLst>
          </p:cNvPr>
          <p:cNvSpPr>
            <a:spLocks noGrp="1"/>
          </p:cNvSpPr>
          <p:nvPr>
            <p:ph sz="half" idx="1"/>
          </p:nvPr>
        </p:nvSpPr>
        <p:spPr>
          <a:xfrm>
            <a:off x="8021490" y="585216"/>
            <a:ext cx="3527043" cy="5586984"/>
          </a:xfrm>
        </p:spPr>
        <p:txBody>
          <a:bodyPr vert="horz" lIns="45720" tIns="45720" rIns="45720" bIns="45720" rtlCol="0" anchor="ctr">
            <a:normAutofit/>
          </a:bodyPr>
          <a:lstStyle/>
          <a:p>
            <a:r>
              <a:rPr lang="en-US" sz="2000">
                <a:solidFill>
                  <a:srgbClr val="FFFFFF"/>
                </a:solidFill>
              </a:rPr>
              <a:t>I want us to return to some of this theory by looking at the way in which this works in practice – specifically by looking at where the performance of gender becomes really obvious. </a:t>
            </a:r>
          </a:p>
          <a:p>
            <a:br>
              <a:rPr lang="en-US" sz="2000">
                <a:solidFill>
                  <a:srgbClr val="FFFFFF"/>
                </a:solidFill>
              </a:rPr>
            </a:br>
            <a:br>
              <a:rPr lang="en-US" sz="2000">
                <a:solidFill>
                  <a:srgbClr val="FFFFFF"/>
                </a:solidFill>
              </a:rPr>
            </a:br>
            <a:r>
              <a:rPr lang="en-US" sz="2000">
                <a:solidFill>
                  <a:srgbClr val="FFFFFF"/>
                </a:solidFill>
              </a:rPr>
              <a:t>This over-exaggeration of performance is often called hyper-femininity or hyper-masculinity, just as the performance of our male or female genders is seen as displaying femininity or masculinity. </a:t>
            </a:r>
            <a:br>
              <a:rPr lang="en-US" sz="2000">
                <a:solidFill>
                  <a:srgbClr val="FFFFFF"/>
                </a:solidFill>
              </a:rPr>
            </a:br>
            <a:endParaRPr lang="en-US" sz="2000">
              <a:solidFill>
                <a:srgbClr val="FFFFFF"/>
              </a:solidFill>
            </a:endParaRPr>
          </a:p>
        </p:txBody>
      </p:sp>
      <p:sp>
        <p:nvSpPr>
          <p:cNvPr id="4" name="Footer Placeholder 3">
            <a:extLst>
              <a:ext uri="{FF2B5EF4-FFF2-40B4-BE49-F238E27FC236}">
                <a16:creationId xmlns:a16="http://schemas.microsoft.com/office/drawing/2014/main" id="{62232055-3CB6-4077-9A0D-8EFACB7A3320}"/>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28306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F83CA-B927-4BD0-8657-736196639954}"/>
              </a:ext>
            </a:extLst>
          </p:cNvPr>
          <p:cNvSpPr>
            <a:spLocks noGrp="1"/>
          </p:cNvSpPr>
          <p:nvPr>
            <p:ph type="title"/>
          </p:nvPr>
        </p:nvSpPr>
        <p:spPr/>
        <p:txBody>
          <a:bodyPr/>
          <a:lstStyle/>
          <a:p>
            <a:pPr algn="l"/>
            <a:r>
              <a:rPr lang="en-GB" dirty="0"/>
              <a:t>Hyper-Femininity</a:t>
            </a:r>
          </a:p>
        </p:txBody>
      </p:sp>
      <p:sp>
        <p:nvSpPr>
          <p:cNvPr id="3" name="Text Placeholder 2">
            <a:extLst>
              <a:ext uri="{FF2B5EF4-FFF2-40B4-BE49-F238E27FC236}">
                <a16:creationId xmlns:a16="http://schemas.microsoft.com/office/drawing/2014/main" id="{44BB60F2-E902-4218-827B-81682DD83C5A}"/>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85D5E98D-3C00-49EE-B4B1-24AB7C398449}"/>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292028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hairpiece&#10;&#10;Description automatically generated">
            <a:extLst>
              <a:ext uri="{FF2B5EF4-FFF2-40B4-BE49-F238E27FC236}">
                <a16:creationId xmlns:a16="http://schemas.microsoft.com/office/drawing/2014/main" id="{7CA55B1C-3166-42B3-9D8F-847F55386BEB}"/>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27822" b="24072"/>
          <a:stretch/>
        </p:blipFill>
        <p:spPr>
          <a:xfrm>
            <a:off x="20" y="-1"/>
            <a:ext cx="12188932" cy="6858000"/>
          </a:xfrm>
          <a:prstGeom prst="rect">
            <a:avLst/>
          </a:prstGeom>
        </p:spPr>
      </p:pic>
      <p:sp>
        <p:nvSpPr>
          <p:cNvPr id="2" name="Title 1">
            <a:extLst>
              <a:ext uri="{FF2B5EF4-FFF2-40B4-BE49-F238E27FC236}">
                <a16:creationId xmlns:a16="http://schemas.microsoft.com/office/drawing/2014/main" id="{B0541A6B-61D9-41AC-A161-9808CD506AB5}"/>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Hyper-femininity</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5F450A-1249-478B-BA6C-C121D3D853DC}"/>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Hyper-femininity is the idea that there are certain forms of gender performance which play, knowingly or unknowingly, with taking the expected norms of that gender to the extreme.</a:t>
            </a:r>
            <a:br>
              <a:rPr lang="en-US" dirty="0"/>
            </a:br>
            <a:br>
              <a:rPr lang="en-US" dirty="0"/>
            </a:br>
            <a:r>
              <a:rPr lang="en-US" dirty="0"/>
              <a:t>Hyper-femininity is therefore those gendered performances which exaggerate the expected feminine qualities of those who are female. </a:t>
            </a:r>
            <a:br>
              <a:rPr lang="en-US" dirty="0"/>
            </a:br>
            <a:br>
              <a:rPr lang="en-US" sz="4000" dirty="0"/>
            </a:br>
            <a:r>
              <a:rPr lang="en-US" sz="4000" dirty="0"/>
              <a:t>The specifics vary – but what qualities does society associate with femaleness?</a:t>
            </a:r>
            <a:br>
              <a:rPr lang="en-US" sz="4000" dirty="0"/>
            </a:br>
            <a:endParaRPr lang="en-US" sz="4000" dirty="0"/>
          </a:p>
        </p:txBody>
      </p:sp>
      <p:sp>
        <p:nvSpPr>
          <p:cNvPr id="4" name="Footer Placeholder 3">
            <a:extLst>
              <a:ext uri="{FF2B5EF4-FFF2-40B4-BE49-F238E27FC236}">
                <a16:creationId xmlns:a16="http://schemas.microsoft.com/office/drawing/2014/main" id="{BF8AEB75-0F28-41FC-BC87-8663979679AD}"/>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14579741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wearing a costume posing for the camera&#10;&#10;Description automatically generated">
            <a:extLst>
              <a:ext uri="{FF2B5EF4-FFF2-40B4-BE49-F238E27FC236}">
                <a16:creationId xmlns:a16="http://schemas.microsoft.com/office/drawing/2014/main" id="{85217175-F5A5-4BD6-A2E3-23910AE126B7}"/>
              </a:ext>
            </a:extLst>
          </p:cNvPr>
          <p:cNvPicPr>
            <a:picLocks noChangeAspect="1"/>
          </p:cNvPicPr>
          <p:nvPr/>
        </p:nvPicPr>
        <p:blipFill rotWithShape="1">
          <a:blip r:embed="rId2"/>
          <a:srcRect l="17818" r="171"/>
          <a:stretch/>
        </p:blipFill>
        <p:spPr>
          <a:xfrm>
            <a:off x="2" y="10"/>
            <a:ext cx="4063593" cy="6857990"/>
          </a:xfrm>
          <a:prstGeom prst="rect">
            <a:avLst/>
          </a:prstGeom>
        </p:spPr>
      </p:pic>
      <p:pic>
        <p:nvPicPr>
          <p:cNvPr id="7" name="Picture 6" descr="A person that is sitting in the water&#10;&#10;Description automatically generated">
            <a:extLst>
              <a:ext uri="{FF2B5EF4-FFF2-40B4-BE49-F238E27FC236}">
                <a16:creationId xmlns:a16="http://schemas.microsoft.com/office/drawing/2014/main" id="{87AACE1A-A208-416E-A790-87F6D0EEDF6E}"/>
              </a:ext>
            </a:extLst>
          </p:cNvPr>
          <p:cNvPicPr>
            <a:picLocks noChangeAspect="1"/>
          </p:cNvPicPr>
          <p:nvPr/>
        </p:nvPicPr>
        <p:blipFill rotWithShape="1">
          <a:blip r:embed="rId3"/>
          <a:srcRect l="22873" r="17874"/>
          <a:stretch/>
        </p:blipFill>
        <p:spPr>
          <a:xfrm>
            <a:off x="4064204" y="10"/>
            <a:ext cx="4063593" cy="6857990"/>
          </a:xfrm>
          <a:prstGeom prst="rect">
            <a:avLst/>
          </a:prstGeom>
        </p:spPr>
      </p:pic>
      <p:pic>
        <p:nvPicPr>
          <p:cNvPr id="5" name="Picture 4" descr="A picture containing indoor, small, little, girl&#10;&#10;Description automatically generated">
            <a:extLst>
              <a:ext uri="{FF2B5EF4-FFF2-40B4-BE49-F238E27FC236}">
                <a16:creationId xmlns:a16="http://schemas.microsoft.com/office/drawing/2014/main" id="{59C93E0F-1880-4549-8D05-E3486F319D46}"/>
              </a:ext>
            </a:extLst>
          </p:cNvPr>
          <p:cNvPicPr>
            <a:picLocks noChangeAspect="1"/>
          </p:cNvPicPr>
          <p:nvPr/>
        </p:nvPicPr>
        <p:blipFill rotWithShape="1">
          <a:blip r:embed="rId4"/>
          <a:srcRect l="28798" r="31798"/>
          <a:stretch/>
        </p:blipFill>
        <p:spPr>
          <a:xfrm>
            <a:off x="8128407" y="10"/>
            <a:ext cx="4063593" cy="6857990"/>
          </a:xfrm>
          <a:prstGeom prst="rect">
            <a:avLst/>
          </a:prstGeom>
        </p:spPr>
      </p:pic>
      <p:sp>
        <p:nvSpPr>
          <p:cNvPr id="2" name="Footer Placeholder 1">
            <a:extLst>
              <a:ext uri="{FF2B5EF4-FFF2-40B4-BE49-F238E27FC236}">
                <a16:creationId xmlns:a16="http://schemas.microsoft.com/office/drawing/2014/main" id="{E33DB083-FA3A-4728-BAE8-D91900583B75}"/>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163591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72BA2FC-1AB3-4AE2-BC66-0EF3FFA16A83}"/>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dirty="0"/>
              <a:t>The virgin </a:t>
            </a:r>
            <a:r>
              <a:rPr lang="en-US" dirty="0" err="1"/>
              <a:t>MAry</a:t>
            </a:r>
            <a:endParaRPr lang="en-US" dirty="0"/>
          </a:p>
        </p:txBody>
      </p:sp>
      <p:sp>
        <p:nvSpPr>
          <p:cNvPr id="3" name="Content Placeholder 2">
            <a:extLst>
              <a:ext uri="{FF2B5EF4-FFF2-40B4-BE49-F238E27FC236}">
                <a16:creationId xmlns:a16="http://schemas.microsoft.com/office/drawing/2014/main" id="{6A1BA404-431F-46FC-AAFA-799F2BD9D981}"/>
              </a:ext>
            </a:extLst>
          </p:cNvPr>
          <p:cNvSpPr>
            <a:spLocks noGrp="1"/>
          </p:cNvSpPr>
          <p:nvPr>
            <p:ph sz="half" idx="1"/>
          </p:nvPr>
        </p:nvSpPr>
        <p:spPr>
          <a:xfrm>
            <a:off x="1024128" y="2286000"/>
            <a:ext cx="5902061" cy="3931920"/>
          </a:xfrm>
        </p:spPr>
        <p:txBody>
          <a:bodyPr vert="horz" lIns="45720" tIns="45720" rIns="45720" bIns="45720" rtlCol="0">
            <a:normAutofit/>
          </a:bodyPr>
          <a:lstStyle/>
          <a:p>
            <a:r>
              <a:rPr lang="en-US" dirty="0"/>
              <a:t>So how does Mary function as a symbol of hyper-femininity?</a:t>
            </a:r>
          </a:p>
          <a:p>
            <a:endParaRPr lang="en-US" dirty="0"/>
          </a:p>
          <a:p>
            <a:r>
              <a:rPr lang="en-US" dirty="0"/>
              <a:t>Mary operates as a model or ideal form of femaleness within much of the Christian tradition, particularly within medieval catholic forms. </a:t>
            </a:r>
          </a:p>
          <a:p>
            <a:endParaRPr lang="en-US" dirty="0"/>
          </a:p>
          <a:p>
            <a:r>
              <a:rPr lang="en-US" dirty="0"/>
              <a:t>The representation of Mary brings together a whole host of “female” themes which operate with and against actual women. </a:t>
            </a:r>
          </a:p>
        </p:txBody>
      </p:sp>
      <p:pic>
        <p:nvPicPr>
          <p:cNvPr id="6" name="Content Placeholder 5" descr="A picture containing photo, holding, old, woman&#10;&#10;Description automatically generated">
            <a:extLst>
              <a:ext uri="{FF2B5EF4-FFF2-40B4-BE49-F238E27FC236}">
                <a16:creationId xmlns:a16="http://schemas.microsoft.com/office/drawing/2014/main" id="{1AD722DF-6BD5-401D-9B5D-05B8F0B0AC78}"/>
              </a:ext>
            </a:extLst>
          </p:cNvPr>
          <p:cNvPicPr>
            <a:picLocks noGrp="1" noChangeAspect="1"/>
          </p:cNvPicPr>
          <p:nvPr>
            <p:ph sz="half" idx="2"/>
          </p:nvPr>
        </p:nvPicPr>
        <p:blipFill rotWithShape="1">
          <a:blip r:embed="rId2"/>
          <a:srcRect r="-2" b="7259"/>
          <a:stretch/>
        </p:blipFill>
        <p:spPr>
          <a:xfrm>
            <a:off x="7552267" y="640080"/>
            <a:ext cx="3999654" cy="5577840"/>
          </a:xfrm>
          <a:prstGeom prst="rect">
            <a:avLst/>
          </a:prstGeom>
        </p:spPr>
      </p:pic>
      <p:sp>
        <p:nvSpPr>
          <p:cNvPr id="4" name="Footer Placeholder 3">
            <a:extLst>
              <a:ext uri="{FF2B5EF4-FFF2-40B4-BE49-F238E27FC236}">
                <a16:creationId xmlns:a16="http://schemas.microsoft.com/office/drawing/2014/main" id="{51F5B18A-6AB4-4EE7-B817-8A25C0BA8246}"/>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000745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A9ED-D6C0-472F-9CAA-72B6F144FA8C}"/>
              </a:ext>
            </a:extLst>
          </p:cNvPr>
          <p:cNvSpPr>
            <a:spLocks noGrp="1"/>
          </p:cNvSpPr>
          <p:nvPr>
            <p:ph type="title"/>
          </p:nvPr>
        </p:nvSpPr>
        <p:spPr/>
        <p:txBody>
          <a:bodyPr/>
          <a:lstStyle/>
          <a:p>
            <a:r>
              <a:rPr lang="en-GB" dirty="0"/>
              <a:t>Women, generally…</a:t>
            </a:r>
          </a:p>
        </p:txBody>
      </p:sp>
      <p:sp>
        <p:nvSpPr>
          <p:cNvPr id="3" name="Content Placeholder 2">
            <a:extLst>
              <a:ext uri="{FF2B5EF4-FFF2-40B4-BE49-F238E27FC236}">
                <a16:creationId xmlns:a16="http://schemas.microsoft.com/office/drawing/2014/main" id="{6B2B1B9F-7463-4CDB-B35B-6F7AC9F371A0}"/>
              </a:ext>
            </a:extLst>
          </p:cNvPr>
          <p:cNvSpPr>
            <a:spLocks noGrp="1"/>
          </p:cNvSpPr>
          <p:nvPr>
            <p:ph sz="half" idx="1"/>
          </p:nvPr>
        </p:nvSpPr>
        <p:spPr>
          <a:xfrm>
            <a:off x="1024128" y="1975757"/>
            <a:ext cx="4754880" cy="4023360"/>
          </a:xfrm>
        </p:spPr>
        <p:txBody>
          <a:bodyPr>
            <a:noAutofit/>
          </a:bodyPr>
          <a:lstStyle/>
          <a:p>
            <a:pPr>
              <a:lnSpc>
                <a:spcPct val="100000"/>
              </a:lnSpc>
            </a:pPr>
            <a:r>
              <a:rPr lang="en-GB" sz="1800" b="1" i="1" dirty="0"/>
              <a:t>Origen (184-253) </a:t>
            </a:r>
            <a:r>
              <a:rPr lang="en-GB" sz="1800" i="1" dirty="0"/>
              <a:t>– “Men should not sit and listen to a woman . . . even if she says admirable things, or even saintly things, that is of little consequence, since it came from the mouth of a woman”</a:t>
            </a:r>
            <a:br>
              <a:rPr lang="en-GB" sz="1800" i="1" dirty="0"/>
            </a:br>
            <a:br>
              <a:rPr lang="en-GB" sz="1800" i="1" dirty="0"/>
            </a:br>
            <a:r>
              <a:rPr lang="en-GB" sz="1800" b="1" i="1" dirty="0"/>
              <a:t>Tertullian (155-245) </a:t>
            </a:r>
            <a:r>
              <a:rPr lang="en-GB" sz="1800" i="1" dirty="0"/>
              <a:t>– “You are the devil’s gateway: you are the </a:t>
            </a:r>
            <a:r>
              <a:rPr lang="en-GB" sz="1800" i="1" dirty="0" err="1"/>
              <a:t>unsealer</a:t>
            </a:r>
            <a:r>
              <a:rPr lang="en-GB" sz="1800" i="1" dirty="0"/>
              <a:t> of that (forbidden) tree: you are the first deserter of the divine law”</a:t>
            </a:r>
            <a:br>
              <a:rPr lang="en-GB" sz="1800" i="1" dirty="0"/>
            </a:br>
            <a:br>
              <a:rPr lang="en-GB" sz="1800" i="1" dirty="0"/>
            </a:br>
            <a:r>
              <a:rPr lang="en-GB" sz="1800" b="1" i="1" dirty="0"/>
              <a:t>Augustine (354-430) </a:t>
            </a:r>
            <a:r>
              <a:rPr lang="en-GB" sz="1800" i="1" dirty="0"/>
              <a:t>- “I don’t see what sort of help woman was created to provide man with, if one excludes procreation. If woman is not given to man for help in bearing children, for what help could she be? To till the earth together? If help were needed for that, man would have been a better help for man.”</a:t>
            </a:r>
            <a:br>
              <a:rPr lang="en-GB" sz="1800" i="1" dirty="0"/>
            </a:br>
            <a:br>
              <a:rPr lang="en-GB" sz="1800" i="1" dirty="0"/>
            </a:br>
            <a:endParaRPr lang="en-GB" sz="1800" i="1" dirty="0"/>
          </a:p>
        </p:txBody>
      </p:sp>
      <p:sp>
        <p:nvSpPr>
          <p:cNvPr id="4" name="Content Placeholder 3">
            <a:extLst>
              <a:ext uri="{FF2B5EF4-FFF2-40B4-BE49-F238E27FC236}">
                <a16:creationId xmlns:a16="http://schemas.microsoft.com/office/drawing/2014/main" id="{984D59D8-CBD9-4ACA-9DCE-1369BEAE9714}"/>
              </a:ext>
            </a:extLst>
          </p:cNvPr>
          <p:cNvSpPr>
            <a:spLocks noGrp="1"/>
          </p:cNvSpPr>
          <p:nvPr>
            <p:ph sz="half" idx="2"/>
          </p:nvPr>
        </p:nvSpPr>
        <p:spPr>
          <a:xfrm>
            <a:off x="6094476" y="2084832"/>
            <a:ext cx="4754880" cy="5724144"/>
          </a:xfrm>
        </p:spPr>
        <p:txBody>
          <a:bodyPr>
            <a:noAutofit/>
          </a:bodyPr>
          <a:lstStyle/>
          <a:p>
            <a:pPr>
              <a:lnSpc>
                <a:spcPct val="100000"/>
              </a:lnSpc>
            </a:pPr>
            <a:r>
              <a:rPr lang="en-GB" sz="1800" b="1" i="1" dirty="0"/>
              <a:t>Aquinas (1225-1274) </a:t>
            </a:r>
            <a:r>
              <a:rPr lang="en-GB" sz="1800" i="1" dirty="0"/>
              <a:t>– “As regards the individual nature, woman is defective and misbegotten, for the active force in the male seed tends to the production of a perfect likeness in the masculine sex; while the production of woman comes from a defect in the active force or from some material indisposition, or even from some external influence.”</a:t>
            </a:r>
            <a:br>
              <a:rPr lang="en-GB" sz="1800" i="1" dirty="0"/>
            </a:br>
            <a:br>
              <a:rPr lang="en-GB" sz="1800" i="1" dirty="0"/>
            </a:br>
            <a:r>
              <a:rPr lang="en-GB" sz="1800" b="1" i="1" dirty="0"/>
              <a:t>Martin Luther (1483-1546) </a:t>
            </a:r>
            <a:r>
              <a:rPr lang="en-GB" sz="1800" i="1" dirty="0"/>
              <a:t>– “The woman, on the other hand, is like a nail driven into the wall”</a:t>
            </a:r>
            <a:br>
              <a:rPr lang="en-GB" sz="1800" i="1" dirty="0"/>
            </a:br>
            <a:br>
              <a:rPr lang="en-GB" sz="1800" i="1" dirty="0"/>
            </a:br>
            <a:r>
              <a:rPr lang="en-GB" sz="1800" b="1" i="1" dirty="0"/>
              <a:t>John Calvin (1509-1564) </a:t>
            </a:r>
            <a:r>
              <a:rPr lang="en-GB" sz="1800" i="1" dirty="0"/>
              <a:t>– “On this account, all women are born that they may acknowledge themselves as inferior in consequence to the superiority of the male sex”</a:t>
            </a:r>
            <a:br>
              <a:rPr lang="en-GB" sz="1800" i="1" dirty="0"/>
            </a:br>
            <a:endParaRPr lang="en-GB" sz="1800" i="1" dirty="0"/>
          </a:p>
        </p:txBody>
      </p:sp>
      <p:sp>
        <p:nvSpPr>
          <p:cNvPr id="5" name="Footer Placeholder 4">
            <a:extLst>
              <a:ext uri="{FF2B5EF4-FFF2-40B4-BE49-F238E27FC236}">
                <a16:creationId xmlns:a16="http://schemas.microsoft.com/office/drawing/2014/main" id="{7C13B691-CE70-424E-8854-FA2D16552A5F}"/>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726456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8238A-2E54-40F6-864C-4879E5E095DD}"/>
              </a:ext>
            </a:extLst>
          </p:cNvPr>
          <p:cNvSpPr>
            <a:spLocks noGrp="1"/>
          </p:cNvSpPr>
          <p:nvPr>
            <p:ph type="title"/>
          </p:nvPr>
        </p:nvSpPr>
        <p:spPr/>
        <p:txBody>
          <a:bodyPr/>
          <a:lstStyle/>
          <a:p>
            <a:r>
              <a:rPr lang="en-GB" dirty="0"/>
              <a:t>Mary, specifically…</a:t>
            </a:r>
          </a:p>
        </p:txBody>
      </p:sp>
      <p:sp>
        <p:nvSpPr>
          <p:cNvPr id="3" name="Content Placeholder 2">
            <a:extLst>
              <a:ext uri="{FF2B5EF4-FFF2-40B4-BE49-F238E27FC236}">
                <a16:creationId xmlns:a16="http://schemas.microsoft.com/office/drawing/2014/main" id="{EE77409F-0881-476B-A0C5-B384AB53784E}"/>
              </a:ext>
            </a:extLst>
          </p:cNvPr>
          <p:cNvSpPr>
            <a:spLocks noGrp="1"/>
          </p:cNvSpPr>
          <p:nvPr>
            <p:ph sz="half" idx="1"/>
          </p:nvPr>
        </p:nvSpPr>
        <p:spPr/>
        <p:txBody>
          <a:bodyPr>
            <a:noAutofit/>
          </a:bodyPr>
          <a:lstStyle/>
          <a:p>
            <a:r>
              <a:rPr lang="en-GB" sz="1800" b="1" i="1" dirty="0"/>
              <a:t>Jerome (347-420) </a:t>
            </a:r>
            <a:r>
              <a:rPr lang="en-GB" sz="1800" i="1" dirty="0"/>
              <a:t>– “Even while living in the world, the heart of Mary was so filled with motherly tenderness and compassion for men that no-one ever suffered so much for their own pains, as Mary suffered for the pains of her children”</a:t>
            </a:r>
            <a:br>
              <a:rPr lang="en-GB" sz="1800" i="1" dirty="0"/>
            </a:br>
            <a:br>
              <a:rPr lang="en-GB" sz="1800" i="1" dirty="0"/>
            </a:br>
            <a:r>
              <a:rPr lang="en-GB" sz="1800" b="1" i="1" dirty="0"/>
              <a:t>Augustine (354-430) </a:t>
            </a:r>
            <a:r>
              <a:rPr lang="en-GB" sz="1800" i="1" dirty="0"/>
              <a:t>– "The world being unworthy to receive the son of God directly from the hands of the Father, he gave his son to Mary for the world to receive him from her."</a:t>
            </a:r>
            <a:br>
              <a:rPr lang="en-GB" sz="1800" i="1" dirty="0"/>
            </a:br>
            <a:br>
              <a:rPr lang="en-GB" sz="1800" i="1" dirty="0"/>
            </a:br>
            <a:endParaRPr lang="en-GB" sz="1800" i="1" dirty="0"/>
          </a:p>
        </p:txBody>
      </p:sp>
      <p:sp>
        <p:nvSpPr>
          <p:cNvPr id="4" name="Content Placeholder 3">
            <a:extLst>
              <a:ext uri="{FF2B5EF4-FFF2-40B4-BE49-F238E27FC236}">
                <a16:creationId xmlns:a16="http://schemas.microsoft.com/office/drawing/2014/main" id="{B6C0D678-C822-4F99-A79F-987DF61FD86D}"/>
              </a:ext>
            </a:extLst>
          </p:cNvPr>
          <p:cNvSpPr>
            <a:spLocks noGrp="1"/>
          </p:cNvSpPr>
          <p:nvPr>
            <p:ph sz="half" idx="2"/>
          </p:nvPr>
        </p:nvSpPr>
        <p:spPr>
          <a:xfrm>
            <a:off x="6096000" y="2286000"/>
            <a:ext cx="4754880" cy="5634446"/>
          </a:xfrm>
        </p:spPr>
        <p:txBody>
          <a:bodyPr>
            <a:normAutofit/>
          </a:bodyPr>
          <a:lstStyle/>
          <a:p>
            <a:r>
              <a:rPr lang="en-GB" sz="1800" b="1" i="1" dirty="0"/>
              <a:t>Bernard of Clairvaux (1090-1153) </a:t>
            </a:r>
            <a:r>
              <a:rPr lang="en-GB" sz="1800" i="1" dirty="0"/>
              <a:t>– “Let us not imagine that we obscure the glory of the Son by the great praise we lavish on the Mother – for the more she is honoured, the greater is the glory of her Son.</a:t>
            </a:r>
            <a:br>
              <a:rPr lang="en-GB" sz="1800" i="1" dirty="0"/>
            </a:br>
            <a:r>
              <a:rPr lang="en-GB" sz="1800" i="1" dirty="0"/>
              <a:t>There can be no doubt that whatever we say in praise of the Mother gives equal praise to the Son”</a:t>
            </a:r>
            <a:br>
              <a:rPr lang="en-GB" sz="1800" i="1" dirty="0"/>
            </a:br>
            <a:br>
              <a:rPr lang="en-GB" sz="1800" i="1" dirty="0"/>
            </a:br>
            <a:r>
              <a:rPr lang="en-GB" sz="1800" b="1" i="1" dirty="0"/>
              <a:t>Aquinas (1225-1274) </a:t>
            </a:r>
            <a:r>
              <a:rPr lang="en-GB" sz="1800" i="1" dirty="0"/>
              <a:t>– "As mariners are guided into port by the shining of a star, so Christians are guided to heaven by Mary."</a:t>
            </a:r>
            <a:br>
              <a:rPr lang="en-GB" sz="1800" i="1" dirty="0"/>
            </a:br>
            <a:br>
              <a:rPr lang="en-GB" sz="1800" i="1" dirty="0"/>
            </a:br>
            <a:r>
              <a:rPr lang="en-GB" sz="1800" b="1" i="1" dirty="0"/>
              <a:t>Martin Luther (1483-1546) </a:t>
            </a:r>
            <a:r>
              <a:rPr lang="en-GB" sz="1800" i="1" dirty="0"/>
              <a:t>– “She is the] highest woman and the noblest gem in Christianity after Christ . . . She is nobility, wisdom, and holiness personified. We can never honour her enough.”</a:t>
            </a:r>
          </a:p>
        </p:txBody>
      </p:sp>
      <p:sp>
        <p:nvSpPr>
          <p:cNvPr id="5" name="Footer Placeholder 4">
            <a:extLst>
              <a:ext uri="{FF2B5EF4-FFF2-40B4-BE49-F238E27FC236}">
                <a16:creationId xmlns:a16="http://schemas.microsoft.com/office/drawing/2014/main" id="{6A18A7EA-130C-4FAE-A8F3-5C13ABC98B05}"/>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504581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C10AC-6099-47CA-BC05-66438B526787}"/>
              </a:ext>
            </a:extLst>
          </p:cNvPr>
          <p:cNvSpPr>
            <a:spLocks noGrp="1"/>
          </p:cNvSpPr>
          <p:nvPr>
            <p:ph type="title"/>
          </p:nvPr>
        </p:nvSpPr>
        <p:spPr/>
        <p:txBody>
          <a:bodyPr/>
          <a:lstStyle/>
          <a:p>
            <a:pPr algn="l"/>
            <a:r>
              <a:rPr lang="en-GB" dirty="0"/>
              <a:t>What is going on here?</a:t>
            </a:r>
          </a:p>
        </p:txBody>
      </p:sp>
      <p:pic>
        <p:nvPicPr>
          <p:cNvPr id="6" name="Picture Placeholder 5">
            <a:extLst>
              <a:ext uri="{FF2B5EF4-FFF2-40B4-BE49-F238E27FC236}">
                <a16:creationId xmlns:a16="http://schemas.microsoft.com/office/drawing/2014/main" id="{40F22C7A-9095-414C-B83C-226D6B7AB674}"/>
              </a:ext>
            </a:extLst>
          </p:cNvPr>
          <p:cNvPicPr>
            <a:picLocks noGrp="1" noChangeAspect="1"/>
          </p:cNvPicPr>
          <p:nvPr>
            <p:ph type="pic" idx="1"/>
          </p:nvPr>
        </p:nvPicPr>
        <p:blipFill>
          <a:blip r:embed="rId2"/>
          <a:srcRect t="31245" b="31245"/>
          <a:stretch>
            <a:fillRect/>
          </a:stretch>
        </p:blipFill>
        <p:spPr/>
      </p:pic>
      <p:sp>
        <p:nvSpPr>
          <p:cNvPr id="4" name="Text Placeholder 3">
            <a:extLst>
              <a:ext uri="{FF2B5EF4-FFF2-40B4-BE49-F238E27FC236}">
                <a16:creationId xmlns:a16="http://schemas.microsoft.com/office/drawing/2014/main" id="{336D116D-3213-4EDF-A217-BAF22FDAB570}"/>
              </a:ext>
            </a:extLst>
          </p:cNvPr>
          <p:cNvSpPr>
            <a:spLocks noGrp="1"/>
          </p:cNvSpPr>
          <p:nvPr>
            <p:ph type="body" sz="half" idx="2"/>
          </p:nvPr>
        </p:nvSpPr>
        <p:spPr/>
        <p:txBody>
          <a:bodyPr/>
          <a:lstStyle/>
          <a:p>
            <a:endParaRPr lang="en-GB"/>
          </a:p>
        </p:txBody>
      </p:sp>
      <p:sp>
        <p:nvSpPr>
          <p:cNvPr id="3" name="Footer Placeholder 2">
            <a:extLst>
              <a:ext uri="{FF2B5EF4-FFF2-40B4-BE49-F238E27FC236}">
                <a16:creationId xmlns:a16="http://schemas.microsoft.com/office/drawing/2014/main" id="{20A0E17F-AE6B-4DE7-9047-9C1A0915D823}"/>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661237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743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CAA27-9253-4127-85AD-D7E2CEC7B63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Mary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129043-E74E-4FC8-86EE-C258F8F9B4D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Mary operates as a symbol of hyper-femininity by encapsulating the various primary characteristics of femaleness within one role model – mother, virgin, purity, meekness, obedience, submission – with these characteristics being promoted by men.</a:t>
            </a:r>
            <a:br>
              <a:rPr lang="en-US" dirty="0">
                <a:solidFill>
                  <a:srgbClr val="FFFFFF"/>
                </a:solidFill>
              </a:rPr>
            </a:br>
            <a:br>
              <a:rPr lang="en-US" dirty="0">
                <a:solidFill>
                  <a:srgbClr val="FFFFFF"/>
                </a:solidFill>
              </a:rPr>
            </a:br>
            <a:r>
              <a:rPr lang="en-US" dirty="0">
                <a:solidFill>
                  <a:srgbClr val="FFFFFF"/>
                </a:solidFill>
              </a:rPr>
              <a:t>In doing so, the performance of femininity becomes an adjunct to masculinity – appropriate “femaleness” becomes whatever men say it is. </a:t>
            </a:r>
            <a:br>
              <a:rPr lang="en-US" dirty="0">
                <a:solidFill>
                  <a:srgbClr val="FFFFFF"/>
                </a:solidFill>
              </a:rPr>
            </a:br>
            <a:endParaRPr lang="en-US" dirty="0">
              <a:solidFill>
                <a:srgbClr val="FFFFFF"/>
              </a:solidFill>
            </a:endParaRPr>
          </a:p>
        </p:txBody>
      </p:sp>
      <p:pic>
        <p:nvPicPr>
          <p:cNvPr id="6" name="Content Placeholder 5" descr="A picture containing fabric, rug&#10;&#10;Description automatically generated">
            <a:extLst>
              <a:ext uri="{FF2B5EF4-FFF2-40B4-BE49-F238E27FC236}">
                <a16:creationId xmlns:a16="http://schemas.microsoft.com/office/drawing/2014/main" id="{6E3FDBD6-D650-4B57-8D01-F3655CC4E710}"/>
              </a:ext>
            </a:extLst>
          </p:cNvPr>
          <p:cNvPicPr>
            <a:picLocks noGrp="1" noChangeAspect="1"/>
          </p:cNvPicPr>
          <p:nvPr>
            <p:ph sz="half" idx="2"/>
          </p:nvPr>
        </p:nvPicPr>
        <p:blipFill rotWithShape="1">
          <a:blip r:embed="rId2"/>
          <a:srcRect r="2" b="2817"/>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5DE32B49-258B-4F7A-B28F-238FFE8DA581}"/>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957438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3D8096D-F9BF-4A17-83CF-58072342348E}"/>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Mary</a:t>
            </a:r>
          </a:p>
        </p:txBody>
      </p:sp>
      <p:sp>
        <p:nvSpPr>
          <p:cNvPr id="3" name="Content Placeholder 2">
            <a:extLst>
              <a:ext uri="{FF2B5EF4-FFF2-40B4-BE49-F238E27FC236}">
                <a16:creationId xmlns:a16="http://schemas.microsoft.com/office/drawing/2014/main" id="{65A86F37-3D41-4765-B72E-1644A4BF6E2C}"/>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Mary is seen as, and promoted as, the apogee of all the things men want from women:</a:t>
            </a:r>
            <a:br>
              <a:rPr lang="en-US" sz="2000"/>
            </a:br>
            <a:br>
              <a:rPr lang="en-US" sz="2000"/>
            </a:br>
            <a:r>
              <a:rPr lang="en-US" sz="2000"/>
              <a:t>Chaste – because female sexual power is threatening</a:t>
            </a:r>
            <a:br>
              <a:rPr lang="en-US" sz="2000"/>
            </a:br>
            <a:br>
              <a:rPr lang="en-US" sz="2000"/>
            </a:br>
            <a:r>
              <a:rPr lang="en-US" sz="2000"/>
              <a:t>Motherly – because this role is defined by its relation to the Father</a:t>
            </a:r>
          </a:p>
          <a:p>
            <a:r>
              <a:rPr lang="en-US" sz="2000"/>
              <a:t>Submissive – following the order of God, following the order of men</a:t>
            </a:r>
            <a:br>
              <a:rPr lang="en-US" sz="2000"/>
            </a:br>
            <a:br>
              <a:rPr lang="en-US" sz="2000"/>
            </a:br>
            <a:r>
              <a:rPr lang="en-US" sz="2000"/>
              <a:t>Pure – eternally virginal, assumption to heaven, perfect ideal</a:t>
            </a:r>
          </a:p>
        </p:txBody>
      </p:sp>
      <p:pic>
        <p:nvPicPr>
          <p:cNvPr id="6" name="Content Placeholder 5" descr="A picture containing text, book, man&#10;&#10;Description automatically generated">
            <a:extLst>
              <a:ext uri="{FF2B5EF4-FFF2-40B4-BE49-F238E27FC236}">
                <a16:creationId xmlns:a16="http://schemas.microsoft.com/office/drawing/2014/main" id="{AE3D2FF4-B17F-442E-B70C-B00A19088011}"/>
              </a:ext>
            </a:extLst>
          </p:cNvPr>
          <p:cNvPicPr>
            <a:picLocks noGrp="1" noChangeAspect="1"/>
          </p:cNvPicPr>
          <p:nvPr>
            <p:ph sz="half" idx="2"/>
          </p:nvPr>
        </p:nvPicPr>
        <p:blipFill rotWithShape="1">
          <a:blip r:embed="rId2"/>
          <a:srcRect r="-2" b="2073"/>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382E00BD-95FC-4A0F-B8EE-BE4D4DEDA8A5}"/>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031729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4775E-1CA5-485F-B07C-DBCB532B39B5}"/>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sz="4400"/>
              <a:t>Mary</a:t>
            </a:r>
          </a:p>
        </p:txBody>
      </p:sp>
      <p:cxnSp>
        <p:nvCxnSpPr>
          <p:cNvPr id="19" name="Straight Connector 14">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F3C897-7F2E-421A-88E1-4E93DB655F66}"/>
              </a:ext>
            </a:extLst>
          </p:cNvPr>
          <p:cNvSpPr>
            <a:spLocks noGrp="1"/>
          </p:cNvSpPr>
          <p:nvPr>
            <p:ph sz="half" idx="1"/>
          </p:nvPr>
        </p:nvSpPr>
        <p:spPr>
          <a:xfrm>
            <a:off x="1024129" y="2286000"/>
            <a:ext cx="4389120" cy="3931920"/>
          </a:xfrm>
        </p:spPr>
        <p:txBody>
          <a:bodyPr vert="horz" lIns="45720" tIns="45720" rIns="45720" bIns="45720" rtlCol="0">
            <a:normAutofit/>
          </a:bodyPr>
          <a:lstStyle/>
          <a:p>
            <a:r>
              <a:rPr lang="en-US" sz="1800"/>
              <a:t>The hyper-feminisation of Mary therefore serves, in some ways, as an aspect of control over sexual / gender expression, by providing an ideal form that conforms not to the experience of those of the same gender, but rather to the fantasies of in power.</a:t>
            </a:r>
            <a:br>
              <a:rPr lang="en-US" sz="1800"/>
            </a:br>
            <a:br>
              <a:rPr lang="en-US" sz="1800"/>
            </a:br>
            <a:r>
              <a:rPr lang="en-US" sz="1800"/>
              <a:t>Politically, our gender ideals play a huge part in forming our sense of self, our idea of appropriateness, and our sense of shame. </a:t>
            </a:r>
            <a:br>
              <a:rPr lang="en-US" sz="1800"/>
            </a:br>
            <a:br>
              <a:rPr lang="en-US" sz="1800"/>
            </a:br>
            <a:r>
              <a:rPr lang="en-US" sz="1800"/>
              <a:t>What gender ideals do we have now and what do they operate to encourage?</a:t>
            </a:r>
          </a:p>
        </p:txBody>
      </p:sp>
      <p:pic>
        <p:nvPicPr>
          <p:cNvPr id="6" name="Content Placeholder 5" descr="A picture containing text, book, photo, sign&#10;&#10;Description automatically generated">
            <a:extLst>
              <a:ext uri="{FF2B5EF4-FFF2-40B4-BE49-F238E27FC236}">
                <a16:creationId xmlns:a16="http://schemas.microsoft.com/office/drawing/2014/main" id="{8F6A6D62-2F06-4DCF-9ABE-575EA3D8DF9B}"/>
              </a:ext>
            </a:extLst>
          </p:cNvPr>
          <p:cNvPicPr>
            <a:picLocks noGrp="1" noChangeAspect="1"/>
          </p:cNvPicPr>
          <p:nvPr>
            <p:ph sz="half" idx="2"/>
          </p:nvPr>
        </p:nvPicPr>
        <p:blipFill rotWithShape="1">
          <a:blip r:embed="rId2"/>
          <a:srcRect r="3" b="5049"/>
          <a:stretch/>
        </p:blipFill>
        <p:spPr>
          <a:xfrm>
            <a:off x="7056116" y="960120"/>
            <a:ext cx="4175762" cy="4940852"/>
          </a:xfrm>
          <a:prstGeom prst="rect">
            <a:avLst/>
          </a:prstGeom>
        </p:spPr>
      </p:pic>
      <p:sp>
        <p:nvSpPr>
          <p:cNvPr id="4" name="Footer Placeholder 3">
            <a:extLst>
              <a:ext uri="{FF2B5EF4-FFF2-40B4-BE49-F238E27FC236}">
                <a16:creationId xmlns:a16="http://schemas.microsoft.com/office/drawing/2014/main" id="{7D21C402-893F-470E-9154-02E84FB99768}"/>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44311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C3D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2E256-C883-4CC3-B7AD-331BBBD1835F}"/>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Gender solidarity</a:t>
            </a:r>
          </a:p>
        </p:txBody>
      </p:sp>
      <p:pic>
        <p:nvPicPr>
          <p:cNvPr id="6" name="Content Placeholder 5" descr="A person talking on a cell phone&#10;&#10;Description automatically generated">
            <a:extLst>
              <a:ext uri="{FF2B5EF4-FFF2-40B4-BE49-F238E27FC236}">
                <a16:creationId xmlns:a16="http://schemas.microsoft.com/office/drawing/2014/main" id="{824C7973-36D4-4D88-B887-AA53C4AEFB4B}"/>
              </a:ext>
            </a:extLst>
          </p:cNvPr>
          <p:cNvPicPr>
            <a:picLocks noGrp="1" noChangeAspect="1"/>
          </p:cNvPicPr>
          <p:nvPr>
            <p:ph sz="half" idx="2"/>
          </p:nvPr>
        </p:nvPicPr>
        <p:blipFill rotWithShape="1">
          <a:blip r:embed="rId2"/>
          <a:srcRect r="1" b="1282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FFF5C0-337F-44FA-B4DF-4097F8EEC2C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Much gender theory seeks to address the way that the expected gender roles we have serve to sustain the current system of power (Foucault, remember?)</a:t>
            </a:r>
          </a:p>
          <a:p>
            <a:endParaRPr lang="en-US" sz="2000">
              <a:solidFill>
                <a:srgbClr val="FFFFFF"/>
              </a:solidFill>
            </a:endParaRPr>
          </a:p>
          <a:p>
            <a:r>
              <a:rPr lang="en-US" sz="2000">
                <a:solidFill>
                  <a:srgbClr val="FFFFFF"/>
                </a:solidFill>
              </a:rPr>
              <a:t>How do our societies function to exclude those who do not, or cannot, conform to gendered expectations?</a:t>
            </a:r>
            <a:br>
              <a:rPr lang="en-US" sz="2000">
                <a:solidFill>
                  <a:srgbClr val="FFFFFF"/>
                </a:solidFill>
              </a:rPr>
            </a:br>
            <a:br>
              <a:rPr lang="en-US" sz="2000">
                <a:solidFill>
                  <a:srgbClr val="FFFFFF"/>
                </a:solidFill>
              </a:rPr>
            </a:br>
            <a:r>
              <a:rPr lang="en-US" sz="2000">
                <a:solidFill>
                  <a:srgbClr val="FFFFFF"/>
                </a:solidFill>
              </a:rPr>
              <a:t>How do these systems overcome solidarity between men and / or women?</a:t>
            </a:r>
          </a:p>
        </p:txBody>
      </p:sp>
      <p:sp>
        <p:nvSpPr>
          <p:cNvPr id="4" name="Footer Placeholder 3">
            <a:extLst>
              <a:ext uri="{FF2B5EF4-FFF2-40B4-BE49-F238E27FC236}">
                <a16:creationId xmlns:a16="http://schemas.microsoft.com/office/drawing/2014/main" id="{BB37F2D3-875D-4E8D-8EC3-CC82CA7AB210}"/>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848779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248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D48B8-F514-4C9B-B0C7-D1F34A9D4AD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Gender solidarity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09C39A-42D1-4F40-A036-A5B5DA0503D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Anthropologists (Fisher &amp; Cox, 2011) have tackled the various ways this works and divided responses into two different forms:</a:t>
            </a:r>
            <a:br>
              <a:rPr lang="en-US" dirty="0">
                <a:solidFill>
                  <a:srgbClr val="FFFFFF"/>
                </a:solidFill>
              </a:rPr>
            </a:br>
            <a:br>
              <a:rPr lang="en-US" dirty="0">
                <a:solidFill>
                  <a:srgbClr val="FFFFFF"/>
                </a:solidFill>
              </a:rPr>
            </a:br>
            <a:r>
              <a:rPr lang="en-US" dirty="0">
                <a:solidFill>
                  <a:srgbClr val="FFFFFF"/>
                </a:solidFill>
              </a:rPr>
              <a:t>Self-promotion tactics </a:t>
            </a:r>
            <a:br>
              <a:rPr lang="en-US" dirty="0">
                <a:solidFill>
                  <a:srgbClr val="FFFFFF"/>
                </a:solidFill>
              </a:rPr>
            </a:br>
            <a:br>
              <a:rPr lang="en-US" dirty="0">
                <a:solidFill>
                  <a:srgbClr val="FFFFFF"/>
                </a:solidFill>
              </a:rPr>
            </a:br>
            <a:r>
              <a:rPr lang="en-US" dirty="0">
                <a:solidFill>
                  <a:srgbClr val="FFFFFF"/>
                </a:solidFill>
              </a:rPr>
              <a:t>Competitor derogation tactics</a:t>
            </a:r>
            <a:br>
              <a:rPr lang="en-US" dirty="0">
                <a:solidFill>
                  <a:srgbClr val="FFFFFF"/>
                </a:solidFill>
              </a:rPr>
            </a:br>
            <a:br>
              <a:rPr lang="en-US" dirty="0">
                <a:solidFill>
                  <a:srgbClr val="FFFFFF"/>
                </a:solidFill>
              </a:rPr>
            </a:br>
            <a:br>
              <a:rPr lang="en-US" dirty="0">
                <a:solidFill>
                  <a:srgbClr val="FFFFFF"/>
                </a:solidFill>
              </a:rPr>
            </a:br>
            <a:r>
              <a:rPr lang="en-US" dirty="0">
                <a:solidFill>
                  <a:srgbClr val="FFFFFF"/>
                </a:solidFill>
              </a:rPr>
              <a:t>These are the ways by which expected gender roles function to control the expression of individuals – either by rewarding those who conform in some way, or punishing those who do not.</a:t>
            </a:r>
          </a:p>
        </p:txBody>
      </p:sp>
      <p:pic>
        <p:nvPicPr>
          <p:cNvPr id="6" name="Content Placeholder 5">
            <a:extLst>
              <a:ext uri="{FF2B5EF4-FFF2-40B4-BE49-F238E27FC236}">
                <a16:creationId xmlns:a16="http://schemas.microsoft.com/office/drawing/2014/main" id="{2E21AB67-02CC-4906-B732-E298B6972CB1}"/>
              </a:ext>
            </a:extLst>
          </p:cNvPr>
          <p:cNvPicPr>
            <a:picLocks noGrp="1" noChangeAspect="1"/>
          </p:cNvPicPr>
          <p:nvPr>
            <p:ph sz="half" idx="2"/>
          </p:nvPr>
        </p:nvPicPr>
        <p:blipFill rotWithShape="1">
          <a:blip r:embed="rId2"/>
          <a:srcRect l="34811" t="-1" r="20029"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5BE706E3-81DB-4D69-A020-9B15AC958CFA}"/>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151232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3513-A910-4069-B12B-1ECAF0707477}"/>
              </a:ext>
            </a:extLst>
          </p:cNvPr>
          <p:cNvSpPr>
            <a:spLocks noGrp="1"/>
          </p:cNvSpPr>
          <p:nvPr>
            <p:ph type="title"/>
          </p:nvPr>
        </p:nvSpPr>
        <p:spPr/>
        <p:txBody>
          <a:bodyPr/>
          <a:lstStyle/>
          <a:p>
            <a:r>
              <a:rPr lang="en-US" dirty="0">
                <a:solidFill>
                  <a:schemeClr val="tx1"/>
                </a:solidFill>
              </a:rPr>
              <a:t>Gender solidarity</a:t>
            </a:r>
            <a:endParaRPr lang="en-GB" dirty="0">
              <a:solidFill>
                <a:schemeClr val="tx1"/>
              </a:solidFill>
            </a:endParaRPr>
          </a:p>
        </p:txBody>
      </p:sp>
      <p:sp>
        <p:nvSpPr>
          <p:cNvPr id="3" name="Text Placeholder 2">
            <a:extLst>
              <a:ext uri="{FF2B5EF4-FFF2-40B4-BE49-F238E27FC236}">
                <a16:creationId xmlns:a16="http://schemas.microsoft.com/office/drawing/2014/main" id="{9ED3E7A2-5551-4DEA-9BAB-2F362172FB0C}"/>
              </a:ext>
            </a:extLst>
          </p:cNvPr>
          <p:cNvSpPr>
            <a:spLocks noGrp="1"/>
          </p:cNvSpPr>
          <p:nvPr>
            <p:ph type="body" idx="1"/>
          </p:nvPr>
        </p:nvSpPr>
        <p:spPr>
          <a:solidFill>
            <a:schemeClr val="accent2">
              <a:lumMod val="20000"/>
              <a:lumOff val="80000"/>
            </a:schemeClr>
          </a:solidFill>
        </p:spPr>
        <p:txBody>
          <a:bodyPr/>
          <a:lstStyle/>
          <a:p>
            <a:r>
              <a:rPr lang="en-US" dirty="0">
                <a:solidFill>
                  <a:schemeClr val="tx1"/>
                </a:solidFill>
              </a:rPr>
              <a:t>Self-promotion tactics</a:t>
            </a:r>
            <a:endParaRPr lang="en-GB" dirty="0">
              <a:solidFill>
                <a:schemeClr val="tx1"/>
              </a:solidFill>
            </a:endParaRPr>
          </a:p>
        </p:txBody>
      </p:sp>
      <p:sp>
        <p:nvSpPr>
          <p:cNvPr id="4" name="Content Placeholder 3">
            <a:extLst>
              <a:ext uri="{FF2B5EF4-FFF2-40B4-BE49-F238E27FC236}">
                <a16:creationId xmlns:a16="http://schemas.microsoft.com/office/drawing/2014/main" id="{805B08B5-351B-4FC8-B6C0-82DC2F08B094}"/>
              </a:ext>
            </a:extLst>
          </p:cNvPr>
          <p:cNvSpPr>
            <a:spLocks noGrp="1"/>
          </p:cNvSpPr>
          <p:nvPr>
            <p:ph sz="half" idx="2"/>
          </p:nvPr>
        </p:nvSpPr>
        <p:spPr/>
        <p:txBody>
          <a:bodyPr>
            <a:normAutofit lnSpcReduction="10000"/>
          </a:bodyPr>
          <a:lstStyle/>
          <a:p>
            <a:endParaRPr lang="en-GB" dirty="0"/>
          </a:p>
          <a:p>
            <a:r>
              <a:rPr lang="en-GB" dirty="0"/>
              <a:t>Luxury Consumption – in order to complete within expected gender roles, outward presentation of status becomes important, usually physically, to better match a gender ideal</a:t>
            </a:r>
            <a:br>
              <a:rPr lang="en-GB" dirty="0"/>
            </a:br>
            <a:br>
              <a:rPr lang="en-GB" dirty="0"/>
            </a:br>
            <a:r>
              <a:rPr lang="en-GB" dirty="0"/>
              <a:t>Cosmetic Surgery – this desire to match a gender ideal can extend to physical manipulation, the crafting of an outward model of perfection</a:t>
            </a:r>
          </a:p>
        </p:txBody>
      </p:sp>
      <p:sp>
        <p:nvSpPr>
          <p:cNvPr id="5" name="Text Placeholder 4">
            <a:extLst>
              <a:ext uri="{FF2B5EF4-FFF2-40B4-BE49-F238E27FC236}">
                <a16:creationId xmlns:a16="http://schemas.microsoft.com/office/drawing/2014/main" id="{5E6B4866-D614-453C-A9D7-563C83631E6F}"/>
              </a:ext>
            </a:extLst>
          </p:cNvPr>
          <p:cNvSpPr>
            <a:spLocks noGrp="1"/>
          </p:cNvSpPr>
          <p:nvPr>
            <p:ph type="body" sz="quarter" idx="3"/>
          </p:nvPr>
        </p:nvSpPr>
        <p:spPr>
          <a:solidFill>
            <a:schemeClr val="accent2">
              <a:lumMod val="20000"/>
              <a:lumOff val="80000"/>
            </a:schemeClr>
          </a:solidFill>
        </p:spPr>
        <p:txBody>
          <a:bodyPr/>
          <a:lstStyle/>
          <a:p>
            <a:r>
              <a:rPr lang="en-US" dirty="0">
                <a:solidFill>
                  <a:schemeClr val="tx1"/>
                </a:solidFill>
              </a:rPr>
              <a:t>Competitor derogation tactics</a:t>
            </a:r>
            <a:endParaRPr lang="en-GB" dirty="0">
              <a:solidFill>
                <a:schemeClr val="tx1"/>
              </a:solidFill>
            </a:endParaRPr>
          </a:p>
        </p:txBody>
      </p:sp>
      <p:sp>
        <p:nvSpPr>
          <p:cNvPr id="6" name="Content Placeholder 5">
            <a:extLst>
              <a:ext uri="{FF2B5EF4-FFF2-40B4-BE49-F238E27FC236}">
                <a16:creationId xmlns:a16="http://schemas.microsoft.com/office/drawing/2014/main" id="{8E7C494E-6B22-4F62-8D49-5C11985E1ED3}"/>
              </a:ext>
            </a:extLst>
          </p:cNvPr>
          <p:cNvSpPr>
            <a:spLocks noGrp="1"/>
          </p:cNvSpPr>
          <p:nvPr>
            <p:ph sz="quarter" idx="4"/>
          </p:nvPr>
        </p:nvSpPr>
        <p:spPr/>
        <p:txBody>
          <a:bodyPr>
            <a:normAutofit lnSpcReduction="10000"/>
          </a:bodyPr>
          <a:lstStyle/>
          <a:p>
            <a:endParaRPr lang="en-GB" dirty="0"/>
          </a:p>
          <a:p>
            <a:r>
              <a:rPr lang="en-GB" dirty="0"/>
              <a:t>Female derogation – in order to promote their own conformance to a gender ideal, this behaviour is about highlighting the ways in which competition does not conform</a:t>
            </a:r>
            <a:br>
              <a:rPr lang="en-GB" dirty="0"/>
            </a:br>
            <a:br>
              <a:rPr lang="en-GB" dirty="0"/>
            </a:br>
            <a:r>
              <a:rPr lang="en-GB" dirty="0"/>
              <a:t>Slut-shaming – an example of this is slut-shaming, where sexual activity is used as a symbol of non-femininity, and re-inscribes male desires for femaleness. </a:t>
            </a:r>
          </a:p>
        </p:txBody>
      </p:sp>
      <p:sp>
        <p:nvSpPr>
          <p:cNvPr id="7" name="Footer Placeholder 6">
            <a:extLst>
              <a:ext uri="{FF2B5EF4-FFF2-40B4-BE49-F238E27FC236}">
                <a16:creationId xmlns:a16="http://schemas.microsoft.com/office/drawing/2014/main" id="{E9B5D1B7-F876-4E32-BDFA-CE22591B8BB2}"/>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83219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154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4ED54-CC15-438F-8C7D-5F8A7FDDF84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Drag Performance</a:t>
            </a:r>
          </a:p>
        </p:txBody>
      </p:sp>
      <p:pic>
        <p:nvPicPr>
          <p:cNvPr id="6" name="Content Placeholder 5" descr="A person looking at the camera&#10;&#10;Description automatically generated">
            <a:extLst>
              <a:ext uri="{FF2B5EF4-FFF2-40B4-BE49-F238E27FC236}">
                <a16:creationId xmlns:a16="http://schemas.microsoft.com/office/drawing/2014/main" id="{CAA63AE4-28F5-483C-B38D-BB520AF9474B}"/>
              </a:ext>
            </a:extLst>
          </p:cNvPr>
          <p:cNvPicPr>
            <a:picLocks noGrp="1" noChangeAspect="1"/>
          </p:cNvPicPr>
          <p:nvPr>
            <p:ph sz="half" idx="2"/>
          </p:nvPr>
        </p:nvPicPr>
        <p:blipFill rotWithShape="1">
          <a:blip r:embed="rId2"/>
          <a:srcRect t="16290"/>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001752-F179-493F-959F-74C942FC38F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dirty="0">
                <a:solidFill>
                  <a:srgbClr val="FFFFFF"/>
                </a:solidFill>
              </a:rPr>
              <a:t>But we are not just caught with the gender roles we are given. We are also able to change those expected gender roles through our own conscious performances (Butler, remember?)</a:t>
            </a:r>
            <a:br>
              <a:rPr lang="en-US" sz="1900" dirty="0">
                <a:solidFill>
                  <a:srgbClr val="FFFFFF"/>
                </a:solidFill>
              </a:rPr>
            </a:br>
            <a:endParaRPr lang="en-US" sz="1900" dirty="0">
              <a:solidFill>
                <a:srgbClr val="FFFFFF"/>
              </a:solidFill>
            </a:endParaRPr>
          </a:p>
          <a:p>
            <a:r>
              <a:rPr lang="en-US" sz="1900" dirty="0">
                <a:solidFill>
                  <a:srgbClr val="FFFFFF"/>
                </a:solidFill>
              </a:rPr>
              <a:t>When I choose, or do not choose, to dress in a way that conforms / does not conform to my expected gender, then I am engaged in a process of conscious performance – to myself and to others.</a:t>
            </a:r>
            <a:br>
              <a:rPr lang="en-US" sz="1900" dirty="0">
                <a:solidFill>
                  <a:srgbClr val="FFFFFF"/>
                </a:solidFill>
              </a:rPr>
            </a:br>
            <a:br>
              <a:rPr lang="en-US" sz="1900" dirty="0">
                <a:solidFill>
                  <a:srgbClr val="FFFFFF"/>
                </a:solidFill>
              </a:rPr>
            </a:br>
            <a:r>
              <a:rPr lang="en-US" sz="1900" dirty="0">
                <a:solidFill>
                  <a:srgbClr val="FFFFFF"/>
                </a:solidFill>
              </a:rPr>
              <a:t>In doing so, the inevitability of gender norms is challenged. </a:t>
            </a:r>
          </a:p>
        </p:txBody>
      </p:sp>
      <p:sp>
        <p:nvSpPr>
          <p:cNvPr id="4" name="Footer Placeholder 3">
            <a:extLst>
              <a:ext uri="{FF2B5EF4-FFF2-40B4-BE49-F238E27FC236}">
                <a16:creationId xmlns:a16="http://schemas.microsoft.com/office/drawing/2014/main" id="{201A2D24-D6FC-465C-9705-83A91FD00A22}"/>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01993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3FBB5-5517-4852-AA96-E2461A0661CC}"/>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Drag Performance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2F676E-E95D-4314-A937-E9C7BEC0E678}"/>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Drag undoubtedly challenges notions of masculinity – most performers (not all) are biologically male, but chose to adopt the appearance, mannerisms, and performative characteristics associated with femininity. </a:t>
            </a:r>
            <a:br>
              <a:rPr lang="en-US" sz="2000">
                <a:solidFill>
                  <a:srgbClr val="FFFFFF"/>
                </a:solidFill>
              </a:rPr>
            </a:br>
            <a:br>
              <a:rPr lang="en-US" sz="2000">
                <a:solidFill>
                  <a:srgbClr val="FFFFFF"/>
                </a:solidFill>
              </a:rPr>
            </a:br>
            <a:r>
              <a:rPr lang="en-US" sz="2000">
                <a:solidFill>
                  <a:srgbClr val="FFFFFF"/>
                </a:solidFill>
              </a:rPr>
              <a:t>This challenges the division espoused between genders and also challenges the nature of “masculinity” by associating it with feminine characteristics. </a:t>
            </a:r>
          </a:p>
        </p:txBody>
      </p:sp>
      <p:pic>
        <p:nvPicPr>
          <p:cNvPr id="6" name="Content Placeholder 5">
            <a:extLst>
              <a:ext uri="{FF2B5EF4-FFF2-40B4-BE49-F238E27FC236}">
                <a16:creationId xmlns:a16="http://schemas.microsoft.com/office/drawing/2014/main" id="{B12760D5-5A88-4F9C-B2B9-800EBEFA1E5B}"/>
              </a:ext>
            </a:extLst>
          </p:cNvPr>
          <p:cNvPicPr>
            <a:picLocks noGrp="1" noChangeAspect="1"/>
          </p:cNvPicPr>
          <p:nvPr>
            <p:ph sz="half" idx="2"/>
          </p:nvPr>
        </p:nvPicPr>
        <p:blipFill>
          <a:blip r:embed="rId2"/>
          <a:stretch>
            <a:fillRect/>
          </a:stretch>
        </p:blipFill>
        <p:spPr>
          <a:xfrm>
            <a:off x="6096000" y="701039"/>
            <a:ext cx="5455921" cy="5455921"/>
          </a:xfrm>
          <a:prstGeom prst="rect">
            <a:avLst/>
          </a:prstGeom>
        </p:spPr>
      </p:pic>
      <p:sp>
        <p:nvSpPr>
          <p:cNvPr id="4" name="Footer Placeholder 3">
            <a:extLst>
              <a:ext uri="{FF2B5EF4-FFF2-40B4-BE49-F238E27FC236}">
                <a16:creationId xmlns:a16="http://schemas.microsoft.com/office/drawing/2014/main" id="{983BB53D-EBBB-40C3-877E-66B041584B59}"/>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58858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3B2BD-D485-40D4-A8B3-9E0B83458529}"/>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Drag Performance</a:t>
            </a:r>
          </a:p>
        </p:txBody>
      </p:sp>
      <p:cxnSp>
        <p:nvCxnSpPr>
          <p:cNvPr id="26" name="Straight Connector 25">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ED3F1D-6386-476C-9A2B-09595515EFDC}"/>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Yet, there are questions about the representation of femininity in drag performances.</a:t>
            </a:r>
            <a:br>
              <a:rPr lang="en-US" sz="2000">
                <a:solidFill>
                  <a:srgbClr val="FFFFFF"/>
                </a:solidFill>
              </a:rPr>
            </a:br>
            <a:br>
              <a:rPr lang="en-US" sz="2000">
                <a:solidFill>
                  <a:srgbClr val="FFFFFF"/>
                </a:solidFill>
              </a:rPr>
            </a:br>
            <a:r>
              <a:rPr lang="en-US" sz="2000">
                <a:solidFill>
                  <a:srgbClr val="FFFFFF"/>
                </a:solidFill>
              </a:rPr>
              <a:t>Do drag performances, which often valorize “fishiness” and traditional visions of femininity, work to disrupt traditional male-produced visions of femininity or work to re-inscribe it?</a:t>
            </a:r>
            <a:br>
              <a:rPr lang="en-US" sz="2000">
                <a:solidFill>
                  <a:srgbClr val="FFFFFF"/>
                </a:solidFill>
              </a:rPr>
            </a:br>
            <a:br>
              <a:rPr lang="en-US" sz="2000">
                <a:solidFill>
                  <a:srgbClr val="FFFFFF"/>
                </a:solidFill>
              </a:rPr>
            </a:br>
            <a:r>
              <a:rPr lang="en-US" sz="2000">
                <a:solidFill>
                  <a:srgbClr val="FFFFFF"/>
                </a:solidFill>
              </a:rPr>
              <a:t>Is drag just male privilege being expressed in another way?</a:t>
            </a:r>
          </a:p>
        </p:txBody>
      </p:sp>
      <p:pic>
        <p:nvPicPr>
          <p:cNvPr id="6" name="Content Placeholder 5" descr="A person holding a sign&#10;&#10;Description automatically generated">
            <a:extLst>
              <a:ext uri="{FF2B5EF4-FFF2-40B4-BE49-F238E27FC236}">
                <a16:creationId xmlns:a16="http://schemas.microsoft.com/office/drawing/2014/main" id="{8B701FC1-1309-41E7-AA99-2ED339C33399}"/>
              </a:ext>
            </a:extLst>
          </p:cNvPr>
          <p:cNvPicPr>
            <a:picLocks noGrp="1" noChangeAspect="1"/>
          </p:cNvPicPr>
          <p:nvPr>
            <p:ph sz="half" idx="2"/>
          </p:nvPr>
        </p:nvPicPr>
        <p:blipFill>
          <a:blip r:embed="rId2"/>
          <a:stretch>
            <a:fillRect/>
          </a:stretch>
        </p:blipFill>
        <p:spPr>
          <a:xfrm>
            <a:off x="6676492" y="640080"/>
            <a:ext cx="4294936" cy="5577840"/>
          </a:xfrm>
          <a:prstGeom prst="rect">
            <a:avLst/>
          </a:prstGeom>
        </p:spPr>
      </p:pic>
      <p:sp>
        <p:nvSpPr>
          <p:cNvPr id="4" name="Footer Placeholder 3">
            <a:extLst>
              <a:ext uri="{FF2B5EF4-FFF2-40B4-BE49-F238E27FC236}">
                <a16:creationId xmlns:a16="http://schemas.microsoft.com/office/drawing/2014/main" id="{DC9527D1-6D3E-4B02-831C-9E43670264D8}"/>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1662651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04BAB-66FB-4855-8F63-8B68D45DB2D5}"/>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Drag Performance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2F2ED2-36E4-40B1-89DD-0C91690258C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a:solidFill>
                  <a:srgbClr val="FFFFFF"/>
                </a:solidFill>
              </a:rPr>
              <a:t>Having said that, much drag seeks to undercut both male and female standards of gender appropriateness and beauty by challenging and reclaiming those aspects of performance often thought of as disgusting / monstrous and doing so in a positive way.</a:t>
            </a:r>
            <a:br>
              <a:rPr lang="en-US">
                <a:solidFill>
                  <a:srgbClr val="FFFFFF"/>
                </a:solidFill>
              </a:rPr>
            </a:br>
            <a:br>
              <a:rPr lang="en-US">
                <a:solidFill>
                  <a:srgbClr val="FFFFFF"/>
                </a:solidFill>
              </a:rPr>
            </a:br>
            <a:r>
              <a:rPr lang="en-US">
                <a:solidFill>
                  <a:srgbClr val="FFFFFF"/>
                </a:solidFill>
              </a:rPr>
              <a:t>Eg. Pageant queens, Comedy Queens, Dragula etc etc. </a:t>
            </a:r>
          </a:p>
        </p:txBody>
      </p:sp>
      <p:pic>
        <p:nvPicPr>
          <p:cNvPr id="6" name="Content Placeholder 5" descr="A statue of a person&#10;&#10;Description automatically generated">
            <a:extLst>
              <a:ext uri="{FF2B5EF4-FFF2-40B4-BE49-F238E27FC236}">
                <a16:creationId xmlns:a16="http://schemas.microsoft.com/office/drawing/2014/main" id="{9052B6A2-4C41-42F6-B576-80EB885F81B3}"/>
              </a:ext>
            </a:extLst>
          </p:cNvPr>
          <p:cNvPicPr>
            <a:picLocks noGrp="1" noChangeAspect="1"/>
          </p:cNvPicPr>
          <p:nvPr>
            <p:ph sz="half" idx="2"/>
          </p:nvPr>
        </p:nvPicPr>
        <p:blipFill>
          <a:blip r:embed="rId2"/>
          <a:stretch>
            <a:fillRect/>
          </a:stretch>
        </p:blipFill>
        <p:spPr>
          <a:xfrm>
            <a:off x="6096000" y="701039"/>
            <a:ext cx="5455921" cy="5455921"/>
          </a:xfrm>
          <a:prstGeom prst="rect">
            <a:avLst/>
          </a:prstGeom>
        </p:spPr>
      </p:pic>
      <p:sp>
        <p:nvSpPr>
          <p:cNvPr id="4" name="Footer Placeholder 3">
            <a:extLst>
              <a:ext uri="{FF2B5EF4-FFF2-40B4-BE49-F238E27FC236}">
                <a16:creationId xmlns:a16="http://schemas.microsoft.com/office/drawing/2014/main" id="{B36F35F5-2B08-4E75-8ED9-9D26C27BF77D}"/>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7869270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985EF-A3CA-466C-9335-C84DDA3C10E0}"/>
              </a:ext>
            </a:extLst>
          </p:cNvPr>
          <p:cNvSpPr>
            <a:spLocks noGrp="1"/>
          </p:cNvSpPr>
          <p:nvPr>
            <p:ph type="title"/>
          </p:nvPr>
        </p:nvSpPr>
        <p:spPr>
          <a:xfrm>
            <a:off x="1024128" y="585216"/>
            <a:ext cx="9720072" cy="1499616"/>
          </a:xfrm>
        </p:spPr>
        <p:txBody>
          <a:bodyPr/>
          <a:lstStyle/>
          <a:p>
            <a:r>
              <a:rPr lang="en-GB"/>
              <a:t>Round Up</a:t>
            </a:r>
            <a:endParaRPr lang="en-GB" dirty="0"/>
          </a:p>
        </p:txBody>
      </p:sp>
      <p:pic>
        <p:nvPicPr>
          <p:cNvPr id="6" name="Content Placeholder 5" descr="A screenshot of a cell phone&#10;&#10;Description automatically generated">
            <a:extLst>
              <a:ext uri="{FF2B5EF4-FFF2-40B4-BE49-F238E27FC236}">
                <a16:creationId xmlns:a16="http://schemas.microsoft.com/office/drawing/2014/main" id="{7C7767B4-8C6E-40E0-92D7-1B5218AD6B4D}"/>
              </a:ext>
            </a:extLst>
          </p:cNvPr>
          <p:cNvPicPr>
            <a:picLocks noGrp="1" noChangeAspect="1"/>
          </p:cNvPicPr>
          <p:nvPr>
            <p:ph sz="half" idx="1"/>
          </p:nvPr>
        </p:nvPicPr>
        <p:blipFill>
          <a:blip r:embed="rId3"/>
          <a:stretch>
            <a:fillRect/>
          </a:stretch>
        </p:blipFill>
        <p:spPr>
          <a:xfrm>
            <a:off x="1389856" y="2286000"/>
            <a:ext cx="4022725" cy="4022725"/>
          </a:xfrm>
        </p:spPr>
      </p:pic>
      <p:sp>
        <p:nvSpPr>
          <p:cNvPr id="4" name="Content Placeholder 3">
            <a:extLst>
              <a:ext uri="{FF2B5EF4-FFF2-40B4-BE49-F238E27FC236}">
                <a16:creationId xmlns:a16="http://schemas.microsoft.com/office/drawing/2014/main" id="{B0C63D2E-D54C-48EF-8960-078797582D25}"/>
              </a:ext>
            </a:extLst>
          </p:cNvPr>
          <p:cNvSpPr>
            <a:spLocks noGrp="1"/>
          </p:cNvSpPr>
          <p:nvPr>
            <p:ph sz="half" idx="2"/>
          </p:nvPr>
        </p:nvSpPr>
        <p:spPr>
          <a:xfrm>
            <a:off x="5989320" y="585216"/>
            <a:ext cx="4754880" cy="5724144"/>
          </a:xfrm>
        </p:spPr>
        <p:txBody>
          <a:bodyPr>
            <a:normAutofit/>
          </a:bodyPr>
          <a:lstStyle/>
          <a:p>
            <a:pPr>
              <a:lnSpc>
                <a:spcPct val="100000"/>
              </a:lnSpc>
            </a:pPr>
            <a:r>
              <a:rPr lang="en-GB" sz="2000" dirty="0"/>
              <a:t>Gender roles function everyday and in so many different ways to control or manage our behaviour.</a:t>
            </a:r>
          </a:p>
          <a:p>
            <a:pPr>
              <a:lnSpc>
                <a:spcPct val="100000"/>
              </a:lnSpc>
            </a:pPr>
            <a:endParaRPr lang="en-GB" sz="2000" dirty="0"/>
          </a:p>
          <a:p>
            <a:pPr>
              <a:lnSpc>
                <a:spcPct val="100000"/>
              </a:lnSpc>
            </a:pPr>
            <a:r>
              <a:rPr lang="en-GB" sz="2000" dirty="0"/>
              <a:t>It can be difficult to figure out where gender roles are repressive or liberative</a:t>
            </a:r>
          </a:p>
          <a:p>
            <a:pPr>
              <a:lnSpc>
                <a:spcPct val="100000"/>
              </a:lnSpc>
            </a:pPr>
            <a:endParaRPr lang="en-GB" sz="2000" dirty="0"/>
          </a:p>
          <a:p>
            <a:pPr>
              <a:lnSpc>
                <a:spcPct val="100000"/>
              </a:lnSpc>
            </a:pPr>
            <a:r>
              <a:rPr lang="en-GB" sz="2000" dirty="0"/>
              <a:t>Gender roles are not just self created, they are also socially projected</a:t>
            </a:r>
          </a:p>
          <a:p>
            <a:pPr>
              <a:lnSpc>
                <a:spcPct val="100000"/>
              </a:lnSpc>
            </a:pPr>
            <a:endParaRPr lang="en-GB" sz="2000" dirty="0"/>
          </a:p>
          <a:p>
            <a:pPr>
              <a:lnSpc>
                <a:spcPct val="100000"/>
              </a:lnSpc>
            </a:pPr>
            <a:r>
              <a:rPr lang="en-GB" sz="2000" dirty="0"/>
              <a:t>Hyper-feminine roles (Mary, Pageants, Drag) operate in different ways and have different relationships to ideal feminine forms.  </a:t>
            </a:r>
          </a:p>
          <a:p>
            <a:endParaRPr lang="en-GB" dirty="0"/>
          </a:p>
        </p:txBody>
      </p:sp>
      <p:sp>
        <p:nvSpPr>
          <p:cNvPr id="3" name="Footer Placeholder 2">
            <a:extLst>
              <a:ext uri="{FF2B5EF4-FFF2-40B4-BE49-F238E27FC236}">
                <a16:creationId xmlns:a16="http://schemas.microsoft.com/office/drawing/2014/main" id="{89D94EDA-3C58-47DE-8675-5C3D2A63A82C}"/>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27832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wearing a costume&#10;&#10;Description automatically generated">
            <a:extLst>
              <a:ext uri="{FF2B5EF4-FFF2-40B4-BE49-F238E27FC236}">
                <a16:creationId xmlns:a16="http://schemas.microsoft.com/office/drawing/2014/main" id="{F3350686-F808-485F-ADB8-CE6EC7779042}"/>
              </a:ext>
            </a:extLst>
          </p:cNvPr>
          <p:cNvPicPr>
            <a:picLocks noGrp="1" noChangeAspect="1"/>
          </p:cNvPicPr>
          <p:nvPr>
            <p:ph sz="half" idx="2"/>
          </p:nvPr>
        </p:nvPicPr>
        <p:blipFill rotWithShape="1">
          <a:blip r:embed="rId2">
            <a:alphaModFix amt="74000"/>
          </a:blip>
          <a:srcRect b="13853"/>
          <a:stretch/>
        </p:blipFill>
        <p:spPr>
          <a:xfrm>
            <a:off x="0" y="0"/>
            <a:ext cx="12246590" cy="6858000"/>
          </a:xfrm>
        </p:spPr>
      </p:pic>
      <p:sp>
        <p:nvSpPr>
          <p:cNvPr id="2" name="Title 1">
            <a:extLst>
              <a:ext uri="{FF2B5EF4-FFF2-40B4-BE49-F238E27FC236}">
                <a16:creationId xmlns:a16="http://schemas.microsoft.com/office/drawing/2014/main" id="{4515C2B0-20D8-4917-BA98-15B1534A12E7}"/>
              </a:ext>
            </a:extLst>
          </p:cNvPr>
          <p:cNvSpPr>
            <a:spLocks noGrp="1"/>
          </p:cNvSpPr>
          <p:nvPr>
            <p:ph type="title"/>
          </p:nvPr>
        </p:nvSpPr>
        <p:spPr>
          <a:xfrm>
            <a:off x="1024128" y="585216"/>
            <a:ext cx="4332618" cy="1499616"/>
          </a:xfrm>
        </p:spPr>
        <p:txBody>
          <a:bodyPr/>
          <a:lstStyle/>
          <a:p>
            <a:r>
              <a:rPr lang="en-GB">
                <a:solidFill>
                  <a:schemeClr val="bg1"/>
                </a:solidFill>
              </a:rPr>
              <a:t>Readings</a:t>
            </a:r>
            <a:endParaRPr lang="en-GB" dirty="0">
              <a:solidFill>
                <a:schemeClr val="bg1"/>
              </a:solidFill>
            </a:endParaRPr>
          </a:p>
        </p:txBody>
      </p:sp>
      <p:sp>
        <p:nvSpPr>
          <p:cNvPr id="3" name="Content Placeholder 2">
            <a:extLst>
              <a:ext uri="{FF2B5EF4-FFF2-40B4-BE49-F238E27FC236}">
                <a16:creationId xmlns:a16="http://schemas.microsoft.com/office/drawing/2014/main" id="{3200ACD6-E996-4A01-809B-D1EA4B1C59F6}"/>
              </a:ext>
            </a:extLst>
          </p:cNvPr>
          <p:cNvSpPr>
            <a:spLocks noGrp="1"/>
          </p:cNvSpPr>
          <p:nvPr>
            <p:ph sz="half" idx="1"/>
          </p:nvPr>
        </p:nvSpPr>
        <p:spPr>
          <a:xfrm>
            <a:off x="1024126" y="2286000"/>
            <a:ext cx="10521879" cy="4023360"/>
          </a:xfrm>
        </p:spPr>
        <p:txBody>
          <a:bodyPr>
            <a:normAutofit/>
          </a:bodyPr>
          <a:lstStyle/>
          <a:p>
            <a:r>
              <a:rPr lang="en-GB" dirty="0">
                <a:solidFill>
                  <a:schemeClr val="bg1"/>
                </a:solidFill>
              </a:rPr>
              <a:t>HALBERSTAM, JACK. “DRAG KINGS: Masculinity and Performance.” </a:t>
            </a:r>
            <a:r>
              <a:rPr lang="en-GB" i="1" dirty="0">
                <a:solidFill>
                  <a:schemeClr val="bg1"/>
                </a:solidFill>
              </a:rPr>
              <a:t>Female Masculinity</a:t>
            </a:r>
            <a:r>
              <a:rPr lang="en-GB" dirty="0">
                <a:solidFill>
                  <a:schemeClr val="bg1"/>
                </a:solidFill>
              </a:rPr>
              <a:t>, Duke University Press, 1998, pp. 231–66, </a:t>
            </a:r>
            <a:r>
              <a:rPr lang="en-GB" dirty="0">
                <a:solidFill>
                  <a:schemeClr val="bg1"/>
                </a:solidFill>
                <a:hlinkClick r:id="rId3">
                  <a:extLst>
                    <a:ext uri="{A12FA001-AC4F-418D-AE19-62706E023703}">
                      <ahyp:hlinkClr xmlns:ahyp="http://schemas.microsoft.com/office/drawing/2018/hyperlinkcolor" val="tx"/>
                    </a:ext>
                  </a:extLst>
                </a:hlinkClick>
              </a:rPr>
              <a:t>https://doi.org/10.2307/j.ctv11cwb00.12</a:t>
            </a:r>
            <a:r>
              <a:rPr lang="en-GB" dirty="0">
                <a:solidFill>
                  <a:schemeClr val="bg1"/>
                </a:solidFill>
              </a:rPr>
              <a:t>.</a:t>
            </a:r>
          </a:p>
          <a:p>
            <a:endParaRPr lang="en-GB" dirty="0">
              <a:solidFill>
                <a:schemeClr val="bg1"/>
              </a:solidFill>
            </a:endParaRPr>
          </a:p>
          <a:p>
            <a:r>
              <a:rPr lang="en-GB" dirty="0">
                <a:solidFill>
                  <a:schemeClr val="bg1"/>
                </a:solidFill>
              </a:rPr>
              <a:t>The whole book is good!</a:t>
            </a:r>
            <a:br>
              <a:rPr lang="en-GB" dirty="0">
                <a:solidFill>
                  <a:schemeClr val="bg1"/>
                </a:solidFill>
              </a:rPr>
            </a:br>
            <a:endParaRPr lang="en-GB" dirty="0">
              <a:solidFill>
                <a:schemeClr val="bg1"/>
              </a:solidFill>
            </a:endParaRPr>
          </a:p>
          <a:p>
            <a:endParaRPr lang="en-GB" dirty="0">
              <a:solidFill>
                <a:schemeClr val="bg1"/>
              </a:solidFill>
            </a:endParaRPr>
          </a:p>
        </p:txBody>
      </p:sp>
      <p:sp>
        <p:nvSpPr>
          <p:cNvPr id="4" name="Footer Placeholder 3">
            <a:extLst>
              <a:ext uri="{FF2B5EF4-FFF2-40B4-BE49-F238E27FC236}">
                <a16:creationId xmlns:a16="http://schemas.microsoft.com/office/drawing/2014/main" id="{F8792D63-F876-41BE-A124-084F3130761D}"/>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9388904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2010</Words>
  <Application>Microsoft Office PowerPoint</Application>
  <PresentationFormat>Widescreen</PresentationFormat>
  <Paragraphs>104</Paragraphs>
  <Slides>26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Tw Cen MT</vt:lpstr>
      <vt:lpstr>Tw Cen MT Condensed</vt:lpstr>
      <vt:lpstr>Wingdings 3</vt:lpstr>
      <vt:lpstr>Integral</vt:lpstr>
      <vt:lpstr>HPHP6901 SEX, SEXUALITY &amp; GENDER </vt:lpstr>
      <vt:lpstr>Gender Performance recap</vt:lpstr>
      <vt:lpstr>Gender Performance recap</vt:lpstr>
      <vt:lpstr>Gender Performance recap</vt:lpstr>
      <vt:lpstr>Gender Performance recap</vt:lpstr>
      <vt:lpstr>Gender Performance recap</vt:lpstr>
      <vt:lpstr>Gender Performance recap</vt:lpstr>
      <vt:lpstr>Hyper-Femininity</vt:lpstr>
      <vt:lpstr>Hyper-femininity</vt:lpstr>
      <vt:lpstr>PowerPoint Presentation</vt:lpstr>
      <vt:lpstr>The virgin MAry</vt:lpstr>
      <vt:lpstr>Women, generally…</vt:lpstr>
      <vt:lpstr>Mary, specifically…</vt:lpstr>
      <vt:lpstr>What is going on here?</vt:lpstr>
      <vt:lpstr>Mary </vt:lpstr>
      <vt:lpstr>Mary</vt:lpstr>
      <vt:lpstr>Mary</vt:lpstr>
      <vt:lpstr>Gender solidarity</vt:lpstr>
      <vt:lpstr>Gender solidarity</vt:lpstr>
      <vt:lpstr>Gender solidarity</vt:lpstr>
      <vt:lpstr>Drag Performance</vt:lpstr>
      <vt:lpstr>Drag Performance</vt:lpstr>
      <vt:lpstr>Drag Performance</vt:lpstr>
      <vt:lpstr>Drag Performance</vt:lpstr>
      <vt:lpstr>Round Up</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John Smith</dc:creator>
  <cp:lastModifiedBy>Ian</cp:lastModifiedBy>
  <cp:revision>10</cp:revision>
  <dcterms:created xsi:type="dcterms:W3CDTF">2020-03-03T14:15:02Z</dcterms:created>
  <dcterms:modified xsi:type="dcterms:W3CDTF">2023-08-22T19:58:37Z</dcterms:modified>
</cp:coreProperties>
</file>