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8" r:id="rId3"/>
    <p:sldId id="257" r:id="rId4"/>
    <p:sldId id="260" r:id="rId5"/>
    <p:sldId id="261" r:id="rId6"/>
    <p:sldId id="262" r:id="rId7"/>
    <p:sldId id="263" r:id="rId8"/>
    <p:sldId id="265" r:id="rId9"/>
    <p:sldId id="266" r:id="rId10"/>
    <p:sldId id="271" r:id="rId11"/>
    <p:sldId id="269" r:id="rId12"/>
    <p:sldId id="270" r:id="rId13"/>
    <p:sldId id="272" r:id="rId14"/>
    <p:sldId id="267" r:id="rId15"/>
    <p:sldId id="274" r:id="rId16"/>
    <p:sldId id="275" r:id="rId17"/>
    <p:sldId id="276" r:id="rId18"/>
    <p:sldId id="277" r:id="rId19"/>
    <p:sldId id="278" r:id="rId20"/>
    <p:sldId id="280" r:id="rId21"/>
    <p:sldId id="281" r:id="rId22"/>
    <p:sldId id="279" r:id="rId23"/>
    <p:sldId id="285" r:id="rId24"/>
    <p:sldId id="282" r:id="rId25"/>
    <p:sldId id="283" r:id="rId26"/>
    <p:sldId id="336" r:id="rId27"/>
    <p:sldId id="337"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74"/>
    <p:restoredTop sz="94104"/>
  </p:normalViewPr>
  <p:slideViewPr>
    <p:cSldViewPr snapToGrid="0" snapToObjects="1">
      <p:cViewPr varScale="1">
        <p:scale>
          <a:sx n="103" d="100"/>
          <a:sy n="103" d="100"/>
        </p:scale>
        <p:origin x="5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7E1AA2-162C-44D7-969B-DB4AFC2691F3}" type="doc">
      <dgm:prSet loTypeId="urn:microsoft.com/office/officeart/2005/8/layout/list1" loCatId="list" qsTypeId="urn:microsoft.com/office/officeart/2005/8/quickstyle/simple4" qsCatId="simple" csTypeId="urn:microsoft.com/office/officeart/2005/8/colors/accent2_2" csCatId="accent2" phldr="1"/>
      <dgm:spPr/>
      <dgm:t>
        <a:bodyPr/>
        <a:lstStyle/>
        <a:p>
          <a:endParaRPr lang="en-US"/>
        </a:p>
      </dgm:t>
    </dgm:pt>
    <dgm:pt modelId="{3F8A8D78-7F6D-4E27-8FB3-16E39F3C89ED}">
      <dgm:prSet/>
      <dgm:spPr/>
      <dgm:t>
        <a:bodyPr/>
        <a:lstStyle/>
        <a:p>
          <a:r>
            <a:rPr lang="en-US"/>
            <a:t>Examine</a:t>
          </a:r>
        </a:p>
      </dgm:t>
    </dgm:pt>
    <dgm:pt modelId="{E9ADAAA6-F396-40AA-A32C-4E3FE86C847A}" type="parTrans" cxnId="{70F60F3F-0839-43B2-BE1C-91A6CA5B2459}">
      <dgm:prSet/>
      <dgm:spPr/>
      <dgm:t>
        <a:bodyPr/>
        <a:lstStyle/>
        <a:p>
          <a:endParaRPr lang="en-US"/>
        </a:p>
      </dgm:t>
    </dgm:pt>
    <dgm:pt modelId="{4E22E348-2B12-491C-B414-4E88F4F32DDD}" type="sibTrans" cxnId="{70F60F3F-0839-43B2-BE1C-91A6CA5B2459}">
      <dgm:prSet/>
      <dgm:spPr/>
      <dgm:t>
        <a:bodyPr/>
        <a:lstStyle/>
        <a:p>
          <a:endParaRPr lang="en-US"/>
        </a:p>
      </dgm:t>
    </dgm:pt>
    <dgm:pt modelId="{E054DFDF-6F0B-4C6F-9CBC-7DAC4E9F197F}">
      <dgm:prSet/>
      <dgm:spPr/>
      <dgm:t>
        <a:bodyPr/>
        <a:lstStyle/>
        <a:p>
          <a:r>
            <a:rPr lang="en-US"/>
            <a:t>Demonstrate</a:t>
          </a:r>
        </a:p>
      </dgm:t>
    </dgm:pt>
    <dgm:pt modelId="{EF79109D-D432-4164-A637-08A5E32C011F}" type="parTrans" cxnId="{2FB6C81D-5FC1-41B1-A50F-D58A5CF6D9E9}">
      <dgm:prSet/>
      <dgm:spPr/>
      <dgm:t>
        <a:bodyPr/>
        <a:lstStyle/>
        <a:p>
          <a:endParaRPr lang="en-US"/>
        </a:p>
      </dgm:t>
    </dgm:pt>
    <dgm:pt modelId="{4DAD1B1D-8141-4F01-9910-13311013172D}" type="sibTrans" cxnId="{2FB6C81D-5FC1-41B1-A50F-D58A5CF6D9E9}">
      <dgm:prSet/>
      <dgm:spPr/>
      <dgm:t>
        <a:bodyPr/>
        <a:lstStyle/>
        <a:p>
          <a:endParaRPr lang="en-US"/>
        </a:p>
      </dgm:t>
    </dgm:pt>
    <dgm:pt modelId="{AAAA7A10-209F-4768-8440-D0BE0625CEEF}">
      <dgm:prSet/>
      <dgm:spPr/>
      <dgm:t>
        <a:bodyPr/>
        <a:lstStyle/>
        <a:p>
          <a:r>
            <a:rPr lang="en-US"/>
            <a:t>A critical understanding and knowledge of relevant legislation, relating to public order, response, and community policing. </a:t>
          </a:r>
        </a:p>
      </dgm:t>
    </dgm:pt>
    <dgm:pt modelId="{BB3873FB-2016-44E4-A2DE-1C5432D4B48C}" type="parTrans" cxnId="{26931CA5-069D-40E1-B6A5-8A0A5D8FF8E8}">
      <dgm:prSet/>
      <dgm:spPr/>
      <dgm:t>
        <a:bodyPr/>
        <a:lstStyle/>
        <a:p>
          <a:endParaRPr lang="en-US"/>
        </a:p>
      </dgm:t>
    </dgm:pt>
    <dgm:pt modelId="{DBFCC59A-C6A9-421C-951F-EEE414D72BFA}" type="sibTrans" cxnId="{26931CA5-069D-40E1-B6A5-8A0A5D8FF8E8}">
      <dgm:prSet/>
      <dgm:spPr/>
      <dgm:t>
        <a:bodyPr/>
        <a:lstStyle/>
        <a:p>
          <a:endParaRPr lang="en-US"/>
        </a:p>
      </dgm:t>
    </dgm:pt>
    <dgm:pt modelId="{5CF29F74-D40C-4165-A55C-5C3B30AB43BE}">
      <dgm:prSet/>
      <dgm:spPr/>
      <dgm:t>
        <a:bodyPr/>
        <a:lstStyle/>
        <a:p>
          <a:r>
            <a:rPr lang="en-US" dirty="0"/>
            <a:t>Evaluate</a:t>
          </a:r>
        </a:p>
      </dgm:t>
    </dgm:pt>
    <dgm:pt modelId="{753BB73D-57AE-4137-901C-AA9D212695BD}" type="parTrans" cxnId="{AA46AB82-20D0-474E-9AF2-BC5B8F915C5A}">
      <dgm:prSet/>
      <dgm:spPr/>
      <dgm:t>
        <a:bodyPr/>
        <a:lstStyle/>
        <a:p>
          <a:endParaRPr lang="en-US"/>
        </a:p>
      </dgm:t>
    </dgm:pt>
    <dgm:pt modelId="{574DD268-1B2C-4DB5-8B41-B13BF2FE31CC}" type="sibTrans" cxnId="{AA46AB82-20D0-474E-9AF2-BC5B8F915C5A}">
      <dgm:prSet/>
      <dgm:spPr/>
      <dgm:t>
        <a:bodyPr/>
        <a:lstStyle/>
        <a:p>
          <a:endParaRPr lang="en-US"/>
        </a:p>
      </dgm:t>
    </dgm:pt>
    <dgm:pt modelId="{863CE6CB-D5AC-4FEA-AB26-657C6FAECFEB}">
      <dgm:prSet/>
      <dgm:spPr/>
      <dgm:t>
        <a:bodyPr/>
        <a:lstStyle/>
        <a:p>
          <a:r>
            <a:rPr lang="en-US"/>
            <a:t>How crime and anti-social behavior affects local communities and examine the police strategies to provide effective community policing </a:t>
          </a:r>
        </a:p>
      </dgm:t>
    </dgm:pt>
    <dgm:pt modelId="{D5BC8099-6C3B-41FB-93C8-B2C598FDF17C}" type="parTrans" cxnId="{7DC14BD6-0051-4C05-B38A-54C63640DA57}">
      <dgm:prSet/>
      <dgm:spPr/>
      <dgm:t>
        <a:bodyPr/>
        <a:lstStyle/>
        <a:p>
          <a:endParaRPr lang="en-US"/>
        </a:p>
      </dgm:t>
    </dgm:pt>
    <dgm:pt modelId="{FAA5D787-F88B-4511-B2EC-8AD876C9BE15}" type="sibTrans" cxnId="{7DC14BD6-0051-4C05-B38A-54C63640DA57}">
      <dgm:prSet/>
      <dgm:spPr/>
      <dgm:t>
        <a:bodyPr/>
        <a:lstStyle/>
        <a:p>
          <a:endParaRPr lang="en-US"/>
        </a:p>
      </dgm:t>
    </dgm:pt>
    <dgm:pt modelId="{DB48677B-4301-124C-8FC1-8B89E61C2422}">
      <dgm:prSet/>
      <dgm:spPr/>
      <dgm:t>
        <a:bodyPr/>
        <a:lstStyle/>
        <a:p>
          <a:r>
            <a:rPr lang="en-US"/>
            <a:t>The overall scope, powers, issues and challenges faced by response officers and how past incidents have shaped best practice. </a:t>
          </a:r>
        </a:p>
      </dgm:t>
    </dgm:pt>
    <dgm:pt modelId="{23B8097E-9888-9E43-BDF7-6C6A1A2E4F5D}" type="parTrans" cxnId="{886043E0-028C-024E-9F77-8230ABC725FA}">
      <dgm:prSet/>
      <dgm:spPr/>
      <dgm:t>
        <a:bodyPr/>
        <a:lstStyle/>
        <a:p>
          <a:endParaRPr lang="en-GB"/>
        </a:p>
      </dgm:t>
    </dgm:pt>
    <dgm:pt modelId="{D60C9DF0-430C-854A-B569-75B2AC4C701A}" type="sibTrans" cxnId="{886043E0-028C-024E-9F77-8230ABC725FA}">
      <dgm:prSet/>
      <dgm:spPr/>
      <dgm:t>
        <a:bodyPr/>
        <a:lstStyle/>
        <a:p>
          <a:endParaRPr lang="en-GB"/>
        </a:p>
      </dgm:t>
    </dgm:pt>
    <dgm:pt modelId="{B25C377D-11D7-C242-A3A2-2F88B06734BF}" type="pres">
      <dgm:prSet presAssocID="{ED7E1AA2-162C-44D7-969B-DB4AFC2691F3}" presName="linear" presStyleCnt="0">
        <dgm:presLayoutVars>
          <dgm:dir/>
          <dgm:animLvl val="lvl"/>
          <dgm:resizeHandles val="exact"/>
        </dgm:presLayoutVars>
      </dgm:prSet>
      <dgm:spPr/>
    </dgm:pt>
    <dgm:pt modelId="{7650DCAB-90D3-704D-8A35-BFA8F6ED082E}" type="pres">
      <dgm:prSet presAssocID="{3F8A8D78-7F6D-4E27-8FB3-16E39F3C89ED}" presName="parentLin" presStyleCnt="0"/>
      <dgm:spPr/>
    </dgm:pt>
    <dgm:pt modelId="{1A0F113F-B69A-314F-B743-EFC6E2E1FD0A}" type="pres">
      <dgm:prSet presAssocID="{3F8A8D78-7F6D-4E27-8FB3-16E39F3C89ED}" presName="parentLeftMargin" presStyleLbl="node1" presStyleIdx="0" presStyleCnt="3"/>
      <dgm:spPr/>
    </dgm:pt>
    <dgm:pt modelId="{B8AB35FA-5062-E042-B4E2-559991C26062}" type="pres">
      <dgm:prSet presAssocID="{3F8A8D78-7F6D-4E27-8FB3-16E39F3C89ED}" presName="parentText" presStyleLbl="node1" presStyleIdx="0" presStyleCnt="3">
        <dgm:presLayoutVars>
          <dgm:chMax val="0"/>
          <dgm:bulletEnabled val="1"/>
        </dgm:presLayoutVars>
      </dgm:prSet>
      <dgm:spPr/>
    </dgm:pt>
    <dgm:pt modelId="{0B3B2271-469A-BE4A-8019-BEFF040DF47B}" type="pres">
      <dgm:prSet presAssocID="{3F8A8D78-7F6D-4E27-8FB3-16E39F3C89ED}" presName="negativeSpace" presStyleCnt="0"/>
      <dgm:spPr/>
    </dgm:pt>
    <dgm:pt modelId="{3562B227-6919-0B43-BBAF-161506920C0A}" type="pres">
      <dgm:prSet presAssocID="{3F8A8D78-7F6D-4E27-8FB3-16E39F3C89ED}" presName="childText" presStyleLbl="conFgAcc1" presStyleIdx="0" presStyleCnt="3">
        <dgm:presLayoutVars>
          <dgm:bulletEnabled val="1"/>
        </dgm:presLayoutVars>
      </dgm:prSet>
      <dgm:spPr/>
    </dgm:pt>
    <dgm:pt modelId="{F0E6BDF4-231B-0F4B-8F55-23390AA361B9}" type="pres">
      <dgm:prSet presAssocID="{4E22E348-2B12-491C-B414-4E88F4F32DDD}" presName="spaceBetweenRectangles" presStyleCnt="0"/>
      <dgm:spPr/>
    </dgm:pt>
    <dgm:pt modelId="{A724D2BA-A368-5E4E-8C61-DEFC973FE600}" type="pres">
      <dgm:prSet presAssocID="{E054DFDF-6F0B-4C6F-9CBC-7DAC4E9F197F}" presName="parentLin" presStyleCnt="0"/>
      <dgm:spPr/>
    </dgm:pt>
    <dgm:pt modelId="{ACD06B91-295A-7B42-98B5-B26283088B03}" type="pres">
      <dgm:prSet presAssocID="{E054DFDF-6F0B-4C6F-9CBC-7DAC4E9F197F}" presName="parentLeftMargin" presStyleLbl="node1" presStyleIdx="0" presStyleCnt="3"/>
      <dgm:spPr/>
    </dgm:pt>
    <dgm:pt modelId="{663F8F52-0D17-2648-9653-C16563BD65E4}" type="pres">
      <dgm:prSet presAssocID="{E054DFDF-6F0B-4C6F-9CBC-7DAC4E9F197F}" presName="parentText" presStyleLbl="node1" presStyleIdx="1" presStyleCnt="3">
        <dgm:presLayoutVars>
          <dgm:chMax val="0"/>
          <dgm:bulletEnabled val="1"/>
        </dgm:presLayoutVars>
      </dgm:prSet>
      <dgm:spPr/>
    </dgm:pt>
    <dgm:pt modelId="{2C8F5699-421C-C34E-933F-52DA57FD87EF}" type="pres">
      <dgm:prSet presAssocID="{E054DFDF-6F0B-4C6F-9CBC-7DAC4E9F197F}" presName="negativeSpace" presStyleCnt="0"/>
      <dgm:spPr/>
    </dgm:pt>
    <dgm:pt modelId="{08F093DC-BDC0-AC4D-9D65-1BC86555EDBC}" type="pres">
      <dgm:prSet presAssocID="{E054DFDF-6F0B-4C6F-9CBC-7DAC4E9F197F}" presName="childText" presStyleLbl="conFgAcc1" presStyleIdx="1" presStyleCnt="3">
        <dgm:presLayoutVars>
          <dgm:bulletEnabled val="1"/>
        </dgm:presLayoutVars>
      </dgm:prSet>
      <dgm:spPr/>
    </dgm:pt>
    <dgm:pt modelId="{D293B400-CFE4-E84B-8502-CF1AA4A74C2B}" type="pres">
      <dgm:prSet presAssocID="{4DAD1B1D-8141-4F01-9910-13311013172D}" presName="spaceBetweenRectangles" presStyleCnt="0"/>
      <dgm:spPr/>
    </dgm:pt>
    <dgm:pt modelId="{A3D51DCF-2F3B-F443-87D6-C7BAF3CA66C1}" type="pres">
      <dgm:prSet presAssocID="{5CF29F74-D40C-4165-A55C-5C3B30AB43BE}" presName="parentLin" presStyleCnt="0"/>
      <dgm:spPr/>
    </dgm:pt>
    <dgm:pt modelId="{40354BB4-FAAB-B64F-AF92-FFDFA8ED96E4}" type="pres">
      <dgm:prSet presAssocID="{5CF29F74-D40C-4165-A55C-5C3B30AB43BE}" presName="parentLeftMargin" presStyleLbl="node1" presStyleIdx="1" presStyleCnt="3"/>
      <dgm:spPr/>
    </dgm:pt>
    <dgm:pt modelId="{51FBAC4E-D492-684E-BA39-F899A1F2D16A}" type="pres">
      <dgm:prSet presAssocID="{5CF29F74-D40C-4165-A55C-5C3B30AB43BE}" presName="parentText" presStyleLbl="node1" presStyleIdx="2" presStyleCnt="3">
        <dgm:presLayoutVars>
          <dgm:chMax val="0"/>
          <dgm:bulletEnabled val="1"/>
        </dgm:presLayoutVars>
      </dgm:prSet>
      <dgm:spPr/>
    </dgm:pt>
    <dgm:pt modelId="{BB153045-9F02-B34E-B76E-8D2DB02D3BCE}" type="pres">
      <dgm:prSet presAssocID="{5CF29F74-D40C-4165-A55C-5C3B30AB43BE}" presName="negativeSpace" presStyleCnt="0"/>
      <dgm:spPr/>
    </dgm:pt>
    <dgm:pt modelId="{8A060458-C7F6-F94C-8487-975BE5976F26}" type="pres">
      <dgm:prSet presAssocID="{5CF29F74-D40C-4165-A55C-5C3B30AB43BE}" presName="childText" presStyleLbl="conFgAcc1" presStyleIdx="2" presStyleCnt="3">
        <dgm:presLayoutVars>
          <dgm:bulletEnabled val="1"/>
        </dgm:presLayoutVars>
      </dgm:prSet>
      <dgm:spPr/>
    </dgm:pt>
  </dgm:ptLst>
  <dgm:cxnLst>
    <dgm:cxn modelId="{40551A15-E51B-6A46-954E-9E1DC9F53D4B}" type="presOf" srcId="{863CE6CB-D5AC-4FEA-AB26-657C6FAECFEB}" destId="{8A060458-C7F6-F94C-8487-975BE5976F26}" srcOrd="0" destOrd="0" presId="urn:microsoft.com/office/officeart/2005/8/layout/list1"/>
    <dgm:cxn modelId="{307C6F19-BE2B-4343-885F-5AD52968F587}" type="presOf" srcId="{5CF29F74-D40C-4165-A55C-5C3B30AB43BE}" destId="{40354BB4-FAAB-B64F-AF92-FFDFA8ED96E4}" srcOrd="0" destOrd="0" presId="urn:microsoft.com/office/officeart/2005/8/layout/list1"/>
    <dgm:cxn modelId="{2FB6C81D-5FC1-41B1-A50F-D58A5CF6D9E9}" srcId="{ED7E1AA2-162C-44D7-969B-DB4AFC2691F3}" destId="{E054DFDF-6F0B-4C6F-9CBC-7DAC4E9F197F}" srcOrd="1" destOrd="0" parTransId="{EF79109D-D432-4164-A637-08A5E32C011F}" sibTransId="{4DAD1B1D-8141-4F01-9910-13311013172D}"/>
    <dgm:cxn modelId="{056A9A3D-FBC5-EC4C-B70C-AFD74262B8EF}" type="presOf" srcId="{AAAA7A10-209F-4768-8440-D0BE0625CEEF}" destId="{08F093DC-BDC0-AC4D-9D65-1BC86555EDBC}" srcOrd="0" destOrd="0" presId="urn:microsoft.com/office/officeart/2005/8/layout/list1"/>
    <dgm:cxn modelId="{70F60F3F-0839-43B2-BE1C-91A6CA5B2459}" srcId="{ED7E1AA2-162C-44D7-969B-DB4AFC2691F3}" destId="{3F8A8D78-7F6D-4E27-8FB3-16E39F3C89ED}" srcOrd="0" destOrd="0" parTransId="{E9ADAAA6-F396-40AA-A32C-4E3FE86C847A}" sibTransId="{4E22E348-2B12-491C-B414-4E88F4F32DDD}"/>
    <dgm:cxn modelId="{EA54743F-C63C-884F-BAA5-BE87B7597BFF}" type="presOf" srcId="{E054DFDF-6F0B-4C6F-9CBC-7DAC4E9F197F}" destId="{663F8F52-0D17-2648-9653-C16563BD65E4}" srcOrd="1" destOrd="0" presId="urn:microsoft.com/office/officeart/2005/8/layout/list1"/>
    <dgm:cxn modelId="{AA46AB82-20D0-474E-9AF2-BC5B8F915C5A}" srcId="{ED7E1AA2-162C-44D7-969B-DB4AFC2691F3}" destId="{5CF29F74-D40C-4165-A55C-5C3B30AB43BE}" srcOrd="2" destOrd="0" parTransId="{753BB73D-57AE-4137-901C-AA9D212695BD}" sibTransId="{574DD268-1B2C-4DB5-8B41-B13BF2FE31CC}"/>
    <dgm:cxn modelId="{2A0C358C-8719-764F-9DB5-648849E24426}" type="presOf" srcId="{3F8A8D78-7F6D-4E27-8FB3-16E39F3C89ED}" destId="{1A0F113F-B69A-314F-B743-EFC6E2E1FD0A}" srcOrd="0" destOrd="0" presId="urn:microsoft.com/office/officeart/2005/8/layout/list1"/>
    <dgm:cxn modelId="{26931CA5-069D-40E1-B6A5-8A0A5D8FF8E8}" srcId="{E054DFDF-6F0B-4C6F-9CBC-7DAC4E9F197F}" destId="{AAAA7A10-209F-4768-8440-D0BE0625CEEF}" srcOrd="0" destOrd="0" parTransId="{BB3873FB-2016-44E4-A2DE-1C5432D4B48C}" sibTransId="{DBFCC59A-C6A9-421C-951F-EEE414D72BFA}"/>
    <dgm:cxn modelId="{1FBDB7CE-E1E7-1146-A686-B7B94942E5B8}" type="presOf" srcId="{ED7E1AA2-162C-44D7-969B-DB4AFC2691F3}" destId="{B25C377D-11D7-C242-A3A2-2F88B06734BF}" srcOrd="0" destOrd="0" presId="urn:microsoft.com/office/officeart/2005/8/layout/list1"/>
    <dgm:cxn modelId="{7DC14BD6-0051-4C05-B38A-54C63640DA57}" srcId="{5CF29F74-D40C-4165-A55C-5C3B30AB43BE}" destId="{863CE6CB-D5AC-4FEA-AB26-657C6FAECFEB}" srcOrd="0" destOrd="0" parTransId="{D5BC8099-6C3B-41FB-93C8-B2C598FDF17C}" sibTransId="{FAA5D787-F88B-4511-B2EC-8AD876C9BE15}"/>
    <dgm:cxn modelId="{886043E0-028C-024E-9F77-8230ABC725FA}" srcId="{3F8A8D78-7F6D-4E27-8FB3-16E39F3C89ED}" destId="{DB48677B-4301-124C-8FC1-8B89E61C2422}" srcOrd="0" destOrd="0" parTransId="{23B8097E-9888-9E43-BDF7-6C6A1A2E4F5D}" sibTransId="{D60C9DF0-430C-854A-B569-75B2AC4C701A}"/>
    <dgm:cxn modelId="{B6C4AFEA-D582-864F-8594-65C2C9EF2F4F}" type="presOf" srcId="{DB48677B-4301-124C-8FC1-8B89E61C2422}" destId="{3562B227-6919-0B43-BBAF-161506920C0A}" srcOrd="0" destOrd="0" presId="urn:microsoft.com/office/officeart/2005/8/layout/list1"/>
    <dgm:cxn modelId="{96D225F9-5ABB-794B-B57C-22B5199B6F2D}" type="presOf" srcId="{3F8A8D78-7F6D-4E27-8FB3-16E39F3C89ED}" destId="{B8AB35FA-5062-E042-B4E2-559991C26062}" srcOrd="1" destOrd="0" presId="urn:microsoft.com/office/officeart/2005/8/layout/list1"/>
    <dgm:cxn modelId="{879E98F9-C9D9-F34E-846C-3FA9A6F59084}" type="presOf" srcId="{5CF29F74-D40C-4165-A55C-5C3B30AB43BE}" destId="{51FBAC4E-D492-684E-BA39-F899A1F2D16A}" srcOrd="1" destOrd="0" presId="urn:microsoft.com/office/officeart/2005/8/layout/list1"/>
    <dgm:cxn modelId="{B6B5A6FC-01DF-354B-A5D6-F86D337D70B6}" type="presOf" srcId="{E054DFDF-6F0B-4C6F-9CBC-7DAC4E9F197F}" destId="{ACD06B91-295A-7B42-98B5-B26283088B03}" srcOrd="0" destOrd="0" presId="urn:microsoft.com/office/officeart/2005/8/layout/list1"/>
    <dgm:cxn modelId="{013AE8C5-0229-7440-A2AE-F9D2FF994400}" type="presParOf" srcId="{B25C377D-11D7-C242-A3A2-2F88B06734BF}" destId="{7650DCAB-90D3-704D-8A35-BFA8F6ED082E}" srcOrd="0" destOrd="0" presId="urn:microsoft.com/office/officeart/2005/8/layout/list1"/>
    <dgm:cxn modelId="{83159526-9E2B-CB49-9838-4D49C9B830E1}" type="presParOf" srcId="{7650DCAB-90D3-704D-8A35-BFA8F6ED082E}" destId="{1A0F113F-B69A-314F-B743-EFC6E2E1FD0A}" srcOrd="0" destOrd="0" presId="urn:microsoft.com/office/officeart/2005/8/layout/list1"/>
    <dgm:cxn modelId="{77C738DE-CF58-AC4A-B6ED-3A38A302662A}" type="presParOf" srcId="{7650DCAB-90D3-704D-8A35-BFA8F6ED082E}" destId="{B8AB35FA-5062-E042-B4E2-559991C26062}" srcOrd="1" destOrd="0" presId="urn:microsoft.com/office/officeart/2005/8/layout/list1"/>
    <dgm:cxn modelId="{894E4F7A-0678-CE46-BA17-839472297BE1}" type="presParOf" srcId="{B25C377D-11D7-C242-A3A2-2F88B06734BF}" destId="{0B3B2271-469A-BE4A-8019-BEFF040DF47B}" srcOrd="1" destOrd="0" presId="urn:microsoft.com/office/officeart/2005/8/layout/list1"/>
    <dgm:cxn modelId="{DE8C350D-93F5-744B-8ADD-D2A7A016BD71}" type="presParOf" srcId="{B25C377D-11D7-C242-A3A2-2F88B06734BF}" destId="{3562B227-6919-0B43-BBAF-161506920C0A}" srcOrd="2" destOrd="0" presId="urn:microsoft.com/office/officeart/2005/8/layout/list1"/>
    <dgm:cxn modelId="{1ABB31C3-5C5A-6F4F-B732-5923AADE1B49}" type="presParOf" srcId="{B25C377D-11D7-C242-A3A2-2F88B06734BF}" destId="{F0E6BDF4-231B-0F4B-8F55-23390AA361B9}" srcOrd="3" destOrd="0" presId="urn:microsoft.com/office/officeart/2005/8/layout/list1"/>
    <dgm:cxn modelId="{5FC5BE87-0C4A-5047-889E-4BF60B06688D}" type="presParOf" srcId="{B25C377D-11D7-C242-A3A2-2F88B06734BF}" destId="{A724D2BA-A368-5E4E-8C61-DEFC973FE600}" srcOrd="4" destOrd="0" presId="urn:microsoft.com/office/officeart/2005/8/layout/list1"/>
    <dgm:cxn modelId="{29B29220-44BE-6746-B34F-2B1F80505B25}" type="presParOf" srcId="{A724D2BA-A368-5E4E-8C61-DEFC973FE600}" destId="{ACD06B91-295A-7B42-98B5-B26283088B03}" srcOrd="0" destOrd="0" presId="urn:microsoft.com/office/officeart/2005/8/layout/list1"/>
    <dgm:cxn modelId="{D4DB3709-3981-6B4C-97C8-FAD270B02A14}" type="presParOf" srcId="{A724D2BA-A368-5E4E-8C61-DEFC973FE600}" destId="{663F8F52-0D17-2648-9653-C16563BD65E4}" srcOrd="1" destOrd="0" presId="urn:microsoft.com/office/officeart/2005/8/layout/list1"/>
    <dgm:cxn modelId="{0C35BEA9-8FA0-8947-A424-091DE2907FBC}" type="presParOf" srcId="{B25C377D-11D7-C242-A3A2-2F88B06734BF}" destId="{2C8F5699-421C-C34E-933F-52DA57FD87EF}" srcOrd="5" destOrd="0" presId="urn:microsoft.com/office/officeart/2005/8/layout/list1"/>
    <dgm:cxn modelId="{F634CE7A-B27C-0842-BC9F-84C8838370B4}" type="presParOf" srcId="{B25C377D-11D7-C242-A3A2-2F88B06734BF}" destId="{08F093DC-BDC0-AC4D-9D65-1BC86555EDBC}" srcOrd="6" destOrd="0" presId="urn:microsoft.com/office/officeart/2005/8/layout/list1"/>
    <dgm:cxn modelId="{2D10F473-FF8B-B14A-B677-6349E83CCEC9}" type="presParOf" srcId="{B25C377D-11D7-C242-A3A2-2F88B06734BF}" destId="{D293B400-CFE4-E84B-8502-CF1AA4A74C2B}" srcOrd="7" destOrd="0" presId="urn:microsoft.com/office/officeart/2005/8/layout/list1"/>
    <dgm:cxn modelId="{BA1E2672-FD10-264F-822A-8EDD1762EF1B}" type="presParOf" srcId="{B25C377D-11D7-C242-A3A2-2F88B06734BF}" destId="{A3D51DCF-2F3B-F443-87D6-C7BAF3CA66C1}" srcOrd="8" destOrd="0" presId="urn:microsoft.com/office/officeart/2005/8/layout/list1"/>
    <dgm:cxn modelId="{E88FB334-4149-B145-945A-B3C42D4F89C9}" type="presParOf" srcId="{A3D51DCF-2F3B-F443-87D6-C7BAF3CA66C1}" destId="{40354BB4-FAAB-B64F-AF92-FFDFA8ED96E4}" srcOrd="0" destOrd="0" presId="urn:microsoft.com/office/officeart/2005/8/layout/list1"/>
    <dgm:cxn modelId="{79624680-16A3-A947-A2EF-595974448E25}" type="presParOf" srcId="{A3D51DCF-2F3B-F443-87D6-C7BAF3CA66C1}" destId="{51FBAC4E-D492-684E-BA39-F899A1F2D16A}" srcOrd="1" destOrd="0" presId="urn:microsoft.com/office/officeart/2005/8/layout/list1"/>
    <dgm:cxn modelId="{B90C1255-7FAF-2D4F-B535-4AD10D875DEE}" type="presParOf" srcId="{B25C377D-11D7-C242-A3A2-2F88B06734BF}" destId="{BB153045-9F02-B34E-B76E-8D2DB02D3BCE}" srcOrd="9" destOrd="0" presId="urn:microsoft.com/office/officeart/2005/8/layout/list1"/>
    <dgm:cxn modelId="{71637899-4384-1448-A939-77E571DC67B7}" type="presParOf" srcId="{B25C377D-11D7-C242-A3A2-2F88B06734BF}" destId="{8A060458-C7F6-F94C-8487-975BE5976F26}"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r>
            <a:rPr lang="en-GB" sz="4000" dirty="0"/>
            <a:t>Component 1: 50% </a:t>
          </a:r>
          <a:br>
            <a:rPr lang="en-GB" sz="4000" dirty="0"/>
          </a:br>
          <a:r>
            <a:rPr lang="en-GB" sz="4000" dirty="0"/>
            <a:t>Coursework (2,500 words) </a:t>
          </a: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r>
            <a:rPr lang="en-GB" sz="4000" dirty="0"/>
            <a:t>Component 2: 50% </a:t>
          </a:r>
        </a:p>
        <a:p>
          <a:r>
            <a:rPr lang="en-GB" sz="4000" dirty="0"/>
            <a:t>Exam (2 hours) </a:t>
          </a:r>
          <a:endParaRPr lang="en-US" sz="4000"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Y="20382" custLinFactNeighborX="-1034" custLinFactNeighborY="100000">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2B227-6919-0B43-BBAF-161506920C0A}">
      <dsp:nvSpPr>
        <dsp:cNvPr id="0" name=""/>
        <dsp:cNvSpPr/>
      </dsp:nvSpPr>
      <dsp:spPr>
        <a:xfrm>
          <a:off x="0" y="368194"/>
          <a:ext cx="4974771" cy="15309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The overall scope, powers, issues and challenges faced by response officers and how past incidents have shaped best practice. </a:t>
          </a:r>
        </a:p>
      </dsp:txBody>
      <dsp:txXfrm>
        <a:off x="0" y="368194"/>
        <a:ext cx="4974771" cy="1530900"/>
      </dsp:txXfrm>
    </dsp:sp>
    <dsp:sp modelId="{B8AB35FA-5062-E042-B4E2-559991C26062}">
      <dsp:nvSpPr>
        <dsp:cNvPr id="0" name=""/>
        <dsp:cNvSpPr/>
      </dsp:nvSpPr>
      <dsp:spPr>
        <a:xfrm>
          <a:off x="248738" y="10251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a:t>Examine</a:t>
          </a:r>
        </a:p>
      </dsp:txBody>
      <dsp:txXfrm>
        <a:off x="274677" y="128453"/>
        <a:ext cx="3430461" cy="479482"/>
      </dsp:txXfrm>
    </dsp:sp>
    <dsp:sp modelId="{08F093DC-BDC0-AC4D-9D65-1BC86555EDBC}">
      <dsp:nvSpPr>
        <dsp:cNvPr id="0" name=""/>
        <dsp:cNvSpPr/>
      </dsp:nvSpPr>
      <dsp:spPr>
        <a:xfrm>
          <a:off x="0" y="2261974"/>
          <a:ext cx="4974771" cy="127575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A critical understanding and knowledge of relevant legislation, relating to public order, response, and community policing. </a:t>
          </a:r>
        </a:p>
      </dsp:txBody>
      <dsp:txXfrm>
        <a:off x="0" y="2261974"/>
        <a:ext cx="4974771" cy="1275750"/>
      </dsp:txXfrm>
    </dsp:sp>
    <dsp:sp modelId="{663F8F52-0D17-2648-9653-C16563BD65E4}">
      <dsp:nvSpPr>
        <dsp:cNvPr id="0" name=""/>
        <dsp:cNvSpPr/>
      </dsp:nvSpPr>
      <dsp:spPr>
        <a:xfrm>
          <a:off x="248738" y="199629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a:t>Demonstrate</a:t>
          </a:r>
        </a:p>
      </dsp:txBody>
      <dsp:txXfrm>
        <a:off x="274677" y="2022233"/>
        <a:ext cx="3430461" cy="479482"/>
      </dsp:txXfrm>
    </dsp:sp>
    <dsp:sp modelId="{8A060458-C7F6-F94C-8487-975BE5976F26}">
      <dsp:nvSpPr>
        <dsp:cNvPr id="0" name=""/>
        <dsp:cNvSpPr/>
      </dsp:nvSpPr>
      <dsp:spPr>
        <a:xfrm>
          <a:off x="0" y="3900604"/>
          <a:ext cx="4974771" cy="15309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6098" tIns="374904" rIns="38609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How crime and anti-social behavior affects local communities and examine the police strategies to provide effective community policing </a:t>
          </a:r>
        </a:p>
      </dsp:txBody>
      <dsp:txXfrm>
        <a:off x="0" y="3900604"/>
        <a:ext cx="4974771" cy="1530900"/>
      </dsp:txXfrm>
    </dsp:sp>
    <dsp:sp modelId="{51FBAC4E-D492-684E-BA39-F899A1F2D16A}">
      <dsp:nvSpPr>
        <dsp:cNvPr id="0" name=""/>
        <dsp:cNvSpPr/>
      </dsp:nvSpPr>
      <dsp:spPr>
        <a:xfrm>
          <a:off x="248738" y="3634924"/>
          <a:ext cx="3482339"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1624" tIns="0" rIns="131624" bIns="0" numCol="1" spcCol="1270" anchor="ctr" anchorCtr="0">
          <a:noAutofit/>
        </a:bodyPr>
        <a:lstStyle/>
        <a:p>
          <a:pPr marL="0" lvl="0" indent="0" algn="l" defTabSz="800100">
            <a:lnSpc>
              <a:spcPct val="90000"/>
            </a:lnSpc>
            <a:spcBef>
              <a:spcPct val="0"/>
            </a:spcBef>
            <a:spcAft>
              <a:spcPct val="35000"/>
            </a:spcAft>
            <a:buNone/>
          </a:pPr>
          <a:r>
            <a:rPr lang="en-US" sz="1800" kern="1200" dirty="0"/>
            <a:t>Evaluate</a:t>
          </a:r>
        </a:p>
      </dsp:txBody>
      <dsp:txXfrm>
        <a:off x="274677" y="3660863"/>
        <a:ext cx="3430461"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843347"/>
          <a:ext cx="6263640" cy="181539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1: 50% </a:t>
          </a:r>
          <a:br>
            <a:rPr lang="en-GB" sz="4000" kern="1200" dirty="0"/>
          </a:br>
          <a:r>
            <a:rPr lang="en-GB" sz="4000" kern="1200" dirty="0"/>
            <a:t>Coursework (2,500 words) </a:t>
          </a:r>
          <a:endParaRPr lang="en-US" sz="4000" kern="1200" dirty="0"/>
        </a:p>
      </dsp:txBody>
      <dsp:txXfrm>
        <a:off x="88620" y="931967"/>
        <a:ext cx="6086400" cy="1638156"/>
      </dsp:txXfrm>
    </dsp:sp>
    <dsp:sp modelId="{B56B7927-4E1A-0446-8A43-F61372574308}">
      <dsp:nvSpPr>
        <dsp:cNvPr id="0" name=""/>
        <dsp:cNvSpPr/>
      </dsp:nvSpPr>
      <dsp:spPr>
        <a:xfrm>
          <a:off x="0" y="3403158"/>
          <a:ext cx="6263640" cy="181539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Component 2: 50% </a:t>
          </a:r>
        </a:p>
        <a:p>
          <a:pPr marL="0" lvl="0" indent="0" algn="l" defTabSz="1778000">
            <a:lnSpc>
              <a:spcPct val="90000"/>
            </a:lnSpc>
            <a:spcBef>
              <a:spcPct val="0"/>
            </a:spcBef>
            <a:spcAft>
              <a:spcPct val="35000"/>
            </a:spcAft>
            <a:buNone/>
          </a:pPr>
          <a:r>
            <a:rPr lang="en-GB" sz="4000" kern="1200" dirty="0"/>
            <a:t>Exam (2 hours) </a:t>
          </a:r>
          <a:endParaRPr lang="en-US" sz="4000" kern="1200" dirty="0"/>
        </a:p>
      </dsp:txBody>
      <dsp:txXfrm>
        <a:off x="88620" y="3491778"/>
        <a:ext cx="6086400" cy="163815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3459F-4D3D-B64B-A814-D53B4ECA702D}" type="datetimeFigureOut">
              <a:rPr lang="en-GB" smtClean="0"/>
              <a:t>13/01/2022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6707D5-1E4F-1D4E-9495-59EA85188B08}" type="slidenum">
              <a:rPr lang="en-GB" smtClean="0"/>
              <a:t>‹#›</a:t>
            </a:fld>
            <a:endParaRPr lang="en-GB"/>
          </a:p>
        </p:txBody>
      </p:sp>
    </p:spTree>
    <p:extLst>
      <p:ext uri="{BB962C8B-B14F-4D97-AF65-F5344CB8AC3E}">
        <p14:creationId xmlns:p14="http://schemas.microsoft.com/office/powerpoint/2010/main" val="3947434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9</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16</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21</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23</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further info: https://</a:t>
            </a:r>
            <a:r>
              <a:rPr lang="en-GB" dirty="0" err="1"/>
              <a:t>www.gov.uk</a:t>
            </a:r>
            <a:r>
              <a:rPr lang="en-GB" dirty="0"/>
              <a:t>/guidance/police-and-criminal-evidence-act-1984-pace-codes-of-practice </a:t>
            </a:r>
          </a:p>
        </p:txBody>
      </p:sp>
      <p:sp>
        <p:nvSpPr>
          <p:cNvPr id="4" name="Slide Number Placeholder 3"/>
          <p:cNvSpPr>
            <a:spLocks noGrp="1"/>
          </p:cNvSpPr>
          <p:nvPr>
            <p:ph type="sldNum" sz="quarter" idx="5"/>
          </p:nvPr>
        </p:nvSpPr>
        <p:spPr/>
        <p:txBody>
          <a:bodyPr/>
          <a:lstStyle/>
          <a:p>
            <a:fld id="{056707D5-1E4F-1D4E-9495-59EA85188B08}" type="slidenum">
              <a:rPr lang="en-GB" smtClean="0"/>
              <a:t>24</a:t>
            </a:fld>
            <a:endParaRPr lang="en-GB"/>
          </a:p>
        </p:txBody>
      </p:sp>
    </p:spTree>
    <p:extLst>
      <p:ext uri="{BB962C8B-B14F-4D97-AF65-F5344CB8AC3E}">
        <p14:creationId xmlns:p14="http://schemas.microsoft.com/office/powerpoint/2010/main" val="3987309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5C39-E358-F84F-AD41-672C5EB6DE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994F34-6571-C144-BBEF-B02F69E27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F828EE2-0F82-3E46-8A6D-9275DD07EC18}"/>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87BA9DE2-A2DF-AD42-ADA2-B9CBB5BF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FCBE0-32F7-7F4A-B650-DC5CC4C041AD}"/>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46755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6D16-AD00-E34B-A380-82910E0E67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4F0CEB-D6D8-6B47-88CF-584A620902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C7C23-758A-FC43-B658-252477DBB339}"/>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48932935-8837-AE49-944C-7EB091769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0B0DC-F05E-D74E-9B29-FC3C0596590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6531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0F08-3CAC-F643-AAA5-BEC0569C32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947E19F-8C81-D842-8416-88C5BB6F1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F619B7-8A6A-B649-933B-3F522FEAB8C3}"/>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A5C95700-0270-1C46-A1DC-AFE74F8CD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005C9-42A7-1A44-A5AE-14E8F10FA6B0}"/>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498626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3646D-805C-DA4E-B824-4192461771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32E23B-F9BF-7640-9E83-49F250FF3E6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0EF88-7B4A-C94D-A73C-102D2E74E0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125829A-6888-4240-9D9C-71F0359AB036}"/>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6" name="Footer Placeholder 5">
            <a:extLst>
              <a:ext uri="{FF2B5EF4-FFF2-40B4-BE49-F238E27FC236}">
                <a16:creationId xmlns:a16="http://schemas.microsoft.com/office/drawing/2014/main" id="{6D069D6E-85EF-984B-BE13-F46A0B003F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DB051-AC53-F841-B01C-D1AB6568B092}"/>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50574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27D86-556D-A046-8F51-6C21FECD90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CF7E31-029A-914C-B830-77F28F3B25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35ECD1-7474-0443-8641-14ED7E477E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4BF270-C631-5949-9CD0-D0B9F4942D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EFA3D2-B608-794C-ABBB-F786019CAD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022559-31FA-CD48-84D5-7507802D86F3}"/>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8" name="Footer Placeholder 7">
            <a:extLst>
              <a:ext uri="{FF2B5EF4-FFF2-40B4-BE49-F238E27FC236}">
                <a16:creationId xmlns:a16="http://schemas.microsoft.com/office/drawing/2014/main" id="{366DE04E-EBC7-3A4D-B625-245D699560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3B886D-9526-A74C-9C9E-398B4435BBA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94954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45983-44E4-1B4C-9E15-D2B1425C61D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F0FD12F-5097-8242-A42C-6690A8E1F8D4}"/>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4" name="Footer Placeholder 3">
            <a:extLst>
              <a:ext uri="{FF2B5EF4-FFF2-40B4-BE49-F238E27FC236}">
                <a16:creationId xmlns:a16="http://schemas.microsoft.com/office/drawing/2014/main" id="{8F67ED91-32EC-E343-8C07-47EE358027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D06110-8F4E-C94D-8105-DE45352DED0E}"/>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83248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24194F-4B99-6545-80FE-38FBC2B195A1}"/>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3" name="Footer Placeholder 2">
            <a:extLst>
              <a:ext uri="{FF2B5EF4-FFF2-40B4-BE49-F238E27FC236}">
                <a16:creationId xmlns:a16="http://schemas.microsoft.com/office/drawing/2014/main" id="{463B4961-471B-2D4D-8574-E503FAB87F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00709F-675B-FD47-BFD9-7F1F7CC4AD3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63330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29FAA-5A8C-FE46-BD0E-A00BEE28B8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C03727-5656-3843-A3F3-246E7C23FC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7913D8D-F108-674F-958F-7AA76688AF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FAE29-4571-2448-8EB5-947B0CC82CF7}"/>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6" name="Footer Placeholder 5">
            <a:extLst>
              <a:ext uri="{FF2B5EF4-FFF2-40B4-BE49-F238E27FC236}">
                <a16:creationId xmlns:a16="http://schemas.microsoft.com/office/drawing/2014/main" id="{1FFAFFE5-F57E-6A40-9789-524B300F5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EBA915-2A0A-214F-A07B-61FCF5003CDB}"/>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216920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6D7F-B921-6E43-A774-2589D03D3E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F81768B-109D-2E49-87FB-0ACC87FBE3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C40E46-F8DA-0740-AB30-15803A44D0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C3AE56-58FE-FF43-8531-FE280A5DC193}"/>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6" name="Footer Placeholder 5">
            <a:extLst>
              <a:ext uri="{FF2B5EF4-FFF2-40B4-BE49-F238E27FC236}">
                <a16:creationId xmlns:a16="http://schemas.microsoft.com/office/drawing/2014/main" id="{5402B8F5-775B-B245-86A8-B7F9E38CC7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CD863F-FA67-FC4F-BBED-5369F9EB70F1}"/>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1022232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7F97-013A-A044-A571-33F5364522F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4D179FB-4C1D-1248-8277-EDB814AB42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E92953-1D0E-6A41-BF1E-FA7819715539}"/>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6482F1C5-9EB9-C749-A8F5-0CF975C0A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13B57-9B59-2540-AAFD-AA835C054069}"/>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257045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7D82C6-3275-6D43-8EF3-A25E56008D6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FAE543-1E4B-8549-BC60-BEA0D49C56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F6FC1E-889D-1C42-8215-A19F0DD4EB23}"/>
              </a:ext>
            </a:extLst>
          </p:cNvPr>
          <p:cNvSpPr>
            <a:spLocks noGrp="1"/>
          </p:cNvSpPr>
          <p:nvPr>
            <p:ph type="dt" sz="half" idx="10"/>
          </p:nvPr>
        </p:nvSpPr>
        <p:spPr/>
        <p:txBody>
          <a:body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C34308BF-D2AA-C04B-A7C0-ACFE27418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EEF7BA-976E-274A-A2C9-76A221196375}"/>
              </a:ext>
            </a:extLst>
          </p:cNvPr>
          <p:cNvSpPr>
            <a:spLocks noGrp="1"/>
          </p:cNvSpPr>
          <p:nvPr>
            <p:ph type="sldNum" sz="quarter" idx="12"/>
          </p:nvPr>
        </p:nvSpPr>
        <p:spPr/>
        <p:txBody>
          <a:bodyPr/>
          <a:lstStyle/>
          <a:p>
            <a:fld id="{D70CC040-7220-6346-BA3B-4729854E6CF2}" type="slidenum">
              <a:rPr lang="en-GB" smtClean="0"/>
              <a:t>‹#›</a:t>
            </a:fld>
            <a:endParaRPr lang="en-GB"/>
          </a:p>
        </p:txBody>
      </p:sp>
    </p:spTree>
    <p:extLst>
      <p:ext uri="{BB962C8B-B14F-4D97-AF65-F5344CB8AC3E}">
        <p14:creationId xmlns:p14="http://schemas.microsoft.com/office/powerpoint/2010/main" val="339403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13F96-D6D1-684C-9E3A-F33AA656A6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55D5ECD-6EF0-464B-9AAC-98C7D038D4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2532EC-FAD3-3542-AB40-F4AE4D41B5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766123-54F5-1D40-A945-CFD4CF6892E2}" type="datetimeFigureOut">
              <a:rPr lang="en-GB" smtClean="0"/>
              <a:t>13/01/2022</a:t>
            </a:fld>
            <a:endParaRPr lang="en-GB"/>
          </a:p>
        </p:txBody>
      </p:sp>
      <p:sp>
        <p:nvSpPr>
          <p:cNvPr id="5" name="Footer Placeholder 4">
            <a:extLst>
              <a:ext uri="{FF2B5EF4-FFF2-40B4-BE49-F238E27FC236}">
                <a16:creationId xmlns:a16="http://schemas.microsoft.com/office/drawing/2014/main" id="{42B36093-D53F-534D-9E58-97E21238D6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41E4CC-08CC-4143-A925-8D6B5BDE0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0CC040-7220-6346-BA3B-4729854E6CF2}" type="slidenum">
              <a:rPr lang="en-GB" smtClean="0"/>
              <a:t>‹#›</a:t>
            </a:fld>
            <a:endParaRPr lang="en-GB"/>
          </a:p>
        </p:txBody>
      </p:sp>
    </p:spTree>
    <p:extLst>
      <p:ext uri="{BB962C8B-B14F-4D97-AF65-F5344CB8AC3E}">
        <p14:creationId xmlns:p14="http://schemas.microsoft.com/office/powerpoint/2010/main" val="3661699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7.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11" Type="http://schemas.openxmlformats.org/officeDocument/2006/relationships/image" Target="../media/image3.png"/><Relationship Id="rId5" Type="http://schemas.openxmlformats.org/officeDocument/2006/relationships/diagramLayout" Target="../diagrams/layout2.xml"/><Relationship Id="rId10" Type="http://schemas.openxmlformats.org/officeDocument/2006/relationships/image" Target="../media/image12.jpeg"/><Relationship Id="rId4" Type="http://schemas.openxmlformats.org/officeDocument/2006/relationships/diagramData" Target="../diagrams/data2.xml"/><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png"/><Relationship Id="rId5" Type="http://schemas.openxmlformats.org/officeDocument/2006/relationships/image" Target="../media/image14.jpeg"/><Relationship Id="rId10" Type="http://schemas.openxmlformats.org/officeDocument/2006/relationships/image" Target="../media/image3.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hyperlink" Target="mailto:hwb@uwtsd.ac.uk" TargetMode="External"/><Relationship Id="rId12" Type="http://schemas.openxmlformats.org/officeDocument/2006/relationships/image" Target="../media/image24.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mailto:r.lloyd@uwtsd.ac.uk" TargetMode="External"/><Relationship Id="rId11" Type="http://schemas.openxmlformats.org/officeDocument/2006/relationships/image" Target="../media/image23.jpeg"/><Relationship Id="rId5" Type="http://schemas.openxmlformats.org/officeDocument/2006/relationships/image" Target="../media/image19.jpeg"/><Relationship Id="rId10" Type="http://schemas.openxmlformats.org/officeDocument/2006/relationships/image" Target="../media/image22.png"/><Relationship Id="rId4" Type="http://schemas.openxmlformats.org/officeDocument/2006/relationships/notesSlide" Target="../notesSlides/notesSlide1.xml"/><Relationship Id="rId9" Type="http://schemas.openxmlformats.org/officeDocument/2006/relationships/image" Target="../media/image21.jpeg"/><Relationship Id="rId1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9.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36.png"/><Relationship Id="rId12" Type="http://schemas.openxmlformats.org/officeDocument/2006/relationships/hyperlink" Target="https://www.app.college.police.uk/app-content/national-decision-model/the-national-decision-model/"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notesSlide" Target="../notesSlides/notesSlide2.xml"/><Relationship Id="rId9"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image" Target="../media/image42.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43.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44.jpeg"/><Relationship Id="rId4" Type="http://schemas.openxmlformats.org/officeDocument/2006/relationships/notesSlide" Target="../notesSlides/notesSlide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48.png"/><Relationship Id="rId4" Type="http://schemas.openxmlformats.org/officeDocument/2006/relationships/notesSlide" Target="../notesSlides/notesSlide5.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49.jpeg"/><Relationship Id="rId4" Type="http://schemas.openxmlformats.org/officeDocument/2006/relationships/notesSlide" Target="../notesSlides/notesSlide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50.png"/><Relationship Id="rId4" Type="http://schemas.openxmlformats.org/officeDocument/2006/relationships/hyperlink" Target="https://www.gov.uk/guidance/police-and-criminal-evidence-act-1984-pace-codes-of-practice" TargetMode="Externa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image" Target="../media/image51.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image" Target="../media/image52.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Heddlu Dyfed-Powys Police - They might not be able to meet in person, but  our officers are making sure coronavirus doesn't stop them from keeping in  touch with communities. Find out here">
            <a:extLst>
              <a:ext uri="{FF2B5EF4-FFF2-40B4-BE49-F238E27FC236}">
                <a16:creationId xmlns:a16="http://schemas.microsoft.com/office/drawing/2014/main" id="{A10E7D09-3D48-F249-8C64-E9C4A06AD38B}"/>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12517" r="1" b="15112"/>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in blue line - Wikipedia">
            <a:extLst>
              <a:ext uri="{FF2B5EF4-FFF2-40B4-BE49-F238E27FC236}">
                <a16:creationId xmlns:a16="http://schemas.microsoft.com/office/drawing/2014/main" id="{5209803C-25BF-1E4F-9DBB-65DE5051BC9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428" r="-1" b="1753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A49BC-E0F2-514E-B8C8-3CEEEA7889C9}"/>
              </a:ext>
            </a:extLst>
          </p:cNvPr>
          <p:cNvSpPr>
            <a:spLocks noGrp="1"/>
          </p:cNvSpPr>
          <p:nvPr>
            <p:ph type="ctrTitle"/>
          </p:nvPr>
        </p:nvSpPr>
        <p:spPr>
          <a:xfrm>
            <a:off x="495300" y="1041400"/>
            <a:ext cx="5395912" cy="2387600"/>
          </a:xfrm>
        </p:spPr>
        <p:txBody>
          <a:bodyPr>
            <a:normAutofit/>
          </a:bodyPr>
          <a:lstStyle/>
          <a:p>
            <a:pPr algn="l"/>
            <a:r>
              <a:rPr lang="en-GB" sz="5000" dirty="0">
                <a:solidFill>
                  <a:schemeClr val="bg1"/>
                </a:solidFill>
              </a:rPr>
              <a:t>BMPL5001 Operational Policing </a:t>
            </a:r>
          </a:p>
        </p:txBody>
      </p:sp>
      <p:sp>
        <p:nvSpPr>
          <p:cNvPr id="3" name="Subtitle 2">
            <a:extLst>
              <a:ext uri="{FF2B5EF4-FFF2-40B4-BE49-F238E27FC236}">
                <a16:creationId xmlns:a16="http://schemas.microsoft.com/office/drawing/2014/main" id="{C8F198FD-BFF7-DA46-99CE-548A354DA7D4}"/>
              </a:ext>
            </a:extLst>
          </p:cNvPr>
          <p:cNvSpPr>
            <a:spLocks noGrp="1"/>
          </p:cNvSpPr>
          <p:nvPr>
            <p:ph type="subTitle" idx="1"/>
          </p:nvPr>
        </p:nvSpPr>
        <p:spPr>
          <a:xfrm>
            <a:off x="838200" y="3902075"/>
            <a:ext cx="5395912" cy="1655762"/>
          </a:xfrm>
        </p:spPr>
        <p:txBody>
          <a:bodyPr>
            <a:normAutofit/>
          </a:bodyPr>
          <a:lstStyle/>
          <a:p>
            <a:pPr algn="l"/>
            <a:endParaRPr lang="en-GB" sz="2000" dirty="0">
              <a:solidFill>
                <a:schemeClr val="bg1"/>
              </a:solidFill>
            </a:endParaRPr>
          </a:p>
          <a:p>
            <a:pPr algn="l"/>
            <a:r>
              <a:rPr lang="cy-GB" sz="2000" dirty="0">
                <a:solidFill>
                  <a:schemeClr val="bg1"/>
                </a:solidFill>
              </a:rPr>
              <a:t>Tiwtor modiwl / Module tutor</a:t>
            </a:r>
            <a:r>
              <a:rPr lang="en-GB" sz="2000" dirty="0">
                <a:solidFill>
                  <a:schemeClr val="bg1"/>
                </a:solidFill>
              </a:rPr>
              <a:t>: Rhiannon Lloyd </a:t>
            </a:r>
            <a:br>
              <a:rPr lang="en-GB" sz="2000" dirty="0">
                <a:solidFill>
                  <a:schemeClr val="bg1"/>
                </a:solidFill>
              </a:rPr>
            </a:br>
            <a:r>
              <a:rPr lang="en-GB" sz="2000" dirty="0">
                <a:solidFill>
                  <a:schemeClr val="bg1"/>
                </a:solidFill>
              </a:rPr>
              <a:t>E-</a:t>
            </a:r>
            <a:r>
              <a:rPr lang="en-GB" sz="2000" dirty="0" err="1">
                <a:solidFill>
                  <a:schemeClr val="bg1"/>
                </a:solidFill>
              </a:rPr>
              <a:t>bost</a:t>
            </a:r>
            <a:r>
              <a:rPr lang="en-GB" sz="2000" dirty="0">
                <a:solidFill>
                  <a:schemeClr val="bg1"/>
                </a:solidFill>
              </a:rPr>
              <a:t> / E-mail: </a:t>
            </a:r>
            <a:r>
              <a:rPr lang="en-GB" sz="2000" dirty="0" err="1">
                <a:solidFill>
                  <a:schemeClr val="bg1"/>
                </a:solidFill>
              </a:rPr>
              <a:t>r.lloyd@uwtsd.ac.uk</a:t>
            </a:r>
            <a:endParaRPr lang="en-GB" sz="2000" dirty="0">
              <a:solidFill>
                <a:schemeClr val="bg1"/>
              </a:solidFill>
            </a:endParaRP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Recording 12 Jan 2022 at 21:50:53" descr="Audio Recording 12 Jan 2022 at 21:50:53">
            <a:hlinkClick r:id="" action="ppaction://media"/>
            <a:extLst>
              <a:ext uri="{FF2B5EF4-FFF2-40B4-BE49-F238E27FC236}">
                <a16:creationId xmlns:a16="http://schemas.microsoft.com/office/drawing/2014/main" id="{41F83F07-9EAD-1940-B01A-FA7156709D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02955" y="4050496"/>
            <a:ext cx="812800" cy="812800"/>
          </a:xfrm>
          <a:prstGeom prst="rect">
            <a:avLst/>
          </a:prstGeom>
        </p:spPr>
      </p:pic>
    </p:spTree>
    <p:extLst>
      <p:ext uri="{BB962C8B-B14F-4D97-AF65-F5344CB8AC3E}">
        <p14:creationId xmlns:p14="http://schemas.microsoft.com/office/powerpoint/2010/main" val="14521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96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1"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883"/>
            <a:ext cx="1370098" cy="508993"/>
            <a:chOff x="2267504" y="2540250"/>
            <a:chExt cx="1990951" cy="739640"/>
          </a:xfrm>
          <a:solidFill>
            <a:schemeClr val="bg1"/>
          </a:solidFill>
        </p:grpSpPr>
        <p:sp>
          <p:nvSpPr>
            <p:cNvPr id="142" name="Freeform: Shape 141">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5" name="Group 144">
            <a:extLst>
              <a:ext uri="{FF2B5EF4-FFF2-40B4-BE49-F238E27FC236}">
                <a16:creationId xmlns:a16="http://schemas.microsoft.com/office/drawing/2014/main" id="{C6050274-04F5-403E-93CD-0F33B9B7E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8200" y="939828"/>
            <a:ext cx="2618796" cy="2388127"/>
            <a:chOff x="1674895" y="1345036"/>
            <a:chExt cx="5428610" cy="4210939"/>
          </a:xfrm>
        </p:grpSpPr>
        <p:sp>
          <p:nvSpPr>
            <p:cNvPr id="146" name="Rectangle 145">
              <a:extLst>
                <a:ext uri="{FF2B5EF4-FFF2-40B4-BE49-F238E27FC236}">
                  <a16:creationId xmlns:a16="http://schemas.microsoft.com/office/drawing/2014/main" id="{E156683D-D795-4D85-846C-9FF61160D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F444340D-4FAB-43E4-A02D-436F9ADC3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Rectangle 14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49" y="801359"/>
            <a:ext cx="2695293" cy="2429060"/>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8755A0-63F5-AF4C-967C-1D223079DFCD}"/>
              </a:ext>
            </a:extLst>
          </p:cNvPr>
          <p:cNvSpPr>
            <a:spLocks noGrp="1"/>
          </p:cNvSpPr>
          <p:nvPr>
            <p:ph type="title"/>
          </p:nvPr>
        </p:nvSpPr>
        <p:spPr>
          <a:xfrm>
            <a:off x="685049" y="920873"/>
            <a:ext cx="2695293" cy="2190031"/>
          </a:xfrm>
        </p:spPr>
        <p:txBody>
          <a:bodyPr>
            <a:normAutofit/>
          </a:bodyPr>
          <a:lstStyle/>
          <a:p>
            <a:pPr algn="ctr"/>
            <a:r>
              <a:rPr lang="en-GB" sz="3200" dirty="0">
                <a:solidFill>
                  <a:schemeClr val="bg1"/>
                </a:solidFill>
              </a:rPr>
              <a:t>Aim of the module</a:t>
            </a:r>
          </a:p>
        </p:txBody>
      </p:sp>
      <p:pic>
        <p:nvPicPr>
          <p:cNvPr id="3074" name="Picture 2" descr="Law, Public Services and Policing Activities and Resources | UWTSD">
            <a:extLst>
              <a:ext uri="{FF2B5EF4-FFF2-40B4-BE49-F238E27FC236}">
                <a16:creationId xmlns:a16="http://schemas.microsoft.com/office/drawing/2014/main" id="{338F1003-FD63-2D42-9B54-9227E2949D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927" r="23830"/>
          <a:stretch/>
        </p:blipFill>
        <p:spPr bwMode="auto">
          <a:xfrm>
            <a:off x="3642119" y="829701"/>
            <a:ext cx="2695292" cy="24290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redictive policing' could amplify today's law enforcement issues | Engadget">
            <a:extLst>
              <a:ext uri="{FF2B5EF4-FFF2-40B4-BE49-F238E27FC236}">
                <a16:creationId xmlns:a16="http://schemas.microsoft.com/office/drawing/2014/main" id="{A69F4EF3-0A4D-C449-9D2C-FF09E8D403D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400" r="19234" b="3"/>
          <a:stretch/>
        </p:blipFill>
        <p:spPr bwMode="auto">
          <a:xfrm>
            <a:off x="697254" y="3519604"/>
            <a:ext cx="2714619" cy="2429060"/>
          </a:xfrm>
          <a:prstGeom prst="rect">
            <a:avLst/>
          </a:prstGeom>
          <a:noFill/>
          <a:extLst>
            <a:ext uri="{909E8E84-426E-40DD-AFC4-6F175D3DCCD1}">
              <a14:hiddenFill xmlns:a14="http://schemas.microsoft.com/office/drawing/2010/main">
                <a:solidFill>
                  <a:srgbClr val="FFFFFF"/>
                </a:solidFill>
              </a14:hiddenFill>
            </a:ext>
          </a:extLst>
        </p:spPr>
      </p:pic>
      <p:grpSp>
        <p:nvGrpSpPr>
          <p:cNvPr id="151"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4463108"/>
            <a:ext cx="849365" cy="849366"/>
            <a:chOff x="5829300" y="3162300"/>
            <a:chExt cx="532256" cy="532257"/>
          </a:xfrm>
          <a:solidFill>
            <a:schemeClr val="accent1">
              <a:lumMod val="60000"/>
              <a:lumOff val="40000"/>
            </a:schemeClr>
          </a:solidFill>
        </p:grpSpPr>
        <p:sp>
          <p:nvSpPr>
            <p:cNvPr id="152" name="Freeform: Shape 151">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3076" name="Picture 4" descr="A 'reckoning' for policing in America - Harvard Law Today">
            <a:extLst>
              <a:ext uri="{FF2B5EF4-FFF2-40B4-BE49-F238E27FC236}">
                <a16:creationId xmlns:a16="http://schemas.microsoft.com/office/drawing/2014/main" id="{C415C414-DB78-D24D-94F0-D3FA9A7A2E7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000" r="28075" b="-3"/>
          <a:stretch/>
        </p:blipFill>
        <p:spPr bwMode="auto">
          <a:xfrm>
            <a:off x="3673653" y="3484243"/>
            <a:ext cx="2675951" cy="24665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39E213-2762-F845-8165-EE754CAC5FD5}"/>
              </a:ext>
            </a:extLst>
          </p:cNvPr>
          <p:cNvSpPr>
            <a:spLocks noGrp="1"/>
          </p:cNvSpPr>
          <p:nvPr>
            <p:ph idx="1"/>
          </p:nvPr>
        </p:nvSpPr>
        <p:spPr>
          <a:xfrm>
            <a:off x="6814179" y="920873"/>
            <a:ext cx="4614447" cy="5049769"/>
          </a:xfrm>
        </p:spPr>
        <p:txBody>
          <a:bodyPr anchor="ctr">
            <a:normAutofit/>
          </a:bodyPr>
          <a:lstStyle/>
          <a:p>
            <a:pPr marL="0" indent="0" algn="ctr">
              <a:buNone/>
            </a:pPr>
            <a:r>
              <a:rPr lang="en-GB" dirty="0">
                <a:solidFill>
                  <a:schemeClr val="bg1"/>
                </a:solidFill>
                <a:effectLst/>
                <a:latin typeface="ArialMT"/>
              </a:rPr>
              <a:t>To give the student a critical understanding of response and community policing, the challenges and issues faced in these areas of policing, and what strategies the police use to provide effective operational police practice. </a:t>
            </a:r>
            <a:endParaRPr lang="en-GB" dirty="0">
              <a:solidFill>
                <a:schemeClr val="bg1"/>
              </a:solidFill>
            </a:endParaRPr>
          </a:p>
          <a:p>
            <a:pPr marL="0" indent="0">
              <a:buNone/>
            </a:pPr>
            <a:endParaRPr lang="en-GB" dirty="0">
              <a:solidFill>
                <a:schemeClr val="bg1"/>
              </a:solidFill>
            </a:endParaRPr>
          </a:p>
        </p:txBody>
      </p:sp>
      <p:pic>
        <p:nvPicPr>
          <p:cNvPr id="5" name="Audio Recording 12 Jan 2022 at 22:00:21" descr="Audio Recording 12 Jan 2022 at 22:00:21">
            <a:hlinkClick r:id="" action="ppaction://media"/>
            <a:extLst>
              <a:ext uri="{FF2B5EF4-FFF2-40B4-BE49-F238E27FC236}">
                <a16:creationId xmlns:a16="http://schemas.microsoft.com/office/drawing/2014/main" id="{AA22B27D-774B-4B4E-BD42-FC72DC03B05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458375" y="423301"/>
            <a:ext cx="812800" cy="812800"/>
          </a:xfrm>
          <a:prstGeom prst="rect">
            <a:avLst/>
          </a:prstGeom>
        </p:spPr>
      </p:pic>
    </p:spTree>
    <p:extLst>
      <p:ext uri="{BB962C8B-B14F-4D97-AF65-F5344CB8AC3E}">
        <p14:creationId xmlns:p14="http://schemas.microsoft.com/office/powerpoint/2010/main" val="34909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0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4" name="Picture 6" descr="400+ Free Sticky Note &amp; Note Images">
            <a:extLst>
              <a:ext uri="{FF2B5EF4-FFF2-40B4-BE49-F238E27FC236}">
                <a16:creationId xmlns:a16="http://schemas.microsoft.com/office/drawing/2014/main" id="{B664B550-B6FF-C44E-854E-ADA4A331048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21243782">
            <a:off x="2325451" y="3443556"/>
            <a:ext cx="3533052" cy="3217333"/>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78" name="Rectangle 77">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1" name="Rectangle 80">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569F81B-1BB4-BF41-AE29-03D3317F260B}"/>
              </a:ext>
            </a:extLst>
          </p:cNvPr>
          <p:cNvSpPr txBox="1"/>
          <p:nvPr/>
        </p:nvSpPr>
        <p:spPr>
          <a:xfrm>
            <a:off x="740584" y="859808"/>
            <a:ext cx="3543197" cy="287898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kern="1200" dirty="0">
                <a:solidFill>
                  <a:schemeClr val="bg1"/>
                </a:solidFill>
                <a:latin typeface="+mj-lt"/>
                <a:ea typeface="+mj-ea"/>
                <a:cs typeface="+mj-cs"/>
              </a:rPr>
              <a:t>At the end of this module....</a:t>
            </a:r>
          </a:p>
        </p:txBody>
      </p:sp>
      <p:grpSp>
        <p:nvGrpSpPr>
          <p:cNvPr id="83"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84" name="Freeform: Shape 83">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98"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99" name="Freeform: Shape 98">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11" name="TextBox 6">
            <a:extLst>
              <a:ext uri="{FF2B5EF4-FFF2-40B4-BE49-F238E27FC236}">
                <a16:creationId xmlns:a16="http://schemas.microsoft.com/office/drawing/2014/main" id="{2B0EC363-B635-4D29-ABED-6D842199CAC6}"/>
              </a:ext>
            </a:extLst>
          </p:cNvPr>
          <p:cNvGraphicFramePr/>
          <p:nvPr>
            <p:extLst>
              <p:ext uri="{D42A27DB-BD31-4B8C-83A1-F6EECF244321}">
                <p14:modId xmlns:p14="http://schemas.microsoft.com/office/powerpoint/2010/main" val="3489248391"/>
              </p:ext>
            </p:extLst>
          </p:nvPr>
        </p:nvGraphicFramePr>
        <p:xfrm>
          <a:off x="6477270" y="685805"/>
          <a:ext cx="4974771" cy="55340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4" name="TextBox 13">
            <a:extLst>
              <a:ext uri="{FF2B5EF4-FFF2-40B4-BE49-F238E27FC236}">
                <a16:creationId xmlns:a16="http://schemas.microsoft.com/office/drawing/2014/main" id="{CC1C6B2B-DC08-BA4C-A3EA-964315D34ABD}"/>
              </a:ext>
            </a:extLst>
          </p:cNvPr>
          <p:cNvSpPr txBox="1"/>
          <p:nvPr/>
        </p:nvSpPr>
        <p:spPr>
          <a:xfrm rot="21274135">
            <a:off x="2606760" y="4190719"/>
            <a:ext cx="3140286" cy="1938992"/>
          </a:xfrm>
          <a:prstGeom prst="rect">
            <a:avLst/>
          </a:prstGeom>
          <a:noFill/>
        </p:spPr>
        <p:txBody>
          <a:bodyPr wrap="square" rtlCol="0">
            <a:spAutoFit/>
          </a:bodyPr>
          <a:lstStyle/>
          <a:p>
            <a:pPr algn="ctr"/>
            <a:r>
              <a:rPr lang="en-GB" sz="2400" u="sng" dirty="0">
                <a:solidFill>
                  <a:srgbClr val="FF0000"/>
                </a:solidFill>
                <a:latin typeface="Bradley Hand" pitchFamily="2" charset="77"/>
                <a:cs typeface="Arial" panose="020B0604020202020204" pitchFamily="34" charset="0"/>
              </a:rPr>
              <a:t>Remember!</a:t>
            </a:r>
          </a:p>
          <a:p>
            <a:pPr algn="ctr"/>
            <a:r>
              <a:rPr lang="en-GB" sz="2400" dirty="0">
                <a:solidFill>
                  <a:srgbClr val="FF0000"/>
                </a:solidFill>
                <a:latin typeface="Bradley Hand" pitchFamily="2" charset="77"/>
                <a:cs typeface="Arial" panose="020B0604020202020204" pitchFamily="34" charset="0"/>
              </a:rPr>
              <a:t> Read the </a:t>
            </a:r>
          </a:p>
          <a:p>
            <a:pPr algn="ctr"/>
            <a:r>
              <a:rPr lang="en-GB" sz="2400" dirty="0">
                <a:solidFill>
                  <a:srgbClr val="FF0000"/>
                </a:solidFill>
                <a:latin typeface="Bradley Hand" pitchFamily="2" charset="77"/>
                <a:cs typeface="Arial" panose="020B0604020202020204" pitchFamily="34" charset="0"/>
              </a:rPr>
              <a:t>Module Directory </a:t>
            </a:r>
          </a:p>
          <a:p>
            <a:pPr algn="ctr"/>
            <a:r>
              <a:rPr lang="en-GB" sz="2400" dirty="0">
                <a:solidFill>
                  <a:srgbClr val="FF0000"/>
                </a:solidFill>
                <a:latin typeface="Bradley Hand" pitchFamily="2" charset="77"/>
                <a:cs typeface="Arial" panose="020B0604020202020204" pitchFamily="34" charset="0"/>
              </a:rPr>
              <a:t>on Moodle for more information </a:t>
            </a:r>
          </a:p>
        </p:txBody>
      </p:sp>
      <p:pic>
        <p:nvPicPr>
          <p:cNvPr id="2" name="Audio Recording 12 Jan 2022 at 22:06:28" descr="Audio Recording 12 Jan 2022 at 22:06:28">
            <a:hlinkClick r:id="" action="ppaction://media"/>
            <a:extLst>
              <a:ext uri="{FF2B5EF4-FFF2-40B4-BE49-F238E27FC236}">
                <a16:creationId xmlns:a16="http://schemas.microsoft.com/office/drawing/2014/main" id="{3C82E8F9-A8CE-4D41-910C-733086BBDE1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068891" y="399342"/>
            <a:ext cx="812800" cy="812800"/>
          </a:xfrm>
          <a:prstGeom prst="rect">
            <a:avLst/>
          </a:prstGeom>
        </p:spPr>
      </p:pic>
    </p:spTree>
    <p:extLst>
      <p:ext uri="{BB962C8B-B14F-4D97-AF65-F5344CB8AC3E}">
        <p14:creationId xmlns:p14="http://schemas.microsoft.com/office/powerpoint/2010/main" val="154895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5971687" y="-299508"/>
            <a:ext cx="4434720" cy="1716255"/>
          </a:xfrm>
        </p:spPr>
        <p:txBody>
          <a:bodyPr anchor="b">
            <a:normAutofit/>
          </a:bodyPr>
          <a:lstStyle/>
          <a:p>
            <a:r>
              <a:rPr lang="en-GB" sz="5600" b="1" u="sng" dirty="0"/>
              <a:t>Contact Time </a:t>
            </a:r>
          </a:p>
        </p:txBody>
      </p:sp>
      <p:sp>
        <p:nvSpPr>
          <p:cNvPr id="4104" name="Rectangle 7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Microsoft Teams: Very Bad Tabs Could Have Led to BEC | Threatpost">
            <a:extLst>
              <a:ext uri="{FF2B5EF4-FFF2-40B4-BE49-F238E27FC236}">
                <a16:creationId xmlns:a16="http://schemas.microsoft.com/office/drawing/2014/main" id="{A3AF5C38-1856-9A43-BD27-4AD09207386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63" r="4809" b="-2"/>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328" r="1" b="1"/>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0F0C9F-9519-1948-B292-EABDD2C1EB2F}"/>
              </a:ext>
            </a:extLst>
          </p:cNvPr>
          <p:cNvSpPr>
            <a:spLocks noGrp="1"/>
          </p:cNvSpPr>
          <p:nvPr>
            <p:ph idx="1"/>
          </p:nvPr>
        </p:nvSpPr>
        <p:spPr>
          <a:xfrm>
            <a:off x="5960879" y="3147573"/>
            <a:ext cx="5544269" cy="3710427"/>
          </a:xfrm>
        </p:spPr>
        <p:txBody>
          <a:bodyPr anchor="t">
            <a:normAutofit fontScale="92500" lnSpcReduction="10000"/>
          </a:bodyPr>
          <a:lstStyle/>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r>
              <a:rPr lang="en-GB" u="sng" dirty="0">
                <a:solidFill>
                  <a:schemeClr val="tx1">
                    <a:alpha val="80000"/>
                  </a:schemeClr>
                </a:solidFill>
              </a:rPr>
              <a:t>Wednesdays</a:t>
            </a:r>
          </a:p>
          <a:p>
            <a:r>
              <a:rPr lang="en-GB" sz="2200" b="1" u="sng" dirty="0">
                <a:solidFill>
                  <a:schemeClr val="tx1">
                    <a:alpha val="80000"/>
                  </a:schemeClr>
                </a:solidFill>
              </a:rPr>
              <a:t>Support Session </a:t>
            </a:r>
            <a:r>
              <a:rPr lang="en-GB" sz="2200" dirty="0">
                <a:solidFill>
                  <a:schemeClr val="tx1">
                    <a:alpha val="80000"/>
                  </a:schemeClr>
                </a:solidFill>
              </a:rPr>
              <a:t>(1hr) ON-LINE via TEAMS</a:t>
            </a:r>
          </a:p>
          <a:p>
            <a:r>
              <a:rPr lang="en-GB" sz="2200" dirty="0">
                <a:solidFill>
                  <a:schemeClr val="tx1">
                    <a:alpha val="80000"/>
                  </a:schemeClr>
                </a:solidFill>
              </a:rPr>
              <a:t>09:00hrs-10:00hrs </a:t>
            </a:r>
          </a:p>
          <a:p>
            <a:r>
              <a:rPr lang="en-GB" sz="2200" dirty="0">
                <a:solidFill>
                  <a:schemeClr val="tx1">
                    <a:alpha val="80000"/>
                  </a:schemeClr>
                </a:solidFill>
              </a:rPr>
              <a:t>Opportunity to speak with me about anything to do with the module </a:t>
            </a:r>
            <a:r>
              <a:rPr lang="en-GB" sz="2200" dirty="0" err="1">
                <a:solidFill>
                  <a:schemeClr val="tx1">
                    <a:alpha val="80000"/>
                  </a:schemeClr>
                </a:solidFill>
              </a:rPr>
              <a:t>i.e</a:t>
            </a:r>
            <a:r>
              <a:rPr lang="en-GB" sz="2200" dirty="0">
                <a:solidFill>
                  <a:schemeClr val="tx1">
                    <a:alpha val="80000"/>
                  </a:schemeClr>
                </a:solidFill>
              </a:rPr>
              <a:t>, assessment questions/ understanding/knowledge checks</a:t>
            </a:r>
          </a:p>
          <a:p>
            <a:pPr marL="0" indent="0">
              <a:buNone/>
            </a:pPr>
            <a:endParaRPr lang="en-GB" sz="2000" dirty="0">
              <a:solidFill>
                <a:schemeClr val="tx1">
                  <a:alpha val="80000"/>
                </a:schemeClr>
              </a:solidFill>
            </a:endParaRPr>
          </a:p>
        </p:txBody>
      </p:sp>
      <p:cxnSp>
        <p:nvCxnSpPr>
          <p:cNvPr id="77" name="Straight Connector 7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1799C91-D06C-BF4B-B83F-44742648102C}"/>
              </a:ext>
            </a:extLst>
          </p:cNvPr>
          <p:cNvSpPr txBox="1"/>
          <p:nvPr/>
        </p:nvSpPr>
        <p:spPr>
          <a:xfrm>
            <a:off x="5971687" y="1716255"/>
            <a:ext cx="5033285" cy="3293209"/>
          </a:xfrm>
          <a:prstGeom prst="rect">
            <a:avLst/>
          </a:prstGeom>
          <a:noFill/>
        </p:spPr>
        <p:txBody>
          <a:bodyPr wrap="square" rtlCol="0">
            <a:spAutoFit/>
          </a:bodyPr>
          <a:lstStyle/>
          <a:p>
            <a:r>
              <a:rPr lang="en-GB" sz="2800" u="sng" dirty="0"/>
              <a:t>Tuesdays</a:t>
            </a:r>
          </a:p>
          <a:p>
            <a:endParaRPr lang="en-GB" sz="2000" u="sng" dirty="0"/>
          </a:p>
          <a:p>
            <a:pPr marL="285750" indent="-285750">
              <a:buFont typeface="Arial" panose="020B0604020202020204" pitchFamily="34" charset="0"/>
              <a:buChar char="•"/>
            </a:pPr>
            <a:r>
              <a:rPr lang="en-GB" sz="2000" b="1" u="sng" dirty="0"/>
              <a:t>Workshop</a:t>
            </a:r>
            <a:r>
              <a:rPr lang="en-GB" sz="2000" dirty="0"/>
              <a:t> (3hrs) IN-PERSON/ON-CAMPUS </a:t>
            </a:r>
          </a:p>
          <a:p>
            <a:pPr marL="285750" indent="-285750">
              <a:buFont typeface="Arial" panose="020B0604020202020204" pitchFamily="34" charset="0"/>
              <a:buChar char="•"/>
            </a:pPr>
            <a:r>
              <a:rPr lang="en-GB" sz="2000" dirty="0"/>
              <a:t>09:00hrs-12:00hrs in AS502</a:t>
            </a:r>
          </a:p>
          <a:p>
            <a:pPr marL="285750" indent="-285750">
              <a:buFont typeface="Arial" panose="020B0604020202020204" pitchFamily="34" charset="0"/>
              <a:buChar char="•"/>
            </a:pPr>
            <a:r>
              <a:rPr lang="en-GB" sz="2000" dirty="0"/>
              <a:t>Excellent attendance needed to pass exam</a:t>
            </a:r>
          </a:p>
          <a:p>
            <a:pPr marL="285750" indent="-285750">
              <a:buFont typeface="Arial" panose="020B0604020202020204" pitchFamily="34" charset="0"/>
              <a:buChar char="•"/>
            </a:pPr>
            <a:r>
              <a:rPr lang="en-GB" sz="2000" dirty="0"/>
              <a:t>Masks must be worn unless exempt</a:t>
            </a:r>
          </a:p>
          <a:p>
            <a:pPr marL="285750" indent="-285750">
              <a:buFont typeface="Arial" panose="020B0604020202020204" pitchFamily="34" charset="0"/>
              <a:buChar char="•"/>
            </a:pPr>
            <a:r>
              <a:rPr lang="en-GB" sz="2000" dirty="0"/>
              <a:t>Teams link available to those isolating with Covid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p:txBody>
      </p:sp>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rot="336962">
            <a:off x="10136313" y="380248"/>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pic>
        <p:nvPicPr>
          <p:cNvPr id="11" name="Picture 6" descr="Cartoon Masks Images, Stock Photos &amp; Vectors | Shutterstock">
            <a:extLst>
              <a:ext uri="{FF2B5EF4-FFF2-40B4-BE49-F238E27FC236}">
                <a16:creationId xmlns:a16="http://schemas.microsoft.com/office/drawing/2014/main" id="{8AC24ED2-99E7-B848-AFD8-5EF67A3EC85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968676" y="1716255"/>
            <a:ext cx="853762" cy="92095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12 Jan 2022 at 22:28:20" descr="Audio Recording 12 Jan 2022 at 22:28:20">
            <a:hlinkClick r:id="" action="ppaction://media"/>
            <a:extLst>
              <a:ext uri="{FF2B5EF4-FFF2-40B4-BE49-F238E27FC236}">
                <a16:creationId xmlns:a16="http://schemas.microsoft.com/office/drawing/2014/main" id="{D096EE63-26CD-964E-889A-B8FF5D4B71D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889955" y="193578"/>
            <a:ext cx="812800" cy="812800"/>
          </a:xfrm>
          <a:prstGeom prst="rect">
            <a:avLst/>
          </a:prstGeom>
        </p:spPr>
      </p:pic>
    </p:spTree>
    <p:extLst>
      <p:ext uri="{BB962C8B-B14F-4D97-AF65-F5344CB8AC3E}">
        <p14:creationId xmlns:p14="http://schemas.microsoft.com/office/powerpoint/2010/main" val="2254972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8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Module Assessments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3298318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27054" y="4673785"/>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865234" y="366712"/>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2 Jan 2022 at 22:30:45" descr="Audio Recording 12 Jan 2022 at 22:30:45">
            <a:hlinkClick r:id="" action="ppaction://media"/>
            <a:extLst>
              <a:ext uri="{FF2B5EF4-FFF2-40B4-BE49-F238E27FC236}">
                <a16:creationId xmlns:a16="http://schemas.microsoft.com/office/drawing/2014/main" id="{A5775330-FDB2-084B-A3B6-6592F829029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601119" y="406399"/>
            <a:ext cx="812800" cy="812800"/>
          </a:xfrm>
          <a:prstGeom prst="rect">
            <a:avLst/>
          </a:prstGeom>
        </p:spPr>
      </p:pic>
    </p:spTree>
    <p:extLst>
      <p:ext uri="{BB962C8B-B14F-4D97-AF65-F5344CB8AC3E}">
        <p14:creationId xmlns:p14="http://schemas.microsoft.com/office/powerpoint/2010/main" val="184500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9" name="Arc 7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6986528"/>
          </a:xfrm>
          <a:prstGeom prst="rect">
            <a:avLst/>
          </a:prstGeom>
          <a:noFill/>
        </p:spPr>
        <p:txBody>
          <a:bodyPr wrap="square">
            <a:spAutoFit/>
          </a:bodyPr>
          <a:lstStyle/>
          <a:p>
            <a:pPr lvl="0"/>
            <a:r>
              <a:rPr lang="en-GB" sz="4000" b="1" u="sng" dirty="0"/>
              <a:t>Component 1: Coursework</a:t>
            </a:r>
          </a:p>
          <a:p>
            <a:pPr lvl="0"/>
            <a:endParaRPr lang="en-GB" sz="2400" b="1" u="sng" dirty="0"/>
          </a:p>
          <a:p>
            <a:pPr lvl="0"/>
            <a:endParaRPr lang="en-GB" sz="2400" b="1" u="sng" dirty="0"/>
          </a:p>
          <a:p>
            <a:pPr marL="285750" lvl="0" indent="-285750">
              <a:buFont typeface="Arial" panose="020B0604020202020204" pitchFamily="34" charset="0"/>
              <a:buChar char="•"/>
            </a:pPr>
            <a:r>
              <a:rPr lang="en-GB" sz="3600" dirty="0"/>
              <a:t>Wordcount: 2,500 words  </a:t>
            </a:r>
          </a:p>
          <a:p>
            <a:pPr lvl="0"/>
            <a:endParaRPr lang="en-GB" sz="3600" dirty="0"/>
          </a:p>
          <a:p>
            <a:pPr marL="285750" lvl="0" indent="-285750">
              <a:buFont typeface="Arial" panose="020B0604020202020204" pitchFamily="34" charset="0"/>
              <a:buChar char="•"/>
            </a:pPr>
            <a:r>
              <a:rPr lang="en-GB" sz="3600" dirty="0"/>
              <a:t>Weighting: 50%</a:t>
            </a:r>
          </a:p>
          <a:p>
            <a:pPr lvl="0"/>
            <a:endParaRPr lang="en-GB" sz="3600" dirty="0"/>
          </a:p>
          <a:p>
            <a:pPr marL="285750" lvl="0" indent="-285750">
              <a:buFont typeface="Arial" panose="020B0604020202020204" pitchFamily="34" charset="0"/>
              <a:buChar char="•"/>
            </a:pPr>
            <a:r>
              <a:rPr lang="en-GB" sz="3600" dirty="0"/>
              <a:t>Submission Date: </a:t>
            </a:r>
            <a:br>
              <a:rPr lang="en-GB" sz="3600" dirty="0"/>
            </a:br>
            <a:r>
              <a:rPr lang="en-GB" sz="3600" dirty="0"/>
              <a:t>Friday 4</a:t>
            </a:r>
            <a:r>
              <a:rPr lang="en-GB" sz="3600" baseline="30000" dirty="0"/>
              <a:t>th</a:t>
            </a:r>
            <a:r>
              <a:rPr lang="en-GB" sz="3600" dirty="0"/>
              <a:t> March 2022  23:59hrs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pic>
        <p:nvPicPr>
          <p:cNvPr id="3" name="Audio Recording 12 Jan 2022 at 22:35:06" descr="Audio Recording 12 Jan 2022 at 22:35:06">
            <a:hlinkClick r:id="" action="ppaction://media"/>
            <a:extLst>
              <a:ext uri="{FF2B5EF4-FFF2-40B4-BE49-F238E27FC236}">
                <a16:creationId xmlns:a16="http://schemas.microsoft.com/office/drawing/2014/main" id="{A9D1D5EF-A224-8B45-A2A0-5644E2894F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61657" y="5883743"/>
            <a:ext cx="812800" cy="812800"/>
          </a:xfrm>
          <a:prstGeom prst="rect">
            <a:avLst/>
          </a:prstGeom>
        </p:spPr>
      </p:pic>
    </p:spTree>
    <p:extLst>
      <p:ext uri="{BB962C8B-B14F-4D97-AF65-F5344CB8AC3E}">
        <p14:creationId xmlns:p14="http://schemas.microsoft.com/office/powerpoint/2010/main" val="2647828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2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9" name="Arc 7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2022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pic>
        <p:nvPicPr>
          <p:cNvPr id="2" name="Audio Recording 12 Jan 2022 at 22:37:04" descr="Audio Recording 12 Jan 2022 at 22:37:04">
            <a:hlinkClick r:id="" action="ppaction://media"/>
            <a:extLst>
              <a:ext uri="{FF2B5EF4-FFF2-40B4-BE49-F238E27FC236}">
                <a16:creationId xmlns:a16="http://schemas.microsoft.com/office/drawing/2014/main" id="{A68AE10E-5B67-1E47-BC87-37AFE12D25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49149" y="229891"/>
            <a:ext cx="812800" cy="812800"/>
          </a:xfrm>
          <a:prstGeom prst="rect">
            <a:avLst/>
          </a:prstGeom>
        </p:spPr>
      </p:pic>
    </p:spTree>
    <p:extLst>
      <p:ext uri="{BB962C8B-B14F-4D97-AF65-F5344CB8AC3E}">
        <p14:creationId xmlns:p14="http://schemas.microsoft.com/office/powerpoint/2010/main" val="351016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8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icture containing diagram&#10;&#10;Description automatically generated">
            <a:extLst>
              <a:ext uri="{FF2B5EF4-FFF2-40B4-BE49-F238E27FC236}">
                <a16:creationId xmlns:a16="http://schemas.microsoft.com/office/drawing/2014/main" id="{628ADB9D-9526-7342-9E9C-2D0384A34895}"/>
              </a:ext>
            </a:extLst>
          </p:cNvPr>
          <p:cNvPicPr>
            <a:picLocks noChangeAspect="1"/>
          </p:cNvPicPr>
          <p:nvPr/>
        </p:nvPicPr>
        <p:blipFill>
          <a:blip r:embed="rId8"/>
          <a:stretch>
            <a:fillRect/>
          </a:stretch>
        </p:blipFill>
        <p:spPr>
          <a:xfrm>
            <a:off x="5857074" y="2715549"/>
            <a:ext cx="5966206" cy="3281782"/>
          </a:xfrm>
          <a:prstGeom prst="rect">
            <a:avLst/>
          </a:prstGeom>
        </p:spPr>
      </p:pic>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8780" y="711200"/>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pic>
        <p:nvPicPr>
          <p:cNvPr id="2" name="Audio Recording 12 Jan 2022 at 22:39:06" descr="Audio Recording 12 Jan 2022 at 22:39:06">
            <a:hlinkClick r:id="" action="ppaction://media"/>
            <a:extLst>
              <a:ext uri="{FF2B5EF4-FFF2-40B4-BE49-F238E27FC236}">
                <a16:creationId xmlns:a16="http://schemas.microsoft.com/office/drawing/2014/main" id="{0A7B724C-EBFB-1B43-B743-28929689C8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62982" y="446464"/>
            <a:ext cx="812800" cy="812800"/>
          </a:xfrm>
          <a:prstGeom prst="rect">
            <a:avLst/>
          </a:prstGeom>
        </p:spPr>
      </p:pic>
    </p:spTree>
    <p:extLst>
      <p:ext uri="{BB962C8B-B14F-4D97-AF65-F5344CB8AC3E}">
        <p14:creationId xmlns:p14="http://schemas.microsoft.com/office/powerpoint/2010/main" val="382915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6"/>
              </a:rPr>
              <a:t>r.lloyd@uwtsd.ac.uk</a:t>
            </a:r>
            <a:endParaRPr lang="en-GB" sz="2800" dirty="0"/>
          </a:p>
          <a:p>
            <a:r>
              <a:rPr lang="en-GB" sz="2800" dirty="0"/>
              <a:t>Room:   AS204</a:t>
            </a:r>
          </a:p>
          <a:p>
            <a:endParaRPr lang="en-GB" sz="2800" dirty="0"/>
          </a:p>
          <a:p>
            <a:r>
              <a:rPr lang="en-GB" sz="2800" dirty="0"/>
              <a:t>Hwb: </a:t>
            </a:r>
            <a:r>
              <a:rPr lang="en-GB" sz="2800" dirty="0">
                <a:hlinkClick r:id="rId7"/>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8"/>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Recording 12 Jan 2022 at 22:44:15" descr="Audio Recording 12 Jan 2022 at 22:44:15">
            <a:hlinkClick r:id="" action="ppaction://media"/>
            <a:extLst>
              <a:ext uri="{FF2B5EF4-FFF2-40B4-BE49-F238E27FC236}">
                <a16:creationId xmlns:a16="http://schemas.microsoft.com/office/drawing/2014/main" id="{D74F89D2-FF78-344A-853A-D7D8330ED7C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689600" y="453553"/>
            <a:ext cx="812800" cy="812800"/>
          </a:xfrm>
          <a:prstGeom prst="rect">
            <a:avLst/>
          </a:prstGeom>
        </p:spPr>
      </p:pic>
    </p:spTree>
    <p:extLst>
      <p:ext uri="{BB962C8B-B14F-4D97-AF65-F5344CB8AC3E}">
        <p14:creationId xmlns:p14="http://schemas.microsoft.com/office/powerpoint/2010/main" val="73890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272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B9DED4F-39BB-BC49-933A-CA1B15289D82}"/>
              </a:ext>
            </a:extLst>
          </p:cNvPr>
          <p:cNvSpPr/>
          <p:nvPr/>
        </p:nvSpPr>
        <p:spPr>
          <a:xfrm>
            <a:off x="321833" y="311972"/>
            <a:ext cx="3475616" cy="742277"/>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5D82CBB-A09F-D64A-B9B6-0DC82D32F4EA}"/>
              </a:ext>
            </a:extLst>
          </p:cNvPr>
          <p:cNvSpPr>
            <a:spLocks noGrp="1"/>
          </p:cNvSpPr>
          <p:nvPr>
            <p:ph type="title"/>
          </p:nvPr>
        </p:nvSpPr>
        <p:spPr>
          <a:xfrm>
            <a:off x="450179" y="20328"/>
            <a:ext cx="10515600" cy="1325563"/>
          </a:xfrm>
        </p:spPr>
        <p:txBody>
          <a:bodyPr>
            <a:normAutofit/>
          </a:bodyPr>
          <a:lstStyle/>
          <a:p>
            <a:r>
              <a:rPr lang="en-GB" sz="3600" b="1" dirty="0"/>
              <a:t>Areas of study </a:t>
            </a:r>
          </a:p>
        </p:txBody>
      </p:sp>
      <p:sp>
        <p:nvSpPr>
          <p:cNvPr id="3" name="TextBox 2">
            <a:extLst>
              <a:ext uri="{FF2B5EF4-FFF2-40B4-BE49-F238E27FC236}">
                <a16:creationId xmlns:a16="http://schemas.microsoft.com/office/drawing/2014/main" id="{E7676458-D3F9-8D4D-B4F3-931AD12120FB}"/>
              </a:ext>
            </a:extLst>
          </p:cNvPr>
          <p:cNvSpPr txBox="1"/>
          <p:nvPr/>
        </p:nvSpPr>
        <p:spPr>
          <a:xfrm>
            <a:off x="450179" y="1411479"/>
            <a:ext cx="4378360" cy="6155531"/>
          </a:xfrm>
          <a:prstGeom prst="rect">
            <a:avLst/>
          </a:prstGeom>
          <a:noFill/>
        </p:spPr>
        <p:txBody>
          <a:bodyPr wrap="square" rtlCol="0">
            <a:spAutoFit/>
          </a:bodyPr>
          <a:lstStyle/>
          <a:p>
            <a:r>
              <a:rPr lang="en-GB" sz="2000" dirty="0"/>
              <a:t>Code of Ethics</a:t>
            </a:r>
            <a:br>
              <a:rPr lang="en-GB" sz="2000" dirty="0"/>
            </a:br>
            <a:r>
              <a:rPr lang="en-GB" sz="2000" dirty="0"/>
              <a:t>NDM /Discretion</a:t>
            </a:r>
          </a:p>
          <a:p>
            <a:r>
              <a:rPr lang="en-GB" sz="2000" dirty="0"/>
              <a:t>Human Rights</a:t>
            </a:r>
          </a:p>
          <a:p>
            <a:r>
              <a:rPr lang="en-GB" sz="2000" dirty="0"/>
              <a:t>PACE 1984 </a:t>
            </a:r>
          </a:p>
          <a:p>
            <a:endParaRPr lang="en-GB" sz="2000" dirty="0"/>
          </a:p>
          <a:p>
            <a:r>
              <a:rPr lang="en-GB" sz="2000" dirty="0"/>
              <a:t>Arrest</a:t>
            </a:r>
          </a:p>
          <a:p>
            <a:r>
              <a:rPr lang="en-GB" sz="2000" dirty="0"/>
              <a:t>Summons</a:t>
            </a:r>
          </a:p>
          <a:p>
            <a:r>
              <a:rPr lang="en-GB" sz="2000" dirty="0"/>
              <a:t>Cautions</a:t>
            </a:r>
          </a:p>
          <a:p>
            <a:r>
              <a:rPr lang="en-GB" sz="2000" dirty="0"/>
              <a:t>Use of Force </a:t>
            </a:r>
          </a:p>
          <a:p>
            <a:endParaRPr lang="en-GB" sz="2000" dirty="0"/>
          </a:p>
          <a:p>
            <a:r>
              <a:rPr lang="en-GB" sz="2000" dirty="0"/>
              <a:t>Search &amp; Seize</a:t>
            </a:r>
            <a:br>
              <a:rPr lang="en-GB" sz="2000" dirty="0"/>
            </a:br>
            <a:r>
              <a:rPr lang="en-GB" sz="2000" dirty="0"/>
              <a:t>Stop &amp; Search</a:t>
            </a:r>
          </a:p>
          <a:p>
            <a:br>
              <a:rPr lang="en-GB" sz="2000" dirty="0"/>
            </a:br>
            <a:r>
              <a:rPr lang="en-GB" sz="2000" dirty="0"/>
              <a:t>Custody </a:t>
            </a:r>
          </a:p>
          <a:p>
            <a:endParaRPr lang="en-GB" sz="2000" dirty="0"/>
          </a:p>
          <a:p>
            <a:r>
              <a:rPr lang="en-GB" sz="2000" dirty="0"/>
              <a:t>Intelligence </a:t>
            </a:r>
          </a:p>
          <a:p>
            <a:endParaRPr lang="en-GB" sz="2000"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0788A067-F551-6240-AC03-C5584B012792}"/>
              </a:ext>
            </a:extLst>
          </p:cNvPr>
          <p:cNvSpPr txBox="1"/>
          <p:nvPr/>
        </p:nvSpPr>
        <p:spPr>
          <a:xfrm>
            <a:off x="4593366" y="1626923"/>
            <a:ext cx="5195943" cy="5632311"/>
          </a:xfrm>
          <a:prstGeom prst="rect">
            <a:avLst/>
          </a:prstGeom>
          <a:noFill/>
        </p:spPr>
        <p:txBody>
          <a:bodyPr wrap="square" rtlCol="0">
            <a:spAutoFit/>
          </a:bodyPr>
          <a:lstStyle/>
          <a:p>
            <a:r>
              <a:rPr lang="en-GB" sz="2000" dirty="0"/>
              <a:t>Theft Act 1968</a:t>
            </a:r>
            <a:br>
              <a:rPr lang="en-GB" sz="2000" dirty="0"/>
            </a:br>
            <a:r>
              <a:rPr lang="en-GB" sz="2000" dirty="0"/>
              <a:t>Assaults</a:t>
            </a:r>
            <a:br>
              <a:rPr lang="en-GB" sz="2000" dirty="0"/>
            </a:br>
            <a:r>
              <a:rPr lang="en-GB" sz="2000" dirty="0"/>
              <a:t>Criminal Damage</a:t>
            </a:r>
          </a:p>
          <a:p>
            <a:endParaRPr lang="en-GB" sz="2000" dirty="0"/>
          </a:p>
          <a:p>
            <a:r>
              <a:rPr lang="en-GB" sz="2000" dirty="0"/>
              <a:t> </a:t>
            </a:r>
          </a:p>
          <a:p>
            <a:r>
              <a:rPr lang="en-GB" sz="2000" dirty="0"/>
              <a:t>Dealing / Interviewing: </a:t>
            </a:r>
          </a:p>
          <a:p>
            <a:r>
              <a:rPr lang="en-GB" sz="2000" dirty="0"/>
              <a:t>Victims, Witnesses and Suspects</a:t>
            </a:r>
          </a:p>
          <a:p>
            <a:r>
              <a:rPr lang="en-GB" sz="2000" dirty="0"/>
              <a:t> </a:t>
            </a:r>
          </a:p>
          <a:p>
            <a:endParaRPr lang="en-GB" sz="2000" dirty="0"/>
          </a:p>
          <a:p>
            <a:r>
              <a:rPr lang="en-GB" sz="2000" dirty="0"/>
              <a:t>Response Policing </a:t>
            </a:r>
          </a:p>
          <a:p>
            <a:endParaRPr lang="en-GB" sz="2000" dirty="0"/>
          </a:p>
          <a:p>
            <a:endParaRPr lang="en-GB" sz="2000" dirty="0"/>
          </a:p>
          <a:p>
            <a:r>
              <a:rPr lang="en-GB" sz="2000" dirty="0"/>
              <a:t>Community Policing </a:t>
            </a:r>
          </a:p>
          <a:p>
            <a:r>
              <a:rPr lang="en-GB" sz="2000" dirty="0"/>
              <a:t>Evidenced Based Policing </a:t>
            </a:r>
          </a:p>
          <a:p>
            <a:r>
              <a:rPr lang="en-GB" sz="2000" dirty="0"/>
              <a:t>Problem Solving </a:t>
            </a:r>
          </a:p>
          <a:p>
            <a:endParaRPr lang="en-GB" sz="2000" dirty="0"/>
          </a:p>
          <a:p>
            <a:endParaRPr lang="en-GB" sz="2000" dirty="0"/>
          </a:p>
          <a:p>
            <a:r>
              <a:rPr lang="en-GB" sz="2000" dirty="0"/>
              <a:t> </a:t>
            </a:r>
          </a:p>
        </p:txBody>
      </p:sp>
      <p:pic>
        <p:nvPicPr>
          <p:cNvPr id="6146" name="Picture 2" descr="Police struggling to tackle rising extremism because of 'weak' government  response | The Independent">
            <a:extLst>
              <a:ext uri="{FF2B5EF4-FFF2-40B4-BE49-F238E27FC236}">
                <a16:creationId xmlns:a16="http://schemas.microsoft.com/office/drawing/2014/main" id="{E3688830-25B9-084C-96C9-1BCFA5E55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3253" y="3287977"/>
            <a:ext cx="2912111" cy="187902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Mixed reaction over stop-and-search | UK | News | Express.co.uk">
            <a:extLst>
              <a:ext uri="{FF2B5EF4-FFF2-40B4-BE49-F238E27FC236}">
                <a16:creationId xmlns:a16="http://schemas.microsoft.com/office/drawing/2014/main" id="{FA6A86EC-9209-BE4A-8DB9-93CC8D2272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27076" y="283082"/>
            <a:ext cx="3289300" cy="24638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No Xbox very disappointed': The amusing reviews of Croydon police stations  on Google - Croydon Advertiser">
            <a:extLst>
              <a:ext uri="{FF2B5EF4-FFF2-40B4-BE49-F238E27FC236}">
                <a16:creationId xmlns:a16="http://schemas.microsoft.com/office/drawing/2014/main" id="{0EA21FB1-F498-1A49-9A94-BCC87137F2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08576" y="1844709"/>
            <a:ext cx="2435978" cy="154028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An Alabama Man Is Suing A Deputy Because He Says Tight Handcuffs Led To An  Amputation : NPR">
            <a:extLst>
              <a:ext uri="{FF2B5EF4-FFF2-40B4-BE49-F238E27FC236}">
                <a16:creationId xmlns:a16="http://schemas.microsoft.com/office/drawing/2014/main" id="{CD771033-6C00-A646-8FB6-9C2225CFD89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88197" y="4937957"/>
            <a:ext cx="2056357" cy="154028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74E6958-1D18-1F40-B513-36A57CEBC8F2}"/>
              </a:ext>
            </a:extLst>
          </p:cNvPr>
          <p:cNvSpPr/>
          <p:nvPr/>
        </p:nvSpPr>
        <p:spPr>
          <a:xfrm>
            <a:off x="4213654" y="283082"/>
            <a:ext cx="1334530" cy="8784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Recording 12 Jan 2022 at 22:52:26" descr="Audio Recording 12 Jan 2022 at 22:52:26">
            <a:hlinkClick r:id="" action="ppaction://media"/>
            <a:extLst>
              <a:ext uri="{FF2B5EF4-FFF2-40B4-BE49-F238E27FC236}">
                <a16:creationId xmlns:a16="http://schemas.microsoft.com/office/drawing/2014/main" id="{70C57853-6A9E-4646-AC50-E8E21B84B9F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474519" y="311972"/>
            <a:ext cx="812800" cy="812800"/>
          </a:xfrm>
          <a:prstGeom prst="rect">
            <a:avLst/>
          </a:prstGeom>
        </p:spPr>
      </p:pic>
    </p:spTree>
    <p:extLst>
      <p:ext uri="{BB962C8B-B14F-4D97-AF65-F5344CB8AC3E}">
        <p14:creationId xmlns:p14="http://schemas.microsoft.com/office/powerpoint/2010/main" val="78368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22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4"/>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89BE91B-8652-E649-B69D-A80E6DB788F6}"/>
              </a:ext>
            </a:extLst>
          </p:cNvPr>
          <p:cNvSpPr txBox="1"/>
          <p:nvPr/>
        </p:nvSpPr>
        <p:spPr>
          <a:xfrm>
            <a:off x="178443" y="916754"/>
            <a:ext cx="4099267" cy="369332"/>
          </a:xfrm>
          <a:prstGeom prst="rect">
            <a:avLst/>
          </a:prstGeom>
          <a:noFill/>
        </p:spPr>
        <p:txBody>
          <a:bodyPr wrap="square" rtlCol="0">
            <a:spAutoFit/>
          </a:bodyPr>
          <a:lstStyle/>
          <a:p>
            <a:r>
              <a:rPr lang="en-GB" dirty="0"/>
              <a:t>By next workshop (on-campus) 01/02/22 </a:t>
            </a:r>
          </a:p>
        </p:txBody>
      </p:sp>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sp>
        <p:nvSpPr>
          <p:cNvPr id="7" name="Rectangle 6">
            <a:extLst>
              <a:ext uri="{FF2B5EF4-FFF2-40B4-BE49-F238E27FC236}">
                <a16:creationId xmlns:a16="http://schemas.microsoft.com/office/drawing/2014/main" id="{8C463CF6-5BEC-2741-A6C7-4664661EC4FA}"/>
              </a:ext>
            </a:extLst>
          </p:cNvPr>
          <p:cNvSpPr/>
          <p:nvPr/>
        </p:nvSpPr>
        <p:spPr>
          <a:xfrm>
            <a:off x="4707924" y="916754"/>
            <a:ext cx="1388076" cy="10109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Recording 12 Jan 2022 at 22:55:07" descr="Audio Recording 12 Jan 2022 at 22:55:07">
            <a:hlinkClick r:id="" action="ppaction://media"/>
            <a:extLst>
              <a:ext uri="{FF2B5EF4-FFF2-40B4-BE49-F238E27FC236}">
                <a16:creationId xmlns:a16="http://schemas.microsoft.com/office/drawing/2014/main" id="{92DFEB24-604A-464C-AD2A-65CFA0E2F4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95562" y="916754"/>
            <a:ext cx="812800" cy="812800"/>
          </a:xfrm>
          <a:prstGeom prst="rect">
            <a:avLst/>
          </a:prstGeom>
        </p:spPr>
      </p:pic>
    </p:spTree>
    <p:extLst>
      <p:ext uri="{BB962C8B-B14F-4D97-AF65-F5344CB8AC3E}">
        <p14:creationId xmlns:p14="http://schemas.microsoft.com/office/powerpoint/2010/main" val="1669123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extLst>
              <p:ext uri="{D42A27DB-BD31-4B8C-83A1-F6EECF244321}">
                <p14:modId xmlns:p14="http://schemas.microsoft.com/office/powerpoint/2010/main" val="2750158179"/>
              </p:ext>
            </p:extLst>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
        <p:nvSpPr>
          <p:cNvPr id="4" name="Rectangle 3">
            <a:extLst>
              <a:ext uri="{FF2B5EF4-FFF2-40B4-BE49-F238E27FC236}">
                <a16:creationId xmlns:a16="http://schemas.microsoft.com/office/drawing/2014/main" id="{CB3BDF0B-E5E0-AC48-A0D5-21BA52068877}"/>
              </a:ext>
            </a:extLst>
          </p:cNvPr>
          <p:cNvSpPr/>
          <p:nvPr/>
        </p:nvSpPr>
        <p:spPr>
          <a:xfrm>
            <a:off x="8229600" y="160638"/>
            <a:ext cx="1569308" cy="10626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Audio Recording 12 Jan 2022 at 22:57:17" descr="Audio Recording 12 Jan 2022 at 22:57:17">
            <a:hlinkClick r:id="" action="ppaction://media"/>
            <a:extLst>
              <a:ext uri="{FF2B5EF4-FFF2-40B4-BE49-F238E27FC236}">
                <a16:creationId xmlns:a16="http://schemas.microsoft.com/office/drawing/2014/main" id="{8D4366A3-6C1A-B044-9355-CE9E98E392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07854" y="188785"/>
            <a:ext cx="812800" cy="812800"/>
          </a:xfrm>
          <a:prstGeom prst="rect">
            <a:avLst/>
          </a:prstGeom>
        </p:spPr>
      </p:pic>
    </p:spTree>
    <p:extLst>
      <p:ext uri="{BB962C8B-B14F-4D97-AF65-F5344CB8AC3E}">
        <p14:creationId xmlns:p14="http://schemas.microsoft.com/office/powerpoint/2010/main" val="1623494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6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2155371"/>
            <a:ext cx="3613876" cy="2547257"/>
          </a:xfrm>
          <a:noFill/>
        </p:spPr>
        <p:txBody>
          <a:bodyPr vert="horz" lIns="91440" tIns="45720" rIns="91440" bIns="45720" rtlCol="0" anchor="ctr">
            <a:normAutofit/>
          </a:bodyPr>
          <a:lstStyle/>
          <a:p>
            <a:pPr algn="ctr"/>
            <a:r>
              <a:rPr lang="en-US" sz="3600" u="sng" kern="1200" dirty="0">
                <a:solidFill>
                  <a:srgbClr val="FFFFFF"/>
                </a:solidFill>
                <a:latin typeface="+mj-lt"/>
                <a:ea typeface="+mj-ea"/>
                <a:cs typeface="+mj-cs"/>
              </a:rPr>
              <a:t>Standards of Professional Behaviour </a:t>
            </a:r>
            <a:br>
              <a:rPr lang="en-US" sz="3600" u="sng"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4"/>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pic>
        <p:nvPicPr>
          <p:cNvPr id="3" name="Audio Recording 12 Jan 2022 at 23:00:02" descr="Audio Recording 12 Jan 2022 at 23:00:02">
            <a:hlinkClick r:id="" action="ppaction://media"/>
            <a:extLst>
              <a:ext uri="{FF2B5EF4-FFF2-40B4-BE49-F238E27FC236}">
                <a16:creationId xmlns:a16="http://schemas.microsoft.com/office/drawing/2014/main" id="{15A2A891-BA6C-E249-8D81-48F9C41000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55210" y="3907125"/>
            <a:ext cx="812800" cy="812800"/>
          </a:xfrm>
          <a:prstGeom prst="rect">
            <a:avLst/>
          </a:prstGeom>
        </p:spPr>
      </p:pic>
    </p:spTree>
    <p:extLst>
      <p:ext uri="{BB962C8B-B14F-4D97-AF65-F5344CB8AC3E}">
        <p14:creationId xmlns:p14="http://schemas.microsoft.com/office/powerpoint/2010/main" val="1314479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6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
        <p:nvSpPr>
          <p:cNvPr id="5" name="Rectangle 4">
            <a:extLst>
              <a:ext uri="{FF2B5EF4-FFF2-40B4-BE49-F238E27FC236}">
                <a16:creationId xmlns:a16="http://schemas.microsoft.com/office/drawing/2014/main" id="{84ADE678-CC8C-1B42-A902-19FDF3ABF6FF}"/>
              </a:ext>
            </a:extLst>
          </p:cNvPr>
          <p:cNvSpPr/>
          <p:nvPr/>
        </p:nvSpPr>
        <p:spPr>
          <a:xfrm>
            <a:off x="370703" y="1136822"/>
            <a:ext cx="1334529" cy="10997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Audio Recording 12 Jan 2022 at 23:03:37" descr="Audio Recording 12 Jan 2022 at 23:03:37">
            <a:hlinkClick r:id="" action="ppaction://media"/>
            <a:extLst>
              <a:ext uri="{FF2B5EF4-FFF2-40B4-BE49-F238E27FC236}">
                <a16:creationId xmlns:a16="http://schemas.microsoft.com/office/drawing/2014/main" id="{B1A001F7-332B-FA46-8B8A-ACE3DEADCD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2664" y="1239066"/>
            <a:ext cx="812800" cy="812800"/>
          </a:xfrm>
          <a:prstGeom prst="rect">
            <a:avLst/>
          </a:prstGeom>
        </p:spPr>
      </p:pic>
    </p:spTree>
    <p:extLst>
      <p:ext uri="{BB962C8B-B14F-4D97-AF65-F5344CB8AC3E}">
        <p14:creationId xmlns:p14="http://schemas.microsoft.com/office/powerpoint/2010/main" val="353021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9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559AD2-A0BC-D84B-B699-17F442F29986}"/>
              </a:ext>
            </a:extLst>
          </p:cNvPr>
          <p:cNvSpPr/>
          <p:nvPr/>
        </p:nvSpPr>
        <p:spPr>
          <a:xfrm>
            <a:off x="8834284" y="96770"/>
            <a:ext cx="2035277" cy="170253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pic>
        <p:nvPicPr>
          <p:cNvPr id="2" name="Audio Recording 12 Jan 2022 at 23:07:09" descr="Audio Recording 12 Jan 2022 at 23:07:09">
            <a:hlinkClick r:id="" action="ppaction://media"/>
            <a:extLst>
              <a:ext uri="{FF2B5EF4-FFF2-40B4-BE49-F238E27FC236}">
                <a16:creationId xmlns:a16="http://schemas.microsoft.com/office/drawing/2014/main" id="{7F7F842A-0462-8043-8463-AD3889AA30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45522" y="490722"/>
            <a:ext cx="812800" cy="812800"/>
          </a:xfrm>
          <a:prstGeom prst="rect">
            <a:avLst/>
          </a:prstGeom>
        </p:spPr>
      </p:pic>
    </p:spTree>
    <p:extLst>
      <p:ext uri="{BB962C8B-B14F-4D97-AF65-F5344CB8AC3E}">
        <p14:creationId xmlns:p14="http://schemas.microsoft.com/office/powerpoint/2010/main" val="336374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2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1C073C-191A-E449-9CF6-AEFD7281E046}"/>
              </a:ext>
            </a:extLst>
          </p:cNvPr>
          <p:cNvSpPr/>
          <p:nvPr/>
        </p:nvSpPr>
        <p:spPr>
          <a:xfrm>
            <a:off x="5701770" y="5356245"/>
            <a:ext cx="1303416" cy="95298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6"/>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7"/>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8"/>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9"/>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10"/>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11"/>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2"/>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2"/>
              </a:rPr>
              <a:t>here</a:t>
            </a:r>
            <a:r>
              <a:rPr lang="en-GB" sz="2800" dirty="0"/>
              <a:t>) </a:t>
            </a:r>
          </a:p>
          <a:p>
            <a:endParaRPr lang="en-GB" sz="2800" dirty="0"/>
          </a:p>
          <a:p>
            <a:r>
              <a:rPr lang="en-GB" sz="2800" dirty="0"/>
              <a:t>What does each stage involve?</a:t>
            </a:r>
          </a:p>
          <a:p>
            <a:endParaRPr lang="en-GB" sz="2800" dirty="0"/>
          </a:p>
          <a:p>
            <a:r>
              <a:rPr lang="en-GB" sz="1600" dirty="0"/>
              <a:t>(We will be discussing each stage next Tuesday)</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pic>
        <p:nvPicPr>
          <p:cNvPr id="3" name="Audio Recording 12 Jan 2022 at 23:10:13" descr="Audio Recording 12 Jan 2022 at 23:10:13">
            <a:hlinkClick r:id="" action="ppaction://media"/>
            <a:extLst>
              <a:ext uri="{FF2B5EF4-FFF2-40B4-BE49-F238E27FC236}">
                <a16:creationId xmlns:a16="http://schemas.microsoft.com/office/drawing/2014/main" id="{1ACC9690-DF7B-564A-BBF4-41BCCA0BE12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7078" y="5399073"/>
            <a:ext cx="812800" cy="812800"/>
          </a:xfrm>
          <a:prstGeom prst="rect">
            <a:avLst/>
          </a:prstGeom>
        </p:spPr>
      </p:pic>
    </p:spTree>
    <p:extLst>
      <p:ext uri="{BB962C8B-B14F-4D97-AF65-F5344CB8AC3E}">
        <p14:creationId xmlns:p14="http://schemas.microsoft.com/office/powerpoint/2010/main" val="3814677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2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Discretion – what does it mean?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4"/>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pic>
        <p:nvPicPr>
          <p:cNvPr id="4" name="Audio Recording 12 Jan 2022 at 23:13:26" descr="Audio Recording 12 Jan 2022 at 23:13:26">
            <a:hlinkClick r:id="" action="ppaction://media"/>
            <a:extLst>
              <a:ext uri="{FF2B5EF4-FFF2-40B4-BE49-F238E27FC236}">
                <a16:creationId xmlns:a16="http://schemas.microsoft.com/office/drawing/2014/main" id="{E711A556-D8E9-5B4C-A859-27EA130225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66632" y="758159"/>
            <a:ext cx="812800" cy="812800"/>
          </a:xfrm>
          <a:prstGeom prst="rect">
            <a:avLst/>
          </a:prstGeom>
        </p:spPr>
      </p:pic>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805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2 Jan 2022 at 23:15:22" descr="Audio Recording 12 Jan 2022 at 23:15:22">
            <a:hlinkClick r:id="" action="ppaction://media"/>
            <a:extLst>
              <a:ext uri="{FF2B5EF4-FFF2-40B4-BE49-F238E27FC236}">
                <a16:creationId xmlns:a16="http://schemas.microsoft.com/office/drawing/2014/main" id="{C72B456D-1C97-A945-A3C7-0A6B3B77DF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54723" y="2834271"/>
            <a:ext cx="812800" cy="812800"/>
          </a:xfrm>
          <a:prstGeom prst="rect">
            <a:avLst/>
          </a:prstGeom>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9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Recording 12 Jan 2022 at 23:18:14" descr="Audio Recording 12 Jan 2022 at 23:18:14">
            <a:hlinkClick r:id="" action="ppaction://media"/>
            <a:extLst>
              <a:ext uri="{FF2B5EF4-FFF2-40B4-BE49-F238E27FC236}">
                <a16:creationId xmlns:a16="http://schemas.microsoft.com/office/drawing/2014/main" id="{A62BE4FD-D371-4D4E-826C-B52D1CA4C5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0439" y="3834925"/>
            <a:ext cx="812800" cy="812800"/>
          </a:xfrm>
          <a:prstGeom prst="rect">
            <a:avLst/>
          </a:prstGeom>
        </p:spPr>
      </p:pic>
    </p:spTree>
    <p:extLst>
      <p:ext uri="{BB962C8B-B14F-4D97-AF65-F5344CB8AC3E}">
        <p14:creationId xmlns:p14="http://schemas.microsoft.com/office/powerpoint/2010/main" val="1260196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44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a:solidFill>
                  <a:schemeClr val="bg1"/>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pic>
        <p:nvPicPr>
          <p:cNvPr id="5" name="Audio Recording 12 Jan 2022 at 23:20:18" descr="Audio Recording 12 Jan 2022 at 23:20:18">
            <a:hlinkClick r:id="" action="ppaction://media"/>
            <a:extLst>
              <a:ext uri="{FF2B5EF4-FFF2-40B4-BE49-F238E27FC236}">
                <a16:creationId xmlns:a16="http://schemas.microsoft.com/office/drawing/2014/main" id="{1CFDE605-17BD-E24D-B557-46F2E1A699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43961" y="681038"/>
            <a:ext cx="812800" cy="812800"/>
          </a:xfrm>
          <a:prstGeom prst="rect">
            <a:avLst/>
          </a:prstGeom>
        </p:spPr>
      </p:pic>
    </p:spTree>
    <p:extLst>
      <p:ext uri="{BB962C8B-B14F-4D97-AF65-F5344CB8AC3E}">
        <p14:creationId xmlns:p14="http://schemas.microsoft.com/office/powerpoint/2010/main" val="821352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4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76" name="Rectangle 7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a:bodyPr>
          <a:lstStyle/>
          <a:p>
            <a:r>
              <a:rPr lang="en-GB" sz="1600" dirty="0"/>
              <a:t>Officers should consider Human Rights before every decision </a:t>
            </a:r>
          </a:p>
          <a:p>
            <a:r>
              <a:rPr lang="en-GB" sz="1600" dirty="0"/>
              <a:t>Officers need to justify every decision they make </a:t>
            </a:r>
          </a:p>
          <a:p>
            <a:r>
              <a:rPr lang="en-GB" sz="1600" dirty="0"/>
              <a:t>A balanced approach needs to be considered and demonstrated. The action must be proportionate, the minimum level needed to complete the legitimate aim</a:t>
            </a:r>
          </a:p>
          <a:p>
            <a:r>
              <a:rPr lang="en-GB" sz="1600" dirty="0"/>
              <a:t>Any actions officers take </a:t>
            </a:r>
            <a:r>
              <a:rPr lang="en-GB" sz="1600" b="1" dirty="0"/>
              <a:t>must </a:t>
            </a:r>
            <a:r>
              <a:rPr lang="en-GB" sz="1600" dirty="0"/>
              <a:t>have a basis in law.</a:t>
            </a:r>
            <a:br>
              <a:rPr lang="en-GB" sz="1600" dirty="0"/>
            </a:br>
            <a:r>
              <a:rPr lang="en-GB" sz="1600" dirty="0"/>
              <a:t>Whatever intervention an officer selects will always have an affect on their accountability, ultimately in court</a:t>
            </a:r>
          </a:p>
          <a:p>
            <a:r>
              <a:rPr lang="en-GB" sz="1600" dirty="0"/>
              <a:t>Officers must only do what is necessary to achieve the legitimate aim</a:t>
            </a:r>
          </a:p>
          <a:p>
            <a:r>
              <a:rPr lang="en-GB" sz="1600" dirty="0"/>
              <a:t>Officer’s actions must be ethical </a:t>
            </a:r>
          </a:p>
          <a:p>
            <a:r>
              <a:rPr lang="en-GB" sz="1600" dirty="0"/>
              <a:t>Officers must think ‘PROMOTE HUMAN RIGHTS’ at all times!</a:t>
            </a:r>
          </a:p>
          <a:p>
            <a:endParaRPr lang="en-GB" sz="1600" dirty="0"/>
          </a:p>
        </p:txBody>
      </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pic>
        <p:nvPicPr>
          <p:cNvPr id="4" name="Audio Recording 12 Jan 2022 at 23:21:35" descr="Audio Recording 12 Jan 2022 at 23:21:35">
            <a:hlinkClick r:id="" action="ppaction://media"/>
            <a:extLst>
              <a:ext uri="{FF2B5EF4-FFF2-40B4-BE49-F238E27FC236}">
                <a16:creationId xmlns:a16="http://schemas.microsoft.com/office/drawing/2014/main" id="{E9AE4353-93F4-6D44-B0A0-B4A738949A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21354" y="3496717"/>
            <a:ext cx="812800" cy="812800"/>
          </a:xfrm>
          <a:prstGeom prst="rect">
            <a:avLst/>
          </a:prstGeom>
        </p:spPr>
      </p:pic>
    </p:spTree>
    <p:extLst>
      <p:ext uri="{BB962C8B-B14F-4D97-AF65-F5344CB8AC3E}">
        <p14:creationId xmlns:p14="http://schemas.microsoft.com/office/powerpoint/2010/main" val="16727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8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4"/>
          <a:stretch>
            <a:fillRect/>
          </a:stretch>
        </p:blipFill>
        <p:spPr>
          <a:xfrm>
            <a:off x="528954" y="519619"/>
            <a:ext cx="10905066" cy="531622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BB56018B-CEC2-744B-B43B-EEB5A07E782C}"/>
              </a:ext>
            </a:extLst>
          </p:cNvPr>
          <p:cNvSpPr/>
          <p:nvPr/>
        </p:nvSpPr>
        <p:spPr>
          <a:xfrm>
            <a:off x="10176387" y="1076632"/>
            <a:ext cx="1681316" cy="1327355"/>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Recording 12 Jan 2022 at 23:22:35" descr="Audio Recording 12 Jan 2022 at 23:22:35">
            <a:hlinkClick r:id="" action="ppaction://media"/>
            <a:extLst>
              <a:ext uri="{FF2B5EF4-FFF2-40B4-BE49-F238E27FC236}">
                <a16:creationId xmlns:a16="http://schemas.microsoft.com/office/drawing/2014/main" id="{B06799F0-4A05-6C48-8007-98DF6523C3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4084" y="1383089"/>
            <a:ext cx="812800" cy="812800"/>
          </a:xfrm>
          <a:prstGeom prst="rect">
            <a:avLst/>
          </a:prstGeom>
        </p:spPr>
      </p:pic>
    </p:spTree>
    <p:extLst>
      <p:ext uri="{BB962C8B-B14F-4D97-AF65-F5344CB8AC3E}">
        <p14:creationId xmlns:p14="http://schemas.microsoft.com/office/powerpoint/2010/main" val="2319261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5"/>
          <a:stretch>
            <a:fillRect/>
          </a:stretch>
        </p:blipFill>
        <p:spPr>
          <a:xfrm>
            <a:off x="2609850" y="1035050"/>
            <a:ext cx="6972300" cy="4787900"/>
          </a:xfrm>
          <a:prstGeom prst="rect">
            <a:avLst/>
          </a:prstGeom>
        </p:spPr>
      </p:pic>
      <p:sp>
        <p:nvSpPr>
          <p:cNvPr id="2" name="Rectangle 1">
            <a:extLst>
              <a:ext uri="{FF2B5EF4-FFF2-40B4-BE49-F238E27FC236}">
                <a16:creationId xmlns:a16="http://schemas.microsoft.com/office/drawing/2014/main" id="{D0E87251-CEF2-8C4B-AACE-127B1A71ACE1}"/>
              </a:ext>
            </a:extLst>
          </p:cNvPr>
          <p:cNvSpPr/>
          <p:nvPr/>
        </p:nvSpPr>
        <p:spPr>
          <a:xfrm>
            <a:off x="10107827" y="803189"/>
            <a:ext cx="1680519" cy="133453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Recording 12 Jan 2022 at 23:27:30" descr="Audio Recording 12 Jan 2022 at 23:27:30">
            <a:hlinkClick r:id="" action="ppaction://media"/>
            <a:extLst>
              <a:ext uri="{FF2B5EF4-FFF2-40B4-BE49-F238E27FC236}">
                <a16:creationId xmlns:a16="http://schemas.microsoft.com/office/drawing/2014/main" id="{ED2AC036-1364-654C-A472-F930AD80EF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41686" y="1064054"/>
            <a:ext cx="812800" cy="812800"/>
          </a:xfrm>
          <a:prstGeom prst="rect">
            <a:avLst/>
          </a:prstGeom>
        </p:spPr>
      </p:pic>
    </p:spTree>
    <p:extLst>
      <p:ext uri="{BB962C8B-B14F-4D97-AF65-F5344CB8AC3E}">
        <p14:creationId xmlns:p14="http://schemas.microsoft.com/office/powerpoint/2010/main" val="196278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35376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BBE655A-39F5-6F4D-AFA0-ADA810065E15}"/>
              </a:ext>
            </a:extLst>
          </p:cNvPr>
          <p:cNvSpPr>
            <a:spLocks noGrp="1"/>
          </p:cNvSpPr>
          <p:nvPr>
            <p:ph type="title"/>
          </p:nvPr>
        </p:nvSpPr>
        <p:spPr>
          <a:xfrm>
            <a:off x="731520" y="731520"/>
            <a:ext cx="6089904" cy="1426464"/>
          </a:xfrm>
        </p:spPr>
        <p:txBody>
          <a:bodyPr>
            <a:normAutofit/>
          </a:bodyPr>
          <a:lstStyle/>
          <a:p>
            <a:r>
              <a:rPr lang="en-GB">
                <a:solidFill>
                  <a:srgbClr val="FFFFFF"/>
                </a:solidFill>
              </a:rPr>
              <a:t>The Police and Criminal Evidence Act 1984</a:t>
            </a:r>
          </a:p>
        </p:txBody>
      </p:sp>
      <p:sp>
        <p:nvSpPr>
          <p:cNvPr id="137" name="Rectangle 13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9"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8ED43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1"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9FDFE7-B025-4D4C-95B5-B3C8A1D27DB1}"/>
              </a:ext>
            </a:extLst>
          </p:cNvPr>
          <p:cNvSpPr>
            <a:spLocks noGrp="1"/>
          </p:cNvSpPr>
          <p:nvPr>
            <p:ph idx="1"/>
          </p:nvPr>
        </p:nvSpPr>
        <p:spPr>
          <a:xfrm>
            <a:off x="789456" y="2798385"/>
            <a:ext cx="6031967" cy="3283260"/>
          </a:xfrm>
        </p:spPr>
        <p:txBody>
          <a:bodyPr anchor="ctr">
            <a:normAutofit/>
          </a:bodyPr>
          <a:lstStyle/>
          <a:p>
            <a:pPr marL="0" indent="0">
              <a:buNone/>
            </a:pPr>
            <a:r>
              <a:rPr lang="en-GB" sz="2000" dirty="0"/>
              <a:t>Key legislation in relation to:</a:t>
            </a:r>
          </a:p>
          <a:p>
            <a:pPr marL="0" indent="0">
              <a:buNone/>
            </a:pPr>
            <a:r>
              <a:rPr lang="en-GB" sz="2000" dirty="0"/>
              <a:t> </a:t>
            </a:r>
          </a:p>
          <a:p>
            <a:r>
              <a:rPr lang="en-GB" sz="2000" dirty="0"/>
              <a:t>Criminal investigation procedures in England and Wales</a:t>
            </a:r>
          </a:p>
          <a:p>
            <a:r>
              <a:rPr lang="en-GB" sz="2000" dirty="0"/>
              <a:t>Applying the principles of justice, honesty and workability in the investigative process </a:t>
            </a:r>
          </a:p>
          <a:p>
            <a:r>
              <a:rPr lang="en-GB" sz="2000" dirty="0"/>
              <a:t>Protection of the rights of all individuals </a:t>
            </a:r>
          </a:p>
          <a:p>
            <a:r>
              <a:rPr lang="en-GB" sz="2000" dirty="0"/>
              <a:t>Police powers for search and arrest</a:t>
            </a:r>
          </a:p>
          <a:p>
            <a:endParaRPr lang="en-GB" sz="2000" dirty="0"/>
          </a:p>
        </p:txBody>
      </p:sp>
      <p:pic>
        <p:nvPicPr>
          <p:cNvPr id="4098" name="Picture 2" descr="The Police and Criminal Evidence Act 1984 (PACE) - Geoffrey Miller  Solicitors">
            <a:extLst>
              <a:ext uri="{FF2B5EF4-FFF2-40B4-BE49-F238E27FC236}">
                <a16:creationId xmlns:a16="http://schemas.microsoft.com/office/drawing/2014/main" id="{1E9E399E-ACF6-0245-9B1E-81AA8533027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471" r="5850"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2 Jan 2022 at 23:31:07" descr="Audio Recording 12 Jan 2022 at 23:31:07">
            <a:hlinkClick r:id="" action="ppaction://media"/>
            <a:extLst>
              <a:ext uri="{FF2B5EF4-FFF2-40B4-BE49-F238E27FC236}">
                <a16:creationId xmlns:a16="http://schemas.microsoft.com/office/drawing/2014/main" id="{B1511C26-D61E-7F46-95FF-184467AB64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50837" y="1427845"/>
            <a:ext cx="812800" cy="812800"/>
          </a:xfrm>
          <a:prstGeom prst="rect">
            <a:avLst/>
          </a:prstGeom>
        </p:spPr>
      </p:pic>
    </p:spTree>
    <p:extLst>
      <p:ext uri="{BB962C8B-B14F-4D97-AF65-F5344CB8AC3E}">
        <p14:creationId xmlns:p14="http://schemas.microsoft.com/office/powerpoint/2010/main" val="2877622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extLst>
              <p:ext uri="{D42A27DB-BD31-4B8C-83A1-F6EECF244321}">
                <p14:modId xmlns:p14="http://schemas.microsoft.com/office/powerpoint/2010/main" val="3906682262"/>
              </p:ext>
            </p:extLst>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4"/>
            <a:extLst>
              <a:ext uri="{FF2B5EF4-FFF2-40B4-BE49-F238E27FC236}">
                <a16:creationId xmlns:a16="http://schemas.microsoft.com/office/drawing/2014/main" id="{2A5622E5-A489-0149-877F-6DFF4D3A2F1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6346" y="4303838"/>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7758952" y="3980672"/>
            <a:ext cx="2895600" cy="646331"/>
          </a:xfrm>
          <a:prstGeom prst="rect">
            <a:avLst/>
          </a:prstGeom>
          <a:noFill/>
        </p:spPr>
        <p:txBody>
          <a:bodyPr wrap="square" rtlCol="0">
            <a:spAutoFit/>
          </a:bodyPr>
          <a:lstStyle/>
          <a:p>
            <a:r>
              <a:rPr lang="en-GB" dirty="0"/>
              <a:t>Further reading on PACE codes of Practice click </a:t>
            </a:r>
            <a:r>
              <a:rPr lang="en-GB" dirty="0">
                <a:hlinkClick r:id="rId4"/>
              </a:rPr>
              <a:t>here</a:t>
            </a:r>
            <a:endParaRPr lang="en-GB" dirty="0"/>
          </a:p>
        </p:txBody>
      </p:sp>
      <p:sp>
        <p:nvSpPr>
          <p:cNvPr id="10" name="TextBox 9">
            <a:extLst>
              <a:ext uri="{FF2B5EF4-FFF2-40B4-BE49-F238E27FC236}">
                <a16:creationId xmlns:a16="http://schemas.microsoft.com/office/drawing/2014/main" id="{E2787AD4-4AA2-2C43-9B0B-C4003DC4A05C}"/>
              </a:ext>
            </a:extLst>
          </p:cNvPr>
          <p:cNvSpPr txBox="1"/>
          <p:nvPr/>
        </p:nvSpPr>
        <p:spPr>
          <a:xfrm>
            <a:off x="7701578" y="956767"/>
            <a:ext cx="4114800" cy="2862322"/>
          </a:xfrm>
          <a:prstGeom prst="rect">
            <a:avLst/>
          </a:prstGeom>
          <a:noFill/>
        </p:spPr>
        <p:txBody>
          <a:bodyPr wrap="square" rtlCol="0">
            <a:spAutoFit/>
          </a:bodyPr>
          <a:lstStyle/>
          <a:p>
            <a:r>
              <a:rPr lang="en-GB" b="1" u="sng" dirty="0"/>
              <a:t>Research Task </a:t>
            </a:r>
            <a:br>
              <a:rPr lang="en-GB" dirty="0"/>
            </a:br>
            <a:br>
              <a:rPr lang="en-GB" dirty="0"/>
            </a:br>
            <a:r>
              <a:rPr lang="en-GB" dirty="0"/>
              <a:t>1. What is the history behind the PACE Act 1984?</a:t>
            </a:r>
          </a:p>
          <a:p>
            <a:endParaRPr lang="en-GB" dirty="0"/>
          </a:p>
          <a:p>
            <a:r>
              <a:rPr lang="en-GB" dirty="0"/>
              <a:t>2. Why is it important that policing students (you!) learn about it? </a:t>
            </a:r>
          </a:p>
          <a:p>
            <a:endParaRPr lang="en-GB" dirty="0"/>
          </a:p>
          <a:p>
            <a:endParaRPr lang="en-GB" dirty="0"/>
          </a:p>
          <a:p>
            <a:r>
              <a:rPr lang="en-GB" dirty="0"/>
              <a:t>(Will be discussed in workshop 01/02/22) </a:t>
            </a:r>
          </a:p>
        </p:txBody>
      </p:sp>
      <p:pic>
        <p:nvPicPr>
          <p:cNvPr id="3" name="Audio Recording 12 Jan 2022 at 23:33:45" descr="Audio Recording 12 Jan 2022 at 23:33:45">
            <a:hlinkClick r:id="" action="ppaction://media"/>
            <a:extLst>
              <a:ext uri="{FF2B5EF4-FFF2-40B4-BE49-F238E27FC236}">
                <a16:creationId xmlns:a16="http://schemas.microsoft.com/office/drawing/2014/main" id="{5C4AFB6D-38A0-EA47-9566-6203A6589E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403682"/>
            <a:ext cx="812800" cy="812800"/>
          </a:xfrm>
          <a:prstGeom prst="rect">
            <a:avLst/>
          </a:prstGeom>
        </p:spPr>
      </p:pic>
    </p:spTree>
    <p:extLst>
      <p:ext uri="{BB962C8B-B14F-4D97-AF65-F5344CB8AC3E}">
        <p14:creationId xmlns:p14="http://schemas.microsoft.com/office/powerpoint/2010/main" val="63736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6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pic>
        <p:nvPicPr>
          <p:cNvPr id="3" name="Audio Recording 12 Jan 2022 at 23:35:16" descr="Audio Recording 12 Jan 2022 at 23:35:16">
            <a:hlinkClick r:id="" action="ppaction://media"/>
            <a:extLst>
              <a:ext uri="{FF2B5EF4-FFF2-40B4-BE49-F238E27FC236}">
                <a16:creationId xmlns:a16="http://schemas.microsoft.com/office/drawing/2014/main" id="{C1B50F2E-D5BB-414E-8169-ABED9EDDBE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19138" y="373861"/>
            <a:ext cx="812800" cy="812800"/>
          </a:xfrm>
          <a:prstGeom prst="rect">
            <a:avLst/>
          </a:prstGeom>
        </p:spPr>
      </p:pic>
    </p:spTree>
    <p:extLst>
      <p:ext uri="{BB962C8B-B14F-4D97-AF65-F5344CB8AC3E}">
        <p14:creationId xmlns:p14="http://schemas.microsoft.com/office/powerpoint/2010/main" val="61329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9BC99FC-1222-5D48-A968-D2571E850452}"/>
              </a:ext>
            </a:extLst>
          </p:cNvPr>
          <p:cNvSpPr/>
          <p:nvPr/>
        </p:nvSpPr>
        <p:spPr>
          <a:xfrm>
            <a:off x="8214852" y="5105670"/>
            <a:ext cx="1873045" cy="1501607"/>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20482" name="Picture 2" descr="The Brains and Brawn of Criminal Law: Mens Rea and Actus Reus | Queen's  Certificate in Law">
            <a:extLst>
              <a:ext uri="{FF2B5EF4-FFF2-40B4-BE49-F238E27FC236}">
                <a16:creationId xmlns:a16="http://schemas.microsoft.com/office/drawing/2014/main" id="{AAF14140-56CE-204D-B595-302B64CE865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6909"/>
          <a:stretch/>
        </p:blipFill>
        <p:spPr bwMode="auto">
          <a:xfrm>
            <a:off x="1207760" y="549714"/>
            <a:ext cx="5297878" cy="36468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BCBF10-799A-B443-BAA1-B92985699B0C}"/>
              </a:ext>
            </a:extLst>
          </p:cNvPr>
          <p:cNvSpPr txBox="1"/>
          <p:nvPr/>
        </p:nvSpPr>
        <p:spPr>
          <a:xfrm>
            <a:off x="6943633" y="549714"/>
            <a:ext cx="4162681" cy="4852362"/>
          </a:xfrm>
          <a:prstGeom prst="rect">
            <a:avLst/>
          </a:prstGeom>
        </p:spPr>
        <p:txBody>
          <a:bodyPr vert="horz" lIns="91440" tIns="45720" rIns="91440" bIns="45720" rtlCol="0" anchor="ctr">
            <a:normAutofit/>
          </a:bodyPr>
          <a:lstStyle/>
          <a:p>
            <a:pPr marL="457200" indent="-228600">
              <a:lnSpc>
                <a:spcPct val="90000"/>
              </a:lnSpc>
              <a:spcAft>
                <a:spcPts val="600"/>
              </a:spcAft>
              <a:buFont typeface="Arial" panose="020B0604020202020204" pitchFamily="34" charset="0"/>
              <a:buChar char="•"/>
            </a:pPr>
            <a:r>
              <a:rPr lang="en-US" sz="3200" dirty="0" err="1">
                <a:solidFill>
                  <a:srgbClr val="FF0000"/>
                </a:solidFill>
                <a:latin typeface="Arial" panose="020B0604020202020204" pitchFamily="34" charset="0"/>
                <a:cs typeface="Arial" panose="020B0604020202020204" pitchFamily="34" charset="0"/>
              </a:rPr>
              <a:t>Mens</a:t>
            </a:r>
            <a:r>
              <a:rPr lang="en-US" sz="3200" dirty="0">
                <a:solidFill>
                  <a:srgbClr val="FF0000"/>
                </a:solidFill>
                <a:latin typeface="Arial" panose="020B0604020202020204" pitchFamily="34" charset="0"/>
                <a:cs typeface="Arial" panose="020B0604020202020204" pitchFamily="34" charset="0"/>
              </a:rPr>
              <a:t> rea</a:t>
            </a:r>
            <a:br>
              <a:rPr lang="en-US" sz="3200" dirty="0">
                <a:solidFill>
                  <a:srgbClr val="FF0000"/>
                </a:solidFill>
                <a:latin typeface="Arial" panose="020B0604020202020204" pitchFamily="34" charset="0"/>
                <a:cs typeface="Arial" panose="020B0604020202020204" pitchFamily="34" charset="0"/>
              </a:rPr>
            </a:br>
            <a:br>
              <a:rPr lang="en-US" sz="3200" dirty="0">
                <a:solidFill>
                  <a:srgbClr val="FF0000"/>
                </a:solidFill>
                <a:latin typeface="Arial" panose="020B0604020202020204" pitchFamily="34" charset="0"/>
                <a:cs typeface="Arial" panose="020B0604020202020204" pitchFamily="34" charset="0"/>
              </a:rPr>
            </a:br>
            <a:endParaRPr lang="en-US" sz="3200" dirty="0">
              <a:solidFill>
                <a:srgbClr val="FF0000"/>
              </a:solidFill>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3200" dirty="0">
                <a:solidFill>
                  <a:srgbClr val="FF0000"/>
                </a:solidFill>
                <a:latin typeface="Arial" panose="020B0604020202020204" pitchFamily="34" charset="0"/>
                <a:cs typeface="Arial" panose="020B0604020202020204" pitchFamily="34" charset="0"/>
              </a:rPr>
              <a:t>Actus reus</a:t>
            </a:r>
            <a:br>
              <a:rPr lang="en-US" sz="3200" dirty="0">
                <a:solidFill>
                  <a:srgbClr val="FF0000"/>
                </a:solidFill>
                <a:latin typeface="Arial" panose="020B0604020202020204" pitchFamily="34" charset="0"/>
                <a:cs typeface="Arial" panose="020B0604020202020204" pitchFamily="34" charset="0"/>
              </a:rPr>
            </a:br>
            <a:br>
              <a:rPr lang="en-US" sz="3200" dirty="0">
                <a:solidFill>
                  <a:srgbClr val="FF0000"/>
                </a:solidFill>
                <a:latin typeface="Arial" panose="020B0604020202020204" pitchFamily="34" charset="0"/>
                <a:cs typeface="Arial" panose="020B0604020202020204" pitchFamily="34" charset="0"/>
              </a:rPr>
            </a:br>
            <a:endParaRPr lang="en-US" sz="3200" dirty="0">
              <a:solidFill>
                <a:srgbClr val="FF0000"/>
              </a:solidFill>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3200" dirty="0">
                <a:solidFill>
                  <a:srgbClr val="FF0000"/>
                </a:solidFill>
                <a:latin typeface="Arial" panose="020B0604020202020204" pitchFamily="34" charset="0"/>
                <a:cs typeface="Arial" panose="020B0604020202020204" pitchFamily="34" charset="0"/>
              </a:rPr>
              <a:t>Transfer of malice </a:t>
            </a:r>
          </a:p>
        </p:txBody>
      </p:sp>
      <p:sp>
        <p:nvSpPr>
          <p:cNvPr id="5" name="TextBox 4">
            <a:extLst>
              <a:ext uri="{FF2B5EF4-FFF2-40B4-BE49-F238E27FC236}">
                <a16:creationId xmlns:a16="http://schemas.microsoft.com/office/drawing/2014/main" id="{4F4A46B2-E433-694C-BD90-1283CA6E5C78}"/>
              </a:ext>
            </a:extLst>
          </p:cNvPr>
          <p:cNvSpPr txBox="1"/>
          <p:nvPr/>
        </p:nvSpPr>
        <p:spPr>
          <a:xfrm>
            <a:off x="1207760" y="5105670"/>
            <a:ext cx="6790108"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Research and explain... </a:t>
            </a:r>
          </a:p>
        </p:txBody>
      </p:sp>
      <p:pic>
        <p:nvPicPr>
          <p:cNvPr id="2" name="Audio Recording 12 Jan 2022 at 23:36:31" descr="Audio Recording 12 Jan 2022 at 23:36:31">
            <a:hlinkClick r:id="" action="ppaction://media"/>
            <a:extLst>
              <a:ext uri="{FF2B5EF4-FFF2-40B4-BE49-F238E27FC236}">
                <a16:creationId xmlns:a16="http://schemas.microsoft.com/office/drawing/2014/main" id="{3DBD558C-9527-1944-8908-2A2366D8B7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39291" y="5428835"/>
            <a:ext cx="812800" cy="812800"/>
          </a:xfrm>
          <a:prstGeom prst="rect">
            <a:avLst/>
          </a:prstGeom>
        </p:spPr>
      </p:pic>
    </p:spTree>
    <p:extLst>
      <p:ext uri="{BB962C8B-B14F-4D97-AF65-F5344CB8AC3E}">
        <p14:creationId xmlns:p14="http://schemas.microsoft.com/office/powerpoint/2010/main" val="193229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4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800D7C5B-FE1C-DA4A-815D-8D2E35915BE0}"/>
              </a:ext>
            </a:extLst>
          </p:cNvPr>
          <p:cNvSpPr/>
          <p:nvPr/>
        </p:nvSpPr>
        <p:spPr>
          <a:xfrm>
            <a:off x="365761" y="523080"/>
            <a:ext cx="8143539" cy="100965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B939B4-FE1F-5540-AB2E-85928C1AFA27}"/>
              </a:ext>
            </a:extLst>
          </p:cNvPr>
          <p:cNvSpPr>
            <a:spLocks noGrp="1"/>
          </p:cNvSpPr>
          <p:nvPr>
            <p:ph type="title"/>
          </p:nvPr>
        </p:nvSpPr>
        <p:spPr/>
        <p:txBody>
          <a:bodyPr/>
          <a:lstStyle/>
          <a:p>
            <a:r>
              <a:rPr lang="en-GB" dirty="0"/>
              <a:t>Next workshop: 01/02/22</a:t>
            </a:r>
          </a:p>
        </p:txBody>
      </p:sp>
      <p:sp>
        <p:nvSpPr>
          <p:cNvPr id="3" name="Content Placeholder 2">
            <a:extLst>
              <a:ext uri="{FF2B5EF4-FFF2-40B4-BE49-F238E27FC236}">
                <a16:creationId xmlns:a16="http://schemas.microsoft.com/office/drawing/2014/main" id="{90C441DC-A5A1-9A4E-9A76-6EBC917F3063}"/>
              </a:ext>
            </a:extLst>
          </p:cNvPr>
          <p:cNvSpPr>
            <a:spLocks noGrp="1"/>
          </p:cNvSpPr>
          <p:nvPr>
            <p:ph idx="1"/>
          </p:nvPr>
        </p:nvSpPr>
        <p:spPr/>
        <p:txBody>
          <a:bodyPr>
            <a:normAutofit fontScale="92500" lnSpcReduction="10000"/>
          </a:bodyPr>
          <a:lstStyle/>
          <a:p>
            <a:r>
              <a:rPr lang="en-GB" dirty="0"/>
              <a:t>The workshop will be on-campus with me</a:t>
            </a:r>
          </a:p>
          <a:p>
            <a:r>
              <a:rPr lang="en-GB" dirty="0"/>
              <a:t>Starts at 09:00hrs - please be on time!</a:t>
            </a:r>
          </a:p>
          <a:p>
            <a:r>
              <a:rPr lang="en-GB" dirty="0"/>
              <a:t>If you cannot attend due to isolating, please email me so I can send you the link for the </a:t>
            </a:r>
            <a:r>
              <a:rPr lang="en-GB"/>
              <a:t>Teams channel</a:t>
            </a:r>
            <a:endParaRPr lang="en-GB" dirty="0"/>
          </a:p>
          <a:p>
            <a:pPr marL="0" indent="0">
              <a:buNone/>
            </a:pPr>
            <a:endParaRPr lang="en-GB" dirty="0"/>
          </a:p>
          <a:p>
            <a:pPr marL="0" indent="0">
              <a:buNone/>
            </a:pPr>
            <a:r>
              <a:rPr lang="en-GB" b="1" u="sng" dirty="0"/>
              <a:t>Tasks to complete by 01/02/22</a:t>
            </a:r>
          </a:p>
          <a:p>
            <a:pPr marL="0" indent="0">
              <a:buNone/>
            </a:pPr>
            <a:r>
              <a:rPr lang="en-GB" dirty="0"/>
              <a:t>- Code of Ethics task (Slide 11)</a:t>
            </a:r>
          </a:p>
          <a:p>
            <a:pPr>
              <a:buFontTx/>
              <a:buChar char="-"/>
            </a:pPr>
            <a:r>
              <a:rPr lang="en-GB" dirty="0"/>
              <a:t>NDM task (Slide 16) </a:t>
            </a:r>
          </a:p>
          <a:p>
            <a:pPr>
              <a:buFontTx/>
              <a:buChar char="-"/>
            </a:pPr>
            <a:r>
              <a:rPr lang="en-GB" dirty="0"/>
              <a:t>Human Rights task </a:t>
            </a:r>
          </a:p>
          <a:p>
            <a:pPr marL="0" indent="0">
              <a:buNone/>
            </a:pPr>
            <a:r>
              <a:rPr lang="en-GB" dirty="0"/>
              <a:t>- PACE 1984 task (Slide 24) </a:t>
            </a:r>
          </a:p>
          <a:p>
            <a:pPr marL="0" indent="0">
              <a:buNone/>
            </a:pPr>
            <a:endParaRPr lang="en-GB" dirty="0"/>
          </a:p>
          <a:p>
            <a:pPr marL="0" indent="0">
              <a:buNone/>
            </a:pPr>
            <a:endParaRPr lang="en-GB" dirty="0"/>
          </a:p>
        </p:txBody>
      </p:sp>
      <p:pic>
        <p:nvPicPr>
          <p:cNvPr id="5" name="Audio Recording 12 Jan 2022 at 23:43:29" descr="Audio Recording 12 Jan 2022 at 23:43:29">
            <a:hlinkClick r:id="" action="ppaction://media"/>
            <a:extLst>
              <a:ext uri="{FF2B5EF4-FFF2-40B4-BE49-F238E27FC236}">
                <a16:creationId xmlns:a16="http://schemas.microsoft.com/office/drawing/2014/main" id="{EAFEDD99-F21A-B54F-BAF7-0159E89205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061200" y="595812"/>
            <a:ext cx="812800" cy="812800"/>
          </a:xfrm>
          <a:prstGeom prst="rect">
            <a:avLst/>
          </a:prstGeom>
        </p:spPr>
      </p:pic>
    </p:spTree>
    <p:extLst>
      <p:ext uri="{BB962C8B-B14F-4D97-AF65-F5344CB8AC3E}">
        <p14:creationId xmlns:p14="http://schemas.microsoft.com/office/powerpoint/2010/main" val="33912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9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859</TotalTime>
  <Words>1740</Words>
  <Application>Microsoft Macintosh PowerPoint</Application>
  <PresentationFormat>Widescreen</PresentationFormat>
  <Paragraphs>287</Paragraphs>
  <Slides>28</Slides>
  <Notes>6</Notes>
  <HiddenSlides>0</HiddenSlides>
  <MMClips>28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Arial Rounded MT Bold</vt:lpstr>
      <vt:lpstr>ArialMT</vt:lpstr>
      <vt:lpstr>Bradley Hand</vt:lpstr>
      <vt:lpstr>Calibri</vt:lpstr>
      <vt:lpstr>Calibri Light</vt:lpstr>
      <vt:lpstr>FSElliotPro</vt:lpstr>
      <vt:lpstr>Office Theme</vt:lpstr>
      <vt:lpstr>BMPL5001 Operational Policing </vt:lpstr>
      <vt:lpstr>Aim of the module</vt:lpstr>
      <vt:lpstr>PowerPoint Presentation</vt:lpstr>
      <vt:lpstr>Contact Time </vt:lpstr>
      <vt:lpstr>Module Assessments </vt:lpstr>
      <vt:lpstr>PowerPoint Presentation</vt:lpstr>
      <vt:lpstr>PowerPoint Presentation</vt:lpstr>
      <vt:lpstr>PowerPoint Presentation</vt:lpstr>
      <vt:lpstr>PowerPoint Presentation</vt:lpstr>
      <vt:lpstr>Areas of study </vt:lpstr>
      <vt:lpstr>Reading Task: Code of Ethics </vt:lpstr>
      <vt:lpstr>The 9 Principles of Policing </vt:lpstr>
      <vt:lpstr>Standards of Professional Behaviour  </vt:lpstr>
      <vt:lpstr>The National Decision Model (NDM)</vt:lpstr>
      <vt:lpstr>PowerPoint Presentation</vt:lpstr>
      <vt:lpstr>What does each stage of the NDM involve? </vt:lpstr>
      <vt:lpstr>Discretion – what does it mean? </vt:lpstr>
      <vt:lpstr>Think: How might a police officer’s decisions in a specific situation vary in accordance with the needs of the individual(s) involved?  </vt:lpstr>
      <vt:lpstr>What about the option of doing nothing?   </vt:lpstr>
      <vt:lpstr>What are Human Rights?</vt:lpstr>
      <vt:lpstr>Relevance to Everyday Policing</vt:lpstr>
      <vt:lpstr>PowerPoint Presentation</vt:lpstr>
      <vt:lpstr>PowerPoint Presentation</vt:lpstr>
      <vt:lpstr>The Police and Criminal Evidence Act 1984</vt:lpstr>
      <vt:lpstr>PACE Codes of Practice </vt:lpstr>
      <vt:lpstr>Discuss...</vt:lpstr>
      <vt:lpstr>PowerPoint Presentation</vt:lpstr>
      <vt:lpstr>Next workshop: 01/02/22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BMPL5001 Operational Policing </dc:title>
  <dc:creator>Rhiannon Lloyd</dc:creator>
  <cp:lastModifiedBy>Rhiannon Lloyd</cp:lastModifiedBy>
  <cp:revision>7</cp:revision>
  <dcterms:created xsi:type="dcterms:W3CDTF">2022-01-02T17:47:09Z</dcterms:created>
  <dcterms:modified xsi:type="dcterms:W3CDTF">2022-01-13T14:59:23Z</dcterms:modified>
</cp:coreProperties>
</file>