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60" r:id="rId4"/>
  </p:sldIdLst>
  <p:sldSz cx="5148263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1">
          <p15:clr>
            <a:srgbClr val="A4A3A4"/>
          </p15:clr>
        </p15:guide>
        <p15:guide id="2" pos="162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92" autoAdjust="0"/>
    <p:restoredTop sz="93897" autoAdjust="0"/>
  </p:normalViewPr>
  <p:slideViewPr>
    <p:cSldViewPr>
      <p:cViewPr varScale="1">
        <p:scale>
          <a:sx n="62" d="100"/>
          <a:sy n="62" d="100"/>
        </p:scale>
        <p:origin x="3058" y="34"/>
      </p:cViewPr>
      <p:guideLst>
        <p:guide orient="horz" pos="2881"/>
        <p:guide pos="162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96B8D-9E14-4E12-BAC4-DF3C3A78837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63800" y="685800"/>
            <a:ext cx="1930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67441B-FE92-40C6-9D64-6C4EE8D00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46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463800" y="685800"/>
            <a:ext cx="19304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Graham, P.L.,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Crilley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Stretesky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P.B., Long, M.A., Palmer, K.J.,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Steinbock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Defeyter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M.A. (2016). School Holiday Food Provision in the UK: A Qualitative Investigation of Needs, Benefits, and Potential for Development.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Frontiers in Public Health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4. doi:10.3389/fpubh.2016.00172.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67441B-FE92-40C6-9D64-6C4EE8D00A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74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67441B-FE92-40C6-9D64-6C4EE8D00A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880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6120" y="2840568"/>
            <a:ext cx="4376024" cy="19600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240" y="5181601"/>
            <a:ext cx="3603784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677" y="5875867"/>
            <a:ext cx="4376024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6677" y="3875620"/>
            <a:ext cx="4376024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413" y="2133601"/>
            <a:ext cx="2273816" cy="603461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17034" y="2133601"/>
            <a:ext cx="2273816" cy="603461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414" y="2046818"/>
            <a:ext cx="2274710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7414" y="2899834"/>
            <a:ext cx="2274710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15247" y="2046818"/>
            <a:ext cx="2275604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15247" y="2899834"/>
            <a:ext cx="2275604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415" y="364067"/>
            <a:ext cx="1693743" cy="154940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12828" y="364068"/>
            <a:ext cx="287802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7415" y="1913470"/>
            <a:ext cx="1693743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095" y="6400803"/>
            <a:ext cx="3088958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9095" y="817034"/>
            <a:ext cx="3088958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095" y="7156453"/>
            <a:ext cx="3088958" cy="10731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32491" y="366185"/>
            <a:ext cx="1158359" cy="78020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413" y="366185"/>
            <a:ext cx="3389273" cy="78020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7413" y="366184"/>
            <a:ext cx="4633437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413" y="2133601"/>
            <a:ext cx="4633437" cy="60346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7413" y="8475136"/>
            <a:ext cx="1201261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58990" y="8475136"/>
            <a:ext cx="1630283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89589" y="8475136"/>
            <a:ext cx="1201261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13" Type="http://schemas.openxmlformats.org/officeDocument/2006/relationships/image" Target="../media/image11.jpg"/><Relationship Id="rId3" Type="http://schemas.openxmlformats.org/officeDocument/2006/relationships/image" Target="../media/image1.jpg"/><Relationship Id="rId7" Type="http://schemas.openxmlformats.org/officeDocument/2006/relationships/image" Target="../media/image5.jpeg"/><Relationship Id="rId12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11" Type="http://schemas.openxmlformats.org/officeDocument/2006/relationships/image" Target="../media/image9.jpeg"/><Relationship Id="rId5" Type="http://schemas.openxmlformats.org/officeDocument/2006/relationships/image" Target="../media/image3.jpeg"/><Relationship Id="rId15" Type="http://schemas.openxmlformats.org/officeDocument/2006/relationships/image" Target="../media/image13.jpeg"/><Relationship Id="rId10" Type="http://schemas.openxmlformats.org/officeDocument/2006/relationships/image" Target="../media/image8.jpg"/><Relationship Id="rId4" Type="http://schemas.openxmlformats.org/officeDocument/2006/relationships/image" Target="../media/image2.jpg"/><Relationship Id="rId9" Type="http://schemas.openxmlformats.org/officeDocument/2006/relationships/image" Target="../media/image7.jpeg"/><Relationship Id="rId14" Type="http://schemas.openxmlformats.org/officeDocument/2006/relationships/image" Target="../media/image1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.jp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3" t="4167" r="6158" b="4027"/>
          <a:stretch/>
        </p:blipFill>
        <p:spPr>
          <a:xfrm>
            <a:off x="-16669" y="152400"/>
            <a:ext cx="5164932" cy="9144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34484" y="1188466"/>
            <a:ext cx="938386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Stuffing</a:t>
            </a:r>
            <a:endParaRPr lang="en-GB" b="1" dirty="0">
              <a:solidFill>
                <a:schemeClr val="bg1"/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295116" y="975994"/>
            <a:ext cx="1288415" cy="1157606"/>
            <a:chOff x="295116" y="975994"/>
            <a:chExt cx="1288415" cy="1157606"/>
          </a:xfrm>
        </p:grpSpPr>
        <p:pic>
          <p:nvPicPr>
            <p:cNvPr id="17" name="Picture 16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5116" y="1219200"/>
              <a:ext cx="1288415" cy="914400"/>
            </a:xfrm>
            <a:prstGeom prst="roundRect">
              <a:avLst/>
            </a:prstGeom>
          </p:spPr>
        </p:pic>
        <p:sp>
          <p:nvSpPr>
            <p:cNvPr id="18" name="TextBox 10"/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200" b="1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Brie Cheese</a:t>
              </a:r>
              <a:endParaRPr lang="en-GB" sz="1100" dirty="0">
                <a:effectLst/>
                <a:latin typeface="Times New Roman"/>
                <a:ea typeface="Times New Roman"/>
              </a:endParaRPr>
            </a:p>
          </p:txBody>
        </p:sp>
      </p:grpSp>
      <p:sp>
        <p:nvSpPr>
          <p:cNvPr id="23" name="TextBox 10"/>
          <p:cNvSpPr txBox="1"/>
          <p:nvPr/>
        </p:nvSpPr>
        <p:spPr>
          <a:xfrm>
            <a:off x="3793331" y="92837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Gingerbread</a:t>
            </a:r>
            <a:endParaRPr lang="en-GB" sz="1100" dirty="0">
              <a:effectLst/>
              <a:latin typeface="Times New Roman"/>
              <a:ea typeface="Times New Roman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1431131" y="127337"/>
            <a:ext cx="27432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b="1" dirty="0" err="1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Mudule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: BHIH4002 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ea typeface="Calibri" panose="020F0502020204030204" pitchFamily="34" charset="0"/>
              </a:rPr>
              <a:t>Food and Beverage Operations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/>
            </a:r>
            <a:b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</a:b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Hotel Trinity </a:t>
            </a:r>
            <a:b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</a:br>
            <a:r>
              <a:rPr lang="en-GB" sz="1100" b="1" dirty="0" err="1">
                <a:solidFill>
                  <a:schemeClr val="bg1"/>
                </a:solidFill>
                <a:latin typeface="Bahnschrift SemiLight Condensed" pitchFamily="34" charset="0"/>
              </a:rPr>
              <a:t>Westcliff</a:t>
            </a:r>
            <a:r>
              <a:rPr lang="en-GB" sz="1100" b="1" dirty="0">
                <a:solidFill>
                  <a:schemeClr val="bg1"/>
                </a:solidFill>
                <a:latin typeface="Bahnschrift SemiLight Condensed" pitchFamily="34" charset="0"/>
              </a:rPr>
              <a:t> Beach, London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/>
            </a:r>
            <a:b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</a:b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Student Name: </a:t>
            </a:r>
            <a:r>
              <a:rPr lang="en-US" sz="1100" b="1" dirty="0" err="1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Saiyful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 </a:t>
            </a:r>
            <a:r>
              <a:rPr lang="en-US" sz="1100" b="1" dirty="0" err="1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Alam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 Chowdhury , ID: 2132062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115" y="1236732"/>
            <a:ext cx="1294673" cy="896868"/>
          </a:xfrm>
          <a:prstGeom prst="roundRect">
            <a:avLst/>
          </a:prstGeom>
        </p:spPr>
      </p:pic>
      <p:sp>
        <p:nvSpPr>
          <p:cNvPr id="54" name="Rectangle 53"/>
          <p:cNvSpPr/>
          <p:nvPr/>
        </p:nvSpPr>
        <p:spPr>
          <a:xfrm>
            <a:off x="1287463" y="4110335"/>
            <a:ext cx="257175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grpSp>
        <p:nvGrpSpPr>
          <p:cNvPr id="50" name="Group 49"/>
          <p:cNvGrpSpPr/>
          <p:nvPr/>
        </p:nvGrpSpPr>
        <p:grpSpPr>
          <a:xfrm>
            <a:off x="211931" y="975994"/>
            <a:ext cx="1600200" cy="2636501"/>
            <a:chOff x="211931" y="975994"/>
            <a:chExt cx="1600200" cy="2636501"/>
          </a:xfrm>
        </p:grpSpPr>
        <p:sp>
          <p:nvSpPr>
            <p:cNvPr id="62" name="TextBox 10"/>
            <p:cNvSpPr txBox="1"/>
            <p:nvPr/>
          </p:nvSpPr>
          <p:spPr>
            <a:xfrm>
              <a:off x="440531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00" b="1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Veg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63" name="TextBox 8"/>
            <p:cNvSpPr txBox="1"/>
            <p:nvPr/>
          </p:nvSpPr>
          <p:spPr>
            <a:xfrm>
              <a:off x="211931" y="2104390"/>
              <a:ext cx="1600200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endParaRPr lang="en-US" sz="1050" b="1" kern="1200" dirty="0">
                <a:solidFill>
                  <a:srgbClr val="C4BD97"/>
                </a:solidFill>
                <a:effectLst/>
                <a:latin typeface="Calibri"/>
                <a:ea typeface="Times New Roman"/>
                <a:cs typeface="Vrinda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Name: Stew </a:t>
              </a:r>
              <a:r>
                <a:rPr lang="en-US" sz="1050" b="1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(Vg)</a:t>
              </a:r>
              <a:endParaRPr lang="en-US" sz="1050" b="1" dirty="0">
                <a:solidFill>
                  <a:srgbClr val="C4BD97"/>
                </a:solidFill>
                <a:latin typeface="Calibri"/>
                <a:ea typeface="Times New Roman"/>
                <a:cs typeface="Vrinda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10.50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Calories: </a:t>
              </a:r>
              <a:r>
                <a:rPr lang="en-US" sz="1050" dirty="0">
                  <a:solidFill>
                    <a:srgbClr val="FFFFFF"/>
                  </a:solidFill>
                  <a:latin typeface="Calibri"/>
                  <a:ea typeface="Times New Roman"/>
                  <a:cs typeface="Vrinda"/>
                </a:rPr>
                <a:t>5</a:t>
              </a: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30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Description: soup of the day with amazing mixture of seasonal vegetables.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</p:txBody>
        </p:sp>
      </p:grpSp>
      <p:sp>
        <p:nvSpPr>
          <p:cNvPr id="64" name="TextBox 10"/>
          <p:cNvSpPr txBox="1"/>
          <p:nvPr/>
        </p:nvSpPr>
        <p:spPr>
          <a:xfrm>
            <a:off x="2100591" y="931331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Meat</a:t>
            </a:r>
            <a:endParaRPr lang="en-GB" sz="1100" b="1" dirty="0">
              <a:solidFill>
                <a:schemeClr val="bg1"/>
              </a:solidFill>
            </a:endParaRPr>
          </a:p>
        </p:txBody>
      </p:sp>
      <p:sp>
        <p:nvSpPr>
          <p:cNvPr id="65" name="TextBox 8"/>
          <p:cNvSpPr txBox="1"/>
          <p:nvPr/>
        </p:nvSpPr>
        <p:spPr>
          <a:xfrm>
            <a:off x="1789408" y="2175062"/>
            <a:ext cx="1698149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Name: Beef in Stout</a:t>
            </a:r>
          </a:p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16.95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600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Pairing with : </a:t>
            </a:r>
            <a:r>
              <a:rPr lang="en-US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Bodege</a:t>
            </a:r>
            <a:r>
              <a:rPr lang="en-US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Ray, Reserve </a:t>
            </a:r>
            <a:r>
              <a:rPr lang="en-US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Malbac</a:t>
            </a:r>
            <a:r>
              <a:rPr lang="en-US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Mendoza, argentina’2017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algn="ctr"/>
            <a:r>
              <a:rPr lang="en-GB" sz="1050" dirty="0">
                <a:effectLst/>
              </a:rPr>
              <a:t> </a:t>
            </a:r>
            <a:r>
              <a:rPr lang="en-US" sz="1050" dirty="0">
                <a:solidFill>
                  <a:schemeClr val="bg1"/>
                </a:solidFill>
              </a:rPr>
              <a:t>Description: Local beef  with lemon and half boiled and malty roasted garlic.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68" name="TextBox 8"/>
          <p:cNvSpPr txBox="1"/>
          <p:nvPr/>
        </p:nvSpPr>
        <p:spPr>
          <a:xfrm>
            <a:off x="3357880" y="2156326"/>
            <a:ext cx="1600200" cy="14080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Name: Salmon curry</a:t>
            </a:r>
          </a:p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15.95</a:t>
            </a: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1050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Hand made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Description: Boiled salmon indulged in spicy curry with rice and Vegetable.</a:t>
            </a:r>
          </a:p>
        </p:txBody>
      </p:sp>
      <p:sp>
        <p:nvSpPr>
          <p:cNvPr id="79" name="TextBox 10"/>
          <p:cNvSpPr txBox="1"/>
          <p:nvPr/>
        </p:nvSpPr>
        <p:spPr>
          <a:xfrm>
            <a:off x="434484" y="6305507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dirty="0">
                <a:solidFill>
                  <a:srgbClr val="FFFFFF"/>
                </a:solidFill>
                <a:latin typeface="Calibri"/>
                <a:ea typeface="Times New Roman"/>
                <a:cs typeface="Vrinda"/>
              </a:rPr>
              <a:t>Drinks</a:t>
            </a:r>
            <a:endParaRPr lang="en-GB" sz="1100" dirty="0">
              <a:effectLst/>
              <a:latin typeface="Times New Roman"/>
              <a:ea typeface="Times New Roman"/>
            </a:endParaRPr>
          </a:p>
        </p:txBody>
      </p:sp>
      <p:sp>
        <p:nvSpPr>
          <p:cNvPr id="80" name="TextBox 8"/>
          <p:cNvSpPr txBox="1"/>
          <p:nvPr/>
        </p:nvSpPr>
        <p:spPr>
          <a:xfrm>
            <a:off x="113983" y="7620000"/>
            <a:ext cx="160020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Name: Christmas Sugar cookie martinis</a:t>
            </a:r>
          </a:p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7.95</a:t>
            </a: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101.20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Description: Cold martinis with candy bar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94" name="TextBox 10"/>
          <p:cNvSpPr txBox="1"/>
          <p:nvPr/>
        </p:nvSpPr>
        <p:spPr>
          <a:xfrm>
            <a:off x="414929" y="388620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700" b="1" dirty="0">
                <a:solidFill>
                  <a:schemeClr val="bg1"/>
                </a:solidFill>
              </a:rPr>
              <a:t>Christmas special Beef</a:t>
            </a:r>
            <a:endParaRPr lang="en-GB" sz="700" b="1" dirty="0">
              <a:solidFill>
                <a:schemeClr val="bg1"/>
              </a:solidFill>
            </a:endParaRPr>
          </a:p>
        </p:txBody>
      </p:sp>
      <p:sp>
        <p:nvSpPr>
          <p:cNvPr id="95" name="TextBox 8"/>
          <p:cNvSpPr txBox="1"/>
          <p:nvPr/>
        </p:nvSpPr>
        <p:spPr>
          <a:xfrm>
            <a:off x="59531" y="5085035"/>
            <a:ext cx="1698149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Name: Beef rib (GF)</a:t>
            </a:r>
          </a:p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14.95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400.10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Description: Local solid beef rib baked with spices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131" y="1219200"/>
            <a:ext cx="1292180" cy="969902"/>
          </a:xfrm>
          <a:prstGeom prst="round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1499" y="1147725"/>
            <a:ext cx="1292180" cy="981805"/>
          </a:xfrm>
          <a:prstGeom prst="round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0818" y="1142488"/>
            <a:ext cx="1292974" cy="961902"/>
          </a:xfrm>
          <a:prstGeom prst="roundRect">
            <a:avLst/>
          </a:prstGeom>
        </p:spPr>
      </p:pic>
      <p:sp>
        <p:nvSpPr>
          <p:cNvPr id="67" name="TextBox 10"/>
          <p:cNvSpPr txBox="1"/>
          <p:nvPr/>
        </p:nvSpPr>
        <p:spPr>
          <a:xfrm>
            <a:off x="3697357" y="928370"/>
            <a:ext cx="1231875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800" b="1" dirty="0">
                <a:solidFill>
                  <a:srgbClr val="FFFFFF"/>
                </a:solidFill>
                <a:latin typeface="Calibri"/>
                <a:ea typeface="Times New Roman"/>
                <a:cs typeface="Vrinda"/>
              </a:rPr>
              <a:t>Fish</a:t>
            </a:r>
            <a:endParaRPr lang="en-GB" sz="80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9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32" t="17636" r="32424" b="21172"/>
          <a:stretch/>
        </p:blipFill>
        <p:spPr>
          <a:xfrm>
            <a:off x="1728261" y="360336"/>
            <a:ext cx="402607" cy="31876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87557" y="337984"/>
            <a:ext cx="1540806" cy="40011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en-US" sz="10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Free bottle of wine with </a:t>
            </a:r>
          </a:p>
          <a:p>
            <a:r>
              <a:rPr lang="en-US" sz="10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Booking over 6 person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555" y="4114800"/>
            <a:ext cx="1359902" cy="904953"/>
          </a:xfrm>
          <a:prstGeom prst="round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566" y="6533158"/>
            <a:ext cx="1125786" cy="957822"/>
          </a:xfrm>
          <a:prstGeom prst="round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7A9C69-B8E6-C84A-B91C-56482D1BEBB8}"/>
              </a:ext>
            </a:extLst>
          </p:cNvPr>
          <p:cNvSpPr txBox="1"/>
          <p:nvPr/>
        </p:nvSpPr>
        <p:spPr>
          <a:xfrm>
            <a:off x="219031" y="295914"/>
            <a:ext cx="181368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solidFill>
                  <a:srgbClr val="FF0000"/>
                </a:solidFill>
              </a:rPr>
              <a:t>Christmas Menu</a:t>
            </a:r>
          </a:p>
          <a:p>
            <a:r>
              <a:rPr lang="en-US" sz="1100" dirty="0">
                <a:solidFill>
                  <a:schemeClr val="bg1"/>
                </a:solidFill>
              </a:rPr>
              <a:t>Time availability: </a:t>
            </a:r>
          </a:p>
          <a:p>
            <a:r>
              <a:rPr lang="en-US" sz="1100" dirty="0">
                <a:solidFill>
                  <a:schemeClr val="bg1"/>
                </a:solidFill>
              </a:rPr>
              <a:t>12pm – 9pm</a:t>
            </a:r>
          </a:p>
          <a:p>
            <a:endParaRPr lang="en-US" sz="1400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508FED7-D804-744F-B5D0-D5513336B12A}"/>
              </a:ext>
            </a:extLst>
          </p:cNvPr>
          <p:cNvGrpSpPr/>
          <p:nvPr/>
        </p:nvGrpSpPr>
        <p:grpSpPr>
          <a:xfrm>
            <a:off x="1652938" y="3902892"/>
            <a:ext cx="1600200" cy="2667279"/>
            <a:chOff x="266382" y="975994"/>
            <a:chExt cx="1600200" cy="2667279"/>
          </a:xfrm>
        </p:grpSpPr>
        <p:sp>
          <p:nvSpPr>
            <p:cNvPr id="43" name="TextBox 10">
              <a:extLst>
                <a:ext uri="{FF2B5EF4-FFF2-40B4-BE49-F238E27FC236}">
                  <a16:creationId xmlns:a16="http://schemas.microsoft.com/office/drawing/2014/main" id="{C5CE31C8-4A95-EC4C-9220-074466AA7490}"/>
                </a:ext>
              </a:extLst>
            </p:cNvPr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dirty="0">
                  <a:solidFill>
                    <a:schemeClr val="bg1"/>
                  </a:solidFill>
                  <a:latin typeface="Times New Roman"/>
                  <a:ea typeface="Times New Roman"/>
                </a:rPr>
                <a:t>Veg</a:t>
              </a:r>
              <a:endParaRPr lang="en-GB" sz="800" b="1" dirty="0">
                <a:solidFill>
                  <a:schemeClr val="bg1"/>
                </a:solidFill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44" name="TextBox 8">
              <a:extLst>
                <a:ext uri="{FF2B5EF4-FFF2-40B4-BE49-F238E27FC236}">
                  <a16:creationId xmlns:a16="http://schemas.microsoft.com/office/drawing/2014/main" id="{D5B663C7-0D14-A843-9BDE-162CD08F260E}"/>
                </a:ext>
              </a:extLst>
            </p:cNvPr>
            <p:cNvSpPr txBox="1"/>
            <p:nvPr/>
          </p:nvSpPr>
          <p:spPr>
            <a:xfrm>
              <a:off x="266382" y="2104390"/>
              <a:ext cx="1600200" cy="15388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b="1" dirty="0">
                  <a:solidFill>
                    <a:schemeClr val="bg2">
                      <a:lumMod val="75000"/>
                    </a:schemeClr>
                  </a:solidFill>
                </a:rPr>
                <a:t>Name: Ruble thumbs (Vg)</a:t>
              </a:r>
            </a:p>
            <a:p>
              <a:r>
                <a:rPr lang="en-US" sz="1050" b="1" dirty="0">
                  <a:solidFill>
                    <a:schemeClr val="bg2">
                      <a:lumMod val="75000"/>
                    </a:schemeClr>
                  </a:solidFill>
                </a:rPr>
                <a:t>11.95</a:t>
              </a:r>
            </a:p>
            <a:p>
              <a:r>
                <a:rPr lang="en-US" sz="1050" dirty="0">
                  <a:solidFill>
                    <a:schemeClr val="bg1"/>
                  </a:solidFill>
                </a:rPr>
                <a:t>Calories: 300.20</a:t>
              </a:r>
            </a:p>
            <a:p>
              <a:r>
                <a:rPr lang="en-US" sz="1050" dirty="0">
                  <a:solidFill>
                    <a:schemeClr val="bg1"/>
                  </a:solidFill>
                </a:rPr>
                <a:t>Food hygiene: Storage, Preparation</a:t>
              </a:r>
            </a:p>
            <a:p>
              <a:r>
                <a:rPr lang="en-US" sz="1050" dirty="0">
                  <a:solidFill>
                    <a:schemeClr val="bg1"/>
                  </a:solidFill>
                </a:rPr>
                <a:t>Description: Fry up seasonal vegetables with shredded cabbage and onions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</p:grpSp>
      <p:pic>
        <p:nvPicPr>
          <p:cNvPr id="45" name="Picture 44">
            <a:extLst>
              <a:ext uri="{FF2B5EF4-FFF2-40B4-BE49-F238E27FC236}">
                <a16:creationId xmlns:a16="http://schemas.microsoft.com/office/drawing/2014/main" id="{DE72474A-0154-E647-B153-0BBEADFD1F6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4831" y="4132993"/>
            <a:ext cx="1445878" cy="917798"/>
          </a:xfrm>
          <a:prstGeom prst="round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389EC27B-8FEA-FF4A-A93E-C746FDDB9C67}"/>
              </a:ext>
            </a:extLst>
          </p:cNvPr>
          <p:cNvGrpSpPr/>
          <p:nvPr/>
        </p:nvGrpSpPr>
        <p:grpSpPr>
          <a:xfrm>
            <a:off x="3380611" y="3925238"/>
            <a:ext cx="1600200" cy="2351808"/>
            <a:chOff x="266382" y="975994"/>
            <a:chExt cx="1600200" cy="2351808"/>
          </a:xfrm>
        </p:grpSpPr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D24F157D-AAEB-504A-BFD8-8A0685466448}"/>
                </a:ext>
              </a:extLst>
            </p:cNvPr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5116" y="1219200"/>
              <a:ext cx="1288415" cy="914400"/>
            </a:xfrm>
            <a:prstGeom prst="roundRect">
              <a:avLst/>
            </a:prstGeom>
          </p:spPr>
        </p:pic>
        <p:sp>
          <p:nvSpPr>
            <p:cNvPr id="55" name="TextBox 10">
              <a:extLst>
                <a:ext uri="{FF2B5EF4-FFF2-40B4-BE49-F238E27FC236}">
                  <a16:creationId xmlns:a16="http://schemas.microsoft.com/office/drawing/2014/main" id="{DE67D92F-E570-D146-8B9A-2E0641DCF7D7}"/>
                </a:ext>
              </a:extLst>
            </p:cNvPr>
            <p:cNvSpPr txBox="1"/>
            <p:nvPr/>
          </p:nvSpPr>
          <p:spPr>
            <a:xfrm>
              <a:off x="4693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800" b="1" dirty="0">
                  <a:solidFill>
                    <a:schemeClr val="bg1"/>
                  </a:solidFill>
                  <a:latin typeface="Times New Roman"/>
                  <a:ea typeface="Times New Roman"/>
                </a:rPr>
                <a:t>S</a:t>
              </a:r>
              <a:r>
                <a:rPr lang="en-GB" sz="800" b="1" dirty="0">
                  <a:solidFill>
                    <a:schemeClr val="bg1"/>
                  </a:solidFill>
                  <a:effectLst/>
                  <a:latin typeface="Times New Roman"/>
                  <a:ea typeface="Times New Roman"/>
                </a:rPr>
                <a:t>alad</a:t>
              </a:r>
            </a:p>
          </p:txBody>
        </p:sp>
        <p:sp>
          <p:nvSpPr>
            <p:cNvPr id="56" name="TextBox 8">
              <a:extLst>
                <a:ext uri="{FF2B5EF4-FFF2-40B4-BE49-F238E27FC236}">
                  <a16:creationId xmlns:a16="http://schemas.microsoft.com/office/drawing/2014/main" id="{EC7FFCFE-BC15-0D4D-A16E-1BD3202156E9}"/>
                </a:ext>
              </a:extLst>
            </p:cNvPr>
            <p:cNvSpPr txBox="1"/>
            <p:nvPr/>
          </p:nvSpPr>
          <p:spPr>
            <a:xfrm>
              <a:off x="266382" y="2104390"/>
              <a:ext cx="1600200" cy="12234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b="1" dirty="0">
                  <a:solidFill>
                    <a:schemeClr val="bg2">
                      <a:lumMod val="75000"/>
                    </a:schemeClr>
                  </a:solidFill>
                </a:rPr>
                <a:t>Name: Christmas tree special salad (Vg)</a:t>
              </a:r>
            </a:p>
            <a:p>
              <a:pPr algn="ctr"/>
              <a:r>
                <a:rPr lang="en-US" sz="1050" b="1" dirty="0">
                  <a:solidFill>
                    <a:schemeClr val="bg2">
                      <a:lumMod val="75000"/>
                    </a:schemeClr>
                  </a:solidFill>
                </a:rPr>
                <a:t>10.95</a:t>
              </a:r>
            </a:p>
            <a:p>
              <a:pPr algn="ctr"/>
              <a:r>
                <a:rPr lang="en-US" sz="1050" dirty="0">
                  <a:solidFill>
                    <a:schemeClr val="bg1"/>
                  </a:solidFill>
                </a:rPr>
                <a:t>Calories: 800</a:t>
              </a:r>
            </a:p>
            <a:p>
              <a:pPr algn="ctr"/>
              <a:r>
                <a:rPr lang="en-US" sz="1050" dirty="0">
                  <a:solidFill>
                    <a:schemeClr val="bg1"/>
                  </a:solidFill>
                </a:rPr>
                <a:t>Description: Veggie sausage, carrots and seasonal salads 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</p:grpSp>
      <p:pic>
        <p:nvPicPr>
          <p:cNvPr id="57" name="Picture 56">
            <a:extLst>
              <a:ext uri="{FF2B5EF4-FFF2-40B4-BE49-F238E27FC236}">
                <a16:creationId xmlns:a16="http://schemas.microsoft.com/office/drawing/2014/main" id="{059F1C56-65D0-584B-95BA-82ABA772EAB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8512" y="4161127"/>
            <a:ext cx="1400098" cy="928536"/>
          </a:xfrm>
          <a:prstGeom prst="roundRect">
            <a:avLst/>
          </a:prstGeom>
        </p:spPr>
      </p:pic>
      <p:sp>
        <p:nvSpPr>
          <p:cNvPr id="59" name="TextBox 10">
            <a:extLst>
              <a:ext uri="{FF2B5EF4-FFF2-40B4-BE49-F238E27FC236}">
                <a16:creationId xmlns:a16="http://schemas.microsoft.com/office/drawing/2014/main" id="{B9996BDB-1A75-C84E-B02A-1A1A343DE512}"/>
              </a:ext>
            </a:extLst>
          </p:cNvPr>
          <p:cNvSpPr txBox="1"/>
          <p:nvPr/>
        </p:nvSpPr>
        <p:spPr>
          <a:xfrm>
            <a:off x="1880681" y="6509145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</a:rPr>
              <a:t>Christmas Desert</a:t>
            </a:r>
            <a:endParaRPr lang="en-GB" sz="900" b="1" dirty="0">
              <a:solidFill>
                <a:schemeClr val="bg1"/>
              </a:solidFill>
            </a:endParaRPr>
          </a:p>
        </p:txBody>
      </p:sp>
      <p:sp>
        <p:nvSpPr>
          <p:cNvPr id="60" name="TextBox 8">
            <a:extLst>
              <a:ext uri="{FF2B5EF4-FFF2-40B4-BE49-F238E27FC236}">
                <a16:creationId xmlns:a16="http://schemas.microsoft.com/office/drawing/2014/main" id="{392CA445-46B5-5145-A396-A0465CCD49D0}"/>
              </a:ext>
            </a:extLst>
          </p:cNvPr>
          <p:cNvSpPr txBox="1"/>
          <p:nvPr/>
        </p:nvSpPr>
        <p:spPr>
          <a:xfrm>
            <a:off x="1637982" y="7601888"/>
            <a:ext cx="1582727" cy="1084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Name: Strawberry fool</a:t>
            </a:r>
          </a:p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6.95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250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Description: Made with fresh strawberry and milk with mild sweet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61" name="Picture 60">
            <a:extLst>
              <a:ext uri="{FF2B5EF4-FFF2-40B4-BE49-F238E27FC236}">
                <a16:creationId xmlns:a16="http://schemas.microsoft.com/office/drawing/2014/main" id="{783FD985-EB79-F54F-98D6-CB49A0621CF4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7795" y="6732449"/>
            <a:ext cx="1162292" cy="856784"/>
          </a:xfrm>
          <a:prstGeom prst="roundRect">
            <a:avLst/>
          </a:prstGeom>
        </p:spPr>
      </p:pic>
      <p:sp>
        <p:nvSpPr>
          <p:cNvPr id="66" name="TextBox 10">
            <a:extLst>
              <a:ext uri="{FF2B5EF4-FFF2-40B4-BE49-F238E27FC236}">
                <a16:creationId xmlns:a16="http://schemas.microsoft.com/office/drawing/2014/main" id="{7DC8BD2B-731B-7B40-BB15-E2BC05F4B45A}"/>
              </a:ext>
            </a:extLst>
          </p:cNvPr>
          <p:cNvSpPr txBox="1"/>
          <p:nvPr/>
        </p:nvSpPr>
        <p:spPr>
          <a:xfrm>
            <a:off x="3793331" y="6352866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Desert</a:t>
            </a:r>
            <a:endParaRPr lang="en-GB" sz="1100" dirty="0">
              <a:effectLst/>
              <a:latin typeface="Times New Roman"/>
              <a:ea typeface="Times New Roman"/>
            </a:endParaRPr>
          </a:p>
        </p:txBody>
      </p:sp>
      <p:sp>
        <p:nvSpPr>
          <p:cNvPr id="69" name="TextBox 8">
            <a:extLst>
              <a:ext uri="{FF2B5EF4-FFF2-40B4-BE49-F238E27FC236}">
                <a16:creationId xmlns:a16="http://schemas.microsoft.com/office/drawing/2014/main" id="{1CAD7A0F-78D1-2D4C-8DAD-9DBBBDE3DF31}"/>
              </a:ext>
            </a:extLst>
          </p:cNvPr>
          <p:cNvSpPr txBox="1"/>
          <p:nvPr/>
        </p:nvSpPr>
        <p:spPr>
          <a:xfrm>
            <a:off x="3226197" y="7601888"/>
            <a:ext cx="1698149" cy="1254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Name: Sticky toffee pudding </a:t>
            </a:r>
          </a:p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8.95</a:t>
            </a: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450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Description: Soft and sweet brown sugar sponge cakes with warm toffee pudding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A47E0967-E40C-844A-B3A1-08AC06CA9DD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039" y="6567496"/>
            <a:ext cx="1340292" cy="913766"/>
          </a:xfrm>
          <a:prstGeom prst="round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F201E4A-7970-9145-966A-2085B8A194BE}"/>
              </a:ext>
            </a:extLst>
          </p:cNvPr>
          <p:cNvSpPr txBox="1"/>
          <p:nvPr/>
        </p:nvSpPr>
        <p:spPr>
          <a:xfrm>
            <a:off x="1372870" y="8848086"/>
            <a:ext cx="232627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rgbClr val="FF0000"/>
                </a:solidFill>
              </a:rPr>
              <a:t>Booking Deposit Required £10 Per Person</a:t>
            </a:r>
          </a:p>
        </p:txBody>
      </p:sp>
    </p:spTree>
    <p:extLst>
      <p:ext uri="{BB962C8B-B14F-4D97-AF65-F5344CB8AC3E}">
        <p14:creationId xmlns:p14="http://schemas.microsoft.com/office/powerpoint/2010/main" val="3263156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Picture 89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3" t="4167" r="6158" b="4027"/>
          <a:stretch/>
        </p:blipFill>
        <p:spPr>
          <a:xfrm>
            <a:off x="-8335" y="7268"/>
            <a:ext cx="5164932" cy="9144000"/>
          </a:xfrm>
          <a:prstGeom prst="rect">
            <a:avLst/>
          </a:prstGeom>
        </p:spPr>
      </p:pic>
      <p:sp>
        <p:nvSpPr>
          <p:cNvPr id="95" name="TextBox 10"/>
          <p:cNvSpPr txBox="1"/>
          <p:nvPr/>
        </p:nvSpPr>
        <p:spPr>
          <a:xfrm>
            <a:off x="2018894" y="794449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Times New Roman"/>
                <a:ea typeface="Times New Roman"/>
              </a:rPr>
              <a:t>Drinks</a:t>
            </a:r>
          </a:p>
        </p:txBody>
      </p:sp>
      <p:sp>
        <p:nvSpPr>
          <p:cNvPr id="111" name="Rectangle 110"/>
          <p:cNvSpPr/>
          <p:nvPr/>
        </p:nvSpPr>
        <p:spPr>
          <a:xfrm>
            <a:off x="1287463" y="4110335"/>
            <a:ext cx="257175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115" name="Rectangle 114"/>
          <p:cNvSpPr/>
          <p:nvPr/>
        </p:nvSpPr>
        <p:spPr>
          <a:xfrm>
            <a:off x="517137" y="8435820"/>
            <a:ext cx="4112402" cy="600164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  <a:prstDash val="lgDashDot"/>
          </a:ln>
        </p:spPr>
        <p:txBody>
          <a:bodyPr wrap="square">
            <a:spAutoFit/>
          </a:bodyPr>
          <a:lstStyle/>
          <a:p>
            <a:pPr algn="ctr"/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Telephone: </a:t>
            </a:r>
            <a:r>
              <a:rPr lang="en-GB" sz="1100" b="1" dirty="0">
                <a:solidFill>
                  <a:schemeClr val="bg1"/>
                </a:solidFill>
                <a:cs typeface="MV Boli" pitchFamily="2" charset="0"/>
              </a:rPr>
              <a:t>+442359543</a:t>
            </a:r>
            <a:endParaRPr lang="en-US" sz="1100" b="1" dirty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pPr algn="ctr"/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Please book your Christmas party now</a:t>
            </a:r>
            <a:endParaRPr lang="en-US" sz="1100" b="1" dirty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pPr algn="ctr"/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Pay with </a:t>
            </a:r>
            <a:endParaRPr lang="en-GB" sz="1100" dirty="0">
              <a:latin typeface="+mj-lt"/>
            </a:endParaRPr>
          </a:p>
        </p:txBody>
      </p:sp>
      <p:pic>
        <p:nvPicPr>
          <p:cNvPr id="118" name="Picture 1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8931" y="8864870"/>
            <a:ext cx="832445" cy="171114"/>
          </a:xfrm>
          <a:prstGeom prst="rect">
            <a:avLst/>
          </a:prstGeom>
        </p:spPr>
      </p:pic>
      <p:sp>
        <p:nvSpPr>
          <p:cNvPr id="129" name="Rectangle 128"/>
          <p:cNvSpPr/>
          <p:nvPr/>
        </p:nvSpPr>
        <p:spPr>
          <a:xfrm>
            <a:off x="1251994" y="251340"/>
            <a:ext cx="2571750" cy="41549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05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Hotel Trinity </a:t>
            </a:r>
            <a:br>
              <a:rPr lang="en-US" sz="105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</a:br>
            <a:r>
              <a:rPr lang="en-GB" sz="1050" b="1" dirty="0" err="1">
                <a:solidFill>
                  <a:schemeClr val="bg1"/>
                </a:solidFill>
                <a:latin typeface="Bahnschrift SemiLight Condensed" pitchFamily="34" charset="0"/>
              </a:rPr>
              <a:t>Westcliff</a:t>
            </a:r>
            <a:r>
              <a:rPr lang="en-GB" sz="1050" b="1" dirty="0">
                <a:solidFill>
                  <a:schemeClr val="bg1"/>
                </a:solidFill>
                <a:latin typeface="Bahnschrift SemiLight Condensed" pitchFamily="34" charset="0"/>
              </a:rPr>
              <a:t> Beach, London</a:t>
            </a:r>
            <a:endParaRPr lang="en-GB" sz="1050" dirty="0">
              <a:latin typeface="Bahnschrift SemiLight Condensed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13" y="4303703"/>
            <a:ext cx="1303562" cy="914400"/>
          </a:xfrm>
          <a:prstGeom prst="round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1216A7CC-B801-6A49-A5CA-283A92FE434A}"/>
              </a:ext>
            </a:extLst>
          </p:cNvPr>
          <p:cNvGrpSpPr/>
          <p:nvPr/>
        </p:nvGrpSpPr>
        <p:grpSpPr>
          <a:xfrm>
            <a:off x="405663" y="1147124"/>
            <a:ext cx="3566117" cy="1250086"/>
            <a:chOff x="2819107" y="1154841"/>
            <a:chExt cx="1874890" cy="1721796"/>
          </a:xfrm>
        </p:grpSpPr>
        <p:sp>
          <p:nvSpPr>
            <p:cNvPr id="42" name="TextBox 10">
              <a:extLst>
                <a:ext uri="{FF2B5EF4-FFF2-40B4-BE49-F238E27FC236}">
                  <a16:creationId xmlns:a16="http://schemas.microsoft.com/office/drawing/2014/main" id="{57C420D6-E321-4C4F-BCD3-D60F91FF7E02}"/>
                </a:ext>
              </a:extLst>
            </p:cNvPr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600" dirty="0">
                  <a:solidFill>
                    <a:schemeClr val="bg1"/>
                  </a:solidFill>
                  <a:effectLst/>
                  <a:latin typeface="Times New Roman"/>
                  <a:ea typeface="Times New Roman"/>
                </a:rPr>
                <a:t>Drinks (Alcoholic)</a:t>
              </a:r>
            </a:p>
          </p:txBody>
        </p:sp>
        <p:sp>
          <p:nvSpPr>
            <p:cNvPr id="43" name="TextBox 8">
              <a:extLst>
                <a:ext uri="{FF2B5EF4-FFF2-40B4-BE49-F238E27FC236}">
                  <a16:creationId xmlns:a16="http://schemas.microsoft.com/office/drawing/2014/main" id="{8F5648BE-77DA-9E43-831F-DD3C80AA5C89}"/>
                </a:ext>
              </a:extLst>
            </p:cNvPr>
            <p:cNvSpPr txBox="1"/>
            <p:nvPr/>
          </p:nvSpPr>
          <p:spPr>
            <a:xfrm>
              <a:off x="3731941" y="1154841"/>
              <a:ext cx="962056" cy="17217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Name: Red wine</a:t>
              </a:r>
            </a:p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US" sz="800" dirty="0" err="1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Malbac</a:t>
              </a: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, </a:t>
              </a:r>
              <a:r>
                <a:rPr lang="en-US" sz="800" dirty="0">
                  <a:solidFill>
                    <a:schemeClr val="bg1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A</a:t>
              </a: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rgentina’ 2017</a:t>
              </a:r>
            </a:p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US" sz="800" dirty="0">
                  <a:solidFill>
                    <a:schemeClr val="bg1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Red cherry, red fruits,  spice and tannins smooth.</a:t>
              </a:r>
              <a:endPara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250 ml- </a:t>
              </a:r>
              <a:r>
                <a:rPr lang="en-US" sz="800" dirty="0">
                  <a:solidFill>
                    <a:schemeClr val="bg1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9</a:t>
              </a: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.   Bottle- 35</a:t>
              </a:r>
              <a:endPara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endParaRPr lang="en-US" sz="1050" b="1" kern="1200" dirty="0">
                <a:solidFill>
                  <a:srgbClr val="C4BD97"/>
                </a:solidFill>
                <a:effectLst/>
                <a:latin typeface="Calibri"/>
                <a:ea typeface="Times New Roman"/>
                <a:cs typeface="Vrinda"/>
              </a:endParaRPr>
            </a:p>
          </p:txBody>
        </p:sp>
      </p:grpSp>
      <p:pic>
        <p:nvPicPr>
          <p:cNvPr id="45" name="Picture 44">
            <a:extLst>
              <a:ext uri="{FF2B5EF4-FFF2-40B4-BE49-F238E27FC236}">
                <a16:creationId xmlns:a16="http://schemas.microsoft.com/office/drawing/2014/main" id="{8B4C564A-0041-4844-9020-8039C0403DA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275" y="1444122"/>
            <a:ext cx="670942" cy="799504"/>
          </a:xfrm>
          <a:prstGeom prst="round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2B3B224A-0003-D84C-B1D8-C73C7B533547}"/>
              </a:ext>
            </a:extLst>
          </p:cNvPr>
          <p:cNvGrpSpPr/>
          <p:nvPr/>
        </p:nvGrpSpPr>
        <p:grpSpPr>
          <a:xfrm>
            <a:off x="405663" y="2570228"/>
            <a:ext cx="3566117" cy="869469"/>
            <a:chOff x="2819107" y="1154841"/>
            <a:chExt cx="1874890" cy="1197557"/>
          </a:xfrm>
        </p:grpSpPr>
        <p:sp>
          <p:nvSpPr>
            <p:cNvPr id="47" name="TextBox 10">
              <a:extLst>
                <a:ext uri="{FF2B5EF4-FFF2-40B4-BE49-F238E27FC236}">
                  <a16:creationId xmlns:a16="http://schemas.microsoft.com/office/drawing/2014/main" id="{B16F2471-C1FC-AE49-8DD3-3153DC9A5FA0}"/>
                </a:ext>
              </a:extLst>
            </p:cNvPr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600" dirty="0">
                  <a:solidFill>
                    <a:schemeClr val="bg1"/>
                  </a:solidFill>
                  <a:effectLst/>
                  <a:latin typeface="Times New Roman"/>
                  <a:ea typeface="Times New Roman"/>
                </a:rPr>
                <a:t>Drinks (Alcoholic)</a:t>
              </a:r>
            </a:p>
          </p:txBody>
        </p:sp>
        <p:sp>
          <p:nvSpPr>
            <p:cNvPr id="48" name="TextBox 8">
              <a:extLst>
                <a:ext uri="{FF2B5EF4-FFF2-40B4-BE49-F238E27FC236}">
                  <a16:creationId xmlns:a16="http://schemas.microsoft.com/office/drawing/2014/main" id="{CE3DEDD4-FC80-2A4F-AEFF-3AECE05F6C38}"/>
                </a:ext>
              </a:extLst>
            </p:cNvPr>
            <p:cNvSpPr txBox="1"/>
            <p:nvPr/>
          </p:nvSpPr>
          <p:spPr>
            <a:xfrm>
              <a:off x="3852690" y="1154841"/>
              <a:ext cx="841307" cy="11975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Name: </a:t>
              </a:r>
              <a:r>
                <a:rPr lang="en-US" sz="105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White wine</a:t>
              </a: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Vrinda" panose="020B0502040204020203" pitchFamily="34" charset="0"/>
                </a:rPr>
                <a:t>Saint Bris Sauvignon Blanc, </a:t>
              </a:r>
              <a:r>
                <a:rPr lang="en-US" sz="800" dirty="0" err="1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Vrinda" panose="020B0502040204020203" pitchFamily="34" charset="0"/>
                </a:rPr>
                <a:t>Franch</a:t>
              </a: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Vrinda" panose="020B0502040204020203" pitchFamily="34" charset="0"/>
                </a:rPr>
                <a:t> ‘2021.</a:t>
              </a:r>
              <a:endParaRPr lang="en-GB" sz="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800" dirty="0">
                  <a:solidFill>
                    <a:schemeClr val="bg1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Vrinda" panose="020B0502040204020203" pitchFamily="34" charset="0"/>
                </a:rPr>
                <a:t>D</a:t>
              </a: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Vrinda" panose="020B0502040204020203" pitchFamily="34" charset="0"/>
                </a:rPr>
                <a:t>ry aromatic lemon citrus with white peach loads of .</a:t>
              </a:r>
              <a:endPara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endParaRPr>
            </a:p>
            <a:p>
              <a:pPr algn="ctr"/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</a:rPr>
                <a:t>250 ml-10.   Bottle-35</a:t>
              </a:r>
              <a:r>
                <a:rPr lang="en-GB" sz="800" dirty="0">
                  <a:solidFill>
                    <a:schemeClr val="bg1"/>
                  </a:solidFill>
                  <a:effectLst/>
                </a:rPr>
                <a:t> </a:t>
              </a:r>
              <a:endParaRPr lang="en-US" sz="800" b="1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endParaRP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B34CB0F-8BB1-A240-804B-3742F77E387A}"/>
              </a:ext>
            </a:extLst>
          </p:cNvPr>
          <p:cNvGrpSpPr/>
          <p:nvPr/>
        </p:nvGrpSpPr>
        <p:grpSpPr>
          <a:xfrm>
            <a:off x="405663" y="4041415"/>
            <a:ext cx="3776397" cy="938058"/>
            <a:chOff x="2819107" y="1183268"/>
            <a:chExt cx="1870819" cy="876483"/>
          </a:xfrm>
        </p:grpSpPr>
        <p:sp>
          <p:nvSpPr>
            <p:cNvPr id="52" name="TextBox 10">
              <a:extLst>
                <a:ext uri="{FF2B5EF4-FFF2-40B4-BE49-F238E27FC236}">
                  <a16:creationId xmlns:a16="http://schemas.microsoft.com/office/drawing/2014/main" id="{C67C5B32-AAFB-E64E-A229-F8810EA78E6F}"/>
                </a:ext>
              </a:extLst>
            </p:cNvPr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600" dirty="0">
                  <a:solidFill>
                    <a:schemeClr val="bg1"/>
                  </a:solidFill>
                  <a:effectLst/>
                  <a:latin typeface="Times New Roman"/>
                  <a:ea typeface="Times New Roman"/>
                </a:rPr>
                <a:t>Drinks (Alcoholic)</a:t>
              </a:r>
            </a:p>
          </p:txBody>
        </p:sp>
        <p:sp>
          <p:nvSpPr>
            <p:cNvPr id="53" name="TextBox 8">
              <a:extLst>
                <a:ext uri="{FF2B5EF4-FFF2-40B4-BE49-F238E27FC236}">
                  <a16:creationId xmlns:a16="http://schemas.microsoft.com/office/drawing/2014/main" id="{FFF8CAD8-C2DC-6A44-8BBF-8374A9D3FEB2}"/>
                </a:ext>
              </a:extLst>
            </p:cNvPr>
            <p:cNvSpPr txBox="1"/>
            <p:nvPr/>
          </p:nvSpPr>
          <p:spPr>
            <a:xfrm>
              <a:off x="3818615" y="1304870"/>
              <a:ext cx="871311" cy="754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Name: Champagne</a:t>
              </a:r>
            </a:p>
            <a:p>
              <a:r>
                <a:rPr lang="en-GB" sz="800" dirty="0" err="1">
                  <a:solidFill>
                    <a:schemeClr val="bg1"/>
                  </a:solidFill>
                  <a:effectLst/>
                  <a:latin typeface="EBGaramond"/>
                  <a:ea typeface="Times New Roman" panose="02020603050405020304" pitchFamily="18" charset="0"/>
                </a:rPr>
                <a:t>Larmandier</a:t>
              </a:r>
              <a:r>
                <a:rPr lang="en-GB" sz="800" dirty="0">
                  <a:solidFill>
                    <a:schemeClr val="bg1"/>
                  </a:solidFill>
                  <a:effectLst/>
                  <a:latin typeface="EBGaramond"/>
                  <a:ea typeface="Times New Roman" panose="02020603050405020304" pitchFamily="18" charset="0"/>
                </a:rPr>
                <a:t>-Bernier, Blanc de </a:t>
              </a:r>
              <a:r>
                <a:rPr lang="en-GB" sz="800" dirty="0" err="1">
                  <a:solidFill>
                    <a:schemeClr val="bg1"/>
                  </a:solidFill>
                  <a:effectLst/>
                  <a:latin typeface="EBGaramond"/>
                  <a:ea typeface="Times New Roman" panose="02020603050405020304" pitchFamily="18" charset="0"/>
                </a:rPr>
                <a:t>Blancs</a:t>
              </a:r>
              <a:r>
                <a:rPr lang="en-GB" sz="800" dirty="0">
                  <a:solidFill>
                    <a:schemeClr val="bg1"/>
                  </a:solidFill>
                  <a:effectLst/>
                  <a:latin typeface="EBGaramond"/>
                  <a:ea typeface="Times New Roman" panose="02020603050405020304" pitchFamily="18" charset="0"/>
                </a:rPr>
                <a:t> ‘</a:t>
              </a:r>
              <a:r>
                <a:rPr lang="en-GB" sz="800" dirty="0" err="1">
                  <a:solidFill>
                    <a:schemeClr val="bg1"/>
                  </a:solidFill>
                  <a:effectLst/>
                  <a:latin typeface="EBGaramond"/>
                  <a:ea typeface="Times New Roman" panose="02020603050405020304" pitchFamily="18" charset="0"/>
                </a:rPr>
                <a:t>Vieille</a:t>
              </a:r>
              <a:r>
                <a:rPr lang="en-GB" sz="800" dirty="0">
                  <a:solidFill>
                    <a:schemeClr val="bg1"/>
                  </a:solidFill>
                  <a:effectLst/>
                  <a:latin typeface="EBGaramond"/>
                  <a:ea typeface="Times New Roman" panose="02020603050405020304" pitchFamily="18" charset="0"/>
                </a:rPr>
                <a:t> </a:t>
              </a:r>
              <a:r>
                <a:rPr lang="en-GB" sz="800" dirty="0" err="1">
                  <a:solidFill>
                    <a:schemeClr val="bg1"/>
                  </a:solidFill>
                  <a:effectLst/>
                  <a:latin typeface="EBGaramond"/>
                  <a:ea typeface="Times New Roman" panose="02020603050405020304" pitchFamily="18" charset="0"/>
                </a:rPr>
                <a:t>Vigne</a:t>
              </a:r>
              <a:r>
                <a:rPr lang="en-GB" sz="800" dirty="0">
                  <a:solidFill>
                    <a:schemeClr val="bg1"/>
                  </a:solidFill>
                  <a:effectLst/>
                  <a:latin typeface="EBGaramond"/>
                  <a:ea typeface="Times New Roman" panose="02020603050405020304" pitchFamily="18" charset="0"/>
                </a:rPr>
                <a:t> du Levant’ ‘2014</a:t>
              </a:r>
              <a:endPara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>
                <a:lnSpc>
                  <a:spcPct val="150000"/>
                </a:lnSpc>
              </a:pPr>
              <a:r>
                <a:rPr lang="en-GB" sz="800" dirty="0">
                  <a:solidFill>
                    <a:schemeClr val="bg1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                        Bottle - </a:t>
              </a:r>
              <a:r>
                <a:rPr lang="en-GB" sz="800" dirty="0">
                  <a:solidFill>
                    <a:schemeClr val="bg1"/>
                  </a:solidFill>
                  <a:latin typeface="Times New Roman" panose="02020603050405020304" pitchFamily="18" charset="0"/>
                  <a:ea typeface="Times New Roman" panose="02020603050405020304" pitchFamily="18" charset="0"/>
                </a:rPr>
                <a:t>90</a:t>
              </a:r>
              <a:endPara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/>
              <a:endParaRPr lang="en-US" sz="800" b="1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44BDB8C-3529-684A-BC5E-79B45BFA68AD}"/>
              </a:ext>
            </a:extLst>
          </p:cNvPr>
          <p:cNvSpPr txBox="1"/>
          <p:nvPr/>
        </p:nvSpPr>
        <p:spPr>
          <a:xfrm>
            <a:off x="808535" y="1865718"/>
            <a:ext cx="241442" cy="937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034" name="Picture 10" descr="10 White Wines Perfect For Summer">
            <a:extLst>
              <a:ext uri="{FF2B5EF4-FFF2-40B4-BE49-F238E27FC236}">
                <a16:creationId xmlns:a16="http://schemas.microsoft.com/office/drawing/2014/main" id="{79733847-72D4-474E-8B08-D28BA20A9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10" y="2887577"/>
            <a:ext cx="821531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Text Box 36">
            <a:extLst>
              <a:ext uri="{FF2B5EF4-FFF2-40B4-BE49-F238E27FC236}">
                <a16:creationId xmlns:a16="http://schemas.microsoft.com/office/drawing/2014/main" id="{155065B2-B7E5-D649-A71A-7D03285C4CCF}"/>
              </a:ext>
            </a:extLst>
          </p:cNvPr>
          <p:cNvSpPr txBox="1"/>
          <p:nvPr/>
        </p:nvSpPr>
        <p:spPr>
          <a:xfrm>
            <a:off x="372269" y="7257799"/>
            <a:ext cx="2133600" cy="668988"/>
          </a:xfrm>
          <a:prstGeom prst="rect">
            <a:avLst/>
          </a:prstGeom>
          <a:solidFill>
            <a:schemeClr val="bg2">
              <a:lumMod val="75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200" dirty="0">
                <a:solidFill>
                  <a:srgbClr val="FFC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    </a:t>
            </a:r>
            <a:r>
              <a:rPr lang="en-GB" sz="800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Please </a:t>
            </a:r>
            <a:r>
              <a:rPr lang="en-GB" sz="800" dirty="0">
                <a:latin typeface="Bahnschrift SemiBold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aware</a:t>
            </a:r>
            <a:r>
              <a:rPr lang="en-GB" sz="800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 our dishes may contain allergens </a:t>
            </a:r>
            <a:r>
              <a:rPr lang="en-GB" sz="800" dirty="0">
                <a:latin typeface="Bahnschrift SemiBold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for you it not suitable </a:t>
            </a:r>
            <a:r>
              <a:rPr lang="en-GB" sz="800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800" dirty="0">
                <a:latin typeface="Bahnschrift SemiBold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GB" sz="800" dirty="0"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ny dietary requirements, please let us know. gf - Gluten Free |   n - Nuts   |   vg - Vegan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77130F6F-E55C-B144-A33F-7FEFD57917AF}"/>
              </a:ext>
            </a:extLst>
          </p:cNvPr>
          <p:cNvGrpSpPr/>
          <p:nvPr/>
        </p:nvGrpSpPr>
        <p:grpSpPr>
          <a:xfrm>
            <a:off x="451495" y="5433748"/>
            <a:ext cx="3776623" cy="1513656"/>
            <a:chOff x="2819107" y="1183268"/>
            <a:chExt cx="1870931" cy="1021350"/>
          </a:xfrm>
        </p:grpSpPr>
        <p:sp>
          <p:nvSpPr>
            <p:cNvPr id="66" name="TextBox 10">
              <a:extLst>
                <a:ext uri="{FF2B5EF4-FFF2-40B4-BE49-F238E27FC236}">
                  <a16:creationId xmlns:a16="http://schemas.microsoft.com/office/drawing/2014/main" id="{DFB62106-DD7F-9B4D-A555-D224E987611B}"/>
                </a:ext>
              </a:extLst>
            </p:cNvPr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1000" dirty="0">
                  <a:solidFill>
                    <a:schemeClr val="bg1"/>
                  </a:solidFill>
                  <a:effectLst/>
                  <a:latin typeface="Times New Roman"/>
                  <a:ea typeface="Times New Roman"/>
                </a:rPr>
                <a:t>Drinks (Non-Alcoholic)</a:t>
              </a:r>
            </a:p>
          </p:txBody>
        </p:sp>
        <p:sp>
          <p:nvSpPr>
            <p:cNvPr id="67" name="TextBox 8">
              <a:extLst>
                <a:ext uri="{FF2B5EF4-FFF2-40B4-BE49-F238E27FC236}">
                  <a16:creationId xmlns:a16="http://schemas.microsoft.com/office/drawing/2014/main" id="{53E73B0C-DD63-3B43-99AE-54EC65F7F5AF}"/>
                </a:ext>
              </a:extLst>
            </p:cNvPr>
            <p:cNvSpPr txBox="1"/>
            <p:nvPr/>
          </p:nvSpPr>
          <p:spPr>
            <a:xfrm>
              <a:off x="3818727" y="1370654"/>
              <a:ext cx="871311" cy="8339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Coke/</a:t>
              </a:r>
              <a:r>
                <a:rPr lang="en-US" sz="900" b="1" dirty="0" err="1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D.Coke</a:t>
              </a:r>
              <a:r>
                <a:rPr lang="en-US" sz="90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/Lemonade/tango</a:t>
              </a: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3.95/250ml</a:t>
              </a:r>
            </a:p>
            <a:p>
              <a:pPr algn="ctr"/>
              <a:endParaRPr lang="en-GB" sz="800" dirty="0">
                <a:solidFill>
                  <a:schemeClr val="bg1"/>
                </a:solidFill>
                <a:effectLst/>
                <a:latin typeface="EBGaramond"/>
                <a:ea typeface="Times New Roman" panose="02020603050405020304" pitchFamily="18" charset="0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90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Fresh Orange/Apple/Pineapple </a:t>
              </a: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5.95</a:t>
              </a:r>
              <a:r>
                <a:rPr lang="en-US" sz="80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/250ml</a:t>
              </a:r>
            </a:p>
            <a:p>
              <a:pPr algn="ctr"/>
              <a:endParaRPr lang="en-US" sz="800" b="1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endParaRPr>
            </a:p>
          </p:txBody>
        </p:sp>
      </p:grpSp>
      <p:pic>
        <p:nvPicPr>
          <p:cNvPr id="1040" name="Picture 16" descr="Soft Drinks stock photo. Image of refreshment, refreshing - 24045450">
            <a:extLst>
              <a:ext uri="{FF2B5EF4-FFF2-40B4-BE49-F238E27FC236}">
                <a16:creationId xmlns:a16="http://schemas.microsoft.com/office/drawing/2014/main" id="{BA727D2B-6561-5643-9526-61858240C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38" y="5744143"/>
            <a:ext cx="1547054" cy="11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Text Box 36">
            <a:extLst>
              <a:ext uri="{FF2B5EF4-FFF2-40B4-BE49-F238E27FC236}">
                <a16:creationId xmlns:a16="http://schemas.microsoft.com/office/drawing/2014/main" id="{ECF14625-9AD1-054D-B20D-3F40D4E54225}"/>
              </a:ext>
            </a:extLst>
          </p:cNvPr>
          <p:cNvSpPr txBox="1"/>
          <p:nvPr/>
        </p:nvSpPr>
        <p:spPr>
          <a:xfrm>
            <a:off x="2867770" y="7387383"/>
            <a:ext cx="1864022" cy="842948"/>
          </a:xfrm>
          <a:prstGeom prst="rect">
            <a:avLst/>
          </a:prstGeom>
          <a:solidFill>
            <a:schemeClr val="bg2">
              <a:lumMod val="75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     Live Christmas Music</a:t>
            </a:r>
            <a:endParaRPr lang="en-US" sz="1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Enjoy your </a:t>
            </a:r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party with live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Christmas theme Music. </a:t>
            </a: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lang="en-GB" sz="11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pic>
        <p:nvPicPr>
          <p:cNvPr id="1046" name="Picture 22" descr="Christmas Music - Compilation by Various Artists | Spotify">
            <a:extLst>
              <a:ext uri="{FF2B5EF4-FFF2-40B4-BE49-F238E27FC236}">
                <a16:creationId xmlns:a16="http://schemas.microsoft.com/office/drawing/2014/main" id="{042C344C-88A4-6E4F-BF8C-EB52ABF768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833" y="6601010"/>
            <a:ext cx="1658739" cy="80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797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4331" y="579745"/>
            <a:ext cx="44196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dirty="0"/>
              <a:t>References</a:t>
            </a:r>
          </a:p>
          <a:p>
            <a:r>
              <a:rPr lang="en-US" sz="1100" dirty="0"/>
              <a:t>Sims, R. (2015). Putting place on the menu: The negotiation of locality in UK food tourism, from production to consumption. </a:t>
            </a:r>
            <a:r>
              <a:rPr lang="en-US" sz="1100" i="1" dirty="0"/>
              <a:t>Journal of Rural Studies</a:t>
            </a:r>
            <a:r>
              <a:rPr lang="en-US" sz="1100" dirty="0"/>
              <a:t>, 26(2), pp.105–115. doi:10.1016/j.jrurstud.2015.09.003.</a:t>
            </a:r>
          </a:p>
          <a:p>
            <a:r>
              <a:rPr lang="en-US" sz="1100" dirty="0" err="1"/>
              <a:t>Reale</a:t>
            </a:r>
            <a:r>
              <a:rPr lang="en-US" sz="1100" dirty="0"/>
              <a:t>, S. and Flint, S.W. (2016). Menu </a:t>
            </a:r>
            <a:r>
              <a:rPr lang="en-US" sz="1100" dirty="0" err="1"/>
              <a:t>labelling</a:t>
            </a:r>
            <a:r>
              <a:rPr lang="en-US" sz="1100" dirty="0"/>
              <a:t> and food choice in obese adults: a feasibility study. </a:t>
            </a:r>
            <a:r>
              <a:rPr lang="en-US" sz="1100" i="1" dirty="0"/>
              <a:t>BMC Obesity</a:t>
            </a:r>
            <a:r>
              <a:rPr lang="en-US" sz="1100" dirty="0"/>
              <a:t>, 3(1). doi:10.1186/s40608-016-0095-3.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141181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565</Words>
  <Application>Microsoft Office PowerPoint</Application>
  <PresentationFormat>Custom</PresentationFormat>
  <Paragraphs>97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Arial</vt:lpstr>
      <vt:lpstr>Bahnschrift SemiBold</vt:lpstr>
      <vt:lpstr>Bahnschrift SemiLight Condensed</vt:lpstr>
      <vt:lpstr>Calibri</vt:lpstr>
      <vt:lpstr>EBGaramond</vt:lpstr>
      <vt:lpstr>MV Boli</vt:lpstr>
      <vt:lpstr>Times New Roman</vt:lpstr>
      <vt:lpstr>Vrinda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46</cp:revision>
  <dcterms:created xsi:type="dcterms:W3CDTF">2006-08-16T00:00:00Z</dcterms:created>
  <dcterms:modified xsi:type="dcterms:W3CDTF">2022-11-18T16:56:26Z</dcterms:modified>
</cp:coreProperties>
</file>