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86" r:id="rId2"/>
    <p:sldId id="287" r:id="rId3"/>
    <p:sldId id="288" r:id="rId4"/>
    <p:sldId id="289" r:id="rId5"/>
    <p:sldId id="296" r:id="rId6"/>
    <p:sldId id="30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290" r:id="rId17"/>
    <p:sldId id="291" r:id="rId18"/>
    <p:sldId id="292" r:id="rId19"/>
    <p:sldId id="293" r:id="rId20"/>
    <p:sldId id="294" r:id="rId21"/>
    <p:sldId id="295" r:id="rId2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71F1D83-4A56-4D7D-96EA-DB3B367BF98C}" type="datetimeFigureOut">
              <a:rPr lang="en-US" smtClean="0"/>
              <a:t>7/11/2018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1DA1AEF-D79C-47F3-B222-12484A07E7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38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6B76C1-ED81-4C69-8044-D4B7874394E5}" type="datetimeFigureOut">
              <a:rPr lang="en-US" smtClean="0"/>
              <a:t>7/11/2018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638FC035-2F9F-434D-A8B4-97FF0263FF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38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needs to happen in order to achieve this?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2855C-758C-1244-BDA0-6528047BCD90}" type="slidenum">
              <a:rPr lang="en-US" smtClean="0">
                <a:solidFill>
                  <a:srgbClr val="000000"/>
                </a:solidFill>
              </a:rPr>
              <a:pPr/>
              <a:t>6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739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2855C-758C-1244-BDA0-6528047BCD90}" type="slidenum">
              <a:rPr lang="en-US" smtClean="0">
                <a:solidFill>
                  <a:srgbClr val="000000"/>
                </a:solidFill>
              </a:rPr>
              <a:pPr/>
              <a:t>15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639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/>
              <a:t>Look at problematic recruitment ads - handouts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A5DD55-26AE-4D93-8A2C-E1E59E1DFFD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17</a:t>
            </a:fld>
            <a:endParaRPr lang="en-US" altLang="en-US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5345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/>
              <a:t>Which do you tend to use?  </a:t>
            </a:r>
          </a:p>
          <a:p>
            <a:r>
              <a:rPr lang="en-US" altLang="en-US" smtClean="0"/>
              <a:t>What are the pros and cons of each?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defTabSz="4489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7494AC7-FA2B-40BE-BC2E-96B8F7805EBD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18</a:t>
            </a:fld>
            <a:endParaRPr lang="en-US" altLang="en-US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843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0A3BC21-37A4-4EDA-93BA-2CDA6467C1A6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defTabSz="914400"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22B0A51-2625-40E5-B0FA-F7A9E43B32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707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C8FDC3F-89D7-4D8D-9CB1-49E4214112E9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defTabSz="914400"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6E88560-876F-4550-9C6D-729409176F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8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23DD15F-A5AE-4CE8-B007-9CC5AF593268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D01AF3B-4EFB-4B98-A6AF-81EFB7B39C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84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FABA151-8C82-4D60-9F52-46CFC6AF894B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0ACAAA2-FD62-4A10-98F0-65F05D8FEA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38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4E9CADD-4112-4359-A570-FA3E36D1DFF0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9EBC6AB-46BD-4D88-A4EF-37B3507F4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43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3F5B85-CA65-4999-8DBE-CAFC6FE99646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4FBBE6B-C403-47C0-AB3E-461BB06313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661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D2FF31D-6C8B-4FD3-8D5B-1F0904CBDA7C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2404FDE-70D7-458B-B99B-4D2395BA23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799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84B8E0C-9A82-41C7-ACC8-13FBB0824822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76ACD3B-D455-4F01-9046-DBA50D1C7A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00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7B89FF3-564D-4BF0-93EC-6D8E9C6B6903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2C119B0-3815-468E-849A-87531DF5B0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468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BA4ACFB-538F-4A50-8127-16055B0C34C7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DCD4F6-8B49-4215-B5A3-72CE848C0A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456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6D08F84-F26E-4EF8-996C-624207997052}" type="datetimeFigureOut">
              <a:rPr lang="en-GB"/>
              <a:pPr>
                <a:defRPr/>
              </a:pPr>
              <a:t>11/07/2018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45E6539-4C8D-427D-8984-8B1438AC7B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278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914400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0DB85D71-0C7D-43DF-8F99-EEFCBFABAA2D}" type="datetimeFigureOut">
              <a:rPr lang="en-GB"/>
              <a:pPr>
                <a:defRPr/>
              </a:pPr>
              <a:t>11/07/2018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91440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7A4863F5-4E42-4EDE-9148-FE9CDB74329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83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2208213" y="1989139"/>
            <a:ext cx="7772400" cy="1470025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bg1"/>
                </a:solidFill>
              </a:rPr>
              <a:t>HR for Non-HR Professionals</a:t>
            </a:r>
            <a:endParaRPr lang="en-GB" altLang="en-US" smtClean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4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bg1"/>
                </a:solidFill>
                <a:latin typeface="Calibri" panose="020F0502020204030204"/>
              </a:rPr>
              <a:t>Day 2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568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Aim of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17639"/>
            <a:ext cx="8229600" cy="409892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450"/>
              </a:spcBef>
              <a:spcAft>
                <a:spcPts val="0"/>
              </a:spcAft>
              <a:buNone/>
              <a:defRPr/>
            </a:pPr>
            <a:endParaRPr lang="en-US" dirty="0" smtClean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eaLnBrk="1" fontAlgn="auto" hangingPunct="1">
              <a:spcBef>
                <a:spcPts val="450"/>
              </a:spcBef>
              <a:spcAft>
                <a:spcPts val="0"/>
              </a:spcAft>
              <a:buNone/>
              <a:defRPr/>
            </a:pPr>
            <a:r>
              <a:rPr lang="en-US" sz="28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To enable learners to gain an understanding of the function of HR, the various elements that make up its successful operation and to relate them to their own </a:t>
            </a:r>
            <a:r>
              <a:rPr lang="en-US" sz="2800" dirty="0" err="1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organisation’s</a:t>
            </a:r>
            <a:r>
              <a:rPr lang="en-US" sz="280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</a:rPr>
              <a:t> needs.</a:t>
            </a:r>
            <a:endParaRPr lang="en-US" sz="28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70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93813"/>
            <a:ext cx="8229600" cy="4222750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learner should be able to demonstrate the ability to: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explain the role and responsibilities of non-HR professionals in relation to HR management and activities. 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review their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organisation’s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current HR policies and procedures against key employment legislation and best practice, and make appropriate recommendations for improvement/s to either recruitment, performance management or discipline and grievance practices</a:t>
            </a:r>
            <a:r>
              <a:rPr lang="en-US" sz="19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36750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19162"/>
          </a:xfrm>
        </p:spPr>
        <p:txBody>
          <a:bodyPr/>
          <a:lstStyle/>
          <a:p>
            <a:pPr eaLnBrk="1" hangingPunct="1"/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1981200" y="1301751"/>
            <a:ext cx="8229600" cy="4214813"/>
          </a:xfrm>
        </p:spPr>
        <p:txBody>
          <a:bodyPr/>
          <a:lstStyle/>
          <a:p>
            <a:pPr marL="0" indent="0" algn="ctr" eaLnBrk="1" hangingPunct="1">
              <a:buNone/>
            </a:pPr>
            <a:endParaRPr lang="en-US" altLang="en-US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buNone/>
            </a:pPr>
            <a:r>
              <a:rPr lang="en-US" alt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</a:t>
            </a:r>
            <a:r>
              <a:rPr lang="en-US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and selection </a:t>
            </a:r>
            <a:endParaRPr lang="en-US" altLang="en-US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4206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Calibri" pitchFamily="34" charset="0"/>
              </a:rPr>
              <a:t>“Recruitment is the head of the river….get that wrong and you pollute everything </a:t>
            </a:r>
            <a:r>
              <a:rPr lang="en-US" sz="3200" dirty="0" err="1">
                <a:latin typeface="Calibri" pitchFamily="34" charset="0"/>
              </a:rPr>
              <a:t>downstream”</a:t>
            </a:r>
            <a:r>
              <a:rPr lang="en-US" sz="1300" dirty="0" err="1">
                <a:latin typeface="Calibri" pitchFamily="34" charset="0"/>
              </a:rPr>
              <a:t>UNKNOWN</a:t>
            </a:r>
            <a:r>
              <a:rPr lang="en-US" sz="1300" dirty="0">
                <a:latin typeface="Calibri" pitchFamily="34" charset="0"/>
              </a:rPr>
              <a:t> </a:t>
            </a:r>
          </a:p>
        </p:txBody>
      </p:sp>
      <p:pic>
        <p:nvPicPr>
          <p:cNvPr id="4" name="Content Placeholder 3" descr="screen-capture-10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677" y="1600200"/>
            <a:ext cx="5906646" cy="3916363"/>
          </a:xfrm>
        </p:spPr>
      </p:pic>
    </p:spTree>
    <p:extLst>
      <p:ext uri="{BB962C8B-B14F-4D97-AF65-F5344CB8AC3E}">
        <p14:creationId xmlns:p14="http://schemas.microsoft.com/office/powerpoint/2010/main" val="302363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Recruitment and selection - a definition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>
                <a:latin typeface="Calibri" pitchFamily="34" charset="0"/>
              </a:rPr>
              <a:t>“Recruitment </a:t>
            </a:r>
            <a:r>
              <a:rPr lang="en-US" dirty="0">
                <a:latin typeface="Calibri" pitchFamily="34" charset="0"/>
              </a:rPr>
              <a:t>is the process of having the right person, in the right place, at the right time</a:t>
            </a:r>
            <a:r>
              <a:rPr lang="en-US" dirty="0" smtClean="0">
                <a:latin typeface="Calibri" pitchFamily="34" charset="0"/>
              </a:rPr>
              <a:t>.”</a:t>
            </a:r>
          </a:p>
          <a:p>
            <a:pPr marL="0" indent="0">
              <a:buNone/>
            </a:pPr>
            <a:endParaRPr lang="en-US" sz="18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Calibri" pitchFamily="34" charset="0"/>
              </a:rPr>
              <a:t>CIPD Factsheet</a:t>
            </a:r>
            <a:r>
              <a:rPr lang="en-US" sz="1800" i="1" dirty="0">
                <a:latin typeface="Calibri" pitchFamily="34" charset="0"/>
              </a:rPr>
              <a:t> Recruitment – An Overview, </a:t>
            </a:r>
            <a:r>
              <a:rPr lang="en-US" sz="1800" dirty="0">
                <a:latin typeface="Calibri" pitchFamily="34" charset="0"/>
              </a:rPr>
              <a:t>March 2012</a:t>
            </a:r>
            <a:endParaRPr lang="en-US" sz="1800" i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132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+mn-lt"/>
              </a:rPr>
              <a:t>Recruitment policy - things to consider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 </a:t>
            </a:r>
            <a:r>
              <a:rPr lang="en-US" sz="2800" dirty="0">
                <a:latin typeface="Calibri" pitchFamily="34" charset="0"/>
              </a:rPr>
              <a:t>Introduction </a:t>
            </a:r>
          </a:p>
          <a:p>
            <a:r>
              <a:rPr lang="en-US" sz="2800" dirty="0">
                <a:latin typeface="Calibri" pitchFamily="34" charset="0"/>
              </a:rPr>
              <a:t>Equality and Diversity / Equal Opportunities in Recruitment </a:t>
            </a:r>
          </a:p>
          <a:p>
            <a:r>
              <a:rPr lang="en-US" sz="2800" dirty="0">
                <a:latin typeface="Calibri" pitchFamily="34" charset="0"/>
              </a:rPr>
              <a:t>Monitoring Equal Opportunities, Equality and Diversity in Recruitment </a:t>
            </a:r>
          </a:p>
          <a:p>
            <a:r>
              <a:rPr lang="en-US" sz="2800" dirty="0">
                <a:latin typeface="Calibri" pitchFamily="34" charset="0"/>
              </a:rPr>
              <a:t>Recruitment </a:t>
            </a:r>
            <a:r>
              <a:rPr lang="en-US" sz="2800" dirty="0" err="1">
                <a:latin typeface="Calibri" pitchFamily="34" charset="0"/>
              </a:rPr>
              <a:t>Authorisation</a:t>
            </a:r>
            <a:r>
              <a:rPr lang="en-US" sz="2800" dirty="0">
                <a:latin typeface="Calibri" pitchFamily="34" charset="0"/>
              </a:rPr>
              <a:t> </a:t>
            </a:r>
          </a:p>
          <a:p>
            <a:r>
              <a:rPr lang="en-US" sz="2800" dirty="0">
                <a:latin typeface="Calibri" pitchFamily="34" charset="0"/>
              </a:rPr>
              <a:t>Job Descriptions </a:t>
            </a:r>
          </a:p>
          <a:p>
            <a:r>
              <a:rPr lang="en-US" sz="2800" dirty="0">
                <a:latin typeface="Calibri" pitchFamily="34" charset="0"/>
              </a:rPr>
              <a:t>Advertising of Vacancies </a:t>
            </a:r>
          </a:p>
          <a:p>
            <a:r>
              <a:rPr lang="en-US" sz="2800" dirty="0">
                <a:latin typeface="Calibri" pitchFamily="34" charset="0"/>
              </a:rPr>
              <a:t>Shortlisting </a:t>
            </a:r>
          </a:p>
        </p:txBody>
      </p:sp>
    </p:spTree>
    <p:extLst>
      <p:ext uri="{BB962C8B-B14F-4D97-AF65-F5344CB8AC3E}">
        <p14:creationId xmlns:p14="http://schemas.microsoft.com/office/powerpoint/2010/main" val="251034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Recruitment policy - things to consider cont’d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latin typeface="Calibri" pitchFamily="34" charset="0"/>
              </a:rPr>
              <a:t>Recruitment Interviews </a:t>
            </a:r>
          </a:p>
          <a:p>
            <a:r>
              <a:rPr lang="en-US" sz="3000" dirty="0">
                <a:latin typeface="Calibri" pitchFamily="34" charset="0"/>
              </a:rPr>
              <a:t>Offer of Employment </a:t>
            </a:r>
          </a:p>
          <a:p>
            <a:r>
              <a:rPr lang="en-US" sz="3000" dirty="0">
                <a:latin typeface="Calibri" pitchFamily="34" charset="0"/>
              </a:rPr>
              <a:t>References </a:t>
            </a:r>
          </a:p>
          <a:p>
            <a:r>
              <a:rPr lang="en-US" sz="3000" dirty="0" smtClean="0">
                <a:latin typeface="Calibri" pitchFamily="34" charset="0"/>
              </a:rPr>
              <a:t>Qualifications </a:t>
            </a:r>
            <a:endParaRPr lang="en-US" sz="3000" dirty="0">
              <a:latin typeface="Calibri" pitchFamily="34" charset="0"/>
            </a:endParaRPr>
          </a:p>
          <a:p>
            <a:r>
              <a:rPr lang="en-US" sz="3000" dirty="0">
                <a:latin typeface="Calibri" pitchFamily="34" charset="0"/>
              </a:rPr>
              <a:t>Work Permits </a:t>
            </a:r>
          </a:p>
          <a:p>
            <a:r>
              <a:rPr lang="en-US" sz="3000" dirty="0">
                <a:latin typeface="Calibri" pitchFamily="34" charset="0"/>
              </a:rPr>
              <a:t>Personnel Records </a:t>
            </a:r>
          </a:p>
          <a:p>
            <a:r>
              <a:rPr lang="en-US" sz="3000" dirty="0">
                <a:latin typeface="Calibri" pitchFamily="34" charset="0"/>
              </a:rPr>
              <a:t>Complaints Procedure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06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Recruitment and selection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500" dirty="0" smtClean="0">
                <a:latin typeface="Calibri" pitchFamily="34" charset="0"/>
              </a:rPr>
              <a:t>The process </a:t>
            </a:r>
            <a:r>
              <a:rPr lang="en-US" sz="3500" dirty="0">
                <a:latin typeface="Calibri" pitchFamily="34" charset="0"/>
              </a:rPr>
              <a:t>should be:</a:t>
            </a:r>
          </a:p>
          <a:p>
            <a:r>
              <a:rPr lang="en-US" sz="3500" b="1" dirty="0">
                <a:latin typeface="Calibri" pitchFamily="34" charset="0"/>
              </a:rPr>
              <a:t>efficient</a:t>
            </a:r>
            <a:r>
              <a:rPr lang="en-US" sz="3500" dirty="0">
                <a:latin typeface="Calibri" pitchFamily="34" charset="0"/>
              </a:rPr>
              <a:t> – cost effective in methods and sources</a:t>
            </a:r>
          </a:p>
          <a:p>
            <a:r>
              <a:rPr lang="en-US" sz="3500" b="1" dirty="0">
                <a:latin typeface="Calibri" pitchFamily="34" charset="0"/>
              </a:rPr>
              <a:t>effective</a:t>
            </a:r>
            <a:r>
              <a:rPr lang="en-US" sz="3500" dirty="0">
                <a:latin typeface="Calibri" pitchFamily="34" charset="0"/>
              </a:rPr>
              <a:t> – producing enough suitable candidates without excess and ensuring the identification of the best fitted for the job and the </a:t>
            </a:r>
            <a:r>
              <a:rPr lang="en-US" sz="3500" dirty="0" err="1">
                <a:latin typeface="Calibri" pitchFamily="34" charset="0"/>
              </a:rPr>
              <a:t>organisation</a:t>
            </a:r>
            <a:endParaRPr lang="en-US" sz="3500" dirty="0">
              <a:latin typeface="Calibri" pitchFamily="34" charset="0"/>
            </a:endParaRPr>
          </a:p>
          <a:p>
            <a:r>
              <a:rPr lang="en-US" sz="3500" b="1" dirty="0">
                <a:latin typeface="Calibri" pitchFamily="34" charset="0"/>
              </a:rPr>
              <a:t>fair</a:t>
            </a:r>
            <a:r>
              <a:rPr lang="en-US" sz="3500" dirty="0">
                <a:latin typeface="Calibri" pitchFamily="34" charset="0"/>
              </a:rPr>
              <a:t> – ensuring that right through the process decisions are made on merit alone.</a:t>
            </a:r>
          </a:p>
          <a:p>
            <a:pPr marL="0" indent="0" algn="r">
              <a:buNone/>
            </a:pPr>
            <a:r>
              <a:rPr lang="en-US" sz="2000" dirty="0">
                <a:latin typeface="Calibri" pitchFamily="34" charset="0"/>
              </a:rPr>
              <a:t>Source:  </a:t>
            </a:r>
            <a:r>
              <a:rPr lang="en-US" sz="2000" dirty="0" err="1">
                <a:latin typeface="Calibri" pitchFamily="34" charset="0"/>
              </a:rPr>
              <a:t>Acas</a:t>
            </a:r>
            <a:r>
              <a:rPr lang="en-US" sz="2000" dirty="0">
                <a:latin typeface="Calibri" pitchFamily="34" charset="0"/>
              </a:rPr>
              <a:t> guide to Recruitment and Selection</a:t>
            </a:r>
          </a:p>
        </p:txBody>
      </p:sp>
    </p:spTree>
    <p:extLst>
      <p:ext uri="{BB962C8B-B14F-4D97-AF65-F5344CB8AC3E}">
        <p14:creationId xmlns:p14="http://schemas.microsoft.com/office/powerpoint/2010/main" val="425081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The nine ‘protected characteristics’?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>
                <a:latin typeface="Calibri" pitchFamily="34" charset="0"/>
              </a:rPr>
              <a:t>Age </a:t>
            </a:r>
          </a:p>
          <a:p>
            <a:r>
              <a:rPr lang="en-US" dirty="0" smtClean="0">
                <a:latin typeface="Calibri" pitchFamily="34" charset="0"/>
              </a:rPr>
              <a:t>Disability</a:t>
            </a:r>
          </a:p>
          <a:p>
            <a:r>
              <a:rPr lang="en-US" dirty="0" smtClean="0">
                <a:latin typeface="Calibri" pitchFamily="34" charset="0"/>
              </a:rPr>
              <a:t>Gender reassignment</a:t>
            </a:r>
          </a:p>
          <a:p>
            <a:r>
              <a:rPr lang="en-US" dirty="0" smtClean="0">
                <a:latin typeface="Calibri" pitchFamily="34" charset="0"/>
              </a:rPr>
              <a:t>Marriage and civil partnership</a:t>
            </a:r>
          </a:p>
          <a:p>
            <a:r>
              <a:rPr lang="en-US" dirty="0" smtClean="0">
                <a:latin typeface="Calibri" pitchFamily="34" charset="0"/>
              </a:rPr>
              <a:t>Pregnancy and maternity</a:t>
            </a:r>
          </a:p>
          <a:p>
            <a:r>
              <a:rPr lang="en-US" dirty="0" smtClean="0">
                <a:latin typeface="Calibri" pitchFamily="34" charset="0"/>
              </a:rPr>
              <a:t>Race</a:t>
            </a:r>
          </a:p>
          <a:p>
            <a:r>
              <a:rPr lang="en-US" dirty="0" smtClean="0">
                <a:latin typeface="Calibri" pitchFamily="34" charset="0"/>
              </a:rPr>
              <a:t>Religion and belief</a:t>
            </a:r>
          </a:p>
          <a:p>
            <a:r>
              <a:rPr lang="en-US" dirty="0" smtClean="0">
                <a:latin typeface="Calibri" pitchFamily="34" charset="0"/>
              </a:rPr>
              <a:t>Sex</a:t>
            </a:r>
          </a:p>
          <a:p>
            <a:r>
              <a:rPr lang="en-US" dirty="0" smtClean="0">
                <a:latin typeface="Calibri" pitchFamily="34" charset="0"/>
              </a:rPr>
              <a:t>Sexual orientation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91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Discrimination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b="1" i="1" dirty="0">
                <a:latin typeface="Calibri" panose="020F0502020204030204" pitchFamily="34" charset="0"/>
              </a:rPr>
              <a:t>Direct discrimination </a:t>
            </a:r>
            <a:r>
              <a:rPr lang="en-US" altLang="en-US" dirty="0">
                <a:latin typeface="Calibri" panose="020F0502020204030204" pitchFamily="34" charset="0"/>
              </a:rPr>
              <a:t>occurs when someone is treated “less   </a:t>
            </a:r>
            <a:r>
              <a:rPr lang="en-US" altLang="en-US" dirty="0" err="1">
                <a:latin typeface="Calibri" panose="020F0502020204030204" pitchFamily="34" charset="0"/>
              </a:rPr>
              <a:t>favourably</a:t>
            </a:r>
            <a:r>
              <a:rPr lang="en-US" altLang="en-US" dirty="0">
                <a:latin typeface="Calibri" panose="020F0502020204030204" pitchFamily="34" charset="0"/>
              </a:rPr>
              <a:t>” than another person because of a   protected characteristic.</a:t>
            </a:r>
          </a:p>
          <a:p>
            <a:r>
              <a:rPr lang="en-US" altLang="en-US" b="1" i="1" dirty="0">
                <a:latin typeface="Calibri" panose="020F0502020204030204" pitchFamily="34" charset="0"/>
              </a:rPr>
              <a:t>Indirect discrimination </a:t>
            </a:r>
            <a:r>
              <a:rPr lang="en-US" altLang="en-US" dirty="0">
                <a:latin typeface="Calibri" panose="020F0502020204030204" pitchFamily="34" charset="0"/>
              </a:rPr>
              <a:t>can occur when you have a condition, rule, policy or even a practice in your company that applies to everyone but particularly disadvantages people who share a protected characteristic. </a:t>
            </a:r>
          </a:p>
          <a:p>
            <a:r>
              <a:rPr lang="en-US" altLang="en-US" dirty="0" smtClean="0">
                <a:latin typeface="Calibri" panose="020F0502020204030204" pitchFamily="34" charset="0"/>
              </a:rPr>
              <a:t>Indirect </a:t>
            </a:r>
            <a:r>
              <a:rPr lang="en-US" altLang="en-US" dirty="0">
                <a:latin typeface="Calibri" panose="020F0502020204030204" pitchFamily="34" charset="0"/>
              </a:rPr>
              <a:t>discrimination can be justified if you can show that you acted reasonably in managing your business.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07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+mn-lt"/>
              </a:rPr>
              <a:t>The Process</a:t>
            </a:r>
            <a:endParaRPr lang="en-US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5100" dirty="0" smtClean="0">
                <a:latin typeface="Calibri" pitchFamily="34" charset="0"/>
              </a:rPr>
              <a:t>The </a:t>
            </a:r>
            <a:r>
              <a:rPr lang="en-US" sz="5100" dirty="0">
                <a:latin typeface="Calibri" pitchFamily="34" charset="0"/>
              </a:rPr>
              <a:t>key stages in the recruitment and selection </a:t>
            </a:r>
            <a:r>
              <a:rPr lang="en-US" sz="5100" dirty="0" smtClean="0">
                <a:latin typeface="Calibri" pitchFamily="34" charset="0"/>
              </a:rPr>
              <a:t>process:</a:t>
            </a:r>
          </a:p>
          <a:p>
            <a:r>
              <a:rPr lang="en-US" sz="5100" dirty="0" smtClean="0">
                <a:latin typeface="Calibri" pitchFamily="34" charset="0"/>
              </a:rPr>
              <a:t>Defining requirements</a:t>
            </a:r>
          </a:p>
          <a:p>
            <a:endParaRPr lang="en-US" sz="5100" dirty="0">
              <a:latin typeface="Calibri" pitchFamily="34" charset="0"/>
            </a:endParaRPr>
          </a:p>
          <a:p>
            <a:r>
              <a:rPr lang="en-US" sz="5100" dirty="0">
                <a:latin typeface="Calibri" pitchFamily="34" charset="0"/>
              </a:rPr>
              <a:t>Planning the recruitment </a:t>
            </a:r>
            <a:r>
              <a:rPr lang="en-US" sz="5100" dirty="0" smtClean="0">
                <a:latin typeface="Calibri" pitchFamily="34" charset="0"/>
              </a:rPr>
              <a:t>campaign</a:t>
            </a:r>
          </a:p>
          <a:p>
            <a:endParaRPr lang="en-US" sz="5100" dirty="0">
              <a:latin typeface="Calibri" pitchFamily="34" charset="0"/>
            </a:endParaRPr>
          </a:p>
          <a:p>
            <a:r>
              <a:rPr lang="en-US" sz="5100" dirty="0">
                <a:latin typeface="Calibri" pitchFamily="34" charset="0"/>
              </a:rPr>
              <a:t>Attracting </a:t>
            </a:r>
            <a:r>
              <a:rPr lang="en-US" sz="5100" dirty="0" smtClean="0">
                <a:latin typeface="Calibri" pitchFamily="34" charset="0"/>
              </a:rPr>
              <a:t>candidates</a:t>
            </a:r>
          </a:p>
          <a:p>
            <a:endParaRPr lang="en-US" sz="5100" dirty="0">
              <a:latin typeface="Calibri" pitchFamily="34" charset="0"/>
            </a:endParaRPr>
          </a:p>
          <a:p>
            <a:r>
              <a:rPr lang="en-US" sz="5100" dirty="0">
                <a:latin typeface="Calibri" pitchFamily="34" charset="0"/>
              </a:rPr>
              <a:t>Selecting </a:t>
            </a:r>
            <a:r>
              <a:rPr lang="en-US" sz="5100" dirty="0" smtClean="0">
                <a:latin typeface="Calibri" pitchFamily="34" charset="0"/>
              </a:rPr>
              <a:t>candidates</a:t>
            </a:r>
            <a:r>
              <a:rPr lang="en-US" sz="5100" i="1" dirty="0">
                <a:ea typeface="Times New Roman" panose="02020603050405020304" pitchFamily="18" charset="0"/>
              </a:rPr>
              <a:t> </a:t>
            </a:r>
            <a:endParaRPr lang="en-US" sz="5100" i="1" dirty="0" smtClean="0">
              <a:ea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US" sz="3800" i="1" dirty="0" smtClean="0">
                <a:ea typeface="Times New Roman" panose="02020603050405020304" pitchFamily="18" charset="0"/>
              </a:rPr>
              <a:t>Armstrong</a:t>
            </a:r>
            <a:r>
              <a:rPr lang="en-US" sz="3800" i="1" dirty="0">
                <a:ea typeface="Times New Roman" panose="02020603050405020304" pitchFamily="18" charset="0"/>
              </a:rPr>
              <a:t>, M. (2012) </a:t>
            </a:r>
            <a:endParaRPr lang="en-US" sz="3800" dirty="0">
              <a:latin typeface="Calibri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62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Defining requirements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5103"/>
            <a:ext cx="10972800" cy="42321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How has the need to recruit arisen?</a:t>
            </a:r>
          </a:p>
          <a:p>
            <a:r>
              <a:rPr lang="en-GB" dirty="0" smtClean="0"/>
              <a:t>Is recruitment necessary?</a:t>
            </a:r>
          </a:p>
          <a:p>
            <a:r>
              <a:rPr lang="en-GB" dirty="0" smtClean="0"/>
              <a:t>Is there an alternative way of proceeding? (</a:t>
            </a:r>
            <a:r>
              <a:rPr lang="en-GB" dirty="0" err="1" smtClean="0"/>
              <a:t>e.g</a:t>
            </a:r>
            <a:r>
              <a:rPr lang="en-GB" dirty="0" smtClean="0"/>
              <a:t> job re-design, re-deployment, re-structure)</a:t>
            </a:r>
          </a:p>
          <a:p>
            <a:r>
              <a:rPr lang="en-GB" dirty="0" smtClean="0"/>
              <a:t>Has the recruitment been approved?</a:t>
            </a:r>
          </a:p>
          <a:p>
            <a:r>
              <a:rPr lang="en-GB" dirty="0" smtClean="0"/>
              <a:t>Which post/s?</a:t>
            </a:r>
          </a:p>
          <a:p>
            <a:r>
              <a:rPr lang="en-GB" dirty="0" smtClean="0"/>
              <a:t>How many?</a:t>
            </a:r>
          </a:p>
          <a:p>
            <a:r>
              <a:rPr lang="en-GB" dirty="0" smtClean="0"/>
              <a:t>By when?</a:t>
            </a:r>
          </a:p>
          <a:p>
            <a:r>
              <a:rPr lang="en-GB" dirty="0" smtClean="0"/>
              <a:t>Are job descriptions/person specifications up to date and appropriate?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291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latin typeface="Calibri" pitchFamily="34" charset="0"/>
              </a:rPr>
              <a:t>Job description &amp; person specifications</a:t>
            </a:r>
            <a:endParaRPr lang="en-US" sz="40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26292"/>
            <a:ext cx="10972800" cy="4190941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latin typeface="Calibri" pitchFamily="34" charset="0"/>
              </a:rPr>
              <a:t>Do you have them in your </a:t>
            </a:r>
            <a:r>
              <a:rPr lang="en-US" dirty="0" err="1" smtClean="0">
                <a:latin typeface="Calibri" pitchFamily="34" charset="0"/>
              </a:rPr>
              <a:t>organisation</a:t>
            </a:r>
            <a:r>
              <a:rPr lang="en-US" dirty="0" smtClean="0">
                <a:latin typeface="Calibri" pitchFamily="34" charset="0"/>
              </a:rPr>
              <a:t>?</a:t>
            </a:r>
          </a:p>
          <a:p>
            <a:pPr marL="0" indent="0">
              <a:buNone/>
            </a:pPr>
            <a:endParaRPr lang="en-US" dirty="0" smtClean="0">
              <a:latin typeface="Calibri" pitchFamily="34" charset="0"/>
            </a:endParaRPr>
          </a:p>
          <a:p>
            <a:r>
              <a:rPr lang="en-US" dirty="0">
                <a:latin typeface="Calibri" pitchFamily="34" charset="0"/>
              </a:rPr>
              <a:t>What is their purpose?</a:t>
            </a:r>
          </a:p>
          <a:p>
            <a:endParaRPr lang="en-US" dirty="0" smtClean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Are they fit for purpose?,  </a:t>
            </a:r>
          </a:p>
          <a:p>
            <a:endParaRPr lang="en-US" dirty="0" smtClean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Have you written one?</a:t>
            </a:r>
          </a:p>
          <a:p>
            <a:endParaRPr lang="en-US" dirty="0" smtClean="0">
              <a:latin typeface="Calibri" pitchFamily="34" charset="0"/>
            </a:endParaRPr>
          </a:p>
          <a:p>
            <a:r>
              <a:rPr lang="en-US" dirty="0" smtClean="0">
                <a:latin typeface="Calibri" pitchFamily="34" charset="0"/>
              </a:rPr>
              <a:t>Any pitfalls?</a:t>
            </a:r>
            <a:endParaRPr 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00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Calibri" pitchFamily="34" charset="0"/>
              </a:rPr>
              <a:t>Person Specification Classification Schemes</a:t>
            </a:r>
            <a:endParaRPr lang="en-US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 smtClean="0">
                <a:latin typeface="Calibri" pitchFamily="34" charset="0"/>
              </a:rPr>
              <a:t>Seven Point Plan</a:t>
            </a:r>
            <a:endParaRPr lang="en-US" b="1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Physical make-up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Attainments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General intelligence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Special aptitudes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Interests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Disposition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>
                <a:latin typeface="Calibri" pitchFamily="34" charset="0"/>
              </a:rPr>
              <a:t>Circumstances</a:t>
            </a:r>
            <a:endParaRPr lang="en-US" sz="2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Calibri" pitchFamily="34" charset="0"/>
              </a:rPr>
              <a:t>			(Rodger, 1952)</a:t>
            </a:r>
            <a:endParaRPr lang="en-US" dirty="0">
              <a:latin typeface="Calibri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010400" y="1532237"/>
            <a:ext cx="5181600" cy="43234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latin typeface="Calibri" pitchFamily="34" charset="0"/>
              </a:rPr>
              <a:t>Five Point Plan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latin typeface="Calibri" pitchFamily="34" charset="0"/>
              </a:rPr>
              <a:t>Impact on others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latin typeface="Calibri" pitchFamily="34" charset="0"/>
              </a:rPr>
              <a:t>Acquired </a:t>
            </a:r>
            <a:r>
              <a:rPr lang="en-US" sz="2400" dirty="0">
                <a:latin typeface="Calibri" pitchFamily="34" charset="0"/>
              </a:rPr>
              <a:t>qualifications</a:t>
            </a:r>
          </a:p>
          <a:p>
            <a:pPr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Innate abilities</a:t>
            </a:r>
          </a:p>
          <a:p>
            <a:pPr>
              <a:buFont typeface="+mj-lt"/>
              <a:buAutoNum type="arabicPeriod"/>
            </a:pPr>
            <a:r>
              <a:rPr lang="en-US" sz="2400" dirty="0">
                <a:latin typeface="Calibri" pitchFamily="34" charset="0"/>
              </a:rPr>
              <a:t>Motivation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latin typeface="Calibri" pitchFamily="34" charset="0"/>
              </a:rPr>
              <a:t>Adjustment</a:t>
            </a:r>
          </a:p>
          <a:p>
            <a:pPr marL="0" indent="0">
              <a:buNone/>
            </a:pPr>
            <a:endParaRPr lang="en-GB" sz="2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Calibri" pitchFamily="34" charset="0"/>
              </a:rPr>
              <a:t>	</a:t>
            </a:r>
            <a:r>
              <a:rPr lang="en-US" dirty="0" smtClean="0">
                <a:latin typeface="Calibri" pitchFamily="34" charset="0"/>
              </a:rPr>
              <a:t>(Munro-Fraser, 1954)</a:t>
            </a:r>
          </a:p>
          <a:p>
            <a:pPr marL="0" indent="0">
              <a:buNone/>
            </a:pPr>
            <a:endParaRPr lang="en-US" sz="2400" dirty="0">
              <a:latin typeface="Calibri" pitchFamily="34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1462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>
                <a:latin typeface="Arial" panose="020B0604020202020204" pitchFamily="34" charset="0"/>
                <a:cs typeface="Arial" panose="020B0604020202020204" pitchFamily="34" charset="0"/>
              </a:rPr>
              <a:t>Planning the campaign</a:t>
            </a:r>
            <a:endParaRPr lang="en-US" altLang="en-US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10962"/>
            <a:ext cx="10972800" cy="4306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involves deciding what has to be done, who is going to do it and by when. Things to consider are: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Type and number of vacancies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labour market (availability of skills, travel to work areas, competition, rates of pay)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Time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scales – urgency, potential notice periods 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budget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Recruiter skills, experience and availability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Setting dates to advertise, sift, interview and notify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Preparation (job specs, adverts, interview questions)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82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Attracting candidates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1005"/>
            <a:ext cx="10972800" cy="4166228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Word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mouth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Job Centre Plus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Online recruitment and ads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Advertising – newspapers, professional/trade magazines,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tv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radio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Recruitment agencies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Executive search consultants/‘headhunters’</a:t>
            </a:r>
          </a:p>
          <a:p>
            <a:pPr marL="0" indent="0">
              <a:buNone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Also consider methods of submitting applications – some potential applicants may not be able to access or use some means of application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on-line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97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Which Selection Method?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1578"/>
            <a:ext cx="10972800" cy="421565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Most commonly used method of selection is interviewing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interviews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Interview panels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Selection boards </a:t>
            </a:r>
          </a:p>
          <a:p>
            <a:pPr marL="0" indent="0">
              <a:buNone/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Other methods include: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Ability testing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Personality testing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Biodata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And various combinations of the above</a:t>
            </a:r>
            <a:endParaRPr lang="en-US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dirty="0" smtClean="0">
              <a:latin typeface="Calibri" pitchFamily="34" charset="0"/>
            </a:endParaRPr>
          </a:p>
          <a:p>
            <a:pPr marL="0" indent="0">
              <a:buNone/>
              <a:defRPr/>
            </a:pPr>
            <a:endParaRPr lang="en-US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21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The Three Super Questions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Can this person do the job?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Will this person do the job?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t>Will they fit in?</a:t>
            </a:r>
          </a:p>
        </p:txBody>
      </p:sp>
    </p:spTree>
    <p:extLst>
      <p:ext uri="{BB962C8B-B14F-4D97-AF65-F5344CB8AC3E}">
        <p14:creationId xmlns:p14="http://schemas.microsoft.com/office/powerpoint/2010/main" val="136906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>
                <a:latin typeface="Arial" panose="020B0604020202020204" pitchFamily="34" charset="0"/>
                <a:cs typeface="Arial" panose="020B0604020202020204" pitchFamily="34" charset="0"/>
              </a:rPr>
              <a:t>Selection criteria – how to decide</a:t>
            </a:r>
            <a:endParaRPr lang="en-US" altLang="en-US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Compare and contrast candidates personal attributes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Compare and contrast test results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Match against job and person spec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Use scoring system based on pre-determined criteria (weighted or not)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Discuss and debate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Go with gut feeling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Various combinations of the above</a:t>
            </a:r>
          </a:p>
          <a:p>
            <a:pPr>
              <a:defRPr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!!!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 you justify the decision? Is it fair? Does it comply with legislation?  Could it be challenged</a:t>
            </a:r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???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126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>
                <a:latin typeface="Arial" panose="020B0604020202020204" pitchFamily="34" charset="0"/>
                <a:cs typeface="Arial" panose="020B0604020202020204" pitchFamily="34" charset="0"/>
              </a:rPr>
              <a:t>After the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comes next?</a:t>
            </a:r>
          </a:p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Notify candidates of results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Checks (and balances)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Issue offer letter/written particulars of employment/references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Induction</a:t>
            </a:r>
          </a:p>
          <a:p>
            <a:pPr>
              <a:defRPr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Probationary period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36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1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860</Words>
  <Application>Microsoft Office PowerPoint</Application>
  <PresentationFormat>Widescreen</PresentationFormat>
  <Paragraphs>165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1_20140311PresentationUWTSDTemplate</vt:lpstr>
      <vt:lpstr>HR for Non-HR Professionals</vt:lpstr>
      <vt:lpstr>Aim of the Module</vt:lpstr>
      <vt:lpstr>Learning outcomes</vt:lpstr>
      <vt:lpstr>Today</vt:lpstr>
      <vt:lpstr>“Recruitment is the head of the river….get that wrong and you pollute everything downstream”UNKNOWN </vt:lpstr>
      <vt:lpstr>Recruitment and selection - a definition</vt:lpstr>
      <vt:lpstr>Recruitment policy - things to consider</vt:lpstr>
      <vt:lpstr>Recruitment policy - things to consider cont’d</vt:lpstr>
      <vt:lpstr>Recruitment and selection</vt:lpstr>
      <vt:lpstr>The nine ‘protected characteristics’?</vt:lpstr>
      <vt:lpstr>Discrimination</vt:lpstr>
      <vt:lpstr>The Process</vt:lpstr>
      <vt:lpstr>Defining requirements</vt:lpstr>
      <vt:lpstr>Job description &amp; person specifications</vt:lpstr>
      <vt:lpstr>Person Specification Classification Schemes</vt:lpstr>
      <vt:lpstr>Planning the campaign</vt:lpstr>
      <vt:lpstr>Attracting candidates</vt:lpstr>
      <vt:lpstr>Which Selection Method?</vt:lpstr>
      <vt:lpstr>The Three Super Questions</vt:lpstr>
      <vt:lpstr>Selection criteria – how to decide</vt:lpstr>
      <vt:lpstr>After the Interview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for Non-HR Professionals</dc:title>
  <dc:creator>Mair O'connor</dc:creator>
  <cp:lastModifiedBy>Mair O'connor</cp:lastModifiedBy>
  <cp:revision>3</cp:revision>
  <cp:lastPrinted>2018-07-11T07:44:12Z</cp:lastPrinted>
  <dcterms:created xsi:type="dcterms:W3CDTF">2017-03-29T12:05:14Z</dcterms:created>
  <dcterms:modified xsi:type="dcterms:W3CDTF">2018-07-11T08:11:44Z</dcterms:modified>
</cp:coreProperties>
</file>