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5"/>
  </p:notesMasterIdLst>
  <p:sldIdLst>
    <p:sldId id="256" r:id="rId5"/>
    <p:sldId id="257" r:id="rId6"/>
    <p:sldId id="258" r:id="rId7"/>
    <p:sldId id="259" r:id="rId8"/>
    <p:sldId id="261" r:id="rId9"/>
    <p:sldId id="260" r:id="rId10"/>
    <p:sldId id="262" r:id="rId11"/>
    <p:sldId id="263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7" autoAdjust="0"/>
    <p:restoredTop sz="94660"/>
  </p:normalViewPr>
  <p:slideViewPr>
    <p:cSldViewPr snapToGrid="0">
      <p:cViewPr>
        <p:scale>
          <a:sx n="120" d="100"/>
          <a:sy n="120" d="100"/>
        </p:scale>
        <p:origin x="66" y="2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DB20D-922C-4148-8267-E8E0054E110D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E465F6-3AF8-4F92-A488-D6F5E3AA9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4057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E465F6-3AF8-4F92-A488-D6F5E3AA9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03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649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980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244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930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81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665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87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587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344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036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4490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62324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8885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8596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8788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9247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715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5FF6D28-8716-40E6-9144-1CD8234A649E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B1DBC0-204B-4D08-8C97-667B73602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4493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ps.gov.uk/legal-guidance/gross-negligence-manslaughter" TargetMode="External"/><Relationship Id="rId2" Type="http://schemas.openxmlformats.org/officeDocument/2006/relationships/hyperlink" Target="https://plato.stanford.edu/entries/ethics-deontologica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5A62-432F-447E-A25D-AE22D5BCF0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Active vs Passive Euthanasia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3DA55-A0BF-EDE7-F930-AAB33681EA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7830"/>
            <a:ext cx="9144000" cy="1655762"/>
          </a:xfrm>
        </p:spPr>
        <p:txBody>
          <a:bodyPr/>
          <a:lstStyle/>
          <a:p>
            <a:pPr algn="l"/>
            <a:r>
              <a:rPr lang="en-GB" dirty="0"/>
              <a:t>HPPH5026</a:t>
            </a:r>
          </a:p>
          <a:p>
            <a:pPr algn="l"/>
            <a:r>
              <a:rPr lang="en-GB" dirty="0"/>
              <a:t>Finley Knowles</a:t>
            </a:r>
          </a:p>
          <a:p>
            <a:pPr algn="l"/>
            <a:r>
              <a:rPr lang="en-GB" dirty="0"/>
              <a:t>2304020</a:t>
            </a:r>
          </a:p>
        </p:txBody>
      </p:sp>
    </p:spTree>
    <p:extLst>
      <p:ext uri="{BB962C8B-B14F-4D97-AF65-F5344CB8AC3E}">
        <p14:creationId xmlns:p14="http://schemas.microsoft.com/office/powerpoint/2010/main" val="2964736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335F4B-E5BC-A2F5-5C2A-1DEB09EB7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1715" y="1096738"/>
            <a:ext cx="5157787" cy="823912"/>
          </a:xfrm>
        </p:spPr>
        <p:txBody>
          <a:bodyPr/>
          <a:lstStyle/>
          <a:p>
            <a:r>
              <a:rPr lang="en-GB" dirty="0"/>
              <a:t>Active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CAF6B4-772D-5F37-D453-AEC593F9E8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1715" y="1920650"/>
            <a:ext cx="5157787" cy="3684588"/>
          </a:xfrm>
        </p:spPr>
        <p:txBody>
          <a:bodyPr/>
          <a:lstStyle/>
          <a:p>
            <a:r>
              <a:rPr lang="en-GB" dirty="0"/>
              <a:t>Deliberately doing something to cause the patient’s death (e.g. giving a lethal injection)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399F29-DB5D-6EBA-095C-356D4CA266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4127" y="1096738"/>
            <a:ext cx="5183188" cy="823912"/>
          </a:xfrm>
        </p:spPr>
        <p:txBody>
          <a:bodyPr/>
          <a:lstStyle/>
          <a:p>
            <a:r>
              <a:rPr lang="en-GB" dirty="0"/>
              <a:t>Passive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5845AC-A92E-AB93-F1FF-F5B9332D68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4127" y="1920650"/>
            <a:ext cx="5183188" cy="3684588"/>
          </a:xfrm>
        </p:spPr>
        <p:txBody>
          <a:bodyPr/>
          <a:lstStyle/>
          <a:p>
            <a:r>
              <a:rPr lang="en-GB" dirty="0"/>
              <a:t>Withholding or withdrawing life‑sustaining treatment (or failing to intervene) so that the patient dies ‘naturally’ from the underlying disease or issue</a:t>
            </a:r>
          </a:p>
        </p:txBody>
      </p:sp>
    </p:spTree>
    <p:extLst>
      <p:ext uri="{BB962C8B-B14F-4D97-AF65-F5344CB8AC3E}">
        <p14:creationId xmlns:p14="http://schemas.microsoft.com/office/powerpoint/2010/main" val="357119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6F91B-2939-0D20-EBBB-D980397A6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Conventional Doctrine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818ABFF-8866-17D7-F3F8-BACF1117A3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8884" y="1527573"/>
            <a:ext cx="11526524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Passive euthanasia is sometimes morally permissible (or at least tolerable)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entury Gothic" panose="020B0502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Active euthanasia is always impermissible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en-US" sz="1800" dirty="0">
              <a:latin typeface="Century Gothic" panose="020B0502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entury Gothic" panose="020B0502020202020204" pitchFamily="34" charset="0"/>
              </a:rPr>
              <a:t>AMA used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entury Gothic" panose="020B0502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D4B7CE6-C66A-B5B3-F59F-7DEBB6CA7D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378" y="318847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(Rachels, 1975)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209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F8A5A-862D-4638-571F-004D0DB6F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Smith &amp; Jones Analogy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F721FB-BE5B-4741-087B-4464B91031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Smith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375CBD-6919-46DE-E55C-CEF680D5A74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Goes into cousin's bathroom and drowns them for inheritance</a:t>
            </a:r>
          </a:p>
          <a:p>
            <a:r>
              <a:rPr lang="en-GB" dirty="0"/>
              <a:t>Motivation – Kill for inheritance</a:t>
            </a:r>
          </a:p>
          <a:p>
            <a:r>
              <a:rPr lang="en-GB" dirty="0"/>
              <a:t>End – Cousin is dead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B0F5DA-FEB7-2FB5-DA5E-22DBFF4457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Jones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5FE925-8BE2-58BF-912A-C7AA1A4C087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Goes into cousin’s bathroom to kill them for inheritance and sees they’re already drowning and doesn’t help</a:t>
            </a:r>
          </a:p>
          <a:p>
            <a:r>
              <a:rPr lang="en-GB" dirty="0"/>
              <a:t>Motivation – Kill for inheritance</a:t>
            </a:r>
          </a:p>
          <a:p>
            <a:r>
              <a:rPr lang="en-GB" dirty="0"/>
              <a:t>End – Cousin is dead</a:t>
            </a:r>
          </a:p>
          <a:p>
            <a:endParaRPr lang="en-GB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786A4046-EA6E-0F87-0D98-AEC0F1A635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28459" y="663933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(Rachels, 1975)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162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9721B-E609-C3FB-62A3-0D640AF11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Analogy continued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C9AE11-6C67-4112-6223-56D83A4A4C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Active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4EF6C5-1B75-8D04-49F8-F5F4E7B0AFE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Intention – end pain/suffering of affected patient</a:t>
            </a:r>
          </a:p>
          <a:p>
            <a:r>
              <a:rPr lang="en-GB" dirty="0"/>
              <a:t>End – Death of patient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B1B6B8-94C2-4805-C377-B316E939FF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Passive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BCC54B-42A6-1F5E-ACE3-3373E807C4B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Intention – end pain/suffering of affected patient</a:t>
            </a:r>
          </a:p>
          <a:p>
            <a:r>
              <a:rPr lang="en-GB" dirty="0"/>
              <a:t>End – Death of patient</a:t>
            </a:r>
          </a:p>
          <a:p>
            <a:endParaRPr lang="en-GB" dirty="0"/>
          </a:p>
          <a:p>
            <a:r>
              <a:rPr lang="en-GB" dirty="0"/>
              <a:t>Omission of act can still sometimes constitute a crime</a:t>
            </a:r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A1D3969E-22C6-33DB-5571-FACE87D53D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477475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(Crown Prosecution Service, 2019)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320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3CFF2-2498-C406-EFC1-DCE783D20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Humane means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C75BE-A276-4798-5A6F-6B7EAB252C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Passive Euthanasia can cause more suffering than active</a:t>
            </a:r>
          </a:p>
          <a:p>
            <a:pPr lvl="1"/>
            <a:r>
              <a:rPr lang="en-GB" dirty="0"/>
              <a:t>Death via starvation, intestinal blockages, etc</a:t>
            </a:r>
          </a:p>
          <a:p>
            <a:pPr lvl="1"/>
            <a:r>
              <a:rPr lang="en-GB" dirty="0"/>
              <a:t>Slow lead up to death</a:t>
            </a:r>
          </a:p>
          <a:p>
            <a:r>
              <a:rPr lang="en-GB" dirty="0"/>
              <a:t>Active can prevent this</a:t>
            </a:r>
          </a:p>
          <a:p>
            <a:pPr lvl="1"/>
            <a:r>
              <a:rPr lang="en-GB" dirty="0"/>
              <a:t>Instantaneous</a:t>
            </a:r>
          </a:p>
          <a:p>
            <a:pPr lvl="1"/>
            <a:r>
              <a:rPr lang="en-GB" dirty="0"/>
              <a:t>Painless (put under anaesthesia)</a:t>
            </a:r>
          </a:p>
          <a:p>
            <a:r>
              <a:rPr lang="en-GB" dirty="0"/>
              <a:t>Soldier analogy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1941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49AC7-5654-F57C-0EEA-59CDDC4C2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Arguments against Moral equivalency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86B28-0126-16E9-BF59-18E9998896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Slippery slope</a:t>
            </a:r>
          </a:p>
          <a:p>
            <a:pPr lvl="1"/>
            <a:r>
              <a:rPr lang="en-GB" dirty="0"/>
              <a:t>Active euthanasia may lead to people being made or coerced into being euthanised</a:t>
            </a:r>
          </a:p>
          <a:p>
            <a:r>
              <a:rPr lang="en-GB" dirty="0"/>
              <a:t>Psychological</a:t>
            </a:r>
          </a:p>
          <a:p>
            <a:pPr lvl="1"/>
            <a:r>
              <a:rPr lang="en-GB" dirty="0"/>
              <a:t>Doctor may be affected psychologically by ending the patient's life</a:t>
            </a:r>
          </a:p>
          <a:p>
            <a:r>
              <a:rPr lang="en-GB" dirty="0"/>
              <a:t>Blurring lines</a:t>
            </a:r>
          </a:p>
          <a:p>
            <a:pPr lvl="1"/>
            <a:r>
              <a:rPr lang="en-GB" dirty="0"/>
              <a:t>Doctors should be seen as life saving rather than ending</a:t>
            </a:r>
          </a:p>
          <a:p>
            <a:r>
              <a:rPr lang="en-GB" dirty="0"/>
              <a:t>Deontological</a:t>
            </a:r>
          </a:p>
          <a:p>
            <a:pPr lvl="1"/>
            <a:r>
              <a:rPr lang="en-GB" dirty="0"/>
              <a:t>Killing is always wrong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112EF8D-F7B1-3B3B-8278-F2CCA26FD6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2532" y="572493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(Alexander and Moore, 2016)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8550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86879-021C-B7FE-1097-D8215F25B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8CCEF-27BC-0FA5-033A-6B0B04F6EC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Slippery slope</a:t>
            </a:r>
          </a:p>
          <a:p>
            <a:pPr lvl="1"/>
            <a:r>
              <a:rPr lang="en-GB" dirty="0"/>
              <a:t>There can still be restrictions placed upon euthanasia</a:t>
            </a:r>
          </a:p>
          <a:p>
            <a:pPr lvl="1"/>
            <a:r>
              <a:rPr lang="en-GB" dirty="0"/>
              <a:t>Case by case judgement</a:t>
            </a:r>
          </a:p>
          <a:p>
            <a:r>
              <a:rPr lang="en-GB" dirty="0"/>
              <a:t>Psychological</a:t>
            </a:r>
          </a:p>
          <a:p>
            <a:pPr lvl="1"/>
            <a:r>
              <a:rPr lang="en-GB" dirty="0"/>
              <a:t>Have only the doctors who volunteer for this within the role</a:t>
            </a:r>
          </a:p>
          <a:p>
            <a:r>
              <a:rPr lang="en-GB" dirty="0"/>
              <a:t>Blurring lines</a:t>
            </a:r>
          </a:p>
          <a:p>
            <a:pPr lvl="1"/>
            <a:r>
              <a:rPr lang="en-GB" dirty="0"/>
              <a:t>Public opinion constantly changes</a:t>
            </a:r>
          </a:p>
          <a:p>
            <a:pPr lvl="1"/>
            <a:r>
              <a:rPr lang="en-GB" dirty="0"/>
              <a:t>Better education on the subject</a:t>
            </a:r>
          </a:p>
        </p:txBody>
      </p:sp>
    </p:spTree>
    <p:extLst>
      <p:ext uri="{BB962C8B-B14F-4D97-AF65-F5344CB8AC3E}">
        <p14:creationId xmlns:p14="http://schemas.microsoft.com/office/powerpoint/2010/main" val="3556052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9EC8F-6F8B-A288-E255-5C8BADCF9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32D17-7879-DEAC-3E98-C704C3F622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Active and passive euthanasia should be seen as morally equivalent</a:t>
            </a:r>
          </a:p>
          <a:p>
            <a:r>
              <a:rPr lang="en-GB" dirty="0"/>
              <a:t>However, there are other arguments, such as slippery slope and abuse arguments, that we might want to keep active euthanasia illegal</a:t>
            </a:r>
          </a:p>
          <a:p>
            <a:r>
              <a:rPr lang="en-GB" dirty="0"/>
              <a:t>But, with restrictions and careful thought, these issues may be solved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7169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85074F1-5FC4-2B65-3FEA-13C57F38BF2E}"/>
              </a:ext>
            </a:extLst>
          </p:cNvPr>
          <p:cNvSpPr txBox="1"/>
          <p:nvPr/>
        </p:nvSpPr>
        <p:spPr>
          <a:xfrm>
            <a:off x="313081" y="745753"/>
            <a:ext cx="10166737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  <a:buNone/>
            </a:pPr>
            <a:r>
              <a:rPr lang="en-GB" b="0" i="0" dirty="0">
                <a:effectLst/>
                <a:latin typeface="Times New Roman" panose="02020603050405020304" pitchFamily="18" charset="0"/>
              </a:rPr>
              <a:t>References</a:t>
            </a:r>
          </a:p>
          <a:p>
            <a:pPr algn="l">
              <a:lnSpc>
                <a:spcPts val="1800"/>
              </a:lnSpc>
              <a:buNone/>
            </a:pPr>
            <a:endParaRPr lang="en-GB" dirty="0">
              <a:latin typeface="Times New Roman" panose="02020603050405020304" pitchFamily="18" charset="0"/>
            </a:endParaRPr>
          </a:p>
          <a:p>
            <a:pPr algn="l">
              <a:lnSpc>
                <a:spcPts val="1800"/>
              </a:lnSpc>
              <a:buNone/>
            </a:pPr>
            <a:endParaRPr lang="en-GB" b="0" i="0" dirty="0">
              <a:effectLst/>
              <a:latin typeface="Times New Roman" panose="02020603050405020304" pitchFamily="18" charset="0"/>
            </a:endParaRPr>
          </a:p>
          <a:p>
            <a:pPr algn="l">
              <a:lnSpc>
                <a:spcPts val="1800"/>
              </a:lnSpc>
              <a:buNone/>
            </a:pPr>
            <a:r>
              <a:rPr lang="en-GB" b="0" i="0" dirty="0">
                <a:effectLst/>
                <a:latin typeface="Times New Roman" panose="02020603050405020304" pitchFamily="18" charset="0"/>
              </a:rPr>
              <a:t>Alexander, L. and Moore, M. (2016). </a:t>
            </a:r>
            <a:r>
              <a:rPr lang="en-GB" b="0" i="1" dirty="0">
                <a:effectLst/>
                <a:latin typeface="Times New Roman" panose="02020603050405020304" pitchFamily="18" charset="0"/>
              </a:rPr>
              <a:t>Deontological Ethics (Stanford </a:t>
            </a:r>
            <a:r>
              <a:rPr lang="en-GB" b="0" i="1" dirty="0" err="1">
                <a:effectLst/>
                <a:latin typeface="Times New Roman" panose="02020603050405020304" pitchFamily="18" charset="0"/>
              </a:rPr>
              <a:t>Encyclopedia</a:t>
            </a:r>
            <a:r>
              <a:rPr lang="en-GB" b="0" i="1" dirty="0">
                <a:effectLst/>
                <a:latin typeface="Times New Roman" panose="02020603050405020304" pitchFamily="18" charset="0"/>
              </a:rPr>
              <a:t> of Philosophy)</a:t>
            </a:r>
            <a:r>
              <a:rPr lang="en-GB" b="0" i="0" dirty="0">
                <a:effectLst/>
                <a:latin typeface="Times New Roman" panose="02020603050405020304" pitchFamily="18" charset="0"/>
              </a:rPr>
              <a:t>. [online] Stanford.edu. Available at: </a:t>
            </a:r>
            <a:r>
              <a:rPr lang="en-GB" b="0" i="0" dirty="0">
                <a:effectLst/>
                <a:latin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https://plato.stanford.edu/entries/ethics-deontological</a:t>
            </a:r>
            <a:r>
              <a:rPr lang="en-GB" b="0" i="0" dirty="0">
                <a:effectLst/>
                <a:latin typeface="Times New Roman" panose="02020603050405020304" pitchFamily="18" charset="0"/>
              </a:rPr>
              <a:t>.</a:t>
            </a:r>
          </a:p>
          <a:p>
            <a:pPr algn="l">
              <a:lnSpc>
                <a:spcPts val="1800"/>
              </a:lnSpc>
              <a:buNone/>
            </a:pPr>
            <a:endParaRPr lang="en-GB" b="0" i="0" dirty="0">
              <a:effectLst/>
              <a:latin typeface="Times New Roman" panose="02020603050405020304" pitchFamily="18" charset="0"/>
            </a:endParaRPr>
          </a:p>
          <a:p>
            <a:pPr algn="l">
              <a:lnSpc>
                <a:spcPts val="1800"/>
              </a:lnSpc>
              <a:buNone/>
            </a:pPr>
            <a:r>
              <a:rPr lang="en-GB" b="0" i="0" dirty="0">
                <a:effectLst/>
                <a:latin typeface="Times New Roman" panose="02020603050405020304" pitchFamily="18" charset="0"/>
              </a:rPr>
              <a:t>Crown Prosecution Service (2019). </a:t>
            </a:r>
            <a:r>
              <a:rPr lang="en-GB" b="0" i="1" dirty="0">
                <a:effectLst/>
                <a:latin typeface="Times New Roman" panose="02020603050405020304" pitchFamily="18" charset="0"/>
              </a:rPr>
              <a:t>Gross Negligence Manslaughter</a:t>
            </a:r>
            <a:r>
              <a:rPr lang="en-GB" b="0" i="0" dirty="0">
                <a:effectLst/>
                <a:latin typeface="Times New Roman" panose="02020603050405020304" pitchFamily="18" charset="0"/>
              </a:rPr>
              <a:t>. [online] Cps.gov.uk. Available at: </a:t>
            </a:r>
            <a:r>
              <a:rPr lang="en-GB" b="0" i="0" dirty="0">
                <a:effectLst/>
                <a:latin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https://www.cps.gov.uk/legal-guidance/gross-negligence-manslaughter</a:t>
            </a:r>
            <a:r>
              <a:rPr lang="en-GB" b="0" i="0" dirty="0">
                <a:effectLst/>
                <a:latin typeface="Times New Roman" panose="02020603050405020304" pitchFamily="18" charset="0"/>
              </a:rPr>
              <a:t>.</a:t>
            </a:r>
          </a:p>
          <a:p>
            <a:pPr algn="l">
              <a:lnSpc>
                <a:spcPts val="1800"/>
              </a:lnSpc>
              <a:buNone/>
            </a:pPr>
            <a:endParaRPr lang="en-GB" b="0" i="0" dirty="0">
              <a:effectLst/>
              <a:latin typeface="Times New Roman" panose="02020603050405020304" pitchFamily="18" charset="0"/>
            </a:endParaRPr>
          </a:p>
          <a:p>
            <a:pPr algn="l">
              <a:lnSpc>
                <a:spcPts val="1800"/>
              </a:lnSpc>
              <a:buNone/>
            </a:pPr>
            <a:r>
              <a:rPr lang="en-GB" b="0" i="0" dirty="0">
                <a:effectLst/>
                <a:latin typeface="Times New Roman" panose="02020603050405020304" pitchFamily="18" charset="0"/>
              </a:rPr>
              <a:t>Rachels, J. (1975). Active and Passive Euthanasia. </a:t>
            </a:r>
            <a:r>
              <a:rPr lang="en-GB" b="0" i="1" dirty="0">
                <a:effectLst/>
                <a:latin typeface="Times New Roman" panose="02020603050405020304" pitchFamily="18" charset="0"/>
              </a:rPr>
              <a:t>New England Journal of Medicine</a:t>
            </a:r>
            <a:r>
              <a:rPr lang="en-GB" b="0" i="0" dirty="0">
                <a:effectLst/>
                <a:latin typeface="Times New Roman" panose="02020603050405020304" pitchFamily="18" charset="0"/>
              </a:rPr>
              <a:t>, 292(2), pp.78–80.</a:t>
            </a:r>
          </a:p>
        </p:txBody>
      </p:sp>
    </p:spTree>
    <p:extLst>
      <p:ext uri="{BB962C8B-B14F-4D97-AF65-F5344CB8AC3E}">
        <p14:creationId xmlns:p14="http://schemas.microsoft.com/office/powerpoint/2010/main" val="9331158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13" ma:contentTypeDescription="Create a new document." ma:contentTypeScope="" ma:versionID="e6c781611c0372eb7497953594f88138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9c55f2ad754f8e4ce0504bb370a42bb9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Props1.xml><?xml version="1.0" encoding="utf-8"?>
<ds:datastoreItem xmlns:ds="http://schemas.openxmlformats.org/officeDocument/2006/customXml" ds:itemID="{971D7C7D-BD54-4208-B1E0-F4790E8E0E9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C101EFE-6E7F-41C4-B21D-60C62476C12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F82F348-01C1-4467-8FC3-4E88CAD3236C}">
  <ds:schemaRefs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bd2b2a82-bc2e-4fcc-b8ad-fd63686c78d2"/>
    <ds:schemaRef ds:uri="ad7316b1-23f1-480c-8fa6-cbf037f4db9c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55</TotalTime>
  <Words>466</Words>
  <Application>Microsoft Office PowerPoint</Application>
  <PresentationFormat>Widescreen</PresentationFormat>
  <Paragraphs>75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Century Gothic</vt:lpstr>
      <vt:lpstr>Times New Roman</vt:lpstr>
      <vt:lpstr>Wingdings 3</vt:lpstr>
      <vt:lpstr>Ion</vt:lpstr>
      <vt:lpstr>Active vs Passive Euthanasia</vt:lpstr>
      <vt:lpstr>PowerPoint Presentation</vt:lpstr>
      <vt:lpstr>Conventional Doctrine</vt:lpstr>
      <vt:lpstr>Smith &amp; Jones Analogy</vt:lpstr>
      <vt:lpstr>Analogy continued</vt:lpstr>
      <vt:lpstr>Humane means</vt:lpstr>
      <vt:lpstr>Arguments against Moral equivalency</vt:lpstr>
      <vt:lpstr>Responses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Finley Knowles (2304020)</dc:creator>
  <cp:lastModifiedBy>Finley Knowles (2304020)</cp:lastModifiedBy>
  <cp:revision>1</cp:revision>
  <dcterms:created xsi:type="dcterms:W3CDTF">2025-10-22T10:54:48Z</dcterms:created>
  <dcterms:modified xsi:type="dcterms:W3CDTF">2025-10-22T11:50:05Z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