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4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5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6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7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8.xml" ContentType="application/vnd.openxmlformats-officedocument.theme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707" r:id="rId2"/>
    <p:sldMasterId id="2147483725" r:id="rId3"/>
    <p:sldMasterId id="2147483759" r:id="rId4"/>
    <p:sldMasterId id="2147483807" r:id="rId5"/>
    <p:sldMasterId id="2147483825" r:id="rId6"/>
    <p:sldMasterId id="2147483837" r:id="rId7"/>
    <p:sldMasterId id="2147483903" r:id="rId8"/>
    <p:sldMasterId id="2147483921" r:id="rId9"/>
  </p:sldMasterIdLst>
  <p:sldIdLst>
    <p:sldId id="268" r:id="rId10"/>
    <p:sldId id="273" r:id="rId11"/>
    <p:sldId id="272" r:id="rId12"/>
    <p:sldId id="261" r:id="rId13"/>
    <p:sldId id="257" r:id="rId14"/>
    <p:sldId id="260" r:id="rId15"/>
    <p:sldId id="279" r:id="rId16"/>
    <p:sldId id="259" r:id="rId17"/>
    <p:sldId id="270" r:id="rId18"/>
    <p:sldId id="265" r:id="rId19"/>
    <p:sldId id="274" r:id="rId20"/>
    <p:sldId id="275" r:id="rId21"/>
    <p:sldId id="276" r:id="rId22"/>
    <p:sldId id="277" r:id="rId23"/>
    <p:sldId id="278" r:id="rId24"/>
    <p:sldId id="267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5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00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8227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722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3252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0139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2823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3498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0078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0610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5949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8211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0537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0719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44092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4856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4248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37106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37192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18443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78579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88534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8171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05580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6405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45584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57131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5596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87865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8600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8726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16332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13940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49691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15937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33570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318214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67955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34653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148290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03742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449095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20910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0125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04467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15320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67459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704911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11273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18704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102124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292780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242078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530911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92387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54574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254482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085371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58152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846007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78225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93555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42553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731464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788260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23904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12500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47165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498505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63516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417416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13190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84911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918565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919422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94507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736777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29774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770377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40702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29438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0883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767436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65063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433312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715919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52811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79087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686854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473455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57354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701360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448136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34792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863619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239820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03546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909253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55071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2988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96745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951768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194196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76209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615263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421354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839729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2740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406030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99971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37750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61149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273014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599939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25407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509182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675667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270221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71664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1005307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3569779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438708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096790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100937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227425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760608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4707608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42026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206495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188835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354684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933180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474616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74256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2761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17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2.xml"/><Relationship Id="rId16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slideLayout" Target="../slideLayouts/slideLayout7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12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11.xml"/><Relationship Id="rId17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01.xml"/><Relationship Id="rId16" Type="http://schemas.openxmlformats.org/officeDocument/2006/relationships/slideLayout" Target="../slideLayouts/slideLayout115.xm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109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1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.xml"/><Relationship Id="rId13" Type="http://schemas.openxmlformats.org/officeDocument/2006/relationships/slideLayout" Target="../slideLayouts/slideLayout129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19.xml"/><Relationship Id="rId21" Type="http://schemas.openxmlformats.org/officeDocument/2006/relationships/image" Target="../media/image14.png"/><Relationship Id="rId7" Type="http://schemas.openxmlformats.org/officeDocument/2006/relationships/slideLayout" Target="../slideLayouts/slideLayout123.xml"/><Relationship Id="rId12" Type="http://schemas.openxmlformats.org/officeDocument/2006/relationships/slideLayout" Target="../slideLayouts/slideLayout128.xml"/><Relationship Id="rId17" Type="http://schemas.openxmlformats.org/officeDocument/2006/relationships/slideLayout" Target="../slideLayouts/slideLayout133.xml"/><Relationship Id="rId2" Type="http://schemas.openxmlformats.org/officeDocument/2006/relationships/slideLayout" Target="../slideLayouts/slideLayout118.xml"/><Relationship Id="rId16" Type="http://schemas.openxmlformats.org/officeDocument/2006/relationships/slideLayout" Target="../slideLayouts/slideLayout132.xml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22.xml"/><Relationship Id="rId11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1.xml"/><Relationship Id="rId15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126.xml"/><Relationship Id="rId19" Type="http://schemas.openxmlformats.org/officeDocument/2006/relationships/image" Target="../media/image12.png"/><Relationship Id="rId4" Type="http://schemas.openxmlformats.org/officeDocument/2006/relationships/slideLayout" Target="../slideLayouts/slideLayout120.xml"/><Relationship Id="rId9" Type="http://schemas.openxmlformats.org/officeDocument/2006/relationships/slideLayout" Target="../slideLayouts/slideLayout125.xml"/><Relationship Id="rId14" Type="http://schemas.openxmlformats.org/officeDocument/2006/relationships/slideLayout" Target="../slideLayouts/slideLayout130.xml"/><Relationship Id="rId22" Type="http://schemas.openxmlformats.org/officeDocument/2006/relationships/image" Target="../media/image1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416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5458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904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838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 dirty="0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61290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  <p:sldLayoutId id="2147483823" r:id="rId16"/>
    <p:sldLayoutId id="214748382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4076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55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0466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  <p:sldLayoutId id="2147483915" r:id="rId12"/>
    <p:sldLayoutId id="2147483916" r:id="rId13"/>
    <p:sldLayoutId id="2147483917" r:id="rId14"/>
    <p:sldLayoutId id="2147483918" r:id="rId15"/>
    <p:sldLayoutId id="2147483919" r:id="rId16"/>
    <p:sldLayoutId id="214748392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3ADE35B-09FF-4D83-8018-3AE653376CC8}" type="datetimeFigureOut">
              <a:rPr lang="en-GB" smtClean="0"/>
              <a:t>12/08/2026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7E3EB-3DFE-467F-81DF-2BC49665F9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48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  <p:sldLayoutId id="2147483933" r:id="rId12"/>
    <p:sldLayoutId id="2147483934" r:id="rId13"/>
    <p:sldLayoutId id="2147483935" r:id="rId14"/>
    <p:sldLayoutId id="2147483936" r:id="rId15"/>
    <p:sldLayoutId id="2147483937" r:id="rId16"/>
    <p:sldLayoutId id="214748393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07/s00415-025-13173-2" TargetMode="External"/><Relationship Id="rId13" Type="http://schemas.openxmlformats.org/officeDocument/2006/relationships/hyperlink" Target="https://doi.org/10.3390/ijerph182413245" TargetMode="External"/><Relationship Id="rId18" Type="http://schemas.openxmlformats.org/officeDocument/2006/relationships/hyperlink" Target="https://www.mssociety.org.uk/research/news/number-people-living-ms-uk-increases" TargetMode="External"/><Relationship Id="rId3" Type="http://schemas.openxmlformats.org/officeDocument/2006/relationships/hyperlink" Target="https://www.alliance-scotland.org.uk/past-work-and-projects/scotlands-house-of-care/the-house-of-care-model/" TargetMode="External"/><Relationship Id="rId21" Type="http://schemas.openxmlformats.org/officeDocument/2006/relationships/hyperlink" Target="https://www.mssociety.org.uk/research/news/what-does-nhs-10-year-plan-mean-people-ms" TargetMode="External"/><Relationship Id="rId7" Type="http://schemas.openxmlformats.org/officeDocument/2006/relationships/hyperlink" Target="https://doi.org/10.1007/s10072-022-06345-9" TargetMode="External"/><Relationship Id="rId12" Type="http://schemas.openxmlformats.org/officeDocument/2006/relationships/hyperlink" Target="https://doi.org/10.1007/s44197-025-00353-6" TargetMode="External"/><Relationship Id="rId17" Type="http://schemas.openxmlformats.org/officeDocument/2006/relationships/hyperlink" Target="https://doi.org/10.26502/fccm.92920478" TargetMode="External"/><Relationship Id="rId2" Type="http://schemas.openxmlformats.org/officeDocument/2006/relationships/hyperlink" Target="https://doi.org/10.3389/fneur.2021.693440" TargetMode="External"/><Relationship Id="rId16" Type="http://schemas.openxmlformats.org/officeDocument/2006/relationships/hyperlink" Target="https://doi.org/10.3389/fneur.2022.931014" TargetMode="External"/><Relationship Id="rId20" Type="http://schemas.openxmlformats.org/officeDocument/2006/relationships/hyperlink" Target="https://www.mssociety.org.uk/research/news/half-uk-workers-living-ms-felt-forced-stay-jobs-made-their-ms-worse?utm_source=chatgpt.com" TargetMode="External"/><Relationship Id="rId1" Type="http://schemas.openxmlformats.org/officeDocument/2006/relationships/slideLayout" Target="../slideLayouts/slideLayout51.xml"/><Relationship Id="rId6" Type="http://schemas.openxmlformats.org/officeDocument/2006/relationships/hyperlink" Target="https://doi.org/10.1007/s00415-022-11169-w" TargetMode="External"/><Relationship Id="rId11" Type="http://schemas.openxmlformats.org/officeDocument/2006/relationships/hyperlink" Target="https://icamshealthcare.in/injection-medical-procedures-at-home/vital-checks-monitoring/" TargetMode="External"/><Relationship Id="rId5" Type="http://schemas.openxmlformats.org/officeDocument/2006/relationships/hyperlink" Target="https://www.mssociety.org.uk/living-with-ms/physical-and-mental-health/eating-and-drinking/healthy-eating" TargetMode="External"/><Relationship Id="rId15" Type="http://schemas.openxmlformats.org/officeDocument/2006/relationships/hyperlink" Target="https://www.mayoclinic.org/diseases-conditions/multiple-sclerosis/diagnosis-treatment/drc-20350274" TargetMode="External"/><Relationship Id="rId10" Type="http://schemas.openxmlformats.org/officeDocument/2006/relationships/hyperlink" Target="https://doi.org/10.1016/j.bjpt.2021.100382" TargetMode="External"/><Relationship Id="rId19" Type="http://schemas.openxmlformats.org/officeDocument/2006/relationships/hyperlink" Target="https://www.mssociety.org.uk/sites/default/files/2024-05/MS%20in%20the%20UK%20-%20FAQs.pdf" TargetMode="External"/><Relationship Id="rId4" Type="http://schemas.openxmlformats.org/officeDocument/2006/relationships/hyperlink" Target="https://doi.org/10.3390/neuroglia6010006" TargetMode="External"/><Relationship Id="rId9" Type="http://schemas.openxmlformats.org/officeDocument/2006/relationships/hyperlink" Target="https://www.gov.uk/government/publications/multiple-sclerosis-prevalence-incidence-and-smoking-status/multiple-sclerosis-prevalence-incidence-and-smoking-status-data-briefing" TargetMode="External"/><Relationship Id="rId14" Type="http://schemas.openxmlformats.org/officeDocument/2006/relationships/hyperlink" Target="https://www.mayoclinic.org/diseases-conditions/multiple-sclerosis/expert-answers/vitamin-d-and-ms/faq-20058258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hs.uk/conditions/multiple-sclerosis/" TargetMode="External"/><Relationship Id="rId13" Type="http://schemas.openxmlformats.org/officeDocument/2006/relationships/hyperlink" Target="https://doi.org/10.1016/j.lanepe.2024.100977" TargetMode="External"/><Relationship Id="rId18" Type="http://schemas.openxmlformats.org/officeDocument/2006/relationships/hyperlink" Target="https://www.stwulfstan.co.uk/news/ms-awareness-week" TargetMode="External"/><Relationship Id="rId3" Type="http://schemas.openxmlformats.org/officeDocument/2006/relationships/hyperlink" Target="https://www.mssociety.org.uk/about-us/how-we-work/our-evidence/my-ms-my-needs" TargetMode="External"/><Relationship Id="rId21" Type="http://schemas.openxmlformats.org/officeDocument/2006/relationships/hyperlink" Target="https://www.who.int/news-room/fact-sheets/detail/multiple-sclerosis" TargetMode="External"/><Relationship Id="rId7" Type="http://schemas.openxmlformats.org/officeDocument/2006/relationships/hyperlink" Target="https://www.news-medical.net/health/Effective-Communication-in-Primary-Care-Teams.aspx" TargetMode="External"/><Relationship Id="rId12" Type="http://schemas.openxmlformats.org/officeDocument/2006/relationships/hyperlink" Target="https://doi.org/10.1177/13524585241301613" TargetMode="External"/><Relationship Id="rId17" Type="http://schemas.openxmlformats.org/officeDocument/2006/relationships/hyperlink" Target="https://doi.org/10.1186/s12913-021-07213-6" TargetMode="External"/><Relationship Id="rId2" Type="http://schemas.openxmlformats.org/officeDocument/2006/relationships/hyperlink" Target="https://www.mssociety.org.uk/living-with-ms/treatments-and-therapies/getting-treatment-for-ms/expanded-disability-status-scale" TargetMode="External"/><Relationship Id="rId16" Type="http://schemas.openxmlformats.org/officeDocument/2006/relationships/hyperlink" Target="https://multiplesclerosisnewstoday.com/neurontin-gabapentin-for-pain-management-in-ms/" TargetMode="External"/><Relationship Id="rId20" Type="http://schemas.openxmlformats.org/officeDocument/2006/relationships/hyperlink" Target="https://doi.org/10.1007/s11011-025-01678-8" TargetMode="External"/><Relationship Id="rId1" Type="http://schemas.openxmlformats.org/officeDocument/2006/relationships/slideLayout" Target="../slideLayouts/slideLayout51.xml"/><Relationship Id="rId6" Type="http://schemas.openxmlformats.org/officeDocument/2006/relationships/hyperlink" Target="https://www.nationalmssociety.org/understanding-ms/what-is-ms/how-ms-affects-the-brain" TargetMode="External"/><Relationship Id="rId11" Type="http://schemas.openxmlformats.org/officeDocument/2006/relationships/hyperlink" Target="https://doi.org/10.1186/s12974-022-02583-y" TargetMode="External"/><Relationship Id="rId5" Type="http://schemas.openxmlformats.org/officeDocument/2006/relationships/hyperlink" Target="https://doi.org/10.1016/j.hsr.2025.100232" TargetMode="External"/><Relationship Id="rId15" Type="http://schemas.openxmlformats.org/officeDocument/2006/relationships/hyperlink" Target="https://doi.org/10.1016/j.msard.2025.106342" TargetMode="External"/><Relationship Id="rId10" Type="http://schemas.openxmlformats.org/officeDocument/2006/relationships/hyperlink" Target="https://doi.org/10.3390/jpm12111828" TargetMode="External"/><Relationship Id="rId19" Type="http://schemas.openxmlformats.org/officeDocument/2006/relationships/hyperlink" Target="https://tobaccofreelife.org/get-back-shape-quitting-smoking/" TargetMode="External"/><Relationship Id="rId4" Type="http://schemas.openxmlformats.org/officeDocument/2006/relationships/hyperlink" Target="https://mstrust.org.uk/a-z/depression" TargetMode="External"/><Relationship Id="rId9" Type="http://schemas.openxmlformats.org/officeDocument/2006/relationships/hyperlink" Target="https://www.nice.org.uk/guidance/ng220/chapter/Recommendations#disease-modifying-therapies" TargetMode="External"/><Relationship Id="rId14" Type="http://schemas.openxmlformats.org/officeDocument/2006/relationships/hyperlink" Target="https://doi.org/10.1016/j.neurol.2026.03.0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565" y="2136608"/>
            <a:ext cx="9601196" cy="382663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Programme: MSc Public Health and Social Care in Practice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Module: Community Care and Management of Longer-term Conditions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Module code: LCHS7003</a:t>
            </a:r>
          </a:p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Prernaben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Parmar</a:t>
            </a:r>
          </a:p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Student </a:t>
            </a:r>
            <a:r>
              <a:rPr lang="en-US" sz="2000" b="1">
                <a:latin typeface="Arial" panose="020B0604020202020204" pitchFamily="34" charset="0"/>
                <a:cs typeface="Arial" panose="020B0604020202020204" pitchFamily="34" charset="0"/>
              </a:rPr>
              <a:t>Id: 2543491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Lecturer’s Name: Muhammad Khan</a:t>
            </a:r>
          </a:p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Assignment Title: Component 2</a:t>
            </a:r>
          </a:p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Individual Presentation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9803" y="735294"/>
            <a:ext cx="1828958" cy="81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04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4912" y="729019"/>
            <a:ext cx="9601196" cy="689428"/>
          </a:xfrm>
        </p:spPr>
        <p:txBody>
          <a:bodyPr>
            <a:normAutofit/>
          </a:bodyPr>
          <a:lstStyle/>
          <a:p>
            <a:r>
              <a:rPr lang="en-IN" sz="3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n-GB" sz="34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974D6E-A061-1E19-C68E-D830ABA743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6614" y="2880460"/>
            <a:ext cx="4342709" cy="236657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A2EBE73-0C7F-E60C-B70E-63ABD9517088}"/>
              </a:ext>
            </a:extLst>
          </p:cNvPr>
          <p:cNvSpPr/>
          <p:nvPr/>
        </p:nvSpPr>
        <p:spPr>
          <a:xfrm>
            <a:off x="7715303" y="5365103"/>
            <a:ext cx="2984508" cy="52251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>
              <a:buNone/>
            </a:pPr>
            <a:r>
              <a:rPr lang="en-IN" sz="9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1: Multiple Sclerosis (MS)</a:t>
            </a:r>
            <a:endParaRPr lang="en-IN" sz="9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Source: National Multiple Sclerosis Society (2026)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4162BE-7F4A-62F5-0D9F-0E2F30A5ABCB}"/>
              </a:ext>
            </a:extLst>
          </p:cNvPr>
          <p:cNvSpPr txBox="1"/>
          <p:nvPr/>
        </p:nvSpPr>
        <p:spPr>
          <a:xfrm>
            <a:off x="949390" y="2374641"/>
            <a:ext cx="5961364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The purpose of this presentation is to increase awareness among health and social care professionals about Multiple Sclerosis (MS). 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MS is chosen as a long-term condition because it is a chronic, incurable disease that requires ongoing medical treatment and support (Cleveland Clinic, 2024). 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In particular, this presentation will explore the overview, prevalence, diagnosis, management, treatment, comorbidities and prevention approaches of MS. 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Healthcare and social care professionals will gain crucial insights by exploring evidence-based approaches to the assessments and personalised care of MS patients, supporting better decision-making.</a:t>
            </a:r>
          </a:p>
        </p:txBody>
      </p:sp>
    </p:spTree>
    <p:extLst>
      <p:ext uri="{BB962C8B-B14F-4D97-AF65-F5344CB8AC3E}">
        <p14:creationId xmlns:p14="http://schemas.microsoft.com/office/powerpoint/2010/main" val="2318540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5854" y="395654"/>
            <a:ext cx="8220807" cy="466806"/>
          </a:xfrm>
        </p:spPr>
        <p:txBody>
          <a:bodyPr>
            <a:noAutofit/>
          </a:bodyPr>
          <a:lstStyle/>
          <a:p>
            <a:pPr algn="ctr"/>
            <a:r>
              <a:rPr lang="en-IN" sz="3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 of the Multiple sclerosis</a:t>
            </a:r>
            <a:endParaRPr lang="en-GB" sz="3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59A4A4-94FE-5652-60F2-E7C0909580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06" y="2131754"/>
            <a:ext cx="4147129" cy="3280002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DEC7E70-E69F-E06C-01D5-41A70AB66AA8}"/>
              </a:ext>
            </a:extLst>
          </p:cNvPr>
          <p:cNvSpPr/>
          <p:nvPr/>
        </p:nvSpPr>
        <p:spPr>
          <a:xfrm>
            <a:off x="867746" y="5589036"/>
            <a:ext cx="2976465" cy="51172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2: Symptoms associated with MS</a:t>
            </a:r>
          </a:p>
          <a:p>
            <a:pPr algn="ctr"/>
            <a:r>
              <a:rPr lang="en-IN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(Source: Arredondo-Robles et al., 2025)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744B26-FDC2-6F80-18DA-0D0DF8AFF8EC}"/>
              </a:ext>
            </a:extLst>
          </p:cNvPr>
          <p:cNvSpPr txBox="1"/>
          <p:nvPr/>
        </p:nvSpPr>
        <p:spPr>
          <a:xfrm>
            <a:off x="4553339" y="1922106"/>
            <a:ext cx="7352522" cy="4715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b="1" dirty="0">
                <a:latin typeface="Arial" panose="020B0604020202020204" pitchFamily="34" charset="0"/>
                <a:cs typeface="Arial" panose="020B0604020202020204" pitchFamily="34" charset="0"/>
              </a:rPr>
              <a:t>Definition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Multiple sclerosis (MS) is a chronic neurodegenerative disease that attacks the myelin sheath surrounding nerve fibres in the central nervous system (Portaccio et al., 2024).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b="1" dirty="0">
                <a:latin typeface="Arial" panose="020B0604020202020204" pitchFamily="34" charset="0"/>
                <a:cs typeface="Arial" panose="020B0604020202020204" pitchFamily="34" charset="0"/>
              </a:rPr>
              <a:t>Symptoms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This condition manifests diverse symptoms, including dizziness, vision impairments, fatigue, balance problems, bladder dysfunction, seizures, tremor and paralysis (Ajdacic-Gross et al., 2021; Arredondo-Robles et al., 2025).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b="1" dirty="0">
                <a:latin typeface="Arial" panose="020B0604020202020204" pitchFamily="34" charset="0"/>
                <a:cs typeface="Arial" panose="020B0604020202020204" pitchFamily="34" charset="0"/>
              </a:rPr>
              <a:t>Aetiology (Causes)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Vitamin D deficiency and Epstein-Barr virus (EBV) are recognised as key determinants of developing MS (van Rensburg et al., 2025). 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Smoking, obesity during adolescence, and low UV exposure are major environmental risk factors, increasing the chance of developing MS (Rival and Thouvenot, 2026).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807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3175" y="112373"/>
            <a:ext cx="10326441" cy="1280890"/>
          </a:xfrm>
        </p:spPr>
        <p:txBody>
          <a:bodyPr>
            <a:normAutofit/>
          </a:bodyPr>
          <a:lstStyle/>
          <a:p>
            <a:pPr algn="ctr"/>
            <a:r>
              <a:rPr lang="en-IN" sz="3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Prevalence of condition in UK and worldwide</a:t>
            </a:r>
            <a:r>
              <a:rPr lang="en-IN" b="1" dirty="0">
                <a:solidFill>
                  <a:schemeClr val="accent1"/>
                </a:solidFill>
              </a:rPr>
              <a:t> </a:t>
            </a:r>
            <a:endParaRPr lang="en-GB" sz="3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9" y="2154286"/>
            <a:ext cx="7429985" cy="4078563"/>
          </a:xfrm>
        </p:spPr>
        <p:txBody>
          <a:bodyPr>
            <a:noAutofit/>
          </a:bodyPr>
          <a:lstStyle/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MS has become a major problem as approximately 150,000 people are living with MS in the UK (MS Society, 2024). </a:t>
            </a:r>
          </a:p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More than 7,100 new cases are diagnosed each year in the UK, highlighting the ongoing burden of the disease (MS Society, 2024).  </a:t>
            </a:r>
          </a:p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Women are approximately 2 and a half times more likely to have MS than men, as 71% of people living with MS in the UK are women (Gov. UK, 2020; MS Society, 2024a). </a:t>
            </a:r>
          </a:p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More than 1.8 million people are affected by MS worldwide, equivalent to 23.9 cases per 1000,000 population, with nearly 16,000 MS-related deaths reported annually  (Khan and Hashim, 2025). </a:t>
            </a:r>
          </a:p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Europe has the highest prevalence, while America, Africa, and Asia have lower prevalence (Khan and Hashim, 2025).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0F8FEA-AC2E-8EA7-BEB7-4FE5DD2E5A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15" y="1219467"/>
            <a:ext cx="4015273" cy="209290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75CA590-C195-E533-422A-13A8D00BAC15}"/>
              </a:ext>
            </a:extLst>
          </p:cNvPr>
          <p:cNvSpPr/>
          <p:nvPr/>
        </p:nvSpPr>
        <p:spPr>
          <a:xfrm>
            <a:off x="522514" y="3339224"/>
            <a:ext cx="3163078" cy="504631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>
              <a:buNone/>
            </a:pPr>
            <a:r>
              <a:rPr lang="en-IN" sz="105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3: Prevalence of Multiple Sclerosis (MS)</a:t>
            </a:r>
            <a:endParaRPr lang="en-IN" sz="105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>
              <a:buNone/>
            </a:pPr>
            <a:r>
              <a:rPr lang="en-IN" sz="105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(Source: MS Society, 2024)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BE5E31-51EB-4585-9278-DA8B3AE4A1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15" y="3936025"/>
            <a:ext cx="4015273" cy="245952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A7B26F8-344A-032B-844F-28BA43CE27CB}"/>
              </a:ext>
            </a:extLst>
          </p:cNvPr>
          <p:cNvSpPr/>
          <p:nvPr/>
        </p:nvSpPr>
        <p:spPr>
          <a:xfrm>
            <a:off x="522514" y="6397942"/>
            <a:ext cx="3163078" cy="460058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>
              <a:buNone/>
            </a:pPr>
            <a:r>
              <a:rPr lang="en-IN" sz="105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4: Prevalence of MS globally</a:t>
            </a:r>
            <a:endParaRPr lang="en-IN" sz="105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>
              <a:buNone/>
            </a:pPr>
            <a:r>
              <a:rPr lang="en-IN" sz="105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(Source: Khan and Hashim, 2025)</a:t>
            </a:r>
            <a:endParaRPr lang="en-IN" sz="105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67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17" y="315715"/>
            <a:ext cx="7347263" cy="1320800"/>
          </a:xfrm>
        </p:spPr>
        <p:txBody>
          <a:bodyPr>
            <a:normAutofit/>
          </a:bodyPr>
          <a:lstStyle/>
          <a:p>
            <a:r>
              <a:rPr lang="en-IN" sz="3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and social burden of the condition</a:t>
            </a:r>
            <a:endParaRPr lang="en-GB" sz="3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862" y="1636515"/>
            <a:ext cx="7002571" cy="476428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1600" b="1" dirty="0">
                <a:latin typeface="Arial" panose="020B0604020202020204" pitchFamily="34" charset="0"/>
                <a:cs typeface="Arial" panose="020B0604020202020204" pitchFamily="34" charset="0"/>
              </a:rPr>
              <a:t>Economic Burden</a:t>
            </a:r>
            <a:endParaRPr lang="en-I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Unplanned hospital admissions for people with MS cost the NHS £113.5 million during 2023 and 2024, reflecting significant economic burden (MS Society, 2026). </a:t>
            </a:r>
          </a:p>
          <a:p>
            <a:pPr lvl="1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Although the NHS funds nearly 80% of MS-related costs, people with MS and their families still bear direct non-healthcare costs such as transport and other services (around £5000) (Battaglia et al., 2022).  </a:t>
            </a:r>
          </a:p>
          <a:p>
            <a:pPr lvl="1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In the UK, the annual treatment cost ranges from around £11,400 for mild diseases to £36,500 for advanced diseases due to greater healthcare needs (MS Society, 2024).	</a:t>
            </a:r>
          </a:p>
          <a:p>
            <a:pPr algn="just">
              <a:lnSpc>
                <a:spcPct val="150000"/>
              </a:lnSpc>
            </a:pPr>
            <a:r>
              <a:rPr lang="en-IN" sz="1600" b="1" dirty="0">
                <a:latin typeface="Arial" panose="020B0604020202020204" pitchFamily="34" charset="0"/>
                <a:cs typeface="Arial" panose="020B0604020202020204" pitchFamily="34" charset="0"/>
              </a:rPr>
              <a:t>Social Burden</a:t>
            </a:r>
            <a:endParaRPr lang="en-I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Progressive disability due to MS limits mobility, independence and their ability to perform regular activities and requires assistance with personal care. </a:t>
            </a:r>
          </a:p>
          <a:p>
            <a:pPr lvl="1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MS significantly affects employment, with nearly 50% of people with MS leaving their jobs because of disease-related challenges, signifying the social challenges (MS Society, 2025).  </a:t>
            </a:r>
          </a:p>
          <a:p>
            <a:pPr lvl="1" algn="just">
              <a:lnSpc>
                <a:spcPct val="150000"/>
              </a:lnSpc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2A7C5D-2DC8-4851-F2FF-CCD9726B34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5078" y="0"/>
            <a:ext cx="4456922" cy="63074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415E7A3-E365-80C9-AFE2-C04BD82450E2}"/>
              </a:ext>
            </a:extLst>
          </p:cNvPr>
          <p:cNvSpPr/>
          <p:nvPr/>
        </p:nvSpPr>
        <p:spPr>
          <a:xfrm>
            <a:off x="7735078" y="6307494"/>
            <a:ext cx="4456922" cy="55050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>
              <a:buNone/>
            </a:pPr>
            <a:r>
              <a:rPr lang="en-IN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5: Hospital Admission due to MS</a:t>
            </a:r>
            <a:endParaRPr lang="en-IN" sz="12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>
              <a:buNone/>
            </a:pPr>
            <a:r>
              <a:rPr lang="en-IN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(Source: MS Society, 2026)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879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5DA29-CB23-5612-87A1-53F3CE3BE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048" y="223327"/>
            <a:ext cx="10686781" cy="939694"/>
          </a:xfrm>
        </p:spPr>
        <p:txBody>
          <a:bodyPr>
            <a:noAutofit/>
          </a:bodyPr>
          <a:lstStyle/>
          <a:p>
            <a:r>
              <a:rPr lang="en-IN" sz="3400" b="1" i="0" u="none" strike="noStrike" cap="non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Diagnosis and Initial Assessment</a:t>
            </a:r>
            <a:endParaRPr lang="en-GB" sz="34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9ACDD5-8E26-BCF4-49DA-E8A845B78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524" y="1711616"/>
            <a:ext cx="6279502" cy="3989995"/>
          </a:xfrm>
        </p:spPr>
        <p:txBody>
          <a:bodyPr>
            <a:noAutofit/>
          </a:bodyPr>
          <a:lstStyle/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Healthcare professionals use a combination of medical history and neurological examination to diagnose MS, which helps to assess sensory and coordination functions (Mayo Clinic, 2026). </a:t>
            </a:r>
          </a:p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MRI is considered a diagnostic tool that recognises demyelinating lesions in the brain, and Lumbar puncture is used to detect oligoclonal bands (OCBs) in cerebrospinal fluid, which support the diagnosis (Marastoni et al., 2025). </a:t>
            </a:r>
          </a:p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Approximately 0.22% of the UK population (nearly 1 in 450 people) have been diagnosed with MS annually (MS Society, 2024). </a:t>
            </a:r>
          </a:p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As per initial assessment, the Expanded Disability Status Scale (EDSS) are widely used to assess the disease severity and progression of MS (MS Society, 2026a). </a:t>
            </a:r>
          </a:p>
          <a:p>
            <a:pPr lvl="0" algn="just"/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The diagnosis of MS is often delayed due to non-specific symptoms, restricted access to specialist investigation and requirements to meet the McDonald criteria (MS Trust, 2026).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1D5B28-24B6-2D68-C21B-B8F25DEA7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514" y="2339361"/>
            <a:ext cx="4503576" cy="2734507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5076DA-3146-8683-11B2-EAE84BADA810}"/>
              </a:ext>
            </a:extLst>
          </p:cNvPr>
          <p:cNvSpPr/>
          <p:nvPr/>
        </p:nvSpPr>
        <p:spPr>
          <a:xfrm>
            <a:off x="7980783" y="5231364"/>
            <a:ext cx="3303037" cy="55983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>
              <a:buNone/>
            </a:pPr>
            <a:r>
              <a:rPr lang="en-IN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6: MRI of MS</a:t>
            </a:r>
            <a:endParaRPr lang="en-IN" sz="12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>
              <a:buNone/>
            </a:pPr>
            <a:r>
              <a:rPr lang="en-IN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(Source: Marastoni et al.,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670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80392" y="4665317"/>
            <a:ext cx="3613639" cy="64523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131886"/>
            <a:ext cx="10018713" cy="1007104"/>
          </a:xfrm>
        </p:spPr>
        <p:txBody>
          <a:bodyPr>
            <a:noAutofit/>
          </a:bodyPr>
          <a:lstStyle/>
          <a:p>
            <a:r>
              <a:rPr lang="en-IN" sz="3400" b="1" dirty="0">
                <a:latin typeface="Arial" panose="020B0604020202020204" pitchFamily="34" charset="0"/>
                <a:cs typeface="Arial" panose="020B0604020202020204" pitchFamily="34" charset="0"/>
              </a:rPr>
              <a:t>Management of Multiple sclerosis </a:t>
            </a:r>
            <a:br>
              <a:rPr lang="en-IN" sz="3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N" sz="3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2021" y="1138989"/>
            <a:ext cx="6481844" cy="460408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Early detection and regular monitoring are important factor to identify the MS disease progression (Meca-Lallana et al, 2022).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Multidisciplinary care (MDT) facilities through a neurologist, occupational therapists, and specialist nurse for managing Multiple Sclerosis (Savio et al., 2025).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From the perspective of the Biopsychosocial model of health, NICE NG220 recommends disease-modifying therapies (DMTs) to address the biological aspects of MS by decreasing relapse frequency and slowing disease progression (NICE, 2022).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However, implementing the Biopsychosocial Model can be challenging as it requires multidisciplinary collaboration and sufficient time to address patients' needs (Kovačević et al., 2024). </a:t>
            </a:r>
          </a:p>
          <a:p>
            <a:pPr algn="just">
              <a:lnSpc>
                <a:spcPct val="150000"/>
              </a:lnSpc>
            </a:pP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279" y="1592178"/>
            <a:ext cx="4404742" cy="291871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7508" y="4665317"/>
            <a:ext cx="490428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IN" sz="1100" dirty="0">
                <a:solidFill>
                  <a:srgbClr val="0E101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Figure 7: Early detection and regular monitoring </a:t>
            </a:r>
            <a:endParaRPr lang="en-IN" sz="1050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IN" sz="1100" dirty="0">
                <a:solidFill>
                  <a:srgbClr val="0E101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(Source: ICAMS, 2026)</a:t>
            </a:r>
            <a:endParaRPr lang="en-IN" sz="105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484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01079" y="0"/>
            <a:ext cx="9978631" cy="834886"/>
          </a:xfrm>
        </p:spPr>
        <p:txBody>
          <a:bodyPr>
            <a:noAutofit/>
          </a:bodyPr>
          <a:lstStyle/>
          <a:p>
            <a:r>
              <a:rPr lang="en-IN" sz="3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 of Multiple sclerosis (CONTD..)</a:t>
            </a:r>
            <a:endParaRPr lang="en-GB" sz="3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439223" y="1187116"/>
            <a:ext cx="7540487" cy="4843667"/>
          </a:xfrm>
        </p:spPr>
        <p:txBody>
          <a:bodyPr>
            <a:no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Balanced nutrition and good sleep behavior help to manage MS by reducing inflammation and boosting energy  (MS Society, 2026b).   </a:t>
            </a:r>
          </a:p>
          <a:p>
            <a:pPr algn="just" fontAlgn="base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Empowering people with MS through healthy lifestyle behaviour encourages regular exercise, which enables patients to handle their daily challenges (Pilutti and Donkers, 2024).  </a:t>
            </a:r>
          </a:p>
          <a:p>
            <a:pPr algn="just" fontAlgn="base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According to the House of Care model, the NHS supports self-management for people with MS through personalised care planning and neurorehabilitation, which enables patients to actively manage their condition (MS Society, 2025a).  </a:t>
            </a:r>
          </a:p>
          <a:p>
            <a:pPr algn="just" fontAlgn="base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Nearly 43% of people with MS responded that they are receiving enough support to self-manage (MS Society, 2026c).   </a:t>
            </a:r>
          </a:p>
          <a:p>
            <a:pPr algn="just" fontAlgn="base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However, the House of Care model may be difficult to implement as it requires adequate healthcare resources and time constraints.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78CA22-28F6-AD11-CD7E-F5319C51BB09}"/>
              </a:ext>
            </a:extLst>
          </p:cNvPr>
          <p:cNvSpPr/>
          <p:nvPr/>
        </p:nvSpPr>
        <p:spPr>
          <a:xfrm>
            <a:off x="123466" y="5502443"/>
            <a:ext cx="4189445" cy="85439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8: House of Care Model</a:t>
            </a:r>
            <a:endParaRPr lang="en-US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(Source: Alliance, 2026)</a:t>
            </a:r>
            <a:endParaRPr lang="en-US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b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61" y="834886"/>
            <a:ext cx="3717922" cy="466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088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956" y="340567"/>
            <a:ext cx="5924615" cy="895350"/>
          </a:xfrm>
        </p:spPr>
        <p:txBody>
          <a:bodyPr>
            <a:noAutofit/>
          </a:bodyPr>
          <a:lstStyle/>
          <a:p>
            <a:r>
              <a:rPr lang="en-IN" sz="3400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Treatment options</a:t>
            </a:r>
            <a:endParaRPr lang="en-GB" sz="3400" cap="none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956" y="1667660"/>
            <a:ext cx="6492987" cy="496174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In the UK, MS is primarily managed by the NHS, which suggests disease-modifying therapies (DMTs) that include medication such as ocrelizumab, natalizumab and dimethyl fumarate, which reduce relapse frequency (Cohen, 2025; NICE, 2022). 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Accurate relapses of MS are treated with high-dose methylprednisolone to decrease inflammation in the central nervous system (Pfeuffer et al., 2022). 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NHS also recommends steroids (corticosteroids) to decrease swelling and help nerves function better while also promoting mobility equipment and psychotherapy to help with regular activity (NHS, 2026). </a:t>
            </a:r>
          </a:p>
          <a:p>
            <a:pPr lvl="0" algn="just">
              <a:lnSpc>
                <a:spcPct val="150000"/>
              </a:lnSpc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Hence, this integrated treatment approach helps to improve functional ability and quality of life of MS patients.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B50479-ABA1-15E1-6CEB-1BAEC28DF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6602" y="2239347"/>
            <a:ext cx="4798017" cy="3280099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22E2DDE-61F7-0D6A-3DBA-523F9DE57C86}"/>
              </a:ext>
            </a:extLst>
          </p:cNvPr>
          <p:cNvSpPr/>
          <p:nvPr/>
        </p:nvSpPr>
        <p:spPr>
          <a:xfrm>
            <a:off x="7539591" y="5640743"/>
            <a:ext cx="4432041" cy="5038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>
              <a:buNone/>
            </a:pPr>
            <a:r>
              <a:rPr lang="en-IN" sz="105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9: Clinical management of multiple sclerosis </a:t>
            </a:r>
            <a:endParaRPr lang="en-IN" sz="105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>
              <a:buNone/>
            </a:pPr>
            <a:r>
              <a:rPr lang="en-IN" sz="105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(Source: Arredondo-Robles et al.,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188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4264" y="473265"/>
            <a:ext cx="6447453" cy="128089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34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Comorbidity of the condition </a:t>
            </a:r>
            <a:endParaRPr lang="en-GB" sz="34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80B1D48-F897-D753-CCF0-F954DD9380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482" y="2684620"/>
            <a:ext cx="4874170" cy="215396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735FBDD-EF34-EDF1-5FA8-E07C761F0417}"/>
              </a:ext>
            </a:extLst>
          </p:cNvPr>
          <p:cNvSpPr/>
          <p:nvPr/>
        </p:nvSpPr>
        <p:spPr>
          <a:xfrm>
            <a:off x="457200" y="4973216"/>
            <a:ext cx="3554963" cy="40121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>
              <a:buNone/>
            </a:pPr>
            <a:r>
              <a:rPr lang="en-IN" sz="105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10: Impact of depression in MS </a:t>
            </a:r>
            <a:endParaRPr lang="en-IN" sz="105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>
              <a:buNone/>
            </a:pPr>
            <a:r>
              <a:rPr lang="en-IN" sz="105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(Source: Sullivan et al.,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7B68F4-3D48-0C4A-5C0B-000D5C219978}"/>
              </a:ext>
            </a:extLst>
          </p:cNvPr>
          <p:cNvSpPr txBox="1"/>
          <p:nvPr/>
        </p:nvSpPr>
        <p:spPr>
          <a:xfrm>
            <a:off x="5262464" y="1754155"/>
            <a:ext cx="6751054" cy="2960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Multiple sclerosis (MS) is a widely comorbid mental health disorder, like depression and anxiety, which worsen symptom severity and functional outcomes (Sullivan et al., 2025). 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As seen, nearly 50% of the people with MS in the UK experience depression at some point in their life (MS Trust, 2026).  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Hypertension and hyperlipidaemia are common coexisting conditions along with MS (Bezzini et al., 2022).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>
                <a:latin typeface="Arial" panose="020B0604020202020204" pitchFamily="34" charset="0"/>
                <a:cs typeface="Arial" panose="020B0604020202020204" pitchFamily="34" charset="0"/>
              </a:rPr>
              <a:t>Additionally, chronic lung diseases and autoimmune diseases are associated with MS, which increases the risk of symptoms (Nociti and Romozzi, 2022).  </a:t>
            </a:r>
          </a:p>
        </p:txBody>
      </p:sp>
    </p:spTree>
    <p:extLst>
      <p:ext uri="{BB962C8B-B14F-4D97-AF65-F5344CB8AC3E}">
        <p14:creationId xmlns:p14="http://schemas.microsoft.com/office/powerpoint/2010/main" val="553384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112976" y="4884127"/>
            <a:ext cx="4102831" cy="51874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BD7231-CFFA-D599-52D8-A5F214C47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785" y="259501"/>
            <a:ext cx="9404723" cy="1400530"/>
          </a:xfrm>
        </p:spPr>
        <p:txBody>
          <a:bodyPr/>
          <a:lstStyle/>
          <a:p>
            <a:pPr algn="ctr"/>
            <a:r>
              <a:rPr lang="en-IN" sz="3400" b="1" dirty="0">
                <a:latin typeface="Arial" panose="020B0604020202020204" pitchFamily="34" charset="0"/>
                <a:cs typeface="Arial" panose="020B0604020202020204" pitchFamily="34" charset="0"/>
              </a:rPr>
              <a:t>Prevention of the condition</a:t>
            </a:r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FDA7CD-CF9A-683F-7A96-6AC67E54F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633" y="1451483"/>
            <a:ext cx="5807242" cy="3810327"/>
          </a:xfrm>
        </p:spPr>
        <p:txBody>
          <a:bodyPr>
            <a:no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Although MS is considered an LTC, it can be completely prevented as it requires several strategies to reduce its associated risk. </a:t>
            </a:r>
          </a:p>
          <a:p>
            <a:pPr algn="just" fontAlgn="base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Maintaining adequate vitamin D levels through sunlight exposure is strongly linked to reducing the risk of developing MS (Mayo Clinic, 2025). </a:t>
            </a:r>
          </a:p>
          <a:p>
            <a:pPr algn="just" fontAlgn="base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Avoiding smoking, engaging in regular physical activity, and maintaining healthy body weights are other crucial factors suggested for a healthy lifestyle (Mittl and Agrawal, 2026). </a:t>
            </a:r>
          </a:p>
          <a:p>
            <a:pPr algn="just" fontAlgn="base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Limiting saturated fats, ultra-processed foods, and excessive salt may support overall health in people with MS.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8337" y="1451484"/>
            <a:ext cx="4287469" cy="31819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175757" y="4844562"/>
            <a:ext cx="501624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solidFill>
                  <a:srgbClr val="0E1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Figure: 11: Avoiding smoking, engaging in regular physical activity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solidFill>
                  <a:srgbClr val="0E10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(Source: Tobacco Free Life, 2016)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4648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6674" y="4668765"/>
            <a:ext cx="3496923" cy="6417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5A682F-CE31-0971-BFDA-840672094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112989"/>
          </a:xfrm>
        </p:spPr>
        <p:txBody>
          <a:bodyPr>
            <a:normAutofit/>
          </a:bodyPr>
          <a:lstStyle/>
          <a:p>
            <a:pPr algn="ctr"/>
            <a:r>
              <a:rPr lang="en-IN" sz="3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Required skills, values and behaviour for Co-productive care</a:t>
            </a:r>
            <a:endParaRPr lang="en-GB" sz="3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4819B-195D-B9A9-D582-219539CC1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2610" y="1845734"/>
            <a:ext cx="7113069" cy="402336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To ensure co-productive care, Healthcare professionals require strong communication skills and collaborative working to encourage decision-making.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Healthcare professionals must have specialised training in MS to improve early diagnosis, manage complex symptoms of MS and guide a safe lifestyle (Learmonth and Motl, 2021).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Healthcare professionals should demonstrate respect, empathy and person-centered values by involving MS patients in decisions about their treatment.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Build trusting relationships by identifying the physical, emotional, and social challenges associated with MS.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However, without adequate knowledge and skills, healthcare professionals can struggle to implement co-productive care effectively, which limits patients' treatments. </a:t>
            </a:r>
          </a:p>
          <a:p>
            <a:pPr algn="just">
              <a:lnSpc>
                <a:spcPct val="15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265" y="2028427"/>
            <a:ext cx="3368332" cy="225571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/>
          <p:cNvSpPr/>
          <p:nvPr/>
        </p:nvSpPr>
        <p:spPr>
          <a:xfrm>
            <a:off x="256674" y="4668765"/>
            <a:ext cx="3496923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5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12: Strong communication among healthcare professional </a:t>
            </a:r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05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(Source: News Medical, 2026)</a:t>
            </a:r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US" sz="105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N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612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42919" y="4723843"/>
            <a:ext cx="3472962" cy="58513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AC79DA-B3DE-5FB3-C350-F17C34986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054" y="329268"/>
            <a:ext cx="11690599" cy="995678"/>
          </a:xfrm>
        </p:spPr>
        <p:txBody>
          <a:bodyPr>
            <a:noAutofit/>
          </a:bodyPr>
          <a:lstStyle/>
          <a:p>
            <a:pPr algn="ctr"/>
            <a:r>
              <a:rPr lang="en-IN" sz="3400" b="1" cap="none" dirty="0">
                <a:latin typeface="Arial" panose="020B0604020202020204" pitchFamily="34" charset="0"/>
                <a:cs typeface="Arial" panose="020B0604020202020204" pitchFamily="34" charset="0"/>
              </a:rPr>
              <a:t>Recommendation For Managing Multiple Sclerosis Condition </a:t>
            </a:r>
            <a:endParaRPr lang="en-GB" sz="34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56DD0-CC3B-0B8D-74D6-E27552B159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9282" y="1735494"/>
            <a:ext cx="7442718" cy="487991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Healthcare professionals need to focus on a comprehensive model of personalised care which can be integrated through six evidence-based components.  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Shared decision-making is a crucial component for healthcare professionals to involve patients in choosing treatments according to their preferences (Hoffmann et al., 2022).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Developing personalised care plans based on disease severity and symptoms, Healthcare professionals help to improve the quality of life of people with MS (M.P. and Filippi, 2025). 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Healthcare professionals must provide enabling choices that support informed treatment decisions for people with MS. </a:t>
            </a:r>
          </a:p>
          <a:p>
            <a:pPr algn="just">
              <a:lnSpc>
                <a:spcPct val="15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34F4C9-3620-FFFD-29B3-0307D4452E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173"/>
          <a:stretch>
            <a:fillRect/>
          </a:stretch>
        </p:blipFill>
        <p:spPr>
          <a:xfrm>
            <a:off x="248816" y="1324946"/>
            <a:ext cx="4500466" cy="30938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-568600" y="4778439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05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13: Multiple sclerosis care </a:t>
            </a:r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05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(Source: WHO, 2023)</a:t>
            </a:r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US" sz="105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N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1489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235949" y="5688623"/>
            <a:ext cx="3279651" cy="54512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B1629-4F4B-F3FF-35EB-D4A39047C2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041" y="2170268"/>
            <a:ext cx="6207012" cy="364997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Social prescribing connects people with MS to community-based programs, which help to manage symptoms like isolation and depression (Simpson et al., 2021). 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Self-management support by empowering patients through education and lifestyle advice can help to improve MS patients' confidence.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Lastly, healthcare professionals should facilitate access to personal health budgets to assist people with MS in reviewing personalised care that improves their health.  </a:t>
            </a:r>
          </a:p>
          <a:p>
            <a:pPr algn="just">
              <a:lnSpc>
                <a:spcPct val="15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949" y="2170268"/>
            <a:ext cx="3627434" cy="342929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27032" y="5657671"/>
            <a:ext cx="609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IN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14: Multiple sclerosis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IN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(Source: St Wulfstan, 2021)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8555" y="239544"/>
            <a:ext cx="1069144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3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 For Managing Multiple Sclerosis Condition (CONTD..)</a:t>
            </a:r>
            <a:endParaRPr lang="en-IN" sz="3400" dirty="0"/>
          </a:p>
        </p:txBody>
      </p:sp>
    </p:spTree>
    <p:extLst>
      <p:ext uri="{BB962C8B-B14F-4D97-AF65-F5344CB8AC3E}">
        <p14:creationId xmlns:p14="http://schemas.microsoft.com/office/powerpoint/2010/main" val="3327604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60485" y="5416062"/>
            <a:ext cx="3226777" cy="58933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43F2E2-B8D2-06E4-1432-81FE3FF5C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09551"/>
          </a:xfrm>
        </p:spPr>
        <p:txBody>
          <a:bodyPr/>
          <a:lstStyle/>
          <a:p>
            <a:pPr algn="ctr"/>
            <a:r>
              <a:rPr lang="en-IN" sz="36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D5559-F67A-CB90-A86A-86973C0761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515" y="1741714"/>
            <a:ext cx="7298169" cy="481148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This presentation has illustrated the long-term condition Multiple sclerosis, including outlining its treatment, prevalence, and management.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With a high prevalence rate in the UK and globally, it demonstrates the seriousness of MS, which needs further attention.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As per the Biopsychosocial models of health, the NHS manages the biological condition of MS patients.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Disease-modifying therapies (DMTs) and replacement management are the key treatments of MS, while steroid medication helps to reduce swelling. </a:t>
            </a:r>
          </a:p>
          <a:p>
            <a:pPr algn="just"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Overall, it is suggested that implementation of shared decision-making, personalised care, and social prescribing would help improve the health quality of people with MS.</a:t>
            </a:r>
          </a:p>
          <a:p>
            <a:pPr algn="just">
              <a:lnSpc>
                <a:spcPct val="150000"/>
              </a:lnSpc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1" y="1160046"/>
            <a:ext cx="2667231" cy="413801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24607" y="5512603"/>
            <a:ext cx="26054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15: Multiple sclerosis disorder </a:t>
            </a:r>
            <a:endParaRPr lang="fr-F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fr-F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(Source: Msheik et al., 2025)</a:t>
            </a:r>
            <a:endParaRPr lang="fr-F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br>
              <a:rPr lang="fr-FR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744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8303" y="68108"/>
            <a:ext cx="4383024" cy="775426"/>
          </a:xfrm>
        </p:spPr>
        <p:txBody>
          <a:bodyPr>
            <a:noAutofit/>
          </a:bodyPr>
          <a:lstStyle/>
          <a:p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 sz="30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30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430" y="1084166"/>
            <a:ext cx="11494770" cy="5339552"/>
          </a:xfrm>
        </p:spPr>
        <p:txBody>
          <a:bodyPr>
            <a:noAutofit/>
          </a:bodyPr>
          <a:lstStyle/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Ajdacic-Gross, V., Steinemann, N., Horváth, G., Rodgers, S., Kaufmann, M., Xu, Y., Kamm, C.P., Kesselring, J., Manjaly, Z.M., Zecca, C. and Calabrese, P., (2021) Onset symptom clusters in multiple sclerosis: characteristics, comorbidities, and risk factors.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Frontiers in neurology,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12, p.693440.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https://doi.org/10.3389/fneur.2021.693440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Alliance (2026)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The House of Care Model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https://www.alliance-scotland.org.uk/past-work-and-projects/scotlands-house-of-care/the-house-of-care-model/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Arredondo-Robles, A.V., Rodríguez-López, K.P. and Ávila-Avilés, R.D., (2025). ‘Clinical management in multiple sclerosis’.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Neuroglia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, 6(1), p.6. 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https://doi.org/10.3390/neuroglia6010006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Arredondo-Robles, A.V., Rodríguez-López, K.P. and Ávila-Avilés, R.D., (2025) ‘Clinical management in multiple sclerosis’.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 Neuroglia,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6(1), p.6.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https://doi.org/10.3390/neuroglia6010006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https://www.mssociety.org.uk/living-with-ms/physical-and-mental-health/eating-and-drinking/healthy-eating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Battaglia, M.A., Bezzini, D., Cecchini, I., Cordioli, C., Fiorentino, F., Manacorda, T., Nica, M., Ponzio, M., Ritrovato, D., Vassallo, C. and Patti, F., (2022) ‘Patients with multiple sclerosis: a burden and cost of illness study’.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Journal of neurology,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269(9), pp.5127-5135.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https://doi.org/10.1007/s00415-022-11169-w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Bezzini, D., Gualdani, E., Razzanelli, M., Battaglia, M.A., Cortese, R., Francesconi, P. and Ulivelli, M., (2022) Prevalence of chronic comorbidities in people with multiple sclerosis: descriptive study based on administrative data in Tuscany (Central Italy).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 Neurological Sciences,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43(11), pp.6407-6414.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https://doi.org/10.1007/s10072-022-06345-9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Cohen, B.A., (2025) ‘Choosing initial MS therapy; personal, disease, and medication factors’.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Neurotherapeutics,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p.e00582. Available at: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Gasperini, C., Centonze, D., Conte, A., Gallo, P., Lugaresi, A., Patti, F., Trojano, M., Amato, M.P. and Filippi, M., (2025) ‘Personalized therapy in multiple sclerosis: an Italian Delphi consensus’.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Journal of Neurology,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272(6), p.428.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https://doi.org/10.1007/s00415-025-13173-2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Gov. UK (2020)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Multiple sclerosis: prevalence, incidence and smoking status - data briefing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https://www.gov.uk/government/publications/multiple-sclerosis-prevalence-incidence-and-smoking-status/multiple-sclerosis-prevalence-incidence-and-smoking-status-data-briefing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Hoffmann, T., Bakhit, M. and Michaleff, Z., (2022) ‘Shared decision making and physical therapy: what, when, how, and why?’.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 Brazilian journal of physical therapy,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26(1), p.100382.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https://doi.org/10.1016/j.bjpt.2021.100382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ICAMS (2026)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Vital Checks &amp; Monitoring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https://icamshealthcare.in/injection-medical-procedures-at-home/vital-checks-monitoring/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 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Khan, G. and Hashim, M.J., (2025) ‘Epidemiology of multiple sclerosis: global, regional, national and sub-national-level estimates and future projections’.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Journal of epidemiology and global health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, 15(1), p.21. Available at: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https://doi.org/10.1007/s44197-025-00353-6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Learmonth, Y.C. and Motl, R.W., (2021) ‘Exercise training for multiple sclerosis: a narrative review of history, benefits, safety, guidelines, and promotion’.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environmental research and public health,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18(24), p.13245.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https://doi.org/10.3390/ijerph182413245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Marastoni, D., Sicchieri, M., Pizzini, F.B., Scartezzini, A., Virla, F., Turano, E., Anni, D., Bertolazzo, M., Ziccardi, S., Camera, V. and Tamanti, A., (2025) ‘Multiple sclerosis diagnosis and its differential diagnosis in patients presenting with type four ‘mirror pattern’CSF oligoclonal bands’.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Journal of Neurology,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272(3), p.207. Available at: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Mayo Clinic (2025)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Vitamin D and MS: Is there any connection?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https://www.mayoclinic.org/diseases-conditions/multiple-sclerosis/expert-answers/vitamin-d-and-ms/faq-20058258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Mayo Clinic (2026)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Multiple sclerosis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https://www.mayoclinic.org/diseases-conditions/multiple-sclerosis/diagnosis-treatment/drc-20350274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Meca-Lallana, J.E., Casanova, B., Rodríguez-Antigüedad, A., Eichau, S., Izquierdo, G., Durán, C., Río, J., Hernández, M.Á., Calles, C., Prieto-González, J.M. and Ara, J.R., (2022) Consensus on early detection of disease progression in patients with multiple sclerosis.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 Frontiers in neurology,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13, p.931014.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https://doi.org/10.3389/fneur.2022.931014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Mittl, K. and Agrawal, D.K., (2026) ‘Promoting Exercise as a Therapeutic Intervention in Multiple Sclerosis: Barriers, Efficacy, and Social Prescribing Strategies’.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Cardiology and cardiovascular medicine, 1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0(1), p.6.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https://doi.org/10.26502/fccm.92920478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 Society (2024)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Number of people living with MS in UK increases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8"/>
              </a:rPr>
              <a:t>https://www.mssociety.org.uk/research/news/number-people-living-ms-uk-increases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 Society (2024a)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MS in the UK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https://www.mssociety.org.uk/sites/default/files/2024-05/MS%20in%20the%20UK%20-%20FAQs.pdf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 Society (2025)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Half UK workers living with MS felt forced to stay in jobs that made their MS worse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Available at: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20"/>
              </a:rPr>
              <a:t>https://www.mssociety.org.uk/research/news/half-uk-workers-living-ms-felt-forced-stay-jobs-made-their-ms-worse?utm_source=chatgpt.com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 Society (2025a)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What does the NHS 10-Year Plan mean for people with MS?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21"/>
              </a:rPr>
              <a:t>https://www.mssociety.org.uk/research/news/what-does-nhs-10-year-plan-mean-people-ms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</p:txBody>
      </p:sp>
    </p:spTree>
    <p:extLst>
      <p:ext uri="{BB962C8B-B14F-4D97-AF65-F5344CB8AC3E}">
        <p14:creationId xmlns:p14="http://schemas.microsoft.com/office/powerpoint/2010/main" val="879420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1978" y="0"/>
            <a:ext cx="7729728" cy="1188720"/>
          </a:xfrm>
        </p:spPr>
        <p:txBody>
          <a:bodyPr/>
          <a:lstStyle/>
          <a:p>
            <a:r>
              <a:rPr lang="en-GB" b="1" cap="none" dirty="0">
                <a:latin typeface="Arial" panose="020B0604020202020204" pitchFamily="34" charset="0"/>
                <a:cs typeface="Arial" panose="020B0604020202020204" pitchFamily="34" charset="0"/>
              </a:rPr>
              <a:t>References (CONTD..)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336" y="1188720"/>
            <a:ext cx="11020927" cy="5467057"/>
          </a:xfrm>
        </p:spPr>
        <p:txBody>
          <a:bodyPr>
            <a:noAutofit/>
          </a:bodyPr>
          <a:lstStyle/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 Society (2026)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A different path: Rethinking MS hospital care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Available at: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 Society (2026a)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Expanded Disability Status Scale (EDSS)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https://www.mssociety.org.uk/living-with-ms/treatments-and-therapies/getting-treatment-for-ms/expanded-disability-status-scale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 Society (2026b)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Healthy eating</a:t>
            </a:r>
            <a:endParaRPr lang="en-IN" sz="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 Society (2026c)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My MS My Needs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https://www.mssociety.org.uk/about-us/how-we-work/our-evidence/my-ms-my-needs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 Trust (2026)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Depression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https://mstrust.org.uk/a-z/depression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Msheik, A., Al Mokdad, Z., Hmede, R. and Atat, R., (2025) ‘Advances in the understanding and management of multiple sclerosis phenotypes’.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Health Sciences Review,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16, p.100232. Avaialble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https://doi.org/10.1016/j.hsr.2025.100232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 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National Multiple Sclerosis Society (2026)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How MS Affects the Brain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https://www.nationalmssociety.org/understanding-ms/what-is-ms/how-ms-affects-the-brain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News Medical (2026)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 in Primary Care Teams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https://www.news-medical.net/health/Effective-Communication-in-Primary-Care-Teams.aspx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NHS (2026)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Multiple sclerosis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https://www.nhs.uk/conditions/multiple-sclerosis/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NICE (2022)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Multiple sclerosis in adults: management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https://www.nice.org.uk/guidance/ng220/chapter/Recommendations#disease-modifying-therapies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Nociti, V. and Romozzi, M., (2022) ‘Multiple sclerosis and autoimmune comorbidities’.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Journal of Personalized Medicine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, 12(11), p.1828.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https://doi.org/10.3390/jpm12111828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Pfeuffer, S., Rolfes, L., Wirth, T., Steffen, F., Pawlitzki, M., Schulte-Mecklenbeck, A., Gross, C.C., Brand, M., Bittner, S., Ruck, T. and Klotz, L., (2022) ‘Immunoadsorption versus double-dose methylprednisolone in refractory multiple sclerosis relapses’.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Journal of Neuroinflammation,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19(1), p.220.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https://doi.org/10.1186/s12974-022-02583-y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Pilutti, L.A. and Donkers, S.J., (2024) ‘Exercise as a therapeutic intervention in multiple sclerosis’.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Multiple Sclerosis Journal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, 30(5_suppl), pp.30-35.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https://doi.org/10.1177/13524585241301613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Portaccio, E., Magyari, M., Havrdova, E.K., Ruet, A., Brochet, B., Scalfari, A., Di Filippo, M., Tur, C., Montalban, X. and Amato, M.P., (2024) ‘Multiple sclerosis: emerging epidemiological trends and redefining the clinical course’.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The Lancet Regional Health–Europe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, 44. 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https://doi.org/10.1016/j.lanepe.2024.100977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Rival, M. and Thouvenot, E., (2026) ‘Non-infectious environmental risk factors of multiple sclerosis: Mechanisms and intervention windows for prevention’.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Revue Neurologique. 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https://doi.org/10.1016/j.neurol.2026.03.010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Savio, M., Kearney, H. and Giunti, G., (2025) ‘Evaluating the evidence behind multidisciplinary roles for a multiple sclerosis unit: A systematic literature review’.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Multiple Sclerosis and Related Disorders,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95, p.106342.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https://doi.org/10.1016/j.msard.2025.106342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Shapiro, L (2025)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https://multiplesclerosisnewstoday.com/neurontin-gabapentin-for-pain-management-in-ms/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Simpson, S., Furlong, M. and Giebel, C., (2021) ‘Exploring the enablers and barriers to social prescribing for people living with long-term neurological conditions: a focus group investigation’.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 BMC health services research,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21(1), p.1230.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https://doi.org/10.1186/s12913-021-07213-6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St Wulfstan (2021)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MS Awareness Week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 Available at: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8"/>
              </a:rPr>
              <a:t>https://www.stwulfstan.co.uk/news/ms-awareness-week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Sullivan, A.B., Davis, B., Kidd, J. and Chiong-Rivero, H., (2025) ‘Understanding depression in people living with multiple sclerosis: a narrative review of recent literature’.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Neurology and Therapy, 1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4(3), pp.681-710. Available at: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Tobacco Free Life (2016)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How To Get Back In Shape After Quitting Smoking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https://tobaccofreelife.org/get-back-shape-quitting-smoking/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2026). 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van Rensburg, S.J., Van Toorn, R., Jaftha, M., Kemp, M.C., Engel-Hills, P. and Kotze, M.J., (2025) ‘Epstein-Barr virus infection and vitamin D deficiency are both “causal” for multiple sclerosis (MS)-could the common denominator be their effects on hepcidin levels?’.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Metabolic Brain Disease,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40(7), p.279.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20"/>
              </a:rPr>
              <a:t>https://doi.org/10.1007/s11011-025-01678-8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WHO (2023) </a:t>
            </a:r>
            <a:r>
              <a:rPr lang="en-IN" sz="600" i="1" dirty="0">
                <a:latin typeface="Arial" panose="020B0604020202020204" pitchFamily="34" charset="0"/>
                <a:cs typeface="Arial" panose="020B0604020202020204" pitchFamily="34" charset="0"/>
              </a:rPr>
              <a:t>Multiple sclerosis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 Available at: </a:t>
            </a:r>
            <a:r>
              <a:rPr lang="en-IN" sz="600" u="sng" dirty="0">
                <a:latin typeface="Arial" panose="020B0604020202020204" pitchFamily="34" charset="0"/>
                <a:cs typeface="Arial" panose="020B0604020202020204" pitchFamily="34" charset="0"/>
                <a:hlinkClick r:id="rId21"/>
              </a:rPr>
              <a:t>https://www.who.int/news-room/fact-sheets/detail/multiple-sclerosis</a:t>
            </a:r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 (Accessed: 1 August 2026)</a:t>
            </a:r>
          </a:p>
          <a:p>
            <a:pPr algn="just"/>
            <a:r>
              <a:rPr lang="en-IN" sz="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9542425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3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5.xml><?xml version="1.0" encoding="utf-8"?>
<a:theme xmlns:a="http://schemas.openxmlformats.org/drawingml/2006/main" name="Circuit">
  <a:themeElements>
    <a:clrScheme name="Custom 3">
      <a:dk1>
        <a:srgbClr val="E1EEE8"/>
      </a:dk1>
      <a:lt1>
        <a:srgbClr val="0F1A15"/>
      </a:lt1>
      <a:dk2>
        <a:srgbClr val="C3DDD2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6.xml><?xml version="1.0" encoding="utf-8"?>
<a:theme xmlns:a="http://schemas.openxmlformats.org/drawingml/2006/main" name="1_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7.xml><?xml version="1.0" encoding="utf-8"?>
<a:theme xmlns:a="http://schemas.openxmlformats.org/drawingml/2006/main" name="Retrospect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8.xml><?xml version="1.0" encoding="utf-8"?>
<a:theme xmlns:a="http://schemas.openxmlformats.org/drawingml/2006/main" name="1_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9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796</TotalTime>
  <Words>4461</Words>
  <PresentationFormat>Widescreen</PresentationFormat>
  <Paragraphs>174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17</vt:i4>
      </vt:variant>
    </vt:vector>
  </HeadingPairs>
  <TitlesOfParts>
    <vt:vector size="37" baseType="lpstr">
      <vt:lpstr>Arial</vt:lpstr>
      <vt:lpstr>Calibri</vt:lpstr>
      <vt:lpstr>Calibri Light</vt:lpstr>
      <vt:lpstr>Century Gothic</vt:lpstr>
      <vt:lpstr>Corbel</vt:lpstr>
      <vt:lpstr>Garamond</vt:lpstr>
      <vt:lpstr>Gill Sans MT</vt:lpstr>
      <vt:lpstr>Times New Roman</vt:lpstr>
      <vt:lpstr>Trebuchet MS</vt:lpstr>
      <vt:lpstr>Tw Cen MT</vt:lpstr>
      <vt:lpstr>Wingdings 3</vt:lpstr>
      <vt:lpstr>Facet</vt:lpstr>
      <vt:lpstr>Parallax</vt:lpstr>
      <vt:lpstr>Wisp</vt:lpstr>
      <vt:lpstr>Parcel</vt:lpstr>
      <vt:lpstr>Circuit</vt:lpstr>
      <vt:lpstr>1_Parcel</vt:lpstr>
      <vt:lpstr>Retrospect</vt:lpstr>
      <vt:lpstr>1_Organic</vt:lpstr>
      <vt:lpstr>Ion</vt:lpstr>
      <vt:lpstr>PowerPoint Presentation</vt:lpstr>
      <vt:lpstr>Introduction</vt:lpstr>
      <vt:lpstr>Overview of the Multiple sclerosis</vt:lpstr>
      <vt:lpstr>Prevalence of condition in UK and worldwide </vt:lpstr>
      <vt:lpstr>Economic and social burden of the condition</vt:lpstr>
      <vt:lpstr>Diagnosis and Initial Assessment</vt:lpstr>
      <vt:lpstr>Management of Multiple sclerosis  </vt:lpstr>
      <vt:lpstr>Management of Multiple sclerosis (CONTD..)</vt:lpstr>
      <vt:lpstr>Treatment options</vt:lpstr>
      <vt:lpstr>Comorbidity of the condition </vt:lpstr>
      <vt:lpstr>Prevention of the condition</vt:lpstr>
      <vt:lpstr>Required skills, values and behaviour for Co-productive care</vt:lpstr>
      <vt:lpstr>Recommendation For Managing Multiple Sclerosis Condition </vt:lpstr>
      <vt:lpstr>PowerPoint Presentation</vt:lpstr>
      <vt:lpstr>Conclusion</vt:lpstr>
      <vt:lpstr>References </vt:lpstr>
      <vt:lpstr>References (CONTD..)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2026-01-31T05:28:27Z</dcterms:created>
  <dcterms:modified xsi:type="dcterms:W3CDTF">2026-08-12T09:01:51Z</dcterms:modified>
</cp:coreProperties>
</file>