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4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20C926-BBC2-468D-BE45-CFA3A4ABC11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B047431D-7116-46C5-B146-415170B2A29D}">
      <dgm:prSet/>
      <dgm:spPr/>
      <dgm:t>
        <a:bodyPr/>
        <a:lstStyle/>
        <a:p>
          <a:r>
            <a:rPr lang="en-US" baseline="0"/>
            <a:t>Benefits of Using OneDrive in Greenfield</a:t>
          </a:r>
          <a:endParaRPr lang="en-GB"/>
        </a:p>
      </dgm:t>
    </dgm:pt>
    <dgm:pt modelId="{C00BF34E-0D08-4FA4-9914-9FA8611D7832}" type="parTrans" cxnId="{F4B68B14-69AC-47C9-92A3-0AA73B77D8D0}">
      <dgm:prSet/>
      <dgm:spPr/>
      <dgm:t>
        <a:bodyPr/>
        <a:lstStyle/>
        <a:p>
          <a:endParaRPr lang="en-GB"/>
        </a:p>
      </dgm:t>
    </dgm:pt>
    <dgm:pt modelId="{8CE04DA4-83FE-4755-9B0D-1A6B2938677A}" type="sibTrans" cxnId="{F4B68B14-69AC-47C9-92A3-0AA73B77D8D0}">
      <dgm:prSet/>
      <dgm:spPr/>
      <dgm:t>
        <a:bodyPr/>
        <a:lstStyle/>
        <a:p>
          <a:endParaRPr lang="en-GB"/>
        </a:p>
      </dgm:t>
    </dgm:pt>
    <dgm:pt modelId="{3F7C7992-5584-4E82-8036-921A32755F3B}" type="pres">
      <dgm:prSet presAssocID="{1B20C926-BBC2-468D-BE45-CFA3A4ABC11E}" presName="linear" presStyleCnt="0">
        <dgm:presLayoutVars>
          <dgm:animLvl val="lvl"/>
          <dgm:resizeHandles val="exact"/>
        </dgm:presLayoutVars>
      </dgm:prSet>
      <dgm:spPr/>
    </dgm:pt>
    <dgm:pt modelId="{F3DA660A-A496-4709-83A5-765B6972D356}" type="pres">
      <dgm:prSet presAssocID="{B047431D-7116-46C5-B146-415170B2A29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4B68B14-69AC-47C9-92A3-0AA73B77D8D0}" srcId="{1B20C926-BBC2-468D-BE45-CFA3A4ABC11E}" destId="{B047431D-7116-46C5-B146-415170B2A29D}" srcOrd="0" destOrd="0" parTransId="{C00BF34E-0D08-4FA4-9914-9FA8611D7832}" sibTransId="{8CE04DA4-83FE-4755-9B0D-1A6B2938677A}"/>
    <dgm:cxn modelId="{17244D19-0F97-4125-985E-D47145076487}" type="presOf" srcId="{B047431D-7116-46C5-B146-415170B2A29D}" destId="{F3DA660A-A496-4709-83A5-765B6972D356}" srcOrd="0" destOrd="0" presId="urn:microsoft.com/office/officeart/2005/8/layout/vList2"/>
    <dgm:cxn modelId="{E9DCD4B9-3A4C-4880-A597-CF9612CD1673}" type="presOf" srcId="{1B20C926-BBC2-468D-BE45-CFA3A4ABC11E}" destId="{3F7C7992-5584-4E82-8036-921A32755F3B}" srcOrd="0" destOrd="0" presId="urn:microsoft.com/office/officeart/2005/8/layout/vList2"/>
    <dgm:cxn modelId="{BEE4DDCD-BE66-4FD3-AC71-AA2940CE1320}" type="presParOf" srcId="{3F7C7992-5584-4E82-8036-921A32755F3B}" destId="{F3DA660A-A496-4709-83A5-765B6972D35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DA660A-A496-4709-83A5-765B6972D356}">
      <dsp:nvSpPr>
        <dsp:cNvPr id="0" name=""/>
        <dsp:cNvSpPr/>
      </dsp:nvSpPr>
      <dsp:spPr>
        <a:xfrm>
          <a:off x="0" y="185715"/>
          <a:ext cx="10058399" cy="10793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marL="0" lvl="0" indent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baseline="0"/>
            <a:t>Benefits of Using OneDrive in Greenfield</a:t>
          </a:r>
          <a:endParaRPr lang="en-GB" sz="4500" kern="1200"/>
        </a:p>
      </dsp:txBody>
      <dsp:txXfrm>
        <a:off x="52688" y="238403"/>
        <a:ext cx="9953023" cy="9739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88573-3FD8-44D3-9572-5356850F1CD8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C75903-1F8E-42AC-8E59-D7BD7648A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762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C75903-1F8E-42AC-8E59-D7BD7648ADE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0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C75903-1F8E-42AC-8E59-D7BD7648ADE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059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6662E-FAF4-44BC-88B5-85A7CBFB6D30}" type="datetime1">
              <a:rPr lang="en-US" smtClean="0"/>
              <a:pPr/>
              <a:t>2/9/2026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022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5F08A-1E71-4B2B-BB49-E743F2903911}" type="datetime1">
              <a:rPr lang="en-US" smtClean="0"/>
              <a:t>2/9/2026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721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17D9E-721A-44BB-8863-9873FE64DA75}" type="datetime1">
              <a:rPr lang="en-US" smtClean="0"/>
              <a:t>2/9/2026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6817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DA2F-80B8-49CF-99FB-5ABCA53A607A}" type="datetime1">
              <a:rPr lang="en-US" smtClean="0"/>
              <a:t>2/9/2026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828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52172-E6C9-4B6C-929A-A9DE3837BBF1}" type="datetime1">
              <a:rPr lang="en-US" smtClean="0"/>
              <a:t>2/9/2026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366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41CFF-90C9-47B3-9DA1-F2BF8D839F7E}" type="datetime1">
              <a:rPr lang="en-US" smtClean="0"/>
              <a:t>2/9/2026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32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048FA-06AB-4884-A69B-986B96E68A24}" type="datetime1">
              <a:rPr lang="en-US" smtClean="0"/>
              <a:t>2/9/2026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313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0DB7ABA-0172-4F9C-889D-567164F66BCD}" type="datetime1">
              <a:rPr lang="en-US" smtClean="0"/>
              <a:t>2/9/2026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907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C6A5B-8AE7-4A41-B5A7-9ADC6686DC18}" type="datetime1">
              <a:rPr lang="en-US" smtClean="0"/>
              <a:t>2/9/2026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04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59632-1575-4E14-B53B-3DC3D5ED3947}" type="datetime1">
              <a:rPr lang="en-US" smtClean="0"/>
              <a:t>2/9/2026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880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A6868-2568-4CC9-B302-F37117B01A6E}" type="datetime1">
              <a:rPr lang="en-US" smtClean="0"/>
              <a:t>2/9/2026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95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7E0CF6C-748E-4B7A-BC8B-3011EF78ED13}" type="datetime1">
              <a:rPr lang="en-US" smtClean="0"/>
              <a:pPr/>
              <a:t>2/9/2026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8536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" TargetMode="External"/><Relationship Id="rId2" Type="http://schemas.openxmlformats.org/officeDocument/2006/relationships/hyperlink" Target="https://ico.org.uk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ofslusos.blogspot.com/2016/01/e-para-quem-gosta-de-resumos.html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CA29E-FF27-8C9E-8B57-361946FDD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7813" y="628641"/>
            <a:ext cx="6594987" cy="1637147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sz="4000" dirty="0">
                <a:solidFill>
                  <a:schemeClr val="tx2"/>
                </a:solidFill>
              </a:rPr>
              <a:t>Digital Skills And Research Methods LCHS4007</a:t>
            </a:r>
            <a:br>
              <a:rPr lang="en-US" sz="4000" dirty="0">
                <a:solidFill>
                  <a:schemeClr val="tx2"/>
                </a:solidFill>
              </a:rPr>
            </a:br>
            <a:endParaRPr lang="en-GB" sz="4000" dirty="0">
              <a:solidFill>
                <a:schemeClr val="tx2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9660F6-25A3-FF10-D9F2-4E530CD678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7928" y="4592213"/>
            <a:ext cx="2743790" cy="1315140"/>
          </a:xfrm>
        </p:spPr>
        <p:txBody>
          <a:bodyPr anchor="t">
            <a:normAutofit/>
          </a:bodyPr>
          <a:lstStyle/>
          <a:p>
            <a:pPr algn="l"/>
            <a:r>
              <a:rPr lang="en-US" sz="1200" dirty="0">
                <a:solidFill>
                  <a:schemeClr val="tx1"/>
                </a:solidFill>
              </a:rPr>
              <a:t>Group Members </a:t>
            </a:r>
          </a:p>
          <a:p>
            <a:pPr algn="l"/>
            <a:r>
              <a:rPr lang="en-US" sz="1200" dirty="0">
                <a:solidFill>
                  <a:schemeClr val="tx1"/>
                </a:solidFill>
              </a:rPr>
              <a:t>Zara Farooq 2525293</a:t>
            </a:r>
          </a:p>
          <a:p>
            <a:pPr algn="l"/>
            <a:r>
              <a:rPr lang="en-US" sz="1200" dirty="0">
                <a:solidFill>
                  <a:schemeClr val="tx1"/>
                </a:solidFill>
              </a:rPr>
              <a:t>Reda </a:t>
            </a:r>
            <a:r>
              <a:rPr lang="en-US" sz="1200" dirty="0" err="1">
                <a:solidFill>
                  <a:schemeClr val="tx1"/>
                </a:solidFill>
              </a:rPr>
              <a:t>haider</a:t>
            </a:r>
            <a:r>
              <a:rPr lang="en-US" sz="1200" dirty="0">
                <a:solidFill>
                  <a:schemeClr val="tx1"/>
                </a:solidFill>
              </a:rPr>
              <a:t>- 2521599</a:t>
            </a:r>
          </a:p>
          <a:p>
            <a:pPr algn="l"/>
            <a:r>
              <a:rPr lang="en-US" sz="1200" dirty="0">
                <a:solidFill>
                  <a:schemeClr val="tx1"/>
                </a:solidFill>
              </a:rPr>
              <a:t>Sanira </a:t>
            </a:r>
            <a:r>
              <a:rPr lang="en-US" sz="1200" dirty="0" err="1">
                <a:solidFill>
                  <a:schemeClr val="tx1"/>
                </a:solidFill>
              </a:rPr>
              <a:t>ghafar</a:t>
            </a:r>
            <a:r>
              <a:rPr lang="en-US" sz="1200" dirty="0">
                <a:solidFill>
                  <a:schemeClr val="tx1"/>
                </a:solidFill>
              </a:rPr>
              <a:t>- 2242271</a:t>
            </a:r>
          </a:p>
          <a:p>
            <a:pPr algn="l"/>
            <a:endParaRPr lang="en-US" sz="1200" dirty="0">
              <a:solidFill>
                <a:schemeClr val="tx1"/>
              </a:solidFill>
            </a:endParaRPr>
          </a:p>
          <a:p>
            <a:pPr algn="l"/>
            <a:endParaRPr lang="en-GB" sz="1200" dirty="0">
              <a:solidFill>
                <a:schemeClr val="tx1"/>
              </a:solidFill>
            </a:endParaRPr>
          </a:p>
          <a:p>
            <a:pPr algn="l"/>
            <a:endParaRPr lang="en-US" sz="2200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769EE4-E463-9691-2848-90C79AC16B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066" r="14687" b="-2"/>
          <a:stretch>
            <a:fillRect/>
          </a:stretch>
        </p:blipFill>
        <p:spPr>
          <a:xfrm>
            <a:off x="7162800" y="10"/>
            <a:ext cx="5029200" cy="569380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CEE8E2-2551-228C-22E0-5FC8F8965AD9}"/>
              </a:ext>
            </a:extLst>
          </p:cNvPr>
          <p:cNvSpPr txBox="1"/>
          <p:nvPr/>
        </p:nvSpPr>
        <p:spPr>
          <a:xfrm>
            <a:off x="835152" y="5860027"/>
            <a:ext cx="5713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Lecturer Biance Dodgen 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DAAF55-8058-D3C1-F89E-977FB4FCC562}"/>
              </a:ext>
            </a:extLst>
          </p:cNvPr>
          <p:cNvSpPr txBox="1"/>
          <p:nvPr/>
        </p:nvSpPr>
        <p:spPr>
          <a:xfrm>
            <a:off x="1641987" y="261042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Group Presentation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5815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58322-9CEA-2E15-3EF1-E991D7BAC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Microsoft 365 in Greenfield Home care Agency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9FD3DB-0FD0-3B25-FEFB-4F31923360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b="1" dirty="0"/>
              <a:t>Microsoft 365 Productivity  Application 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b="1" dirty="0"/>
              <a:t>Microsoft 365 Communication or Collaboration </a:t>
            </a:r>
            <a:r>
              <a:rPr lang="en-GB" b="1" dirty="0"/>
              <a:t>Tool </a:t>
            </a: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GB" b="1" dirty="0"/>
              <a:t>Digital Safety Action Plan for Greenfield Home care Agency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90483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F1EED-9410-B3ED-6F93-7B2D4F637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4014" y="276635"/>
            <a:ext cx="10058400" cy="1450757"/>
          </a:xfrm>
        </p:spPr>
        <p:txBody>
          <a:bodyPr/>
          <a:lstStyle/>
          <a:p>
            <a:pPr algn="ctr">
              <a:buClr>
                <a:schemeClr val="tx1"/>
              </a:buClr>
            </a:pPr>
            <a:r>
              <a:rPr lang="en-US" b="1" dirty="0"/>
              <a:t>Microsoft 365 Productivity  Application </a:t>
            </a:r>
            <a:br>
              <a:rPr lang="en-US" b="1" dirty="0"/>
            </a:br>
            <a:r>
              <a:rPr lang="en-US" b="1" dirty="0"/>
              <a:t>MS EXCEL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270F779E-F88B-BB56-352F-169BAF6EB9D6}"/>
              </a:ext>
            </a:extLst>
          </p:cNvPr>
          <p:cNvSpPr/>
          <p:nvPr/>
        </p:nvSpPr>
        <p:spPr>
          <a:xfrm>
            <a:off x="3854246" y="4250619"/>
            <a:ext cx="4483508" cy="1061883"/>
          </a:xfrm>
          <a:prstGeom prst="rightArrow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In Home Care Agencies</a:t>
            </a:r>
            <a:endParaRPr lang="en-GB" b="1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53553F2-8A35-06A8-F655-440D3D0C3DC2}"/>
              </a:ext>
            </a:extLst>
          </p:cNvPr>
          <p:cNvSpPr/>
          <p:nvPr/>
        </p:nvSpPr>
        <p:spPr>
          <a:xfrm>
            <a:off x="393293" y="2833192"/>
            <a:ext cx="3165985" cy="2759533"/>
          </a:xfrm>
          <a:prstGeom prst="round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400" dirty="0"/>
              <a:t>EXCEL Helps to </a:t>
            </a:r>
            <a:br>
              <a:rPr lang="en-GB" sz="2400" dirty="0"/>
            </a:br>
            <a:r>
              <a:rPr lang="en-GB" sz="2400" b="1" dirty="0"/>
              <a:t>0ragnise</a:t>
            </a:r>
          </a:p>
          <a:p>
            <a:pPr algn="ctr">
              <a:lnSpc>
                <a:spcPct val="150000"/>
              </a:lnSpc>
            </a:pPr>
            <a:r>
              <a:rPr lang="en-GB" sz="2400" b="1" dirty="0"/>
              <a:t>Calculate</a:t>
            </a:r>
          </a:p>
          <a:p>
            <a:pPr algn="ctr">
              <a:lnSpc>
                <a:spcPct val="150000"/>
              </a:lnSpc>
            </a:pPr>
            <a:r>
              <a:rPr lang="en-GB" sz="2400" b="1" dirty="0"/>
              <a:t>Analyse 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DATA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9C3F784-BBF9-62C2-CC7A-B4FFDA746728}"/>
              </a:ext>
            </a:extLst>
          </p:cNvPr>
          <p:cNvSpPr/>
          <p:nvPr/>
        </p:nvSpPr>
        <p:spPr>
          <a:xfrm>
            <a:off x="8554065" y="2833192"/>
            <a:ext cx="3018349" cy="2820356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buClr>
                <a:schemeClr val="tx1"/>
              </a:buClr>
            </a:pPr>
            <a:r>
              <a:rPr lang="en-US" sz="2400" dirty="0">
                <a:solidFill>
                  <a:schemeClr val="tx1"/>
                </a:solidFill>
              </a:rPr>
              <a:t>Improves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algn="ctr">
              <a:lnSpc>
                <a:spcPct val="150000"/>
              </a:lnSpc>
              <a:buClr>
                <a:schemeClr val="tx1"/>
              </a:buClr>
            </a:pPr>
            <a:r>
              <a:rPr lang="en-US" sz="2400" b="1" dirty="0">
                <a:solidFill>
                  <a:schemeClr val="tx1"/>
                </a:solidFill>
              </a:rPr>
              <a:t>Record Keeping                    </a:t>
            </a:r>
          </a:p>
          <a:p>
            <a:pPr algn="ctr">
              <a:lnSpc>
                <a:spcPct val="150000"/>
              </a:lnSpc>
              <a:buClr>
                <a:schemeClr val="tx1"/>
              </a:buClr>
            </a:pPr>
            <a:r>
              <a:rPr lang="en-US" sz="2400" b="1" dirty="0">
                <a:solidFill>
                  <a:schemeClr val="tx1"/>
                </a:solidFill>
              </a:rPr>
              <a:t>Scheduling </a:t>
            </a:r>
          </a:p>
          <a:p>
            <a:pPr algn="ctr">
              <a:lnSpc>
                <a:spcPct val="150000"/>
              </a:lnSpc>
              <a:buClr>
                <a:schemeClr val="tx1"/>
              </a:buClr>
            </a:pPr>
            <a:r>
              <a:rPr lang="en-US" sz="2400" b="1" dirty="0">
                <a:solidFill>
                  <a:schemeClr val="tx1"/>
                </a:solidFill>
              </a:rPr>
              <a:t>Reporting    </a:t>
            </a:r>
          </a:p>
          <a:p>
            <a:pPr algn="ctr"/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6E0B5E4-EBA7-4C2C-DD35-118C9B847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29" y="276635"/>
            <a:ext cx="1336880" cy="12640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0E39CED-D3D0-782D-C2B4-D7F4C15077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545" y="2500104"/>
            <a:ext cx="3362631" cy="187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431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E7F12-5A6D-3B6F-6FAA-613BEBB5C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382" y="668594"/>
            <a:ext cx="11008196" cy="782163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Current Admin Tasks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A31A1E-8025-1E23-800D-3D23ECB264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81" y="2013639"/>
            <a:ext cx="2603139" cy="19965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28124D-2267-CB8F-1E75-B2B70E2706BE}"/>
              </a:ext>
            </a:extLst>
          </p:cNvPr>
          <p:cNvSpPr txBox="1"/>
          <p:nvPr/>
        </p:nvSpPr>
        <p:spPr>
          <a:xfrm>
            <a:off x="482179" y="4244806"/>
            <a:ext cx="33036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Administrative Burden </a:t>
            </a:r>
          </a:p>
          <a:p>
            <a:r>
              <a:rPr lang="en-GB" dirty="0"/>
              <a:t>Daily Records like Staff Rotas, Medication logs and Care plans are manually updated using paper files, cards or logbooks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8E563C5-6FB3-5502-92D9-C10C3A20B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824" y="3846071"/>
            <a:ext cx="2861311" cy="18460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59DB602-37E3-8673-662A-E6E84F1DC4AE}"/>
              </a:ext>
            </a:extLst>
          </p:cNvPr>
          <p:cNvSpPr txBox="1"/>
          <p:nvPr/>
        </p:nvSpPr>
        <p:spPr>
          <a:xfrm>
            <a:off x="4587775" y="2273265"/>
            <a:ext cx="35614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Inefficiency</a:t>
            </a:r>
          </a:p>
          <a:p>
            <a:r>
              <a:rPr lang="en-GB" dirty="0"/>
              <a:t>Now the staff first write things down and then enter into the computer, this doubles the work and more chances for mistakes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E7D0B1F-4327-9FA4-237B-B152FDB3A4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2" t="8050" r="14167" b="10677"/>
          <a:stretch>
            <a:fillRect/>
          </a:stretch>
        </p:blipFill>
        <p:spPr>
          <a:xfrm>
            <a:off x="8778282" y="2013639"/>
            <a:ext cx="2165790" cy="199657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1C3F7C1-8D77-D784-2FB7-CE86BDD2C2B9}"/>
              </a:ext>
            </a:extLst>
          </p:cNvPr>
          <p:cNvSpPr txBox="1"/>
          <p:nvPr/>
        </p:nvSpPr>
        <p:spPr>
          <a:xfrm>
            <a:off x="8778282" y="4010218"/>
            <a:ext cx="26838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No Real Time Update</a:t>
            </a:r>
          </a:p>
          <a:p>
            <a:r>
              <a:rPr lang="en-GB" dirty="0"/>
              <a:t>In manual data handling real time updates like staff absences are not instantly updated</a:t>
            </a:r>
          </a:p>
        </p:txBody>
      </p:sp>
    </p:spTree>
    <p:extLst>
      <p:ext uri="{BB962C8B-B14F-4D97-AF65-F5344CB8AC3E}">
        <p14:creationId xmlns:p14="http://schemas.microsoft.com/office/powerpoint/2010/main" val="1930629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al 23">
            <a:extLst>
              <a:ext uri="{FF2B5EF4-FFF2-40B4-BE49-F238E27FC236}">
                <a16:creationId xmlns:a16="http://schemas.microsoft.com/office/drawing/2014/main" id="{163666A6-7888-C2B3-904D-5CF14F3B032D}"/>
              </a:ext>
            </a:extLst>
          </p:cNvPr>
          <p:cNvSpPr/>
          <p:nvPr/>
        </p:nvSpPr>
        <p:spPr>
          <a:xfrm>
            <a:off x="2478420" y="4925962"/>
            <a:ext cx="2712321" cy="130937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9189ECE-DCB5-3F73-6DD2-B3F6AE47260A}"/>
              </a:ext>
            </a:extLst>
          </p:cNvPr>
          <p:cNvSpPr/>
          <p:nvPr/>
        </p:nvSpPr>
        <p:spPr>
          <a:xfrm>
            <a:off x="7911322" y="2344123"/>
            <a:ext cx="3208739" cy="169205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C4143C0-9F81-2617-5113-3C430C73E4F7}"/>
              </a:ext>
            </a:extLst>
          </p:cNvPr>
          <p:cNvSpPr/>
          <p:nvPr/>
        </p:nvSpPr>
        <p:spPr>
          <a:xfrm>
            <a:off x="625842" y="2322770"/>
            <a:ext cx="3208739" cy="169205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9F8C8C-53ED-758E-3957-FB029948C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2503"/>
            <a:ext cx="10058400" cy="819792"/>
          </a:xfrm>
        </p:spPr>
        <p:txBody>
          <a:bodyPr/>
          <a:lstStyle/>
          <a:p>
            <a:pPr algn="ctr"/>
            <a:r>
              <a:rPr lang="en-GB" dirty="0"/>
              <a:t>IMPROVEMENTS AFTER EXCEL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704DCCC-7503-002A-F963-1EC4D429E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918" y="1868432"/>
            <a:ext cx="3370644" cy="304769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9A03F79-0263-F685-31CA-EB7CBE24ED6D}"/>
              </a:ext>
            </a:extLst>
          </p:cNvPr>
          <p:cNvSpPr txBox="1"/>
          <p:nvPr/>
        </p:nvSpPr>
        <p:spPr>
          <a:xfrm>
            <a:off x="768014" y="2733367"/>
            <a:ext cx="29092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Easy and Accurate scheduling and tracking of staff rotas and attendance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36B5C66-0BF2-C673-AC90-690E20695ECA}"/>
              </a:ext>
            </a:extLst>
          </p:cNvPr>
          <p:cNvSpPr txBox="1"/>
          <p:nvPr/>
        </p:nvSpPr>
        <p:spPr>
          <a:xfrm>
            <a:off x="2711410" y="5173510"/>
            <a:ext cx="22156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Proper management of medication and care plans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FAF2548-721F-C3CA-A715-591D8C5E6B5B}"/>
              </a:ext>
            </a:extLst>
          </p:cNvPr>
          <p:cNvSpPr txBox="1"/>
          <p:nvPr/>
        </p:nvSpPr>
        <p:spPr>
          <a:xfrm>
            <a:off x="8163755" y="2812817"/>
            <a:ext cx="2703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Team communicates and shares data in a proper and easy ways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75571B5-9996-36DD-55C2-4CA6CE521D26}"/>
              </a:ext>
            </a:extLst>
          </p:cNvPr>
          <p:cNvSpPr/>
          <p:nvPr/>
        </p:nvSpPr>
        <p:spPr>
          <a:xfrm>
            <a:off x="6915753" y="4916130"/>
            <a:ext cx="2712321" cy="130937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3D39145-F5B4-8533-C700-60FE302F3D37}"/>
              </a:ext>
            </a:extLst>
          </p:cNvPr>
          <p:cNvSpPr txBox="1"/>
          <p:nvPr/>
        </p:nvSpPr>
        <p:spPr>
          <a:xfrm>
            <a:off x="7164072" y="5025179"/>
            <a:ext cx="22156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Easy calculation of hours worked, wages and income and expenses</a:t>
            </a:r>
          </a:p>
        </p:txBody>
      </p:sp>
    </p:spTree>
    <p:extLst>
      <p:ext uri="{BB962C8B-B14F-4D97-AF65-F5344CB8AC3E}">
        <p14:creationId xmlns:p14="http://schemas.microsoft.com/office/powerpoint/2010/main" val="137346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C9F47-A087-F7EA-732B-0D5CB7F2D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855406"/>
            <a:ext cx="10058400" cy="881954"/>
          </a:xfrm>
        </p:spPr>
        <p:txBody>
          <a:bodyPr/>
          <a:lstStyle/>
          <a:p>
            <a:pPr algn="ctr"/>
            <a:r>
              <a:rPr lang="en-GB" dirty="0"/>
              <a:t>BENEFITS OF EXCEL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F3EDE7-8C97-9578-BAC8-9AA1FF0D7CF7}"/>
              </a:ext>
            </a:extLst>
          </p:cNvPr>
          <p:cNvSpPr/>
          <p:nvPr/>
        </p:nvSpPr>
        <p:spPr>
          <a:xfrm>
            <a:off x="3850311" y="1951702"/>
            <a:ext cx="1852397" cy="3667433"/>
          </a:xfrm>
          <a:prstGeom prst="rect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Reduces Data Entry Time</a:t>
            </a:r>
          </a:p>
          <a:p>
            <a:pPr algn="ctr"/>
            <a:endParaRPr lang="en-GB" b="1" dirty="0"/>
          </a:p>
          <a:p>
            <a:pPr algn="ctr"/>
            <a:r>
              <a:rPr lang="en-GB" dirty="0"/>
              <a:t>Using Excel will reduce the manual data entry time by 94%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0D74B4-FDD8-6ACF-2A71-9091AD142D01}"/>
              </a:ext>
            </a:extLst>
          </p:cNvPr>
          <p:cNvSpPr/>
          <p:nvPr/>
        </p:nvSpPr>
        <p:spPr>
          <a:xfrm>
            <a:off x="6341805" y="1951702"/>
            <a:ext cx="1852397" cy="3667433"/>
          </a:xfrm>
          <a:prstGeom prst="rect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Easy Calculations</a:t>
            </a:r>
          </a:p>
          <a:p>
            <a:pPr algn="ctr"/>
            <a:endParaRPr lang="en-GB" b="1" dirty="0"/>
          </a:p>
          <a:p>
            <a:pPr algn="ctr"/>
            <a:r>
              <a:rPr lang="en-GB" dirty="0"/>
              <a:t>Formulas in Excel makes calculations quick easy and helps avoid human mistakes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8CF344-D5F0-0922-C02B-238EB1C4EAA2}"/>
              </a:ext>
            </a:extLst>
          </p:cNvPr>
          <p:cNvSpPr/>
          <p:nvPr/>
        </p:nvSpPr>
        <p:spPr>
          <a:xfrm>
            <a:off x="9040761" y="1951702"/>
            <a:ext cx="2041649" cy="3667433"/>
          </a:xfrm>
          <a:prstGeom prst="rect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Clear Presentations</a:t>
            </a:r>
          </a:p>
          <a:p>
            <a:pPr algn="ctr"/>
            <a:endParaRPr lang="en-GB" b="1" dirty="0"/>
          </a:p>
          <a:p>
            <a:pPr algn="ctr"/>
            <a:r>
              <a:rPr lang="en-GB" dirty="0"/>
              <a:t>Data can be presented as charts and diagrams to better understand the reports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F3B2E9A-EB5D-05F1-C29E-578A70A856DC}"/>
              </a:ext>
            </a:extLst>
          </p:cNvPr>
          <p:cNvSpPr/>
          <p:nvPr/>
        </p:nvSpPr>
        <p:spPr>
          <a:xfrm>
            <a:off x="1140049" y="1951703"/>
            <a:ext cx="1852397" cy="3667433"/>
          </a:xfrm>
          <a:prstGeom prst="rect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Reduces Data Storage space</a:t>
            </a:r>
          </a:p>
          <a:p>
            <a:pPr algn="ctr"/>
            <a:endParaRPr lang="en-GB" b="1" dirty="0"/>
          </a:p>
          <a:p>
            <a:pPr algn="ctr"/>
            <a:r>
              <a:rPr lang="en-GB" dirty="0"/>
              <a:t>Can store and access large quantities of data in small spaces safely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872C44B-2E59-71F6-DC17-2CD164F03D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1" t="22178" r="13019" b="22264"/>
          <a:stretch>
            <a:fillRect/>
          </a:stretch>
        </p:blipFill>
        <p:spPr>
          <a:xfrm>
            <a:off x="1316108" y="2035278"/>
            <a:ext cx="1343701" cy="10323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95BEF51-AE49-B42C-E38F-F102F93643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1" t="8223" r="23180"/>
          <a:stretch>
            <a:fillRect/>
          </a:stretch>
        </p:blipFill>
        <p:spPr>
          <a:xfrm>
            <a:off x="4178484" y="1948752"/>
            <a:ext cx="1105101" cy="123886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E281D6C-73E8-0C15-A576-73FA78B783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117" y="2035278"/>
            <a:ext cx="924211" cy="9242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A237895-A7F6-2ADB-105E-3BEC6B9109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5101" y="1981700"/>
            <a:ext cx="1172967" cy="117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316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2385B-12ED-3C96-54BD-1400CF4BE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894735"/>
            <a:ext cx="10058400" cy="842625"/>
          </a:xfrm>
        </p:spPr>
        <p:txBody>
          <a:bodyPr/>
          <a:lstStyle/>
          <a:p>
            <a:pPr algn="ctr"/>
            <a:r>
              <a:rPr lang="en-US" dirty="0"/>
              <a:t>LIMITATIONS OF EXCEL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4AEFDB-4210-46A6-7752-A0E478676126}"/>
              </a:ext>
            </a:extLst>
          </p:cNvPr>
          <p:cNvSpPr/>
          <p:nvPr/>
        </p:nvSpPr>
        <p:spPr>
          <a:xfrm>
            <a:off x="904567" y="2054942"/>
            <a:ext cx="2890684" cy="3725662"/>
          </a:xfrm>
          <a:prstGeom prst="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Human Error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If a wrong entry or a formula was entered the whole file will give the wrong information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6020297-54D8-BA8F-F5D0-CD6845F1C8AD}"/>
              </a:ext>
            </a:extLst>
          </p:cNvPr>
          <p:cNvSpPr/>
          <p:nvPr/>
        </p:nvSpPr>
        <p:spPr>
          <a:xfrm>
            <a:off x="4591666" y="1966452"/>
            <a:ext cx="3008669" cy="3725662"/>
          </a:xfrm>
          <a:prstGeom prst="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Skill Gaps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If the staff are not properly trained, they will prefer using the paper filings because it is easier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80412B-2B41-FD06-9CF4-740A3F61B70F}"/>
              </a:ext>
            </a:extLst>
          </p:cNvPr>
          <p:cNvSpPr/>
          <p:nvPr/>
        </p:nvSpPr>
        <p:spPr>
          <a:xfrm>
            <a:off x="8396751" y="1966452"/>
            <a:ext cx="3008670" cy="3725662"/>
          </a:xfrm>
          <a:prstGeom prst="rect">
            <a:avLst/>
          </a:prstGeom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endParaRPr lang="en-GB" b="1" dirty="0"/>
          </a:p>
          <a:p>
            <a:pPr algn="ctr"/>
            <a:r>
              <a:rPr lang="en-GB" b="1" dirty="0"/>
              <a:t>Safety and Security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It is easy to accidently share the data with wrong person or even delete it. Risking safety of personal data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B3C2D93-34D2-A415-9960-9BBBA4B93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676" y="2316581"/>
            <a:ext cx="2272530" cy="1213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31A900D-93B4-A192-07E8-CD7D58648D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93" r="9834" b="28284"/>
          <a:stretch>
            <a:fillRect/>
          </a:stretch>
        </p:blipFill>
        <p:spPr>
          <a:xfrm>
            <a:off x="5199024" y="2063297"/>
            <a:ext cx="1616968" cy="152530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E014873-80FC-0A6E-8ABF-B1148497A5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7" t="15710" r="10983" b="26738"/>
          <a:stretch>
            <a:fillRect/>
          </a:stretch>
        </p:blipFill>
        <p:spPr>
          <a:xfrm>
            <a:off x="8873615" y="2063297"/>
            <a:ext cx="2054942" cy="116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376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6F811-8466-F5D6-E881-805AD5F50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726D419-0427-7A55-8BF6-AA1AA161F01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227066" y="2159399"/>
            <a:ext cx="9737868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Health Education England (2023)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Digital Literacy Capability Framework for Health and Social Care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London: HEE.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Information Commissioner’s Office (2024)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Guide to the General Data Protection Regulation (GDPR)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Available at: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https://ico.org.uk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(Accessed: 4 February 2026).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NHS England (2022)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digital-first health and social care system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Available at: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https://www.england.nhs.uk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(Accessed: 4 February 2026)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Panko, R.R. (2016) 'What we know about spreadsheet errors',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Journal of End User and Information Systems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10(2), pp. 15-46.</a:t>
            </a:r>
          </a:p>
        </p:txBody>
      </p:sp>
    </p:spTree>
    <p:extLst>
      <p:ext uri="{BB962C8B-B14F-4D97-AF65-F5344CB8AC3E}">
        <p14:creationId xmlns:p14="http://schemas.microsoft.com/office/powerpoint/2010/main" val="3184432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B1938-6111-D39C-341E-B271E72D0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264" y="475488"/>
            <a:ext cx="10405872" cy="1261872"/>
          </a:xfrm>
        </p:spPr>
        <p:txBody>
          <a:bodyPr/>
          <a:lstStyle/>
          <a:p>
            <a:r>
              <a:rPr kumimoji="0" lang="en-US" sz="2000" b="1" i="0" u="none" strike="noStrike" kern="1200" cap="all" spc="0" normalizeH="0" baseline="0" noProof="0" dirty="0">
                <a:ln>
                  <a:noFill/>
                </a:ln>
                <a:solidFill>
                  <a:srgbClr val="F8F0E3"/>
                </a:solidFill>
                <a:effectLst/>
                <a:highlight>
                  <a:srgbClr val="808080"/>
                </a:highlight>
                <a:uLnTx/>
                <a:uFillTx/>
                <a:latin typeface="Avenir Next LT Pro"/>
                <a:ea typeface="+mj-ea"/>
                <a:cs typeface="+mj-cs"/>
              </a:rPr>
              <a:t>Slide 1 – Introduction to OneDrive at Greenfield Home Care Agency – Lecturer Bianca Dodgen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19F48D-50CE-3A28-3B6F-95B6C8E544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504" y="1845734"/>
            <a:ext cx="11064240" cy="254338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Microsoft OneDrive is a cloud-based storage and file-sharing tool within Microsoft 365 that supports secure access to files from any device (Microsoft, 2026.).</a:t>
            </a:r>
          </a:p>
          <a:p>
            <a:r>
              <a:rPr lang="en-GB" dirty="0"/>
              <a:t>Greenfield Home Care Agency operates across multiple locations, making digital collaboration essential (</a:t>
            </a:r>
            <a:r>
              <a:rPr lang="en-GB" dirty="0" err="1"/>
              <a:t>CMSWire</a:t>
            </a:r>
            <a:r>
              <a:rPr lang="en-GB" dirty="0"/>
              <a:t>, 2026).</a:t>
            </a:r>
          </a:p>
          <a:p>
            <a:r>
              <a:rPr lang="en-GB" dirty="0"/>
              <a:t>OneDrive enables staff to store, share, and collaborate on documents in real time (CNLTD, 2024).</a:t>
            </a:r>
          </a:p>
          <a:p>
            <a:r>
              <a:rPr lang="en-GB" dirty="0"/>
              <a:t>Cloud storage solutions are increasingly adopted by organisations to improve workflow efficiency (Aazam et al, 2016).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9DC91E-0409-140E-1890-B0954F1A34B9}"/>
              </a:ext>
            </a:extLst>
          </p:cNvPr>
          <p:cNvSpPr txBox="1"/>
          <p:nvPr/>
        </p:nvSpPr>
        <p:spPr>
          <a:xfrm>
            <a:off x="457200" y="4389120"/>
            <a:ext cx="3877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Group 1 	</a:t>
            </a:r>
          </a:p>
          <a:p>
            <a:r>
              <a:rPr lang="en-GB" dirty="0"/>
              <a:t>Reda Haider: 2521599</a:t>
            </a:r>
          </a:p>
          <a:p>
            <a:r>
              <a:rPr lang="en-GB" dirty="0"/>
              <a:t>Zara Farooq: 2525293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B54EAF-706D-42E1-837F-820CF4AAEB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8203" y="4495452"/>
            <a:ext cx="2694666" cy="12985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BCD76F-6696-DE0D-4BA6-BF9FEF906A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4038" y="4620423"/>
            <a:ext cx="2700762" cy="12497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85210EC-D0F0-0B7B-3667-0D8D249B6E0D}"/>
              </a:ext>
            </a:extLst>
          </p:cNvPr>
          <p:cNvSpPr txBox="1"/>
          <p:nvPr/>
        </p:nvSpPr>
        <p:spPr>
          <a:xfrm>
            <a:off x="8892306" y="276073"/>
            <a:ext cx="34520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Samira Ghafar: 2242271 </a:t>
            </a:r>
          </a:p>
        </p:txBody>
      </p:sp>
    </p:spTree>
    <p:extLst>
      <p:ext uri="{BB962C8B-B14F-4D97-AF65-F5344CB8AC3E}">
        <p14:creationId xmlns:p14="http://schemas.microsoft.com/office/powerpoint/2010/main" val="2266707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3E026-C0DA-AB24-33EF-10A95F820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968" y="694944"/>
            <a:ext cx="10649712" cy="1042416"/>
          </a:xfrm>
        </p:spPr>
        <p:txBody>
          <a:bodyPr/>
          <a:lstStyle/>
          <a:p>
            <a:r>
              <a:rPr kumimoji="0" lang="en-US" sz="2900" b="1" i="0" u="none" strike="noStrike" kern="1200" cap="all" spc="0" normalizeH="0" baseline="0" noProof="0" dirty="0">
                <a:ln>
                  <a:noFill/>
                </a:ln>
                <a:solidFill>
                  <a:srgbClr val="224E7F"/>
                </a:solidFill>
                <a:effectLst/>
                <a:uLnTx/>
                <a:uFillTx/>
                <a:latin typeface="Avenir Next LT Pro"/>
                <a:ea typeface="+mj-ea"/>
                <a:cs typeface="+mj-cs"/>
              </a:rPr>
              <a:t>How OneDrive Improves Communication Across Locations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2C6E7-1FD2-CDF3-441B-E735EE92D2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9552" y="1845734"/>
            <a:ext cx="5888736" cy="4317322"/>
          </a:xfrm>
        </p:spPr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Visiting carers can upload care notes and reports remotely, allowing office staff instant access (Microsoft, 2020).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Shared folders enable care coordinators to distribute schedules and policies centrally (Ingenio Technologies, 2024).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Real-time collaboration reduces delays between field carers and administrative teams (</a:t>
            </a:r>
            <a:r>
              <a:rPr kumimoji="0" lang="en-US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CMSWire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, 2026).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Version control ensures staff always work on the latest documents, preventing duplication (CNLTD, 2024).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FB1ADA-0F70-BE28-C3F7-7C103172B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044" y="2184064"/>
            <a:ext cx="5179547" cy="2936577"/>
          </a:xfrm>
          <a:prstGeom prst="rect">
            <a:avLst/>
          </a:prstGeom>
          <a:effectLst>
            <a:softEdge rad="190500"/>
          </a:effectLst>
        </p:spPr>
      </p:pic>
    </p:spTree>
    <p:extLst>
      <p:ext uri="{BB962C8B-B14F-4D97-AF65-F5344CB8AC3E}">
        <p14:creationId xmlns:p14="http://schemas.microsoft.com/office/powerpoint/2010/main" val="720140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FA7D04D-2C51-75C2-C4DF-D5C54F759B02}"/>
              </a:ext>
            </a:extLst>
          </p:cNvPr>
          <p:cNvSpPr/>
          <p:nvPr/>
        </p:nvSpPr>
        <p:spPr>
          <a:xfrm>
            <a:off x="566928" y="1749300"/>
            <a:ext cx="7370064" cy="457834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shade val="15000"/>
                <a:alpha val="13000"/>
              </a:schemeClr>
            </a:solidFill>
          </a:ln>
          <a:effectLst>
            <a:softEdge rad="7366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lt1">
                  <a:alpha val="95000"/>
                </a:schemeClr>
              </a:solidFill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D9A346B8-3A67-E591-35AB-A61D2A330021}"/>
              </a:ext>
            </a:extLst>
          </p:cNvPr>
          <p:cNvGraphicFramePr/>
          <p:nvPr/>
        </p:nvGraphicFramePr>
        <p:xfrm>
          <a:off x="1097280" y="286603"/>
          <a:ext cx="10058400" cy="14507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2FF63-A40B-19D4-63EF-90E696CDDB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7824" y="1845734"/>
            <a:ext cx="6769488" cy="4353898"/>
          </a:xfrm>
        </p:spPr>
        <p:txBody>
          <a:bodyPr>
            <a:normAutofit fontScale="55000" lnSpcReduction="20000"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3200" dirty="0">
                <a:solidFill>
                  <a:schemeClr val="tx1"/>
                </a:solidFill>
                <a:latin typeface="Arial Nova Light" panose="020B0304020202020204" pitchFamily="34" charset="0"/>
              </a:rPr>
              <a:t>Improves productivity by reducing paperwork and manual processes (</a:t>
            </a:r>
            <a:r>
              <a:rPr lang="en-US" altLang="en-US" sz="3200" dirty="0" err="1">
                <a:solidFill>
                  <a:schemeClr val="tx1"/>
                </a:solidFill>
                <a:latin typeface="Arial Nova Light" panose="020B0304020202020204" pitchFamily="34" charset="0"/>
              </a:rPr>
              <a:t>Strategix</a:t>
            </a:r>
            <a:r>
              <a:rPr lang="en-US" altLang="en-US" sz="3200" dirty="0">
                <a:solidFill>
                  <a:schemeClr val="tx1"/>
                </a:solidFill>
                <a:latin typeface="Arial Nova Light" panose="020B0304020202020204" pitchFamily="34" charset="0"/>
              </a:rPr>
              <a:t>, 2019).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lang="en-US" altLang="en-US" sz="3200" dirty="0">
              <a:solidFill>
                <a:schemeClr val="tx1"/>
              </a:solidFill>
              <a:latin typeface="Arial Nova Light" panose="020B03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lang="en-US" altLang="en-US" sz="3200" dirty="0">
              <a:solidFill>
                <a:schemeClr val="tx1"/>
              </a:solidFill>
              <a:latin typeface="Arial Nova Light" panose="020B03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3200" dirty="0" err="1">
                <a:solidFill>
                  <a:schemeClr val="tx1"/>
                </a:solidFill>
                <a:latin typeface="Arial Nova Light" panose="020B0304020202020204" pitchFamily="34" charset="0"/>
              </a:rPr>
              <a:t>Centralised</a:t>
            </a:r>
            <a:r>
              <a:rPr lang="en-US" altLang="en-US" sz="3200" dirty="0">
                <a:solidFill>
                  <a:schemeClr val="tx1"/>
                </a:solidFill>
                <a:latin typeface="Arial Nova Light" panose="020B0304020202020204" pitchFamily="34" charset="0"/>
              </a:rPr>
              <a:t> cloud storage supports flexible working and faster decision-making (Ingenio Technologies, 2024).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3200" dirty="0">
              <a:solidFill>
                <a:schemeClr val="tx1"/>
              </a:solidFill>
              <a:latin typeface="Arial Nova Light" panose="020B03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lang="en-US" altLang="en-US" sz="3200" dirty="0">
              <a:solidFill>
                <a:schemeClr val="tx1"/>
              </a:solidFill>
              <a:latin typeface="Arial Nova Light" panose="020B03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lang="en-US" altLang="en-US" sz="3200" dirty="0">
              <a:solidFill>
                <a:schemeClr val="tx1"/>
              </a:solidFill>
              <a:latin typeface="Arial Nova Light" panose="020B03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3200" dirty="0">
                <a:solidFill>
                  <a:schemeClr val="tx1"/>
                </a:solidFill>
                <a:latin typeface="Arial Nova Light" panose="020B0304020202020204" pitchFamily="34" charset="0"/>
              </a:rPr>
              <a:t>Integration with Microsoft Word, Excel, Outlook and Teams enhances collaboration (Microsoft, 2020).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lang="en-US" altLang="en-US" sz="3200" dirty="0">
              <a:solidFill>
                <a:schemeClr val="tx1"/>
              </a:solidFill>
              <a:latin typeface="Arial Nova Light" panose="020B03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3200" dirty="0">
              <a:solidFill>
                <a:schemeClr val="tx1"/>
              </a:solidFill>
              <a:latin typeface="Arial Nova Light" panose="020B03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3200" dirty="0">
                <a:solidFill>
                  <a:schemeClr val="tx1"/>
                </a:solidFill>
                <a:latin typeface="Arial Nova Light" panose="020B0304020202020204" pitchFamily="34" charset="0"/>
              </a:rPr>
              <a:t>Automatic syncing and backup reduce the risk of data loss (CNLTD, 2024).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lang="en-US" altLang="en-US" sz="3200" dirty="0">
              <a:solidFill>
                <a:schemeClr val="tx1"/>
              </a:solidFill>
              <a:latin typeface="Arial Nova Light" panose="020B03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3200" dirty="0">
              <a:solidFill>
                <a:schemeClr val="tx1"/>
              </a:solidFill>
              <a:latin typeface="Arial Nova Light" panose="020B03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en-US" altLang="en-US" sz="3200" dirty="0" err="1">
                <a:solidFill>
                  <a:schemeClr val="tx1"/>
                </a:solidFill>
                <a:latin typeface="Arial Nova Light" panose="020B0304020202020204" pitchFamily="34" charset="0"/>
              </a:rPr>
              <a:t>Organisations</a:t>
            </a:r>
            <a:r>
              <a:rPr lang="en-US" altLang="en-US" sz="3200" dirty="0">
                <a:solidFill>
                  <a:schemeClr val="tx1"/>
                </a:solidFill>
                <a:latin typeface="Arial Nova Light" panose="020B0304020202020204" pitchFamily="34" charset="0"/>
              </a:rPr>
              <a:t> using OneDrive report improved teamwork and efficiency (</a:t>
            </a:r>
            <a:r>
              <a:rPr lang="en-US" altLang="en-US" sz="3200" dirty="0" err="1">
                <a:solidFill>
                  <a:schemeClr val="tx1"/>
                </a:solidFill>
                <a:latin typeface="Arial Nova Light" panose="020B0304020202020204" pitchFamily="34" charset="0"/>
              </a:rPr>
              <a:t>CMSWire</a:t>
            </a:r>
            <a:r>
              <a:rPr lang="en-US" altLang="en-US" sz="3200" dirty="0">
                <a:solidFill>
                  <a:schemeClr val="tx1"/>
                </a:solidFill>
                <a:latin typeface="Arial Nova Light" panose="020B0304020202020204" pitchFamily="34" charset="0"/>
              </a:rPr>
              <a:t>, 2026).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6F881-B06D-26D0-C9C8-B9303434C6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7312" y="2206500"/>
            <a:ext cx="3666863" cy="3886388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42159074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6DF7A7B-4B75-E673-5869-42DAA81FA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9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64224" y="0"/>
            <a:ext cx="5827776" cy="6435137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61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421CE42-D08A-0133-A15D-411E61ED2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600" b="1" dirty="0"/>
              <a:t>Digital Safety and </a:t>
            </a:r>
            <a:r>
              <a:rPr lang="en-US" sz="6600" b="1" dirty="0">
                <a:solidFill>
                  <a:schemeClr val="bg1"/>
                </a:solidFill>
              </a:rPr>
              <a:t>Data Protection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8E4477-54A3-90FD-AE33-73EE7B481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216" y="1863579"/>
            <a:ext cx="5980176" cy="4445338"/>
          </a:xfrm>
        </p:spPr>
        <p:txBody>
          <a:bodyPr>
            <a:normAutofit fontScale="92500" lnSpcReduction="1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OneDrive uses encryption and access controls to protect sensitive data (Microsoft, 2026.).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Permission settings help ensure only authorised staff can view patient records (CNLTD, 2024).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Audit trails and secure sharing support GDPR compliance (Ingenio Technologies, 2024).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Cloud platforms reduce risks linked to lost paper files and unsecured local storage (Aazam et al, 2016).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92A106-0FAC-F1CA-A777-597473D9FB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5392" y="4336052"/>
            <a:ext cx="3435550" cy="2099084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801581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28A0E-60BE-143A-4434-1ECE9284B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0" lang="en-GB" b="1" i="0" u="none" strike="noStrike" kern="1200" cap="all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Dubai Light" panose="020B0303030403030204" pitchFamily="34" charset="-78"/>
                <a:cs typeface="Dubai Light" panose="020B0303030403030204" pitchFamily="34" charset="-78"/>
              </a:rPr>
              <a:t>Challenges and Conclusion.</a:t>
            </a:r>
            <a:endParaRPr lang="en-GB" sz="8800" dirty="0">
              <a:solidFill>
                <a:schemeClr val="tx1"/>
              </a:solidFill>
              <a:latin typeface="Dubai Light" panose="020B0303030403030204" pitchFamily="34" charset="-78"/>
              <a:cs typeface="Dubai Light" panose="020B0303030403030204" pitchFamily="34" charset="-78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75A456-2F0A-77DC-ABFB-0E3D084C57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6144768" cy="4463626"/>
          </a:xfrm>
        </p:spPr>
        <p:txBody>
          <a:bodyPr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Challenges:</a:t>
            </a:r>
          </a:p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Staff may lack confidence with digital tools, requiring training (</a:t>
            </a:r>
            <a:r>
              <a:rPr kumimoji="0" lang="en-US" sz="56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CMSWire</a:t>
            </a: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, 2026).</a:t>
            </a:r>
          </a:p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Dependence on internet connectivity can affect field workers (</a:t>
            </a:r>
            <a:r>
              <a:rPr kumimoji="0" lang="en-US" sz="56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Strategix</a:t>
            </a: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, 2019).</a:t>
            </a:r>
          </a:p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Risk of human error when sharing files incorrectly (CNLTD, 2024).</a:t>
            </a:r>
          </a:p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Conclusion:</a:t>
            </a:r>
          </a:p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OneDrive can significantly improve efficiency, communication, and data security at Greenfield (Microsoft, 2020).</a:t>
            </a:r>
          </a:p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With appropriate training and policies, challenges can be </a:t>
            </a:r>
            <a:r>
              <a:rPr kumimoji="0" lang="en-US" sz="56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minimised</a:t>
            </a: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 (Ingenio Technologies, 2024).</a:t>
            </a:r>
          </a:p>
          <a:p>
            <a:pPr marL="0" marR="0" lvl="0" indent="0" algn="l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Overall, OneDrive supports person-</a:t>
            </a:r>
            <a:r>
              <a:rPr kumimoji="0" lang="en-US" sz="56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centred</a:t>
            </a: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 care through faster information sharing and better collaboration (</a:t>
            </a:r>
            <a:r>
              <a:rPr kumimoji="0" lang="en-US" sz="56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CMSWire</a:t>
            </a:r>
            <a:r>
              <a:rPr kumimoji="0" lang="en-US" sz="5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ell MT" panose="02020503060305020303" pitchFamily="18" charset="0"/>
              </a:rPr>
              <a:t>, 2026).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60FC49-B331-16CA-7313-BC8439F3F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345679" y="1963033"/>
            <a:ext cx="4605315" cy="4259916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457200"/>
          </a:effectLst>
        </p:spPr>
      </p:pic>
    </p:spTree>
    <p:extLst>
      <p:ext uri="{BB962C8B-B14F-4D97-AF65-F5344CB8AC3E}">
        <p14:creationId xmlns:p14="http://schemas.microsoft.com/office/powerpoint/2010/main" val="32110400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D4D82-7FFA-715C-1ACD-C3DE29D6C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7319607" cy="2126091"/>
          </a:xfrm>
        </p:spPr>
        <p:txBody>
          <a:bodyPr>
            <a:normAutofit/>
          </a:bodyPr>
          <a:lstStyle/>
          <a:p>
            <a:r>
              <a:rPr lang="en-GB" dirty="0"/>
              <a:t>Digital Safety Action Plan for Greenfield Home Care Agency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143AC-5A01-3C88-7E94-A04D37483B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324558"/>
            <a:ext cx="6261987" cy="3544535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This presentation </a:t>
            </a:r>
            <a:r>
              <a:rPr lang="en-GB" dirty="0" err="1">
                <a:solidFill>
                  <a:schemeClr val="tx1"/>
                </a:solidFill>
              </a:rPr>
              <a:t>specifys</a:t>
            </a:r>
            <a:r>
              <a:rPr lang="en-GB" dirty="0">
                <a:solidFill>
                  <a:schemeClr val="tx1"/>
                </a:solidFill>
              </a:rPr>
              <a:t> a digital safety action plan created for Greenfield Home Care Agency.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 As a home care provider staff work remotely handle highly confidential patient data and rely on digital systems daily.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This makes strong digital safety essential to protect service </a:t>
            </a:r>
            <a:r>
              <a:rPr lang="en-GB" dirty="0" err="1">
                <a:solidFill>
                  <a:schemeClr val="tx1"/>
                </a:solidFill>
              </a:rPr>
              <a:t>users,staff</a:t>
            </a:r>
            <a:r>
              <a:rPr lang="en-GB" dirty="0">
                <a:solidFill>
                  <a:schemeClr val="tx1"/>
                </a:solidFill>
              </a:rPr>
              <a:t>, and the organisation from cyber threats and data breaches.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CC2455-5C6C-E662-B710-8F36CC590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519" y="1940507"/>
            <a:ext cx="3885543" cy="387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2883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29738-184A-AA91-7428-A81A0DE24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Digital Safety is Critical in Home Care?</a:t>
            </a:r>
          </a:p>
        </p:txBody>
      </p:sp>
      <p:pic>
        <p:nvPicPr>
          <p:cNvPr id="5" name="Content Placeholder 4" descr="A close-up of a computer&#10;&#10;AI-generated content may be incorrect.">
            <a:extLst>
              <a:ext uri="{FF2B5EF4-FFF2-40B4-BE49-F238E27FC236}">
                <a16:creationId xmlns:a16="http://schemas.microsoft.com/office/drawing/2014/main" id="{44994857-F67F-1140-AEAC-09FA001076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650" y="1865395"/>
            <a:ext cx="10906699" cy="396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3628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Close-up of several black rectangular objects with white text&#10;&#10;AI-generated content may be incorrect.">
            <a:extLst>
              <a:ext uri="{FF2B5EF4-FFF2-40B4-BE49-F238E27FC236}">
                <a16:creationId xmlns:a16="http://schemas.microsoft.com/office/drawing/2014/main" id="{FDFF1DCA-2F38-18D2-A768-243658D873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169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F62B1-BDD8-9F8D-7B14-9475EED24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Email Awareness and Phishing Protection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3FDEC6-1654-A5D2-0228-FC7176D361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5380638" cy="402336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Staff training to recognise phishing emails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Regular simulated phishing tests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Use of encrypted email for patient information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Clear reporting process for suspicious emails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Regular email security reminders for staff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dirty="0" err="1"/>
              <a:t>Mcleod</a:t>
            </a:r>
            <a:r>
              <a:rPr lang="en-GB" dirty="0"/>
              <a:t> and Dolezel, 2018; NSSC,2023)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8E89C0-FDAD-30E6-8FD7-83A5CC44B9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7848" y="1845734"/>
            <a:ext cx="3615241" cy="361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6070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1E5BF-7191-92F6-B151-D4983E316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srgbClr val="156082"/>
                </a:solidFill>
                <a:effectLst/>
                <a:uLnTx/>
                <a:uFillTx/>
                <a:latin typeface="Aptos Display" panose="02110004020202020204"/>
                <a:ea typeface="+mj-ea"/>
                <a:cs typeface="+mj-cs"/>
              </a:rPr>
              <a:t>Secure Data Management Practices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0C16D5-6C6C-1AA4-202B-BA82E4E6CE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6008600" cy="4224560"/>
          </a:xfrm>
        </p:spPr>
        <p:txBody>
          <a:bodyPr/>
          <a:lstStyle/>
          <a:p>
            <a:pPr lvl="0">
              <a:buFont typeface="Wingdings" panose="05000000000000000000" pitchFamily="2" charset="2"/>
              <a:buChar char="v"/>
            </a:pPr>
            <a:r>
              <a:rPr lang="en-GB" dirty="0"/>
              <a:t>Data </a:t>
            </a:r>
            <a:r>
              <a:rPr lang="en-GB" dirty="0" err="1"/>
              <a:t>classification,retention</a:t>
            </a:r>
            <a:r>
              <a:rPr lang="en-GB" dirty="0"/>
              <a:t> and secure deletion policy</a:t>
            </a:r>
            <a:endParaRPr lang="en-US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en-GB" dirty="0"/>
              <a:t>Encrypted storage and encrypted backups</a:t>
            </a:r>
            <a:endParaRPr lang="en-US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en-GB" dirty="0"/>
              <a:t>Regular audits of data access logs</a:t>
            </a:r>
            <a:endParaRPr lang="en-US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en-GB" dirty="0"/>
              <a:t>Incident response plan for data breaches</a:t>
            </a:r>
            <a:endParaRPr lang="en-US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en-GB" dirty="0"/>
              <a:t>Use of secure, approved cloud systems only </a:t>
            </a:r>
            <a:endParaRPr lang="en-US" dirty="0"/>
          </a:p>
          <a:p>
            <a:pPr lvl="0">
              <a:buFont typeface="Wingdings" panose="05000000000000000000" pitchFamily="2" charset="2"/>
              <a:buChar char="v"/>
            </a:pPr>
            <a:r>
              <a:rPr lang="en-GB" dirty="0"/>
              <a:t>(Coventry and Branley, 2018; GDPR, 2018)</a:t>
            </a:r>
            <a:endParaRPr lang="en-US" dirty="0"/>
          </a:p>
          <a:p>
            <a:endParaRPr lang="en-GB" dirty="0"/>
          </a:p>
        </p:txBody>
      </p:sp>
      <p:pic>
        <p:nvPicPr>
          <p:cNvPr id="5" name="Picture 4" descr="Device and padlock">
            <a:extLst>
              <a:ext uri="{FF2B5EF4-FFF2-40B4-BE49-F238E27FC236}">
                <a16:creationId xmlns:a16="http://schemas.microsoft.com/office/drawing/2014/main" id="{BA8C2722-62FC-5936-7DA5-DB15E4C55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646" y="2320798"/>
            <a:ext cx="4785559" cy="2691877"/>
          </a:xfrm>
          <a:prstGeom prst="rect">
            <a:avLst/>
          </a:prstGeom>
          <a:effectLst>
            <a:softEdge rad="101600"/>
          </a:effectLst>
        </p:spPr>
      </p:pic>
    </p:spTree>
    <p:extLst>
      <p:ext uri="{BB962C8B-B14F-4D97-AF65-F5344CB8AC3E}">
        <p14:creationId xmlns:p14="http://schemas.microsoft.com/office/powerpoint/2010/main" val="3856004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 shot of a document&#10;&#10;AI-generated content may be incorrect.">
            <a:extLst>
              <a:ext uri="{FF2B5EF4-FFF2-40B4-BE49-F238E27FC236}">
                <a16:creationId xmlns:a16="http://schemas.microsoft.com/office/drawing/2014/main" id="{8F0C344C-D860-C613-EEC7-36EEE8BB60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4698" y="123987"/>
            <a:ext cx="10682604" cy="6041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37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FD927-6386-F88A-F613-49F42CA7A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310" y="-449451"/>
            <a:ext cx="4998719" cy="416428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Protect Patients 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Protect Staff.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Protect Greenfield.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F3DDDD-C271-DD1A-D125-9A2FA73B05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9288" y="1704814"/>
            <a:ext cx="4646391" cy="4164280"/>
          </a:xfrm>
        </p:spPr>
        <p:txBody>
          <a:bodyPr>
            <a:normAutofit/>
          </a:bodyPr>
          <a:lstStyle/>
          <a:p>
            <a:r>
              <a:rPr lang="en-GB" b="1" dirty="0"/>
              <a:t>Digital safety is essential for safe and ethical care delivery </a:t>
            </a:r>
          </a:p>
          <a:p>
            <a:endParaRPr lang="en-GB" b="1" dirty="0"/>
          </a:p>
          <a:p>
            <a:r>
              <a:rPr lang="en-GB" b="1" dirty="0"/>
              <a:t>In conclusion this digital safety checklist provides Greenfield with practical steps to reduce cyber risks ensure legal compliance and maintain patient confidentiality by implementing secure access controls , improving email awareness , managing data safely, and following confidentiality regulations. The organisation can protect sensitive information and deliver safe, ethical care in the community.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2411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72C1922-1797-07A4-D580-CF6E15520B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6052" y="2301876"/>
            <a:ext cx="10059272" cy="2673080"/>
          </a:xfrm>
          <a:prstGeom prst="rect">
            <a:avLst/>
          </a:prstGeom>
        </p:spPr>
      </p:pic>
      <p:pic>
        <p:nvPicPr>
          <p:cNvPr id="7" name="Picture 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0A2ACB7-1B56-F679-D505-6895B55340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9594"/>
            <a:ext cx="12192000" cy="689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75186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2618</TotalTime>
  <Words>1119</Words>
  <Application>Microsoft Office PowerPoint</Application>
  <PresentationFormat>Widescreen</PresentationFormat>
  <Paragraphs>165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Aptos Display</vt:lpstr>
      <vt:lpstr>Arial</vt:lpstr>
      <vt:lpstr>Arial Nova Light</vt:lpstr>
      <vt:lpstr>Avenir Next LT Pro</vt:lpstr>
      <vt:lpstr>Bell MT</vt:lpstr>
      <vt:lpstr>Calibri</vt:lpstr>
      <vt:lpstr>Calibri Light</vt:lpstr>
      <vt:lpstr>Dubai Light</vt:lpstr>
      <vt:lpstr>Wingdings</vt:lpstr>
      <vt:lpstr>Retrospect</vt:lpstr>
      <vt:lpstr>Digital Skills And Research Methods LCHS4007 </vt:lpstr>
      <vt:lpstr>Microsoft 365 in Greenfield Home care Agency </vt:lpstr>
      <vt:lpstr>Microsoft 365 Productivity  Application  MS EXCEL</vt:lpstr>
      <vt:lpstr>Current Admin Tasks</vt:lpstr>
      <vt:lpstr>IMPROVEMENTS AFTER EXCEL</vt:lpstr>
      <vt:lpstr>BENEFITS OF EXCEL </vt:lpstr>
      <vt:lpstr>LIMITATIONS OF EXCEL</vt:lpstr>
      <vt:lpstr>REFERENCES</vt:lpstr>
      <vt:lpstr>Slide 1 – Introduction to OneDrive at Greenfield Home Care Agency – Lecturer Bianca Dodgen</vt:lpstr>
      <vt:lpstr>How OneDrive Improves Communication Across Locations</vt:lpstr>
      <vt:lpstr>PowerPoint Presentation</vt:lpstr>
      <vt:lpstr>Digital Safety and Data Protection</vt:lpstr>
      <vt:lpstr>Challenges and Conclusion.</vt:lpstr>
      <vt:lpstr>Digital Safety Action Plan for Greenfield Home Care Agency </vt:lpstr>
      <vt:lpstr>Why Digital Safety is Critical in Home Care?</vt:lpstr>
      <vt:lpstr>PowerPoint Presentation</vt:lpstr>
      <vt:lpstr>Email Awareness and Phishing Protection</vt:lpstr>
      <vt:lpstr>Secure Data Management Practices</vt:lpstr>
      <vt:lpstr>PowerPoint Presentation</vt:lpstr>
      <vt:lpstr>Protect Patients   Protect Staff. Protect Greenfield.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Zara Farrock</dc:creator>
  <cp:lastModifiedBy>Zara Farooq (2525293)</cp:lastModifiedBy>
  <cp:revision>11</cp:revision>
  <dcterms:created xsi:type="dcterms:W3CDTF">2026-01-28T12:22:54Z</dcterms:created>
  <dcterms:modified xsi:type="dcterms:W3CDTF">2026-02-09T08:15:32Z</dcterms:modified>
</cp:coreProperties>
</file>