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1"/>
  </p:sldMasterIdLst>
  <p:notesMasterIdLst>
    <p:notesMasterId r:id="rId13"/>
  </p:notesMasterIdLst>
  <p:sldIdLst>
    <p:sldId id="257" r:id="rId2"/>
    <p:sldId id="282" r:id="rId3"/>
    <p:sldId id="261" r:id="rId4"/>
    <p:sldId id="274" r:id="rId5"/>
    <p:sldId id="275" r:id="rId6"/>
    <p:sldId id="263" r:id="rId7"/>
    <p:sldId id="276" r:id="rId8"/>
    <p:sldId id="265" r:id="rId9"/>
    <p:sldId id="280" r:id="rId10"/>
    <p:sldId id="281" r:id="rId11"/>
    <p:sldId id="272" r:id="rId12"/>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3366FF"/>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330" autoAdjust="0"/>
    <p:restoredTop sz="94008"/>
  </p:normalViewPr>
  <p:slideViewPr>
    <p:cSldViewPr snapToGrid="0" snapToObjects="1">
      <p:cViewPr varScale="1">
        <p:scale>
          <a:sx n="88" d="100"/>
          <a:sy n="88" d="100"/>
        </p:scale>
        <p:origin x="784" y="6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3" name="Shape 93"/>
          <p:cNvSpPr>
            <a:spLocks noGrp="1" noRot="1" noChangeAspect="1"/>
          </p:cNvSpPr>
          <p:nvPr>
            <p:ph type="sldImg"/>
          </p:nvPr>
        </p:nvSpPr>
        <p:spPr>
          <a:xfrm>
            <a:off x="1143000" y="685800"/>
            <a:ext cx="4572000" cy="3429000"/>
          </a:xfrm>
          <a:prstGeom prst="rect">
            <a:avLst/>
          </a:prstGeom>
        </p:spPr>
        <p:txBody>
          <a:bodyPr/>
          <a:lstStyle/>
          <a:p>
            <a:endParaRPr/>
          </a:p>
        </p:txBody>
      </p:sp>
      <p:sp>
        <p:nvSpPr>
          <p:cNvPr id="94" name="Shape 94"/>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1974035412"/>
      </p:ext>
    </p:extLst>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2700" y="0"/>
            <a:ext cx="9173370" cy="514216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019299" y="1403349"/>
            <a:ext cx="5111752" cy="1136650"/>
          </a:xfrm>
        </p:spPr>
        <p:txBody>
          <a:bodyPr anchor="b">
            <a:noAutofit/>
          </a:bodyPr>
          <a:lstStyle>
            <a:lvl1pPr algn="ctr">
              <a:defRPr sz="4050">
                <a:effectLst/>
              </a:defRPr>
            </a:lvl1pPr>
          </a:lstStyle>
          <a:p>
            <a:r>
              <a:rPr lang="en-US"/>
              <a:t>Click to edit Master title style</a:t>
            </a:r>
            <a:endParaRPr lang="en-US" dirty="0"/>
          </a:p>
        </p:txBody>
      </p:sp>
      <p:sp>
        <p:nvSpPr>
          <p:cNvPr id="3" name="Subtitle 2"/>
          <p:cNvSpPr>
            <a:spLocks noGrp="1"/>
          </p:cNvSpPr>
          <p:nvPr>
            <p:ph type="subTitle" idx="1"/>
          </p:nvPr>
        </p:nvSpPr>
        <p:spPr>
          <a:xfrm>
            <a:off x="2019299" y="2743198"/>
            <a:ext cx="5111752" cy="990602"/>
          </a:xfrm>
        </p:spPr>
        <p:txBody>
          <a:bodyPr anchor="t">
            <a:normAutofit/>
          </a:bodyPr>
          <a:lstStyle>
            <a:lvl1pPr marL="0" indent="0" algn="ctr">
              <a:buNone/>
              <a:defRPr sz="1575">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5987425" y="3778247"/>
            <a:ext cx="673100" cy="209550"/>
          </a:xfrm>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a:xfrm>
            <a:off x="2019298" y="3778247"/>
            <a:ext cx="3910976" cy="209550"/>
          </a:xfrm>
        </p:spPr>
        <p:txBody>
          <a:bodyPr/>
          <a:lstStyle/>
          <a:p>
            <a:endParaRPr lang="en-US" dirty="0"/>
          </a:p>
        </p:txBody>
      </p:sp>
      <p:sp>
        <p:nvSpPr>
          <p:cNvPr id="6" name="Slide Number Placeholder 5"/>
          <p:cNvSpPr>
            <a:spLocks noGrp="1"/>
          </p:cNvSpPr>
          <p:nvPr>
            <p:ph type="sldNum" sz="quarter" idx="12"/>
          </p:nvPr>
        </p:nvSpPr>
        <p:spPr>
          <a:xfrm>
            <a:off x="6717676" y="3778247"/>
            <a:ext cx="413375" cy="209550"/>
          </a:xfrm>
        </p:spPr>
        <p:txBody>
          <a:bodyPr/>
          <a:lstStyle/>
          <a:p>
            <a:r>
              <a:rPr lang="en-GB"/>
              <a:t>1</a:t>
            </a:r>
            <a:endParaRPr lang="en-GB" dirty="0"/>
          </a:p>
        </p:txBody>
      </p:sp>
      <p:cxnSp>
        <p:nvCxnSpPr>
          <p:cNvPr id="15" name="Straight Connector 14"/>
          <p:cNvCxnSpPr/>
          <p:nvPr/>
        </p:nvCxnSpPr>
        <p:spPr>
          <a:xfrm>
            <a:off x="2019299" y="2641598"/>
            <a:ext cx="5111751"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991100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1228268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11302" y="1314454"/>
            <a:ext cx="6119016" cy="1366886"/>
          </a:xfrm>
        </p:spPr>
        <p:txBody>
          <a:bodyPr anchor="b">
            <a:normAutofit/>
          </a:bodyPr>
          <a:lstStyle>
            <a:lvl1pPr algn="ctr">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1511300" y="2884539"/>
            <a:ext cx="6119018" cy="715910"/>
          </a:xfrm>
        </p:spPr>
        <p:txBody>
          <a:bodyPr anchor="t">
            <a:normAutofit/>
          </a:bodyPr>
          <a:lstStyle>
            <a:lvl1pPr marL="0" indent="0" algn="ctr">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cxnSp>
        <p:nvCxnSpPr>
          <p:cNvPr id="16" name="Straight Connector 15"/>
          <p:cNvCxnSpPr/>
          <p:nvPr/>
        </p:nvCxnSpPr>
        <p:spPr>
          <a:xfrm>
            <a:off x="1509542" y="2782939"/>
            <a:ext cx="612253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5908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73836" y="1920240"/>
            <a:ext cx="3538728" cy="24825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36008" y="1920240"/>
            <a:ext cx="3538728" cy="24825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130555232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1550" y="1993900"/>
            <a:ext cx="3538728" cy="432197"/>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971550" y="2432447"/>
            <a:ext cx="3538728" cy="197445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35503" y="1993900"/>
            <a:ext cx="3538728" cy="432197"/>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35503" y="2432447"/>
            <a:ext cx="3538728" cy="197445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r>
              <a:rPr lang="en-GB"/>
              <a:t>1</a:t>
            </a:r>
            <a:endParaRPr lang="en-GB" dirty="0"/>
          </a:p>
        </p:txBody>
      </p:sp>
      <p:cxnSp>
        <p:nvCxnSpPr>
          <p:cNvPr id="18" name="Straight Connector 1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026687"/>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r>
              <a:rPr lang="en-GB"/>
              <a:t>1</a:t>
            </a:r>
            <a:endParaRPr lang="en-GB" dirty="0"/>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162177"/>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426319660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0359" y="1041401"/>
            <a:ext cx="2788841" cy="1028700"/>
          </a:xfrm>
        </p:spPr>
        <p:txBody>
          <a:bodyPr anchor="b">
            <a:normAutofit/>
          </a:bodyPr>
          <a:lstStyle>
            <a:lvl1pPr algn="ctr">
              <a:defRPr sz="1800" b="0"/>
            </a:lvl1pPr>
          </a:lstStyle>
          <a:p>
            <a:r>
              <a:rPr lang="en-US"/>
              <a:t>Click to edit Master title style</a:t>
            </a:r>
            <a:endParaRPr lang="en-US" dirty="0"/>
          </a:p>
        </p:txBody>
      </p:sp>
      <p:sp>
        <p:nvSpPr>
          <p:cNvPr id="3" name="Content Placeholder 2"/>
          <p:cNvSpPr>
            <a:spLocks noGrp="1"/>
          </p:cNvSpPr>
          <p:nvPr>
            <p:ph idx="1"/>
          </p:nvPr>
        </p:nvSpPr>
        <p:spPr>
          <a:xfrm>
            <a:off x="4064001" y="736599"/>
            <a:ext cx="4102100" cy="3670301"/>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70359" y="2273299"/>
            <a:ext cx="2788841" cy="1828803"/>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GB"/>
              <a:t>1</a:t>
            </a:r>
            <a:endParaRPr lang="en-GB" dirty="0"/>
          </a:p>
        </p:txBody>
      </p:sp>
      <p:cxnSp>
        <p:nvCxnSpPr>
          <p:cNvPr id="16" name="Straight Connector 15"/>
          <p:cNvCxnSpPr/>
          <p:nvPr/>
        </p:nvCxnSpPr>
        <p:spPr>
          <a:xfrm>
            <a:off x="1047127" y="2184400"/>
            <a:ext cx="26358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653332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49" y="1412874"/>
            <a:ext cx="4681362" cy="1028700"/>
          </a:xfrm>
        </p:spPr>
        <p:txBody>
          <a:bodyPr anchor="b">
            <a:normAutofit/>
          </a:bodyPr>
          <a:lstStyle>
            <a:lvl1pPr algn="ctr">
              <a:defRPr sz="21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6071124" y="781050"/>
            <a:ext cx="2297510" cy="35814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49" y="2441574"/>
            <a:ext cx="4681362" cy="1371600"/>
          </a:xfrm>
        </p:spPr>
        <p:txBody>
          <a:bodyPr anchor="t">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186835114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51" y="3611561"/>
            <a:ext cx="7207250" cy="425054"/>
          </a:xfrm>
        </p:spPr>
        <p:txBody>
          <a:bodyPr anchor="b">
            <a:normAutofit/>
          </a:bodyPr>
          <a:lstStyle>
            <a:lvl1pPr algn="ctr">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1070" y="781050"/>
            <a:ext cx="7579479" cy="2501902"/>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51" y="4036615"/>
            <a:ext cx="7207250" cy="370284"/>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236627455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77901" y="736599"/>
            <a:ext cx="7194549" cy="2216151"/>
          </a:xfrm>
        </p:spPr>
        <p:txBody>
          <a:bodyPr anchor="ctr">
            <a:normAutofit/>
          </a:bodyPr>
          <a:lstStyle>
            <a:lvl1pPr algn="ct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7901" y="3257550"/>
            <a:ext cx="7194549" cy="11493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cxnSp>
        <p:nvCxnSpPr>
          <p:cNvPr id="15" name="Straight Connector 14"/>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712865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778001"/>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256109" y="2514600"/>
            <a:ext cx="6629402" cy="438150"/>
          </a:xfrm>
        </p:spPr>
        <p:txBody>
          <a:bodyPr anchor="ctr">
            <a:normAutofit/>
          </a:bodyPr>
          <a:lstStyle>
            <a:lvl1pPr marL="0" indent="0" algn="r">
              <a:buFontTx/>
              <a:buNone/>
              <a:defRPr sz="15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971551" y="3257550"/>
            <a:ext cx="7207250" cy="11493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sp>
        <p:nvSpPr>
          <p:cNvPr id="14" name="TextBox 13"/>
          <p:cNvSpPr txBox="1"/>
          <p:nvPr/>
        </p:nvSpPr>
        <p:spPr>
          <a:xfrm>
            <a:off x="646510" y="659971"/>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5" name="TextBox 14"/>
          <p:cNvSpPr txBox="1"/>
          <p:nvPr/>
        </p:nvSpPr>
        <p:spPr>
          <a:xfrm>
            <a:off x="7950200" y="2120903"/>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19" name="Straight Connector 18"/>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8701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71552" y="2481436"/>
            <a:ext cx="7207251" cy="1101600"/>
          </a:xfrm>
        </p:spPr>
        <p:txBody>
          <a:bodyPr anchor="b">
            <a:normAutofit/>
          </a:bodyPr>
          <a:lstStyle>
            <a:lvl1pPr algn="l">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1551" y="3583036"/>
            <a:ext cx="7207251" cy="645300"/>
          </a:xfrm>
        </p:spPr>
        <p:txBody>
          <a:bodyPr anchor="t">
            <a:normAutofit/>
          </a:bodyPr>
          <a:lstStyle>
            <a:lvl1pPr marL="0" indent="0" algn="l">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889286082"/>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682751"/>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971551" y="2729484"/>
            <a:ext cx="7207251" cy="665226"/>
          </a:xfrm>
        </p:spPr>
        <p:txBody>
          <a:bodyPr anchor="b">
            <a:normAutofit/>
          </a:bodyPr>
          <a:lstStyle>
            <a:lvl1pPr marL="0" indent="0" algn="l">
              <a:spcBef>
                <a:spcPts val="0"/>
              </a:spcBef>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971551" y="3397250"/>
            <a:ext cx="7207251" cy="100965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sp>
        <p:nvSpPr>
          <p:cNvPr id="12" name="TextBox 11"/>
          <p:cNvSpPr txBox="1"/>
          <p:nvPr/>
        </p:nvSpPr>
        <p:spPr>
          <a:xfrm>
            <a:off x="646510" y="659971"/>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3" name="TextBox 12"/>
          <p:cNvSpPr txBox="1"/>
          <p:nvPr/>
        </p:nvSpPr>
        <p:spPr>
          <a:xfrm>
            <a:off x="7950200" y="1949446"/>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26" name="Straight Connector 25"/>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645144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71551" y="736599"/>
            <a:ext cx="7207250" cy="1682751"/>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971551" y="2722626"/>
            <a:ext cx="7207251" cy="630936"/>
          </a:xfrm>
        </p:spPr>
        <p:txBody>
          <a:bodyPr anchor="b">
            <a:normAutofit/>
          </a:bodyPr>
          <a:lstStyle>
            <a:lvl1pPr marL="0" indent="0" algn="l">
              <a:spcBef>
                <a:spcPts val="0"/>
              </a:spcBef>
              <a:buNone/>
              <a:defRPr sz="21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971550" y="3352800"/>
            <a:ext cx="7207253" cy="105410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cxnSp>
        <p:nvCxnSpPr>
          <p:cNvPr id="15" name="Straight Connector 14"/>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683597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727190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9518" y="736599"/>
            <a:ext cx="1418171" cy="36703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71549" y="736599"/>
            <a:ext cx="5574769" cy="36703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cxnSp>
        <p:nvCxnSpPr>
          <p:cNvPr id="14" name="Straight Connector 13"/>
          <p:cNvCxnSpPr/>
          <p:nvPr/>
        </p:nvCxnSpPr>
        <p:spPr>
          <a:xfrm>
            <a:off x="6647918" y="742950"/>
            <a:ext cx="0" cy="36576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707007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5.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1802" y="0"/>
            <a:ext cx="9172472" cy="5142161"/>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971552" y="736600"/>
            <a:ext cx="7200897" cy="9779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71551" y="1917699"/>
            <a:ext cx="7200897" cy="248920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08126" y="4476750"/>
            <a:ext cx="1200150" cy="20955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B61BEF0D-F0BB-DE4B-95CE-6DB70DBA9567}" type="datetimeFigureOut">
              <a:rPr lang="en-US" dirty="0"/>
              <a:pPr/>
              <a:t>10/30/2022</a:t>
            </a:fld>
            <a:endParaRPr lang="en-US" dirty="0"/>
          </a:p>
        </p:txBody>
      </p:sp>
      <p:sp>
        <p:nvSpPr>
          <p:cNvPr id="5" name="Footer Placeholder 4"/>
          <p:cNvSpPr>
            <a:spLocks noGrp="1"/>
          </p:cNvSpPr>
          <p:nvPr>
            <p:ph type="ftr" sz="quarter" idx="3"/>
          </p:nvPr>
        </p:nvSpPr>
        <p:spPr>
          <a:xfrm>
            <a:off x="971551" y="4476750"/>
            <a:ext cx="5479425" cy="209550"/>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7765426" y="4476750"/>
            <a:ext cx="407023" cy="20955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r>
              <a:rPr lang="en-GB"/>
              <a:t>1</a:t>
            </a:r>
            <a:endParaRPr lang="en-GB" dirty="0"/>
          </a:p>
        </p:txBody>
      </p:sp>
      <p:pic>
        <p:nvPicPr>
          <p:cNvPr id="12" name="Picture 12" descr="Picture 12">
            <a:extLst>
              <a:ext uri="{FF2B5EF4-FFF2-40B4-BE49-F238E27FC236}">
                <a16:creationId xmlns:a16="http://schemas.microsoft.com/office/drawing/2014/main" id="{F4A1FD1D-ADC4-4A53-ABE2-5D01BEA3E2D8}"/>
              </a:ext>
            </a:extLst>
          </p:cNvPr>
          <p:cNvPicPr>
            <a:picLocks noChangeAspect="1"/>
          </p:cNvPicPr>
          <p:nvPr userDrawn="1"/>
        </p:nvPicPr>
        <p:blipFill>
          <a:blip r:embed="rId21"/>
          <a:stretch>
            <a:fillRect/>
          </a:stretch>
        </p:blipFill>
        <p:spPr>
          <a:xfrm>
            <a:off x="7774448" y="3554233"/>
            <a:ext cx="1339327" cy="1581316"/>
          </a:xfrm>
          <a:prstGeom prst="rect">
            <a:avLst/>
          </a:prstGeom>
          <a:ln w="12700">
            <a:miter lim="400000"/>
          </a:ln>
        </p:spPr>
      </p:pic>
    </p:spTree>
    <p:extLst>
      <p:ext uri="{BB962C8B-B14F-4D97-AF65-F5344CB8AC3E}">
        <p14:creationId xmlns:p14="http://schemas.microsoft.com/office/powerpoint/2010/main" val="891946123"/>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Lst>
  <p:hf hdr="0" ftr="0" dt="0"/>
  <p:txStyles>
    <p:titleStyle>
      <a:lvl1pPr algn="ctr" defTabSz="342900" rtl="0" eaLnBrk="1" latinLnBrk="0" hangingPunct="1">
        <a:spcBef>
          <a:spcPct val="0"/>
        </a:spcBef>
        <a:buNone/>
        <a:defRPr sz="33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buClr>
        <a:buSzPct val="115000"/>
        <a:buFont typeface="Arial"/>
        <a:buChar char="•"/>
        <a:defRPr sz="1500" kern="1200" cap="none">
          <a:solidFill>
            <a:schemeClr val="tx1">
              <a:lumMod val="85000"/>
              <a:lumOff val="15000"/>
            </a:schemeClr>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buClr>
        <a:buSzPct val="115000"/>
        <a:buFont typeface="Arial"/>
        <a:buChar char="•"/>
        <a:defRPr sz="1350" kern="1200" cap="none">
          <a:solidFill>
            <a:schemeClr val="tx1">
              <a:lumMod val="85000"/>
              <a:lumOff val="15000"/>
            </a:schemeClr>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buClr>
        <a:buSzPct val="115000"/>
        <a:buFont typeface="Arial"/>
        <a:buChar char="•"/>
        <a:defRPr sz="1200" kern="1200" cap="none">
          <a:solidFill>
            <a:schemeClr val="tx1">
              <a:lumMod val="85000"/>
              <a:lumOff val="15000"/>
            </a:schemeClr>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uOFtC5vTiAs" TargetMode="External"/><Relationship Id="rId3" Type="http://schemas.openxmlformats.org/officeDocument/2006/relationships/image" Target="../media/image22.jpeg"/><Relationship Id="rId7" Type="http://schemas.openxmlformats.org/officeDocument/2006/relationships/image" Target="../media/image26.pn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prstGeom prst="rect">
            <a:avLst/>
          </a:prstGeom>
        </p:spPr>
        <p:txBody>
          <a:bodyPr/>
          <a:lstStyle/>
          <a:p>
            <a:r>
              <a:rPr lang="en-GB" dirty="0">
                <a:solidFill>
                  <a:srgbClr val="C00000"/>
                </a:solidFill>
                <a:latin typeface="Cambria" panose="02040503050406030204" pitchFamily="18" charset="0"/>
              </a:rPr>
              <a:t>Agenda</a:t>
            </a:r>
            <a:endParaRPr dirty="0">
              <a:solidFill>
                <a:srgbClr val="C00000"/>
              </a:solidFill>
              <a:latin typeface="Cambria" panose="02040503050406030204" pitchFamily="18" charset="0"/>
            </a:endParaRPr>
          </a:p>
        </p:txBody>
      </p:sp>
      <p:sp>
        <p:nvSpPr>
          <p:cNvPr id="103" name="Content Placeholder 2"/>
          <p:cNvSpPr txBox="1">
            <a:spLocks noGrp="1"/>
          </p:cNvSpPr>
          <p:nvPr>
            <p:ph idx="1"/>
          </p:nvPr>
        </p:nvSpPr>
        <p:spPr>
          <a:xfrm>
            <a:off x="834716" y="1830076"/>
            <a:ext cx="8309284" cy="4006503"/>
          </a:xfrm>
          <a:prstGeom prst="rect">
            <a:avLst/>
          </a:prstGeom>
        </p:spPr>
        <p:txBody>
          <a:bodyPr>
            <a:normAutofit/>
          </a:bodyPr>
          <a:lstStyle/>
          <a:p>
            <a:pPr>
              <a:buFont typeface="Wingdings" panose="05000000000000000000" pitchFamily="2" charset="2"/>
              <a:buChar char="v"/>
            </a:pPr>
            <a:r>
              <a:rPr lang="en-GB" dirty="0">
                <a:latin typeface="Cambria" panose="02040503050406030204" pitchFamily="18" charset="0"/>
              </a:rPr>
              <a:t>Value Chain Model</a:t>
            </a:r>
          </a:p>
          <a:p>
            <a:pPr lvl="1">
              <a:buFont typeface="Courier New" panose="02070309020205020404" pitchFamily="49" charset="0"/>
              <a:buChar char="o"/>
            </a:pPr>
            <a:r>
              <a:rPr lang="en-GB" i="1" dirty="0">
                <a:latin typeface="Cambria" panose="02040503050406030204" pitchFamily="18" charset="0"/>
              </a:rPr>
              <a:t>Types of Value Chain – Manufacturing, Service or Both</a:t>
            </a:r>
          </a:p>
          <a:p>
            <a:pPr>
              <a:buFont typeface="Wingdings" panose="05000000000000000000" pitchFamily="2" charset="2"/>
              <a:buChar char="v"/>
            </a:pPr>
            <a:r>
              <a:rPr lang="en-GB" dirty="0">
                <a:latin typeface="Cambria" panose="02040503050406030204" pitchFamily="18" charset="0"/>
              </a:rPr>
              <a:t>Business Forecasting – What is Forecasting?</a:t>
            </a:r>
          </a:p>
          <a:p>
            <a:pPr lvl="1">
              <a:buFont typeface="Courier New" panose="02070309020205020404" pitchFamily="49" charset="0"/>
              <a:buChar char="o"/>
            </a:pPr>
            <a:r>
              <a:rPr lang="en-GB" i="1" dirty="0">
                <a:latin typeface="Cambria" panose="02040503050406030204" pitchFamily="18" charset="0"/>
              </a:rPr>
              <a:t>Types of Forecasting Methods – Qualitative &amp; Quantitative</a:t>
            </a:r>
          </a:p>
          <a:p>
            <a:pPr lvl="1">
              <a:buFont typeface="Courier New" panose="02070309020205020404" pitchFamily="49" charset="0"/>
              <a:buChar char="o"/>
            </a:pPr>
            <a:r>
              <a:rPr lang="en-GB" i="1" dirty="0">
                <a:latin typeface="Cambria" panose="02040503050406030204" pitchFamily="18" charset="0"/>
              </a:rPr>
              <a:t>Time Series and their Components</a:t>
            </a:r>
          </a:p>
          <a:p>
            <a:pPr>
              <a:buFont typeface="Wingdings" panose="05000000000000000000" pitchFamily="2" charset="2"/>
              <a:buChar char="v"/>
            </a:pPr>
            <a:r>
              <a:rPr lang="en-GB" dirty="0">
                <a:latin typeface="Cambria" panose="02040503050406030204" pitchFamily="18" charset="0"/>
              </a:rPr>
              <a:t>Supply Chain Management </a:t>
            </a:r>
          </a:p>
          <a:p>
            <a:pPr>
              <a:buFont typeface="Wingdings" panose="05000000000000000000" pitchFamily="2" charset="2"/>
              <a:buChar char="v"/>
            </a:pPr>
            <a:r>
              <a:rPr lang="en-GB" dirty="0">
                <a:latin typeface="Cambria" panose="02040503050406030204" pitchFamily="18" charset="0"/>
              </a:rPr>
              <a:t>Purchasing</a:t>
            </a:r>
          </a:p>
          <a:p>
            <a:pPr>
              <a:buFont typeface="Wingdings" panose="05000000000000000000" pitchFamily="2" charset="2"/>
              <a:buChar char="v"/>
            </a:pPr>
            <a:r>
              <a:rPr lang="en-GB" dirty="0">
                <a:latin typeface="Cambria" panose="02040503050406030204" pitchFamily="18" charset="0"/>
              </a:rPr>
              <a:t>CSR</a:t>
            </a:r>
          </a:p>
          <a:p>
            <a:pPr>
              <a:buFont typeface="Wingdings" panose="05000000000000000000" pitchFamily="2" charset="2"/>
              <a:buChar char="v"/>
            </a:pPr>
            <a:r>
              <a:rPr lang="en-GB" dirty="0">
                <a:latin typeface="Cambria" panose="02040503050406030204" pitchFamily="18" charset="0"/>
              </a:rPr>
              <a:t>Q&amp;A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2181F-E45E-4647-AA02-E0EF57B6DB5A}"/>
              </a:ext>
            </a:extLst>
          </p:cNvPr>
          <p:cNvSpPr>
            <a:spLocks noGrp="1"/>
          </p:cNvSpPr>
          <p:nvPr>
            <p:ph type="ctrTitle"/>
          </p:nvPr>
        </p:nvSpPr>
        <p:spPr/>
        <p:txBody>
          <a:bodyPr/>
          <a:lstStyle/>
          <a:p>
            <a:r>
              <a:rPr lang="en-GB" dirty="0"/>
              <a:t>VALUES IN COMMUNITY</a:t>
            </a:r>
          </a:p>
        </p:txBody>
      </p:sp>
      <p:sp>
        <p:nvSpPr>
          <p:cNvPr id="3" name="Subtitle 2">
            <a:extLst>
              <a:ext uri="{FF2B5EF4-FFF2-40B4-BE49-F238E27FC236}">
                <a16:creationId xmlns:a16="http://schemas.microsoft.com/office/drawing/2014/main" id="{B372B58B-3B43-4A40-82E2-284AE50E5272}"/>
              </a:ext>
            </a:extLst>
          </p:cNvPr>
          <p:cNvSpPr>
            <a:spLocks noGrp="1"/>
          </p:cNvSpPr>
          <p:nvPr>
            <p:ph type="subTitle" idx="1"/>
          </p:nvPr>
        </p:nvSpPr>
        <p:spPr/>
        <p:txBody>
          <a:bodyPr/>
          <a:lstStyle/>
          <a:p>
            <a:r>
              <a:rPr lang="en-GB"/>
              <a:t>Zahra Mohammadnazari</a:t>
            </a:r>
          </a:p>
        </p:txBody>
      </p:sp>
    </p:spTree>
    <p:extLst>
      <p:ext uri="{BB962C8B-B14F-4D97-AF65-F5344CB8AC3E}">
        <p14:creationId xmlns:p14="http://schemas.microsoft.com/office/powerpoint/2010/main" val="155478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65315" y="0"/>
            <a:ext cx="7264516" cy="1056629"/>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From Business Model Navigator/Business Canvas Model to Value Chain Model</a:t>
            </a:r>
          </a:p>
        </p:txBody>
      </p:sp>
      <p:sp>
        <p:nvSpPr>
          <p:cNvPr id="6" name="Content Placeholder 2"/>
          <p:cNvSpPr txBox="1">
            <a:spLocks noGrp="1"/>
          </p:cNvSpPr>
          <p:nvPr>
            <p:ph idx="1"/>
          </p:nvPr>
        </p:nvSpPr>
        <p:spPr>
          <a:xfrm>
            <a:off x="423644" y="1082648"/>
            <a:ext cx="4357314" cy="428416"/>
          </a:xfrm>
          <a:prstGeom prst="rect">
            <a:avLst/>
          </a:prstGeom>
        </p:spPr>
        <p:txBody>
          <a:bodyPr>
            <a:noAutofit/>
          </a:bodyPr>
          <a:lstStyle/>
          <a:p>
            <a:pPr algn="just">
              <a:lnSpc>
                <a:spcPts val="2000"/>
              </a:lnSpc>
              <a:spcBef>
                <a:spcPts val="0"/>
              </a:spcBef>
              <a:buFont typeface="Wingdings" panose="05000000000000000000" pitchFamily="2" charset="2"/>
              <a:buChar char="v"/>
            </a:pPr>
            <a:r>
              <a:rPr lang="en-GB" dirty="0">
                <a:solidFill>
                  <a:schemeClr val="tx1"/>
                </a:solidFill>
                <a:latin typeface="Cambria" panose="02040503050406030204" pitchFamily="18" charset="0"/>
              </a:rPr>
              <a:t>Business Model Navigator </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507" y="1801590"/>
            <a:ext cx="4552135" cy="2847352"/>
          </a:xfrm>
          <a:prstGeom prst="rect">
            <a:avLst/>
          </a:prstGeom>
        </p:spPr>
      </p:pic>
      <p:sp>
        <p:nvSpPr>
          <p:cNvPr id="8" name="Content Placeholder 2"/>
          <p:cNvSpPr txBox="1">
            <a:spLocks/>
          </p:cNvSpPr>
          <p:nvPr/>
        </p:nvSpPr>
        <p:spPr>
          <a:xfrm>
            <a:off x="4790237" y="1083050"/>
            <a:ext cx="3672177" cy="428416"/>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no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algn="just" hangingPunct="1">
              <a:lnSpc>
                <a:spcPts val="2000"/>
              </a:lnSpc>
              <a:spcBef>
                <a:spcPts val="0"/>
              </a:spcBef>
              <a:buFont typeface="Wingdings" panose="05000000000000000000" pitchFamily="2" charset="2"/>
              <a:buChar char="v"/>
            </a:pPr>
            <a:r>
              <a:rPr lang="en-GB" dirty="0">
                <a:solidFill>
                  <a:schemeClr val="tx1"/>
                </a:solidFill>
                <a:latin typeface="Cambria" panose="02040503050406030204" pitchFamily="18" charset="0"/>
              </a:rPr>
              <a:t>Business Canvas Model</a:t>
            </a:r>
          </a:p>
        </p:txBody>
      </p:sp>
      <p:grpSp>
        <p:nvGrpSpPr>
          <p:cNvPr id="9" name="Group 8"/>
          <p:cNvGrpSpPr/>
          <p:nvPr/>
        </p:nvGrpSpPr>
        <p:grpSpPr>
          <a:xfrm>
            <a:off x="4780958" y="1906577"/>
            <a:ext cx="4190548" cy="2637377"/>
            <a:chOff x="272159" y="1449775"/>
            <a:chExt cx="8620321" cy="4571513"/>
          </a:xfrm>
        </p:grpSpPr>
        <p:sp>
          <p:nvSpPr>
            <p:cNvPr id="10" name="Rectangle 9"/>
            <p:cNvSpPr/>
            <p:nvPr/>
          </p:nvSpPr>
          <p:spPr>
            <a:xfrm>
              <a:off x="272159" y="1457902"/>
              <a:ext cx="8607399" cy="4563386"/>
            </a:xfrm>
            <a:prstGeom prst="rect">
              <a:avLst/>
            </a:prstGeom>
            <a:ln w="50800"/>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marL="76200" lvl="1" indent="0" algn="just">
                <a:spcBef>
                  <a:spcPts val="0"/>
                </a:spcBef>
                <a:buClr>
                  <a:srgbClr val="A20000"/>
                </a:buClr>
                <a:buNone/>
              </a:pPr>
              <a:endParaRPr lang="en-GB" sz="900" dirty="0">
                <a:latin typeface="Cambria" panose="02040503050406030204" pitchFamily="18" charset="0"/>
                <a:cs typeface="Arial" panose="020B0604020202020204" pitchFamily="34" charset="0"/>
              </a:endParaRPr>
            </a:p>
          </p:txBody>
        </p:sp>
        <p:cxnSp>
          <p:nvCxnSpPr>
            <p:cNvPr id="11" name="Straight Connector 10"/>
            <p:cNvCxnSpPr/>
            <p:nvPr/>
          </p:nvCxnSpPr>
          <p:spPr>
            <a:xfrm>
              <a:off x="285484" y="4746224"/>
              <a:ext cx="8606996" cy="0"/>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006964" y="1449775"/>
              <a:ext cx="0" cy="3296449"/>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13" name="Straight Connector 12"/>
            <p:cNvCxnSpPr>
              <a:endCxn id="10" idx="2"/>
            </p:cNvCxnSpPr>
            <p:nvPr/>
          </p:nvCxnSpPr>
          <p:spPr>
            <a:xfrm>
              <a:off x="4575859" y="4754351"/>
              <a:ext cx="0" cy="1266937"/>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3728444" y="1449775"/>
              <a:ext cx="0" cy="3296449"/>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449924" y="1449775"/>
              <a:ext cx="0" cy="3296449"/>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7171404" y="1449775"/>
              <a:ext cx="0" cy="3296449"/>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990655" y="3093754"/>
              <a:ext cx="1737790" cy="0"/>
            </a:xfrm>
            <a:prstGeom prst="line">
              <a:avLst/>
            </a:prstGeom>
            <a:ln w="5080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468143" y="3093754"/>
              <a:ext cx="1703261" cy="0"/>
            </a:xfrm>
            <a:prstGeom prst="line">
              <a:avLst/>
            </a:prstGeom>
            <a:ln w="50800"/>
          </p:spPr>
          <p:style>
            <a:lnRef idx="1">
              <a:schemeClr val="accent1"/>
            </a:lnRef>
            <a:fillRef idx="0">
              <a:schemeClr val="accent1"/>
            </a:fillRef>
            <a:effectRef idx="0">
              <a:schemeClr val="accent1"/>
            </a:effectRef>
            <a:fontRef idx="minor">
              <a:schemeClr val="tx1"/>
            </a:fontRef>
          </p:style>
        </p:cxn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00572" y="3748767"/>
              <a:ext cx="817957" cy="595614"/>
            </a:xfrm>
            <a:prstGeom prst="rect">
              <a:avLst/>
            </a:prstGeom>
          </p:spPr>
        </p:pic>
        <p:pic>
          <p:nvPicPr>
            <p:cNvPr id="20" name="Picture 1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45612" y="4942255"/>
              <a:ext cx="1092637" cy="891130"/>
            </a:xfrm>
            <a:prstGeom prst="rect">
              <a:avLst/>
            </a:prstGeom>
          </p:spPr>
        </p:pic>
        <p:pic>
          <p:nvPicPr>
            <p:cNvPr id="21" name="Picture 2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26179" y="2223431"/>
              <a:ext cx="766743" cy="740838"/>
            </a:xfrm>
            <a:prstGeom prst="rect">
              <a:avLst/>
            </a:prstGeom>
          </p:spPr>
        </p:pic>
        <p:pic>
          <p:nvPicPr>
            <p:cNvPr id="22" name="Picture 2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82100" y="2793892"/>
              <a:ext cx="865661" cy="1040858"/>
            </a:xfrm>
            <a:prstGeom prst="rect">
              <a:avLst/>
            </a:prstGeom>
          </p:spPr>
        </p:pic>
        <p:pic>
          <p:nvPicPr>
            <p:cNvPr id="23" name="Picture 2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420019" y="2128988"/>
              <a:ext cx="895269" cy="929725"/>
            </a:xfrm>
            <a:prstGeom prst="rect">
              <a:avLst/>
            </a:prstGeom>
          </p:spPr>
        </p:pic>
        <p:pic>
          <p:nvPicPr>
            <p:cNvPr id="24" name="Picture 2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66129" y="2924292"/>
              <a:ext cx="1028290" cy="780059"/>
            </a:xfrm>
            <a:prstGeom prst="rect">
              <a:avLst/>
            </a:prstGeom>
          </p:spPr>
        </p:pic>
        <p:pic>
          <p:nvPicPr>
            <p:cNvPr id="25" name="Picture 2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454312" y="3739595"/>
              <a:ext cx="845651" cy="933547"/>
            </a:xfrm>
            <a:prstGeom prst="rect">
              <a:avLst/>
            </a:prstGeom>
          </p:spPr>
        </p:pic>
        <p:pic>
          <p:nvPicPr>
            <p:cNvPr id="26" name="Picture 25"/>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619325" y="4893646"/>
              <a:ext cx="895269" cy="988346"/>
            </a:xfrm>
            <a:prstGeom prst="rect">
              <a:avLst/>
            </a:prstGeom>
          </p:spPr>
        </p:pic>
        <p:pic>
          <p:nvPicPr>
            <p:cNvPr id="27" name="Picture 26"/>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076275" y="2879877"/>
              <a:ext cx="1025415" cy="868890"/>
            </a:xfrm>
            <a:prstGeom prst="rect">
              <a:avLst/>
            </a:prstGeom>
          </p:spPr>
        </p:pic>
        <p:sp>
          <p:nvSpPr>
            <p:cNvPr id="28" name="Rectangle 27"/>
            <p:cNvSpPr/>
            <p:nvPr/>
          </p:nvSpPr>
          <p:spPr>
            <a:xfrm>
              <a:off x="3744655" y="2092186"/>
              <a:ext cx="1670930" cy="480138"/>
            </a:xfrm>
            <a:prstGeom prst="rect">
              <a:avLst/>
            </a:prstGeom>
          </p:spPr>
          <p:txBody>
            <a:bodyPr wrap="square" lIns="0" tIns="0" rIns="0" bIns="0">
              <a:spAutoFit/>
            </a:bodyPr>
            <a:lstStyle/>
            <a:p>
              <a:pPr algn="ctr"/>
              <a:r>
                <a:rPr lang="en-GB" sz="900" dirty="0">
                  <a:latin typeface="Cambria" panose="02040503050406030204" pitchFamily="18" charset="0"/>
                  <a:cs typeface="Arial" panose="020B0604020202020204" pitchFamily="34" charset="0"/>
                </a:rPr>
                <a:t>1. Value Proposition</a:t>
              </a:r>
            </a:p>
          </p:txBody>
        </p:sp>
        <p:sp>
          <p:nvSpPr>
            <p:cNvPr id="29" name="Rectangle 28"/>
            <p:cNvSpPr/>
            <p:nvPr/>
          </p:nvSpPr>
          <p:spPr>
            <a:xfrm>
              <a:off x="7171406" y="2092186"/>
              <a:ext cx="1687050" cy="480138"/>
            </a:xfrm>
            <a:prstGeom prst="rect">
              <a:avLst/>
            </a:prstGeom>
          </p:spPr>
          <p:txBody>
            <a:bodyPr wrap="square" lIns="0" tIns="0" rIns="0" bIns="0">
              <a:spAutoFit/>
            </a:bodyPr>
            <a:lstStyle/>
            <a:p>
              <a:pPr algn="ctr"/>
              <a:r>
                <a:rPr lang="en-GB" sz="900" dirty="0">
                  <a:latin typeface="Cambria" panose="02040503050406030204" pitchFamily="18" charset="0"/>
                  <a:cs typeface="Arial" panose="020B0604020202020204" pitchFamily="34" charset="0"/>
                </a:rPr>
                <a:t>2. Customer Segment</a:t>
              </a:r>
            </a:p>
          </p:txBody>
        </p:sp>
        <p:sp>
          <p:nvSpPr>
            <p:cNvPr id="30" name="Rectangle 29"/>
            <p:cNvSpPr/>
            <p:nvPr/>
          </p:nvSpPr>
          <p:spPr>
            <a:xfrm>
              <a:off x="5468144" y="3202726"/>
              <a:ext cx="1669061" cy="240068"/>
            </a:xfrm>
            <a:prstGeom prst="rect">
              <a:avLst/>
            </a:prstGeom>
          </p:spPr>
          <p:txBody>
            <a:bodyPr wrap="square" lIns="0" tIns="0" rIns="0" bIns="0">
              <a:spAutoFit/>
            </a:bodyPr>
            <a:lstStyle/>
            <a:p>
              <a:pPr algn="ctr"/>
              <a:r>
                <a:rPr lang="en-GB" sz="900" dirty="0">
                  <a:latin typeface="Cambria" panose="02040503050406030204" pitchFamily="18" charset="0"/>
                  <a:cs typeface="Arial" panose="020B0604020202020204" pitchFamily="34" charset="0"/>
                </a:rPr>
                <a:t>3. Channels</a:t>
              </a:r>
            </a:p>
          </p:txBody>
        </p:sp>
        <p:sp>
          <p:nvSpPr>
            <p:cNvPr id="31" name="Rectangle 30"/>
            <p:cNvSpPr/>
            <p:nvPr/>
          </p:nvSpPr>
          <p:spPr>
            <a:xfrm>
              <a:off x="5468142" y="1525010"/>
              <a:ext cx="1669061" cy="480138"/>
            </a:xfrm>
            <a:prstGeom prst="rect">
              <a:avLst/>
            </a:prstGeom>
          </p:spPr>
          <p:txBody>
            <a:bodyPr wrap="square" lIns="0" tIns="0" rIns="0" bIns="0">
              <a:spAutoFit/>
            </a:bodyPr>
            <a:lstStyle/>
            <a:p>
              <a:pPr algn="ctr"/>
              <a:r>
                <a:rPr lang="en-GB" sz="900" dirty="0">
                  <a:latin typeface="Cambria" panose="02040503050406030204" pitchFamily="18" charset="0"/>
                  <a:cs typeface="Arial" panose="020B0604020202020204" pitchFamily="34" charset="0"/>
                </a:rPr>
                <a:t>4. Customer Relationships</a:t>
              </a:r>
            </a:p>
          </p:txBody>
        </p:sp>
        <p:sp>
          <p:nvSpPr>
            <p:cNvPr id="32" name="Rectangle 31"/>
            <p:cNvSpPr/>
            <p:nvPr/>
          </p:nvSpPr>
          <p:spPr>
            <a:xfrm>
              <a:off x="4891909" y="5231408"/>
              <a:ext cx="2450805" cy="240068"/>
            </a:xfrm>
            <a:prstGeom prst="rect">
              <a:avLst/>
            </a:prstGeom>
          </p:spPr>
          <p:txBody>
            <a:bodyPr wrap="square" lIns="0" tIns="0" rIns="0" bIns="0">
              <a:spAutoFit/>
            </a:bodyPr>
            <a:lstStyle/>
            <a:p>
              <a:pPr algn="ctr"/>
              <a:r>
                <a:rPr lang="en-GB" sz="900" dirty="0">
                  <a:latin typeface="Cambria" panose="02040503050406030204" pitchFamily="18" charset="0"/>
                  <a:cs typeface="Arial" panose="020B0604020202020204" pitchFamily="34" charset="0"/>
                </a:rPr>
                <a:t>5. Revenue Streams</a:t>
              </a:r>
            </a:p>
          </p:txBody>
        </p:sp>
        <p:sp>
          <p:nvSpPr>
            <p:cNvPr id="33" name="Rectangle 32"/>
            <p:cNvSpPr/>
            <p:nvPr/>
          </p:nvSpPr>
          <p:spPr>
            <a:xfrm>
              <a:off x="2041394" y="3165924"/>
              <a:ext cx="1652520" cy="480138"/>
            </a:xfrm>
            <a:prstGeom prst="rect">
              <a:avLst/>
            </a:prstGeom>
          </p:spPr>
          <p:txBody>
            <a:bodyPr wrap="square" lIns="0" tIns="0" rIns="0" bIns="0">
              <a:spAutoFit/>
            </a:bodyPr>
            <a:lstStyle/>
            <a:p>
              <a:pPr algn="ctr"/>
              <a:r>
                <a:rPr lang="en-GB" sz="900" dirty="0">
                  <a:latin typeface="Cambria" panose="02040503050406030204" pitchFamily="18" charset="0"/>
                  <a:cs typeface="Arial" panose="020B0604020202020204" pitchFamily="34" charset="0"/>
                </a:rPr>
                <a:t>6. Key Resources</a:t>
              </a:r>
            </a:p>
          </p:txBody>
        </p:sp>
        <p:sp>
          <p:nvSpPr>
            <p:cNvPr id="34" name="Rectangle 33"/>
            <p:cNvSpPr/>
            <p:nvPr/>
          </p:nvSpPr>
          <p:spPr>
            <a:xfrm>
              <a:off x="388306" y="2092186"/>
              <a:ext cx="1583936" cy="240068"/>
            </a:xfrm>
            <a:prstGeom prst="rect">
              <a:avLst/>
            </a:prstGeom>
          </p:spPr>
          <p:txBody>
            <a:bodyPr wrap="square" lIns="0" tIns="0" rIns="0" bIns="0">
              <a:spAutoFit/>
            </a:bodyPr>
            <a:lstStyle/>
            <a:p>
              <a:pPr algn="ctr"/>
              <a:r>
                <a:rPr lang="en-GB" sz="900" dirty="0">
                  <a:latin typeface="Cambria" panose="02040503050406030204" pitchFamily="18" charset="0"/>
                  <a:cs typeface="Arial" panose="020B0604020202020204" pitchFamily="34" charset="0"/>
                </a:rPr>
                <a:t>7. Key Partners</a:t>
              </a:r>
            </a:p>
          </p:txBody>
        </p:sp>
        <p:sp>
          <p:nvSpPr>
            <p:cNvPr id="35" name="Rectangle 34"/>
            <p:cNvSpPr/>
            <p:nvPr/>
          </p:nvSpPr>
          <p:spPr>
            <a:xfrm>
              <a:off x="2041394" y="1525010"/>
              <a:ext cx="1652520" cy="240068"/>
            </a:xfrm>
            <a:prstGeom prst="rect">
              <a:avLst/>
            </a:prstGeom>
          </p:spPr>
          <p:txBody>
            <a:bodyPr wrap="square" lIns="0" tIns="0" rIns="0" bIns="0">
              <a:spAutoFit/>
            </a:bodyPr>
            <a:lstStyle/>
            <a:p>
              <a:pPr algn="ctr"/>
              <a:r>
                <a:rPr lang="en-GB" sz="900" dirty="0">
                  <a:latin typeface="Cambria" panose="02040503050406030204" pitchFamily="18" charset="0"/>
                  <a:cs typeface="Arial" panose="020B0604020202020204" pitchFamily="34" charset="0"/>
                </a:rPr>
                <a:t>8. Key Activities</a:t>
              </a:r>
            </a:p>
          </p:txBody>
        </p:sp>
        <p:sp>
          <p:nvSpPr>
            <p:cNvPr id="36" name="Rectangle 35"/>
            <p:cNvSpPr/>
            <p:nvPr/>
          </p:nvSpPr>
          <p:spPr>
            <a:xfrm>
              <a:off x="870374" y="5231408"/>
              <a:ext cx="1859405" cy="240068"/>
            </a:xfrm>
            <a:prstGeom prst="rect">
              <a:avLst/>
            </a:prstGeom>
          </p:spPr>
          <p:txBody>
            <a:bodyPr wrap="square" lIns="0" tIns="0" rIns="0" bIns="0">
              <a:spAutoFit/>
            </a:bodyPr>
            <a:lstStyle/>
            <a:p>
              <a:pPr marL="180975" indent="-180975" algn="ctr"/>
              <a:r>
                <a:rPr lang="en-GB" sz="900" dirty="0">
                  <a:latin typeface="Cambria" panose="02040503050406030204" pitchFamily="18" charset="0"/>
                  <a:cs typeface="Arial" panose="020B0604020202020204" pitchFamily="34" charset="0"/>
                </a:rPr>
                <a:t>9. Cost Structure</a:t>
              </a:r>
            </a:p>
          </p:txBody>
        </p:sp>
      </p:grpSp>
    </p:spTree>
    <p:extLst>
      <p:ext uri="{BB962C8B-B14F-4D97-AF65-F5344CB8AC3E}">
        <p14:creationId xmlns:p14="http://schemas.microsoft.com/office/powerpoint/2010/main" val="1813102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1116901" y="67063"/>
            <a:ext cx="6910197" cy="718942"/>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From Business Model Navigator/Business Canvas Model to Value Chain Model</a:t>
            </a:r>
          </a:p>
        </p:txBody>
      </p:sp>
      <p:sp>
        <p:nvSpPr>
          <p:cNvPr id="6" name="Content Placeholder 2"/>
          <p:cNvSpPr txBox="1">
            <a:spLocks noGrp="1"/>
          </p:cNvSpPr>
          <p:nvPr>
            <p:ph idx="1"/>
          </p:nvPr>
        </p:nvSpPr>
        <p:spPr>
          <a:xfrm>
            <a:off x="423644" y="1082648"/>
            <a:ext cx="3995956" cy="428416"/>
          </a:xfrm>
          <a:prstGeom prst="rect">
            <a:avLst/>
          </a:prstGeom>
        </p:spPr>
        <p:txBody>
          <a:bodyPr>
            <a:noAutofit/>
          </a:bodyPr>
          <a:lstStyle/>
          <a:p>
            <a:pPr algn="just">
              <a:lnSpc>
                <a:spcPts val="2000"/>
              </a:lnSpc>
              <a:spcBef>
                <a:spcPts val="0"/>
              </a:spcBef>
              <a:buFont typeface="Wingdings" panose="05000000000000000000" pitchFamily="2" charset="2"/>
              <a:buChar char="v"/>
            </a:pPr>
            <a:r>
              <a:rPr lang="en-GB" dirty="0">
                <a:solidFill>
                  <a:schemeClr val="tx1"/>
                </a:solidFill>
                <a:latin typeface="Cambria" panose="02040503050406030204" pitchFamily="18" charset="0"/>
              </a:rPr>
              <a:t>Porter’s Value Chain – Fish Bone Diagram</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277" y="1897380"/>
            <a:ext cx="4688461" cy="2594874"/>
          </a:xfrm>
          <a:prstGeom prst="rect">
            <a:avLst/>
          </a:prstGeom>
        </p:spPr>
      </p:pic>
      <p:sp>
        <p:nvSpPr>
          <p:cNvPr id="3" name="Oval 2"/>
          <p:cNvSpPr/>
          <p:nvPr/>
        </p:nvSpPr>
        <p:spPr>
          <a:xfrm>
            <a:off x="1280159" y="1044000"/>
            <a:ext cx="665684" cy="396000"/>
          </a:xfrm>
          <a:prstGeom prst="ellipse">
            <a:avLst/>
          </a:prstGeom>
          <a:noFill/>
          <a:ln w="38100" cap="flat">
            <a:solidFill>
              <a:srgbClr val="FF0000"/>
            </a:solidFill>
            <a:prstDash val="sys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37" name="Oval 36"/>
          <p:cNvSpPr/>
          <p:nvPr/>
        </p:nvSpPr>
        <p:spPr>
          <a:xfrm>
            <a:off x="1016923" y="3054475"/>
            <a:ext cx="857597" cy="326404"/>
          </a:xfrm>
          <a:prstGeom prst="ellipse">
            <a:avLst/>
          </a:prstGeom>
          <a:noFill/>
          <a:ln w="38100" cap="flat">
            <a:solidFill>
              <a:srgbClr val="FF0000"/>
            </a:solidFill>
            <a:prstDash val="sys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38" name="Content Placeholder 2"/>
          <p:cNvSpPr txBox="1">
            <a:spLocks/>
          </p:cNvSpPr>
          <p:nvPr/>
        </p:nvSpPr>
        <p:spPr>
          <a:xfrm>
            <a:off x="5006340" y="1086762"/>
            <a:ext cx="3816294" cy="3782418"/>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no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hangingPunct="1">
              <a:lnSpc>
                <a:spcPts val="2000"/>
              </a:lnSpc>
              <a:spcBef>
                <a:spcPts val="0"/>
              </a:spcBef>
              <a:buFont typeface="Wingdings" panose="05000000000000000000" pitchFamily="2" charset="2"/>
              <a:buChar char="v"/>
            </a:pPr>
            <a:r>
              <a:rPr lang="en-GB" dirty="0">
                <a:solidFill>
                  <a:schemeClr val="tx1"/>
                </a:solidFill>
                <a:latin typeface="Cambria" panose="02040503050406030204" pitchFamily="18" charset="0"/>
              </a:rPr>
              <a:t>Porter’s definition includes all activities to design, produce, market, deliver, and support the product/service.</a:t>
            </a:r>
          </a:p>
          <a:p>
            <a:pPr hangingPunct="1">
              <a:lnSpc>
                <a:spcPts val="2000"/>
              </a:lnSpc>
              <a:spcBef>
                <a:spcPts val="0"/>
              </a:spcBef>
              <a:buFont typeface="Wingdings" panose="05000000000000000000" pitchFamily="2" charset="2"/>
              <a:buChar char="v"/>
            </a:pPr>
            <a:endParaRPr lang="en-GB" dirty="0">
              <a:solidFill>
                <a:schemeClr val="tx1"/>
              </a:solidFill>
              <a:latin typeface="Cambria" panose="02040503050406030204" pitchFamily="18" charset="0"/>
            </a:endParaRPr>
          </a:p>
          <a:p>
            <a:pPr hangingPunct="1">
              <a:lnSpc>
                <a:spcPts val="2000"/>
              </a:lnSpc>
              <a:spcBef>
                <a:spcPts val="0"/>
              </a:spcBef>
              <a:buFont typeface="Wingdings" panose="05000000000000000000" pitchFamily="2" charset="2"/>
              <a:buChar char="v"/>
            </a:pPr>
            <a:r>
              <a:rPr lang="en-GB" dirty="0">
                <a:solidFill>
                  <a:schemeClr val="tx1"/>
                </a:solidFill>
                <a:latin typeface="Cambria" panose="02040503050406030204" pitchFamily="18" charset="0"/>
              </a:rPr>
              <a:t>The value chain is concentrating on the activities starting with raw materials till the conversion onto final goods and services.</a:t>
            </a:r>
          </a:p>
          <a:p>
            <a:pPr hangingPunct="1">
              <a:lnSpc>
                <a:spcPts val="2000"/>
              </a:lnSpc>
              <a:spcBef>
                <a:spcPts val="0"/>
              </a:spcBef>
              <a:buFont typeface="Wingdings" panose="05000000000000000000" pitchFamily="2" charset="2"/>
              <a:buChar char="v"/>
            </a:pPr>
            <a:endParaRPr lang="en-GB" dirty="0">
              <a:solidFill>
                <a:schemeClr val="tx1"/>
              </a:solidFill>
              <a:latin typeface="Cambria" panose="02040503050406030204" pitchFamily="18" charset="0"/>
            </a:endParaRPr>
          </a:p>
          <a:p>
            <a:pPr hangingPunct="1">
              <a:lnSpc>
                <a:spcPts val="2000"/>
              </a:lnSpc>
              <a:spcBef>
                <a:spcPts val="0"/>
              </a:spcBef>
              <a:buFont typeface="Wingdings" panose="05000000000000000000" pitchFamily="2" charset="2"/>
              <a:buChar char="v"/>
            </a:pPr>
            <a:r>
              <a:rPr lang="en-GB" dirty="0">
                <a:solidFill>
                  <a:schemeClr val="tx1"/>
                </a:solidFill>
                <a:latin typeface="Cambria" panose="02040503050406030204" pitchFamily="18" charset="0"/>
              </a:rPr>
              <a:t>Two categories:</a:t>
            </a:r>
          </a:p>
          <a:p>
            <a:pPr lvl="1" hangingPunct="1">
              <a:lnSpc>
                <a:spcPts val="2000"/>
              </a:lnSpc>
              <a:spcBef>
                <a:spcPts val="0"/>
              </a:spcBef>
              <a:buFont typeface="Courier New" panose="02070309020205020404" pitchFamily="49" charset="0"/>
              <a:buChar char="o"/>
            </a:pPr>
            <a:r>
              <a:rPr lang="en-GB" i="1" dirty="0">
                <a:solidFill>
                  <a:schemeClr val="tx1"/>
                </a:solidFill>
                <a:latin typeface="Cambria" panose="02040503050406030204" pitchFamily="18" charset="0"/>
              </a:rPr>
              <a:t>Primary Activities (i.e. operations, distribution, sales).</a:t>
            </a:r>
          </a:p>
          <a:p>
            <a:pPr lvl="1" hangingPunct="1">
              <a:lnSpc>
                <a:spcPts val="2000"/>
              </a:lnSpc>
              <a:spcBef>
                <a:spcPts val="0"/>
              </a:spcBef>
              <a:buFont typeface="Courier New" panose="02070309020205020404" pitchFamily="49" charset="0"/>
              <a:buChar char="o"/>
            </a:pPr>
            <a:r>
              <a:rPr lang="en-GB" i="1" dirty="0">
                <a:solidFill>
                  <a:schemeClr val="tx1"/>
                </a:solidFill>
                <a:latin typeface="Cambria" panose="02040503050406030204" pitchFamily="18" charset="0"/>
              </a:rPr>
              <a:t>Support Activities (i.e. R&amp;D, HR, procurement).</a:t>
            </a:r>
          </a:p>
        </p:txBody>
      </p:sp>
    </p:spTree>
    <p:extLst>
      <p:ext uri="{BB962C8B-B14F-4D97-AF65-F5344CB8AC3E}">
        <p14:creationId xmlns:p14="http://schemas.microsoft.com/office/powerpoint/2010/main" val="900892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419633" y="337687"/>
            <a:ext cx="6910197" cy="718942"/>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From Business Model Navigator/Business Canvas Model to Value Chain Model</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93210" y="2203281"/>
            <a:ext cx="2968373" cy="1850560"/>
          </a:xfrm>
          <a:prstGeom prst="rect">
            <a:avLst/>
          </a:prstGeom>
        </p:spPr>
      </p:pic>
      <p:sp>
        <p:nvSpPr>
          <p:cNvPr id="7" name="Rounded Rectangular Callout 6"/>
          <p:cNvSpPr/>
          <p:nvPr/>
        </p:nvSpPr>
        <p:spPr>
          <a:xfrm>
            <a:off x="1141210" y="1056629"/>
            <a:ext cx="2052000" cy="1008000"/>
          </a:xfrm>
          <a:prstGeom prst="wedgeRoundRectCallout">
            <a:avLst>
              <a:gd name="adj1" fmla="val 50164"/>
              <a:gd name="adj2" fmla="val 90338"/>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900" b="1" dirty="0">
                <a:latin typeface="Cambria" panose="02040503050406030204" pitchFamily="18" charset="0"/>
              </a:rPr>
              <a:t>HRM:</a:t>
            </a:r>
            <a:r>
              <a:rPr lang="en-GB" sz="900" dirty="0">
                <a:latin typeface="Cambria" panose="02040503050406030204" pitchFamily="18" charset="0"/>
              </a:rPr>
              <a:t> This includes the support activities in which the development of the workforce within an organisation is the key element. Examples of activities are recruiting staff, training and coaching of staff and compensating and retaining staff.</a:t>
            </a:r>
            <a:endParaRPr kumimoji="0" lang="en-GB" sz="900" b="0" i="0" u="none" strike="noStrike" cap="none" spc="0" normalizeH="0" baseline="0" dirty="0">
              <a:ln>
                <a:noFill/>
              </a:ln>
              <a:solidFill>
                <a:srgbClr val="000000"/>
              </a:solidFill>
              <a:effectLst/>
              <a:uFillTx/>
              <a:latin typeface="Cambria" panose="02040503050406030204" pitchFamily="18" charset="0"/>
              <a:sym typeface="Helvetica"/>
            </a:endParaRPr>
          </a:p>
        </p:txBody>
      </p:sp>
      <p:sp>
        <p:nvSpPr>
          <p:cNvPr id="11" name="Rounded Rectangular Callout 10"/>
          <p:cNvSpPr/>
          <p:nvPr/>
        </p:nvSpPr>
        <p:spPr>
          <a:xfrm>
            <a:off x="91440" y="2196000"/>
            <a:ext cx="2557630" cy="1152000"/>
          </a:xfrm>
          <a:prstGeom prst="wedgeRoundRectCallout">
            <a:avLst>
              <a:gd name="adj1" fmla="val 71494"/>
              <a:gd name="adj2" fmla="val 2479"/>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900" b="1" dirty="0">
                <a:solidFill>
                  <a:srgbClr val="FF0000"/>
                </a:solidFill>
                <a:latin typeface="Cambria" panose="02040503050406030204" pitchFamily="18" charset="0"/>
              </a:rPr>
              <a:t>Technology Development:</a:t>
            </a:r>
            <a:r>
              <a:rPr lang="en-GB" sz="900" dirty="0">
                <a:solidFill>
                  <a:srgbClr val="FF0000"/>
                </a:solidFill>
                <a:latin typeface="Cambria" panose="02040503050406030204" pitchFamily="18" charset="0"/>
              </a:rPr>
              <a:t> These activities relate to the development of the products and services of the organisation, both internally and externally. Examples are IT, technological innovations and improvements and the development of new products based on new technologies. These activities create </a:t>
            </a:r>
            <a:r>
              <a:rPr lang="en-GB" sz="900" b="1" u="sng" dirty="0">
                <a:solidFill>
                  <a:srgbClr val="FF0000"/>
                </a:solidFill>
                <a:latin typeface="Cambria" panose="02040503050406030204" pitchFamily="18" charset="0"/>
              </a:rPr>
              <a:t>VALUE</a:t>
            </a:r>
            <a:r>
              <a:rPr lang="en-GB" sz="900" dirty="0">
                <a:solidFill>
                  <a:srgbClr val="FF0000"/>
                </a:solidFill>
                <a:latin typeface="Cambria" panose="02040503050406030204" pitchFamily="18" charset="0"/>
              </a:rPr>
              <a:t> using innovation and optimisation.</a:t>
            </a:r>
            <a:endParaRPr kumimoji="0" lang="en-GB" sz="900" b="0" i="0" u="none" strike="noStrike" cap="none" spc="0" normalizeH="0" baseline="0" dirty="0">
              <a:ln>
                <a:noFill/>
              </a:ln>
              <a:solidFill>
                <a:srgbClr val="FF0000"/>
              </a:solidFill>
              <a:effectLst/>
              <a:uFillTx/>
              <a:latin typeface="Cambria" panose="02040503050406030204" pitchFamily="18" charset="0"/>
              <a:sym typeface="Helvetica"/>
            </a:endParaRPr>
          </a:p>
        </p:txBody>
      </p:sp>
      <p:sp>
        <p:nvSpPr>
          <p:cNvPr id="12" name="Rounded Rectangular Callout 11"/>
          <p:cNvSpPr/>
          <p:nvPr/>
        </p:nvSpPr>
        <p:spPr>
          <a:xfrm>
            <a:off x="201070" y="3414313"/>
            <a:ext cx="2340000" cy="1188000"/>
          </a:xfrm>
          <a:prstGeom prst="wedgeRoundRectCallout">
            <a:avLst>
              <a:gd name="adj1" fmla="val 79419"/>
              <a:gd name="adj2" fmla="val -78091"/>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900" b="1" dirty="0">
                <a:latin typeface="Cambria" panose="02040503050406030204" pitchFamily="18" charset="0"/>
              </a:rPr>
              <a:t>Procurement:</a:t>
            </a:r>
            <a:r>
              <a:rPr lang="en-GB" sz="900" dirty="0">
                <a:latin typeface="Cambria" panose="02040503050406030204" pitchFamily="18" charset="0"/>
              </a:rPr>
              <a:t> These are all the support activities related to procurement to service the customer from the organisation. Examples of activities are entering into and managing relationships with suppliers, negotiating to arrive at the best prices, making product purchase agreements with suppliers and outsourcing agreements.</a:t>
            </a:r>
            <a:endParaRPr kumimoji="0" lang="en-GB" sz="900" b="0" i="0" u="none" strike="noStrike" cap="none" spc="0" normalizeH="0" baseline="0" dirty="0">
              <a:ln>
                <a:noFill/>
              </a:ln>
              <a:solidFill>
                <a:srgbClr val="000000"/>
              </a:solidFill>
              <a:effectLst/>
              <a:uFillTx/>
              <a:latin typeface="Cambria" panose="02040503050406030204" pitchFamily="18" charset="0"/>
              <a:sym typeface="Helvetica"/>
            </a:endParaRPr>
          </a:p>
        </p:txBody>
      </p:sp>
      <p:sp>
        <p:nvSpPr>
          <p:cNvPr id="13" name="Rounded Rectangular Callout 12"/>
          <p:cNvSpPr/>
          <p:nvPr/>
        </p:nvSpPr>
        <p:spPr>
          <a:xfrm>
            <a:off x="3282970" y="1008000"/>
            <a:ext cx="2268000" cy="1044000"/>
          </a:xfrm>
          <a:prstGeom prst="wedgeRoundRectCallout">
            <a:avLst>
              <a:gd name="adj1" fmla="val -40239"/>
              <a:gd name="adj2" fmla="val 64478"/>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900" b="1" dirty="0">
                <a:solidFill>
                  <a:srgbClr val="FF0000"/>
                </a:solidFill>
                <a:latin typeface="Cambria" panose="02040503050406030204" pitchFamily="18" charset="0"/>
              </a:rPr>
              <a:t>Firm Infrastructure:</a:t>
            </a:r>
            <a:r>
              <a:rPr lang="en-GB" sz="900" dirty="0">
                <a:solidFill>
                  <a:srgbClr val="FF0000"/>
                </a:solidFill>
                <a:latin typeface="Cambria" panose="02040503050406030204" pitchFamily="18" charset="0"/>
              </a:rPr>
              <a:t> This concerns the support activities within the organisation that enable the organisation to maintain its daily operations. Line management, administrative handling and financial management are examples of activities that create </a:t>
            </a:r>
            <a:r>
              <a:rPr lang="en-GB" sz="900" b="1" u="sng" dirty="0">
                <a:solidFill>
                  <a:srgbClr val="FF0000"/>
                </a:solidFill>
                <a:latin typeface="Cambria" panose="02040503050406030204" pitchFamily="18" charset="0"/>
              </a:rPr>
              <a:t>VALUE</a:t>
            </a:r>
            <a:r>
              <a:rPr lang="en-GB" sz="900" dirty="0">
                <a:solidFill>
                  <a:srgbClr val="FF0000"/>
                </a:solidFill>
                <a:latin typeface="Cambria" panose="02040503050406030204" pitchFamily="18" charset="0"/>
              </a:rPr>
              <a:t> for the organisation.</a:t>
            </a:r>
            <a:endParaRPr kumimoji="0" lang="en-GB" sz="900" b="0" i="0" u="none" strike="noStrike" cap="none" spc="0" normalizeH="0" baseline="0" dirty="0">
              <a:ln>
                <a:noFill/>
              </a:ln>
              <a:solidFill>
                <a:srgbClr val="FF0000"/>
              </a:solidFill>
              <a:effectLst/>
              <a:uFillTx/>
              <a:latin typeface="Cambria" panose="02040503050406030204" pitchFamily="18" charset="0"/>
              <a:sym typeface="Helvetica"/>
            </a:endParaRPr>
          </a:p>
        </p:txBody>
      </p:sp>
      <p:sp>
        <p:nvSpPr>
          <p:cNvPr id="14" name="Rounded Rectangular Callout 13"/>
          <p:cNvSpPr/>
          <p:nvPr/>
        </p:nvSpPr>
        <p:spPr>
          <a:xfrm>
            <a:off x="2625111" y="4090448"/>
            <a:ext cx="2592000" cy="1021552"/>
          </a:xfrm>
          <a:prstGeom prst="wedgeRoundRectCallout">
            <a:avLst>
              <a:gd name="adj1" fmla="val -14239"/>
              <a:gd name="adj2" fmla="val -66364"/>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900" b="1" dirty="0">
                <a:solidFill>
                  <a:srgbClr val="FF0000"/>
                </a:solidFill>
                <a:latin typeface="Cambria" panose="02040503050406030204" pitchFamily="18" charset="0"/>
              </a:rPr>
              <a:t>Inbound logistics (SCM): </a:t>
            </a:r>
            <a:r>
              <a:rPr lang="en-GB" sz="900" dirty="0">
                <a:solidFill>
                  <a:srgbClr val="FF0000"/>
                </a:solidFill>
                <a:latin typeface="Cambria" panose="02040503050406030204" pitchFamily="18" charset="0"/>
              </a:rPr>
              <a:t>These are all processes that are involved in the receiving, storing and internal distribution of the raw materials or basic ingredients of a product or service. The relationship with the suppliers is essential to the creation of </a:t>
            </a:r>
            <a:r>
              <a:rPr lang="en-GB" sz="900" b="1" u="sng" dirty="0">
                <a:solidFill>
                  <a:srgbClr val="FF0000"/>
                </a:solidFill>
                <a:latin typeface="Cambria" panose="02040503050406030204" pitchFamily="18" charset="0"/>
              </a:rPr>
              <a:t>VALUE</a:t>
            </a:r>
            <a:r>
              <a:rPr lang="en-GB" sz="900" dirty="0">
                <a:solidFill>
                  <a:srgbClr val="FF0000"/>
                </a:solidFill>
                <a:latin typeface="Cambria" panose="02040503050406030204" pitchFamily="18" charset="0"/>
              </a:rPr>
              <a:t> in this matter.</a:t>
            </a:r>
            <a:endParaRPr kumimoji="0" lang="en-GB" sz="900" i="0" u="none" strike="noStrike" cap="none" spc="0" normalizeH="0" baseline="0" dirty="0">
              <a:ln>
                <a:noFill/>
              </a:ln>
              <a:solidFill>
                <a:srgbClr val="FF0000"/>
              </a:solidFill>
              <a:effectLst/>
              <a:uFillTx/>
              <a:latin typeface="Cambria" panose="02040503050406030204" pitchFamily="18" charset="0"/>
              <a:sym typeface="Helvetica"/>
            </a:endParaRPr>
          </a:p>
        </p:txBody>
      </p:sp>
      <p:sp>
        <p:nvSpPr>
          <p:cNvPr id="15" name="Rounded Rectangular Callout 14"/>
          <p:cNvSpPr/>
          <p:nvPr/>
        </p:nvSpPr>
        <p:spPr>
          <a:xfrm>
            <a:off x="5301040" y="4140000"/>
            <a:ext cx="2340000" cy="900000"/>
          </a:xfrm>
          <a:prstGeom prst="wedgeRoundRectCallout">
            <a:avLst>
              <a:gd name="adj1" fmla="val -92117"/>
              <a:gd name="adj2" fmla="val -96660"/>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900" b="1" dirty="0">
                <a:solidFill>
                  <a:srgbClr val="FF0000"/>
                </a:solidFill>
                <a:latin typeface="Cambria" panose="02040503050406030204" pitchFamily="18" charset="0"/>
              </a:rPr>
              <a:t>Operations:</a:t>
            </a:r>
            <a:r>
              <a:rPr lang="en-GB" sz="900" dirty="0">
                <a:solidFill>
                  <a:srgbClr val="FF0000"/>
                </a:solidFill>
                <a:latin typeface="Cambria" panose="02040503050406030204" pitchFamily="18" charset="0"/>
              </a:rPr>
              <a:t> These are all the activities (for example production floor or production line) that convert inputs of products or services into semi-finished or finished products. Operational systems are the guiding principle for the creation of </a:t>
            </a:r>
            <a:r>
              <a:rPr lang="en-GB" sz="900" b="1" u="sng" dirty="0">
                <a:solidFill>
                  <a:srgbClr val="FF0000"/>
                </a:solidFill>
                <a:latin typeface="Cambria" panose="02040503050406030204" pitchFamily="18" charset="0"/>
              </a:rPr>
              <a:t>VALUE</a:t>
            </a:r>
            <a:r>
              <a:rPr lang="en-GB" sz="900" dirty="0">
                <a:solidFill>
                  <a:srgbClr val="FF0000"/>
                </a:solidFill>
                <a:latin typeface="Cambria" panose="02040503050406030204" pitchFamily="18" charset="0"/>
              </a:rPr>
              <a:t>.</a:t>
            </a:r>
            <a:endParaRPr kumimoji="0" lang="en-GB" sz="900" i="0" u="none" strike="noStrike" cap="none" spc="0" normalizeH="0" baseline="0" dirty="0">
              <a:ln>
                <a:noFill/>
              </a:ln>
              <a:solidFill>
                <a:srgbClr val="FF0000"/>
              </a:solidFill>
              <a:effectLst/>
              <a:uFillTx/>
              <a:latin typeface="Cambria" panose="02040503050406030204" pitchFamily="18" charset="0"/>
              <a:sym typeface="Helvetica"/>
            </a:endParaRPr>
          </a:p>
        </p:txBody>
      </p:sp>
      <p:sp>
        <p:nvSpPr>
          <p:cNvPr id="17" name="Rounded Rectangular Callout 16"/>
          <p:cNvSpPr/>
          <p:nvPr/>
        </p:nvSpPr>
        <p:spPr>
          <a:xfrm>
            <a:off x="6574543" y="3318608"/>
            <a:ext cx="2232000" cy="756000"/>
          </a:xfrm>
          <a:prstGeom prst="wedgeRoundRectCallout">
            <a:avLst>
              <a:gd name="adj1" fmla="val -136838"/>
              <a:gd name="adj2" fmla="val 458"/>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900" b="1" dirty="0">
                <a:latin typeface="Cambria" panose="02040503050406030204" pitchFamily="18" charset="0"/>
              </a:rPr>
              <a:t>Outbound Logistics: </a:t>
            </a:r>
            <a:r>
              <a:rPr lang="en-GB" sz="900" dirty="0">
                <a:latin typeface="Cambria" panose="02040503050406030204" pitchFamily="18" charset="0"/>
              </a:rPr>
              <a:t>These are all activities that are related to delivering the products and services to the customer. These include, for instance, storage, distribution (systems) and transport.</a:t>
            </a:r>
            <a:endParaRPr kumimoji="0" lang="en-GB" sz="900" i="0" u="none" strike="noStrike" cap="none" spc="0" normalizeH="0" baseline="0" dirty="0">
              <a:ln>
                <a:noFill/>
              </a:ln>
              <a:solidFill>
                <a:srgbClr val="000000"/>
              </a:solidFill>
              <a:effectLst/>
              <a:uFillTx/>
              <a:latin typeface="Cambria" panose="02040503050406030204" pitchFamily="18" charset="0"/>
              <a:sym typeface="Helvetica"/>
            </a:endParaRPr>
          </a:p>
        </p:txBody>
      </p:sp>
      <p:sp>
        <p:nvSpPr>
          <p:cNvPr id="18" name="Rounded Rectangular Callout 17"/>
          <p:cNvSpPr/>
          <p:nvPr/>
        </p:nvSpPr>
        <p:spPr>
          <a:xfrm>
            <a:off x="6741722" y="2083976"/>
            <a:ext cx="2094717" cy="1152000"/>
          </a:xfrm>
          <a:prstGeom prst="wedgeRoundRectCallout">
            <a:avLst>
              <a:gd name="adj1" fmla="val -125302"/>
              <a:gd name="adj2" fmla="val 74554"/>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900" b="1" dirty="0">
                <a:latin typeface="Cambria" panose="02040503050406030204" pitchFamily="18" charset="0"/>
              </a:rPr>
              <a:t>Marketing and Sales: </a:t>
            </a:r>
            <a:r>
              <a:rPr lang="en-GB" sz="900" dirty="0">
                <a:latin typeface="Cambria" panose="02040503050406030204" pitchFamily="18" charset="0"/>
              </a:rPr>
              <a:t>These are all processes related to putting the products and services in the markets including managing and generating customer relationships. The guiding principles are setting oneself apart from the competition and creating advantages for the customer.</a:t>
            </a:r>
            <a:endParaRPr kumimoji="0" lang="en-GB" sz="900" i="0" u="none" strike="noStrike" cap="none" spc="0" normalizeH="0" baseline="0" dirty="0">
              <a:ln>
                <a:noFill/>
              </a:ln>
              <a:solidFill>
                <a:srgbClr val="000000"/>
              </a:solidFill>
              <a:effectLst/>
              <a:uFillTx/>
              <a:latin typeface="Cambria" panose="02040503050406030204" pitchFamily="18" charset="0"/>
              <a:sym typeface="Helvetica"/>
            </a:endParaRPr>
          </a:p>
        </p:txBody>
      </p:sp>
      <p:sp>
        <p:nvSpPr>
          <p:cNvPr id="19" name="Rounded Rectangular Callout 18"/>
          <p:cNvSpPr/>
          <p:nvPr/>
        </p:nvSpPr>
        <p:spPr>
          <a:xfrm>
            <a:off x="5943987" y="1147682"/>
            <a:ext cx="2160000" cy="868318"/>
          </a:xfrm>
          <a:prstGeom prst="wedgeRoundRectCallout">
            <a:avLst>
              <a:gd name="adj1" fmla="val -66038"/>
              <a:gd name="adj2" fmla="val 184384"/>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900" b="1" dirty="0">
                <a:solidFill>
                  <a:srgbClr val="FF0000"/>
                </a:solidFill>
                <a:latin typeface="Cambria" panose="02040503050406030204" pitchFamily="18" charset="0"/>
              </a:rPr>
              <a:t>Service: </a:t>
            </a:r>
            <a:r>
              <a:rPr lang="en-GB" sz="900" dirty="0">
                <a:solidFill>
                  <a:srgbClr val="FF0000"/>
                </a:solidFill>
                <a:latin typeface="Cambria" panose="02040503050406030204" pitchFamily="18" charset="0"/>
              </a:rPr>
              <a:t>This includes all activities that maintain the </a:t>
            </a:r>
            <a:r>
              <a:rPr lang="en-GB" sz="900" b="1" u="sng" dirty="0">
                <a:solidFill>
                  <a:srgbClr val="FF0000"/>
                </a:solidFill>
                <a:latin typeface="Cambria" panose="02040503050406030204" pitchFamily="18" charset="0"/>
              </a:rPr>
              <a:t>VALUE</a:t>
            </a:r>
            <a:r>
              <a:rPr lang="en-GB" sz="900" dirty="0">
                <a:solidFill>
                  <a:srgbClr val="FF0000"/>
                </a:solidFill>
                <a:latin typeface="Cambria" panose="02040503050406030204" pitchFamily="18" charset="0"/>
              </a:rPr>
              <a:t> of the products or service to customers as soon as a relationship has developed based on the procurement of services and products.</a:t>
            </a:r>
            <a:endParaRPr kumimoji="0" lang="en-GB" sz="900" i="0" u="none" strike="noStrike" cap="none" spc="0" normalizeH="0" baseline="0" dirty="0">
              <a:ln>
                <a:noFill/>
              </a:ln>
              <a:solidFill>
                <a:srgbClr val="FF0000"/>
              </a:solidFill>
              <a:effectLst/>
              <a:uFillTx/>
              <a:latin typeface="Cambria" panose="02040503050406030204" pitchFamily="18" charset="0"/>
              <a:sym typeface="Helvetica"/>
            </a:endParaRPr>
          </a:p>
        </p:txBody>
      </p:sp>
    </p:spTree>
    <p:extLst>
      <p:ext uri="{BB962C8B-B14F-4D97-AF65-F5344CB8AC3E}">
        <p14:creationId xmlns:p14="http://schemas.microsoft.com/office/powerpoint/2010/main" val="2988479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up)">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up)">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up)">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up)">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up)">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wipe(up)">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wipe(up)">
                                      <p:cBhvr>
                                        <p:cTn id="37" dur="5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wipe(up)">
                                      <p:cBhvr>
                                        <p:cTn id="42" dur="500"/>
                                        <p:tgtEl>
                                          <p:spTgt spid="18"/>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1"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wipe(up)">
                                      <p:cBhvr>
                                        <p:cTn id="4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2" grpId="0" animBg="1"/>
      <p:bldP spid="13" grpId="0" animBg="1"/>
      <p:bldP spid="14" grpId="0" animBg="1"/>
      <p:bldP spid="15" grpId="0" animBg="1"/>
      <p:bldP spid="17" grpId="0" animBg="1"/>
      <p:bldP spid="18" grpId="0" animBg="1"/>
      <p:bldP spid="1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884466" y="119126"/>
            <a:ext cx="7200897" cy="977900"/>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Types of Value Chains AND Vertical Linkages</a:t>
            </a:r>
            <a:endParaRPr lang="en-GB" dirty="0">
              <a:latin typeface="Cambria" panose="02040503050406030204" pitchFamily="18" charset="0"/>
            </a:endParaRPr>
          </a:p>
        </p:txBody>
      </p:sp>
      <p:sp>
        <p:nvSpPr>
          <p:cNvPr id="103" name="Content Placeholder 2"/>
          <p:cNvSpPr txBox="1">
            <a:spLocks noGrp="1"/>
          </p:cNvSpPr>
          <p:nvPr>
            <p:ph idx="1"/>
          </p:nvPr>
        </p:nvSpPr>
        <p:spPr>
          <a:xfrm>
            <a:off x="432695" y="994867"/>
            <a:ext cx="8309284" cy="3540557"/>
          </a:xfrm>
          <a:prstGeom prst="rect">
            <a:avLst/>
          </a:prstGeom>
        </p:spPr>
        <p:txBody>
          <a:bodyPr>
            <a:normAutofit/>
          </a:bodyPr>
          <a:lstStyle/>
          <a:p>
            <a:pPr>
              <a:spcBef>
                <a:spcPts val="400"/>
              </a:spcBef>
              <a:buFont typeface="Wingdings" panose="05000000000000000000" pitchFamily="2" charset="2"/>
              <a:buChar char="v"/>
            </a:pPr>
            <a:r>
              <a:rPr lang="en-GB" dirty="0">
                <a:latin typeface="Cambria" panose="02040503050406030204" pitchFamily="18" charset="0"/>
              </a:rPr>
              <a:t>Value Chain is categorised into three types based on the type of organisations/sector. </a:t>
            </a:r>
          </a:p>
          <a:p>
            <a:pPr lvl="1">
              <a:spcBef>
                <a:spcPts val="0"/>
              </a:spcBef>
              <a:buFont typeface="Courier New" panose="02070309020205020404" pitchFamily="49" charset="0"/>
              <a:buChar char="o"/>
            </a:pPr>
            <a:r>
              <a:rPr lang="en-GB" sz="1400" i="1" dirty="0">
                <a:latin typeface="Cambria" panose="02040503050406030204" pitchFamily="18" charset="0"/>
              </a:rPr>
              <a:t>Manufacturing based. </a:t>
            </a:r>
          </a:p>
          <a:p>
            <a:pPr lvl="1">
              <a:lnSpc>
                <a:spcPct val="100000"/>
              </a:lnSpc>
              <a:spcBef>
                <a:spcPts val="0"/>
              </a:spcBef>
              <a:buFont typeface="Courier New" panose="02070309020205020404" pitchFamily="49" charset="0"/>
              <a:buChar char="o"/>
            </a:pPr>
            <a:r>
              <a:rPr lang="en-GB" sz="1400" i="1" dirty="0">
                <a:latin typeface="Cambria" panose="02040503050406030204" pitchFamily="18" charset="0"/>
              </a:rPr>
              <a:t>Service based. </a:t>
            </a:r>
          </a:p>
          <a:p>
            <a:pPr lvl="1">
              <a:lnSpc>
                <a:spcPct val="100000"/>
              </a:lnSpc>
              <a:spcBef>
                <a:spcPts val="0"/>
              </a:spcBef>
              <a:buFont typeface="Courier New" panose="02070309020205020404" pitchFamily="49" charset="0"/>
              <a:buChar char="o"/>
            </a:pPr>
            <a:r>
              <a:rPr lang="en-GB" sz="1400" i="1" dirty="0">
                <a:latin typeface="Cambria" panose="02040503050406030204" pitchFamily="18" charset="0"/>
              </a:rPr>
              <a:t>Both manufacturing and service based.</a:t>
            </a:r>
          </a:p>
          <a:p>
            <a:pPr>
              <a:spcBef>
                <a:spcPts val="400"/>
              </a:spcBef>
              <a:buFont typeface="Wingdings" panose="05000000000000000000" pitchFamily="2" charset="2"/>
              <a:buChar char="v"/>
            </a:pPr>
            <a:endParaRPr lang="en-GB" sz="600" dirty="0">
              <a:latin typeface="Cambria" panose="02040503050406030204" pitchFamily="18" charset="0"/>
            </a:endParaRPr>
          </a:p>
          <a:p>
            <a:pPr>
              <a:spcBef>
                <a:spcPts val="400"/>
              </a:spcBef>
              <a:buFont typeface="Wingdings" panose="05000000000000000000" pitchFamily="2" charset="2"/>
              <a:buChar char="v"/>
            </a:pPr>
            <a:r>
              <a:rPr lang="en-GB" dirty="0">
                <a:latin typeface="Cambria" panose="02040503050406030204" pitchFamily="18" charset="0"/>
              </a:rPr>
              <a:t>Linkages can also exist outside the organisation.</a:t>
            </a:r>
          </a:p>
          <a:p>
            <a:pPr>
              <a:spcBef>
                <a:spcPts val="400"/>
              </a:spcBef>
              <a:buFont typeface="Wingdings" panose="05000000000000000000" pitchFamily="2" charset="2"/>
              <a:buChar char="v"/>
            </a:pPr>
            <a:r>
              <a:rPr lang="en-GB" dirty="0">
                <a:latin typeface="Cambria" panose="02040503050406030204" pitchFamily="18" charset="0"/>
              </a:rPr>
              <a:t>There is a linkage between a organisation’s chain and the value chain of its suppliers and channels:</a:t>
            </a:r>
          </a:p>
          <a:p>
            <a:pPr>
              <a:spcBef>
                <a:spcPts val="400"/>
              </a:spcBef>
              <a:buFont typeface="Wingdings" panose="05000000000000000000" pitchFamily="2" charset="2"/>
              <a:buChar char="v"/>
            </a:pPr>
            <a:endParaRPr lang="en-GB" sz="200" dirty="0">
              <a:latin typeface="Cambria" panose="02040503050406030204" pitchFamily="18" charset="0"/>
            </a:endParaRPr>
          </a:p>
          <a:p>
            <a:pPr lvl="1">
              <a:lnSpc>
                <a:spcPct val="100000"/>
              </a:lnSpc>
              <a:spcBef>
                <a:spcPts val="0"/>
              </a:spcBef>
              <a:buFont typeface="Courier New" panose="02070309020205020404" pitchFamily="49" charset="0"/>
              <a:buChar char="o"/>
            </a:pPr>
            <a:r>
              <a:rPr lang="en-GB" sz="1400" i="1" dirty="0">
                <a:latin typeface="Cambria" panose="02040503050406030204" pitchFamily="18" charset="0"/>
              </a:rPr>
              <a:t>E.g. the activities of the raw materials suppliers affect the activities of the firm. </a:t>
            </a:r>
          </a:p>
          <a:p>
            <a:pPr lvl="1">
              <a:lnSpc>
                <a:spcPct val="100000"/>
              </a:lnSpc>
              <a:spcBef>
                <a:spcPts val="0"/>
              </a:spcBef>
              <a:buFont typeface="Courier New" panose="02070309020205020404" pitchFamily="49" charset="0"/>
              <a:buChar char="o"/>
            </a:pPr>
            <a:r>
              <a:rPr lang="en-GB" sz="1400" i="1" dirty="0">
                <a:latin typeface="Cambria" panose="02040503050406030204" pitchFamily="18" charset="0"/>
              </a:rPr>
              <a:t>Similarly, the activities of the distributor also affect the firm. </a:t>
            </a:r>
          </a:p>
        </p:txBody>
      </p:sp>
      <p:sp>
        <p:nvSpPr>
          <p:cNvPr id="4" name="Rectangle 3"/>
          <p:cNvSpPr/>
          <p:nvPr/>
        </p:nvSpPr>
        <p:spPr>
          <a:xfrm>
            <a:off x="8818192" y="4858505"/>
            <a:ext cx="285752" cy="28572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GB" sz="1000" dirty="0">
                <a:solidFill>
                  <a:srgbClr val="002060"/>
                </a:solidFill>
                <a:latin typeface="Cambria" panose="02040503050406030204" pitchFamily="18" charset="0"/>
                <a:ea typeface="Verdana" pitchFamily="34" charset="0"/>
                <a:cs typeface="Verdana" pitchFamily="34" charset="0"/>
              </a:rPr>
              <a:t>5</a:t>
            </a:r>
          </a:p>
        </p:txBody>
      </p:sp>
    </p:spTree>
    <p:extLst>
      <p:ext uri="{BB962C8B-B14F-4D97-AF65-F5344CB8AC3E}">
        <p14:creationId xmlns:p14="http://schemas.microsoft.com/office/powerpoint/2010/main" val="1837075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Applying the Value Chain to an Industry </a:t>
            </a:r>
            <a:endParaRPr lang="en-GB" dirty="0">
              <a:latin typeface="Cambria" panose="02040503050406030204" pitchFamily="18" charset="0"/>
            </a:endParaRPr>
          </a:p>
        </p:txBody>
      </p:sp>
      <p:sp>
        <p:nvSpPr>
          <p:cNvPr id="103" name="Content Placeholder 2"/>
          <p:cNvSpPr txBox="1">
            <a:spLocks noGrp="1"/>
          </p:cNvSpPr>
          <p:nvPr>
            <p:ph idx="1"/>
          </p:nvPr>
        </p:nvSpPr>
        <p:spPr>
          <a:xfrm>
            <a:off x="628637" y="2032639"/>
            <a:ext cx="8309284" cy="3540557"/>
          </a:xfrm>
          <a:prstGeom prst="rect">
            <a:avLst/>
          </a:prstGeom>
        </p:spPr>
        <p:txBody>
          <a:bodyPr>
            <a:normAutofit/>
          </a:bodyPr>
          <a:lstStyle/>
          <a:p>
            <a:pPr>
              <a:spcBef>
                <a:spcPts val="400"/>
              </a:spcBef>
              <a:buFont typeface="Wingdings" panose="05000000000000000000" pitchFamily="2" charset="2"/>
              <a:buChar char="v"/>
            </a:pPr>
            <a:r>
              <a:rPr lang="en-GB" dirty="0">
                <a:latin typeface="Cambria" panose="02040503050406030204" pitchFamily="18" charset="0"/>
              </a:rPr>
              <a:t>The value chains of the different firms within an industry vary from one another. </a:t>
            </a:r>
          </a:p>
          <a:p>
            <a:pPr>
              <a:spcBef>
                <a:spcPts val="400"/>
              </a:spcBef>
              <a:buFont typeface="Wingdings" panose="05000000000000000000" pitchFamily="2" charset="2"/>
              <a:buChar char="v"/>
            </a:pPr>
            <a:r>
              <a:rPr lang="en-GB" dirty="0">
                <a:latin typeface="Cambria" panose="02040503050406030204" pitchFamily="18" charset="0"/>
              </a:rPr>
              <a:t>In fact, the differences in the value chains among the different industry players provide the source of competitive advantages between these players. </a:t>
            </a:r>
          </a:p>
          <a:p>
            <a:pPr>
              <a:spcBef>
                <a:spcPts val="400"/>
              </a:spcBef>
              <a:buFont typeface="Wingdings" panose="05000000000000000000" pitchFamily="2" charset="2"/>
              <a:buChar char="v"/>
            </a:pPr>
            <a:r>
              <a:rPr lang="en-GB" dirty="0">
                <a:latin typeface="Cambria" panose="02040503050406030204" pitchFamily="18" charset="0"/>
              </a:rPr>
              <a:t>The extended value chain</a:t>
            </a:r>
          </a:p>
          <a:p>
            <a:pPr lvl="1">
              <a:spcBef>
                <a:spcPts val="400"/>
              </a:spcBef>
              <a:buFont typeface="Wingdings" panose="05000000000000000000" pitchFamily="2" charset="2"/>
              <a:buChar char="v"/>
            </a:pPr>
            <a:r>
              <a:rPr lang="en-GB" dirty="0">
                <a:latin typeface="Cambria" panose="02040503050406030204" pitchFamily="18" charset="0"/>
              </a:rPr>
              <a:t>Extended enterprise</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93717" y="4191077"/>
            <a:ext cx="1416243" cy="95242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09941" y="2844419"/>
            <a:ext cx="2569941" cy="2359104"/>
          </a:xfrm>
          <a:prstGeom prst="rect">
            <a:avLst/>
          </a:prstGeom>
        </p:spPr>
      </p:pic>
    </p:spTree>
    <p:extLst>
      <p:ext uri="{BB962C8B-B14F-4D97-AF65-F5344CB8AC3E}">
        <p14:creationId xmlns:p14="http://schemas.microsoft.com/office/powerpoint/2010/main" val="2437008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prstGeom prst="rect">
            <a:avLst/>
          </a:prstGeom>
        </p:spPr>
        <p:txBody>
          <a:bodyPr/>
          <a:lstStyle/>
          <a:p>
            <a:pPr>
              <a:spcBef>
                <a:spcPts val="400"/>
              </a:spcBef>
            </a:pPr>
            <a:r>
              <a:rPr lang="en-GB" dirty="0">
                <a:solidFill>
                  <a:srgbClr val="C00000"/>
                </a:solidFill>
                <a:latin typeface="Cambria" panose="02040503050406030204" pitchFamily="18" charset="0"/>
              </a:rPr>
              <a:t>The Bigger Picture </a:t>
            </a:r>
            <a:endParaRPr lang="en-GB" dirty="0">
              <a:latin typeface="Cambria" panose="02040503050406030204" pitchFamily="18" charset="0"/>
            </a:endParaRPr>
          </a:p>
        </p:txBody>
      </p:sp>
      <p:sp>
        <p:nvSpPr>
          <p:cNvPr id="103" name="Content Placeholder 2"/>
          <p:cNvSpPr txBox="1">
            <a:spLocks noGrp="1"/>
          </p:cNvSpPr>
          <p:nvPr>
            <p:ph idx="1"/>
          </p:nvPr>
        </p:nvSpPr>
        <p:spPr>
          <a:xfrm>
            <a:off x="722981" y="1440567"/>
            <a:ext cx="8309284" cy="1266324"/>
          </a:xfrm>
          <a:prstGeom prst="rect">
            <a:avLst/>
          </a:prstGeom>
        </p:spPr>
        <p:txBody>
          <a:bodyPr>
            <a:normAutofit/>
          </a:bodyPr>
          <a:lstStyle/>
          <a:p>
            <a:pPr>
              <a:spcBef>
                <a:spcPts val="400"/>
              </a:spcBef>
              <a:buFont typeface="Wingdings" panose="05000000000000000000" pitchFamily="2" charset="2"/>
              <a:buChar char="v"/>
            </a:pPr>
            <a:r>
              <a:rPr lang="en-GB" dirty="0">
                <a:latin typeface="Cambria" panose="02040503050406030204" pitchFamily="18" charset="0"/>
              </a:rPr>
              <a:t>Organisation’s value chain is part of a bigger value chain.</a:t>
            </a:r>
          </a:p>
          <a:p>
            <a:pPr>
              <a:spcBef>
                <a:spcPts val="400"/>
              </a:spcBef>
              <a:buFont typeface="Wingdings" panose="05000000000000000000" pitchFamily="2" charset="2"/>
              <a:buChar char="v"/>
            </a:pPr>
            <a:r>
              <a:rPr lang="en-GB" dirty="0">
                <a:latin typeface="Cambria" panose="02040503050406030204" pitchFamily="18" charset="0"/>
              </a:rPr>
              <a:t>Competitive advantage also depends on the management of connections with other organisations’ value chains </a:t>
            </a:r>
          </a:p>
        </p:txBody>
      </p:sp>
      <p:grpSp>
        <p:nvGrpSpPr>
          <p:cNvPr id="5" name="Group 4"/>
          <p:cNvGrpSpPr/>
          <p:nvPr/>
        </p:nvGrpSpPr>
        <p:grpSpPr>
          <a:xfrm>
            <a:off x="6616399" y="2943276"/>
            <a:ext cx="1326635" cy="1326383"/>
            <a:chOff x="7330796" y="2066082"/>
            <a:chExt cx="1326635" cy="1326383"/>
          </a:xfrm>
        </p:grpSpPr>
        <p:sp>
          <p:nvSpPr>
            <p:cNvPr id="6" name="Oval 5"/>
            <p:cNvSpPr/>
            <p:nvPr/>
          </p:nvSpPr>
          <p:spPr>
            <a:xfrm>
              <a:off x="7330796" y="2066082"/>
              <a:ext cx="1326635" cy="1326383"/>
            </a:xfrm>
            <a:prstGeom prst="ellipse">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7" name="Freeform 6"/>
            <p:cNvSpPr/>
            <p:nvPr/>
          </p:nvSpPr>
          <p:spPr>
            <a:xfrm>
              <a:off x="7375467" y="2110303"/>
              <a:ext cx="1238137" cy="1237942"/>
            </a:xfrm>
            <a:custGeom>
              <a:avLst/>
              <a:gdLst>
                <a:gd name="connsiteX0" fmla="*/ 0 w 1238137"/>
                <a:gd name="connsiteY0" fmla="*/ 618971 h 1237942"/>
                <a:gd name="connsiteX1" fmla="*/ 619069 w 1238137"/>
                <a:gd name="connsiteY1" fmla="*/ 0 h 1237942"/>
                <a:gd name="connsiteX2" fmla="*/ 1238138 w 1238137"/>
                <a:gd name="connsiteY2" fmla="*/ 618971 h 1237942"/>
                <a:gd name="connsiteX3" fmla="*/ 619069 w 1238137"/>
                <a:gd name="connsiteY3" fmla="*/ 1237942 h 1237942"/>
                <a:gd name="connsiteX4" fmla="*/ 0 w 1238137"/>
                <a:gd name="connsiteY4" fmla="*/ 618971 h 1237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137" h="1237942">
                  <a:moveTo>
                    <a:pt x="0" y="618971"/>
                  </a:moveTo>
                  <a:cubicBezTo>
                    <a:pt x="0" y="277123"/>
                    <a:pt x="277167" y="0"/>
                    <a:pt x="619069" y="0"/>
                  </a:cubicBezTo>
                  <a:cubicBezTo>
                    <a:pt x="960971" y="0"/>
                    <a:pt x="1238138" y="277123"/>
                    <a:pt x="1238138" y="618971"/>
                  </a:cubicBezTo>
                  <a:cubicBezTo>
                    <a:pt x="1238138" y="960819"/>
                    <a:pt x="960971" y="1237942"/>
                    <a:pt x="619069" y="1237942"/>
                  </a:cubicBezTo>
                  <a:cubicBezTo>
                    <a:pt x="277167" y="1237942"/>
                    <a:pt x="0" y="960819"/>
                    <a:pt x="0" y="618971"/>
                  </a:cubicBez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93507" tIns="193392" rIns="193508" bIns="193392" numCol="1" spcCol="1270" anchor="ctr" anchorCtr="0">
              <a:noAutofit/>
            </a:bodyPr>
            <a:lstStyle/>
            <a:p>
              <a:pPr lvl="0" algn="ctr" defTabSz="577850">
                <a:lnSpc>
                  <a:spcPct val="90000"/>
                </a:lnSpc>
                <a:spcBef>
                  <a:spcPct val="0"/>
                </a:spcBef>
                <a:spcAft>
                  <a:spcPct val="35000"/>
                </a:spcAft>
              </a:pPr>
              <a:r>
                <a:rPr lang="en-US" sz="1200" kern="1200" dirty="0">
                  <a:latin typeface="Cambria" panose="02040503050406030204" pitchFamily="18" charset="0"/>
                </a:rPr>
                <a:t>Buyer Value Chain</a:t>
              </a:r>
            </a:p>
          </p:txBody>
        </p:sp>
      </p:grpSp>
      <p:grpSp>
        <p:nvGrpSpPr>
          <p:cNvPr id="8" name="Group 7"/>
          <p:cNvGrpSpPr/>
          <p:nvPr/>
        </p:nvGrpSpPr>
        <p:grpSpPr>
          <a:xfrm>
            <a:off x="5246029" y="2943127"/>
            <a:ext cx="1326448" cy="1326448"/>
            <a:chOff x="5960426" y="2065933"/>
            <a:chExt cx="1326448" cy="1326448"/>
          </a:xfrm>
        </p:grpSpPr>
        <p:sp>
          <p:nvSpPr>
            <p:cNvPr id="9" name="Teardrop 8"/>
            <p:cNvSpPr/>
            <p:nvPr/>
          </p:nvSpPr>
          <p:spPr>
            <a:xfrm rot="2700000">
              <a:off x="5960426" y="2065933"/>
              <a:ext cx="1326448" cy="1326448"/>
            </a:xfrm>
            <a:prstGeom prst="teardrop">
              <a:avLst>
                <a:gd name="adj" fmla="val 10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10" name="Freeform 9"/>
            <p:cNvSpPr/>
            <p:nvPr/>
          </p:nvSpPr>
          <p:spPr>
            <a:xfrm>
              <a:off x="6005004" y="2110303"/>
              <a:ext cx="1238137" cy="1237942"/>
            </a:xfrm>
            <a:custGeom>
              <a:avLst/>
              <a:gdLst>
                <a:gd name="connsiteX0" fmla="*/ 0 w 1238137"/>
                <a:gd name="connsiteY0" fmla="*/ 618971 h 1237942"/>
                <a:gd name="connsiteX1" fmla="*/ 619069 w 1238137"/>
                <a:gd name="connsiteY1" fmla="*/ 0 h 1237942"/>
                <a:gd name="connsiteX2" fmla="*/ 1238138 w 1238137"/>
                <a:gd name="connsiteY2" fmla="*/ 618971 h 1237942"/>
                <a:gd name="connsiteX3" fmla="*/ 619069 w 1238137"/>
                <a:gd name="connsiteY3" fmla="*/ 1237942 h 1237942"/>
                <a:gd name="connsiteX4" fmla="*/ 0 w 1238137"/>
                <a:gd name="connsiteY4" fmla="*/ 618971 h 1237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137" h="1237942">
                  <a:moveTo>
                    <a:pt x="0" y="618971"/>
                  </a:moveTo>
                  <a:cubicBezTo>
                    <a:pt x="0" y="277123"/>
                    <a:pt x="277167" y="0"/>
                    <a:pt x="619069" y="0"/>
                  </a:cubicBezTo>
                  <a:cubicBezTo>
                    <a:pt x="960971" y="0"/>
                    <a:pt x="1238138" y="277123"/>
                    <a:pt x="1238138" y="618971"/>
                  </a:cubicBezTo>
                  <a:cubicBezTo>
                    <a:pt x="1238138" y="960819"/>
                    <a:pt x="960971" y="1237942"/>
                    <a:pt x="619069" y="1237942"/>
                  </a:cubicBezTo>
                  <a:cubicBezTo>
                    <a:pt x="277167" y="1237942"/>
                    <a:pt x="0" y="960819"/>
                    <a:pt x="0" y="618971"/>
                  </a:cubicBez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93507" tIns="193392" rIns="193508" bIns="193392" numCol="1" spcCol="1270" anchor="ctr" anchorCtr="0">
              <a:noAutofit/>
            </a:bodyPr>
            <a:lstStyle/>
            <a:p>
              <a:pPr lvl="0" algn="ctr" defTabSz="577850">
                <a:lnSpc>
                  <a:spcPct val="90000"/>
                </a:lnSpc>
                <a:spcBef>
                  <a:spcPct val="0"/>
                </a:spcBef>
                <a:spcAft>
                  <a:spcPct val="35000"/>
                </a:spcAft>
              </a:pPr>
              <a:r>
                <a:rPr lang="en-US" sz="1200" kern="1200" dirty="0">
                  <a:latin typeface="Cambria" panose="02040503050406030204" pitchFamily="18" charset="0"/>
                </a:rPr>
                <a:t>Channel Value Chain</a:t>
              </a:r>
            </a:p>
          </p:txBody>
        </p:sp>
      </p:grpSp>
      <p:grpSp>
        <p:nvGrpSpPr>
          <p:cNvPr id="11" name="Group 10"/>
          <p:cNvGrpSpPr/>
          <p:nvPr/>
        </p:nvGrpSpPr>
        <p:grpSpPr>
          <a:xfrm>
            <a:off x="3875566" y="2943127"/>
            <a:ext cx="1326448" cy="1326448"/>
            <a:chOff x="4589963" y="2065933"/>
            <a:chExt cx="1326448" cy="1326448"/>
          </a:xfrm>
        </p:grpSpPr>
        <p:sp>
          <p:nvSpPr>
            <p:cNvPr id="12" name="Teardrop 11"/>
            <p:cNvSpPr/>
            <p:nvPr/>
          </p:nvSpPr>
          <p:spPr>
            <a:xfrm rot="2700000">
              <a:off x="4589963" y="2065933"/>
              <a:ext cx="1326448" cy="1326448"/>
            </a:xfrm>
            <a:prstGeom prst="teardrop">
              <a:avLst>
                <a:gd name="adj" fmla="val 10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13" name="Freeform 12"/>
            <p:cNvSpPr/>
            <p:nvPr/>
          </p:nvSpPr>
          <p:spPr>
            <a:xfrm>
              <a:off x="4634540" y="2110303"/>
              <a:ext cx="1238137" cy="1237942"/>
            </a:xfrm>
            <a:custGeom>
              <a:avLst/>
              <a:gdLst>
                <a:gd name="connsiteX0" fmla="*/ 0 w 1238137"/>
                <a:gd name="connsiteY0" fmla="*/ 618971 h 1237942"/>
                <a:gd name="connsiteX1" fmla="*/ 619069 w 1238137"/>
                <a:gd name="connsiteY1" fmla="*/ 0 h 1237942"/>
                <a:gd name="connsiteX2" fmla="*/ 1238138 w 1238137"/>
                <a:gd name="connsiteY2" fmla="*/ 618971 h 1237942"/>
                <a:gd name="connsiteX3" fmla="*/ 619069 w 1238137"/>
                <a:gd name="connsiteY3" fmla="*/ 1237942 h 1237942"/>
                <a:gd name="connsiteX4" fmla="*/ 0 w 1238137"/>
                <a:gd name="connsiteY4" fmla="*/ 618971 h 1237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137" h="1237942">
                  <a:moveTo>
                    <a:pt x="0" y="618971"/>
                  </a:moveTo>
                  <a:cubicBezTo>
                    <a:pt x="0" y="277123"/>
                    <a:pt x="277167" y="0"/>
                    <a:pt x="619069" y="0"/>
                  </a:cubicBezTo>
                  <a:cubicBezTo>
                    <a:pt x="960971" y="0"/>
                    <a:pt x="1238138" y="277123"/>
                    <a:pt x="1238138" y="618971"/>
                  </a:cubicBezTo>
                  <a:cubicBezTo>
                    <a:pt x="1238138" y="960819"/>
                    <a:pt x="960971" y="1237942"/>
                    <a:pt x="619069" y="1237942"/>
                  </a:cubicBezTo>
                  <a:cubicBezTo>
                    <a:pt x="277167" y="1237942"/>
                    <a:pt x="0" y="960819"/>
                    <a:pt x="0" y="618971"/>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8000" tIns="193392" rIns="36000" bIns="193392" numCol="1" spcCol="1270" anchor="ctr" anchorCtr="0">
              <a:noAutofit/>
            </a:bodyPr>
            <a:lstStyle/>
            <a:p>
              <a:pPr lvl="0" algn="ctr" defTabSz="577850">
                <a:lnSpc>
                  <a:spcPct val="90000"/>
                </a:lnSpc>
                <a:spcBef>
                  <a:spcPct val="0"/>
                </a:spcBef>
                <a:spcAft>
                  <a:spcPct val="35000"/>
                </a:spcAft>
              </a:pPr>
              <a:r>
                <a:rPr lang="en-US" sz="1200" b="1" kern="1200" dirty="0">
                  <a:latin typeface="Cambria" panose="02040503050406030204" pitchFamily="18" charset="0"/>
                </a:rPr>
                <a:t>Organisation Value Chain</a:t>
              </a:r>
            </a:p>
          </p:txBody>
        </p:sp>
      </p:grpSp>
      <p:grpSp>
        <p:nvGrpSpPr>
          <p:cNvPr id="14" name="Group 13"/>
          <p:cNvGrpSpPr/>
          <p:nvPr/>
        </p:nvGrpSpPr>
        <p:grpSpPr>
          <a:xfrm>
            <a:off x="2505102" y="2943127"/>
            <a:ext cx="1326448" cy="1326448"/>
            <a:chOff x="3219499" y="2065933"/>
            <a:chExt cx="1326448" cy="1326448"/>
          </a:xfrm>
        </p:grpSpPr>
        <p:sp>
          <p:nvSpPr>
            <p:cNvPr id="15" name="Teardrop 14"/>
            <p:cNvSpPr/>
            <p:nvPr/>
          </p:nvSpPr>
          <p:spPr>
            <a:xfrm rot="2700000">
              <a:off x="3219499" y="2065933"/>
              <a:ext cx="1326448" cy="1326448"/>
            </a:xfrm>
            <a:prstGeom prst="teardrop">
              <a:avLst>
                <a:gd name="adj" fmla="val 100000"/>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16" name="Freeform 15"/>
            <p:cNvSpPr/>
            <p:nvPr/>
          </p:nvSpPr>
          <p:spPr>
            <a:xfrm>
              <a:off x="3264077" y="2110303"/>
              <a:ext cx="1238137" cy="1237942"/>
            </a:xfrm>
            <a:custGeom>
              <a:avLst/>
              <a:gdLst>
                <a:gd name="connsiteX0" fmla="*/ 0 w 1238137"/>
                <a:gd name="connsiteY0" fmla="*/ 618971 h 1237942"/>
                <a:gd name="connsiteX1" fmla="*/ 619069 w 1238137"/>
                <a:gd name="connsiteY1" fmla="*/ 0 h 1237942"/>
                <a:gd name="connsiteX2" fmla="*/ 1238138 w 1238137"/>
                <a:gd name="connsiteY2" fmla="*/ 618971 h 1237942"/>
                <a:gd name="connsiteX3" fmla="*/ 619069 w 1238137"/>
                <a:gd name="connsiteY3" fmla="*/ 1237942 h 1237942"/>
                <a:gd name="connsiteX4" fmla="*/ 0 w 1238137"/>
                <a:gd name="connsiteY4" fmla="*/ 618971 h 1237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137" h="1237942">
                  <a:moveTo>
                    <a:pt x="0" y="618971"/>
                  </a:moveTo>
                  <a:cubicBezTo>
                    <a:pt x="0" y="277123"/>
                    <a:pt x="277167" y="0"/>
                    <a:pt x="619069" y="0"/>
                  </a:cubicBezTo>
                  <a:cubicBezTo>
                    <a:pt x="960971" y="0"/>
                    <a:pt x="1238138" y="277123"/>
                    <a:pt x="1238138" y="618971"/>
                  </a:cubicBezTo>
                  <a:cubicBezTo>
                    <a:pt x="1238138" y="960819"/>
                    <a:pt x="960971" y="1237942"/>
                    <a:pt x="619069" y="1237942"/>
                  </a:cubicBezTo>
                  <a:cubicBezTo>
                    <a:pt x="277167" y="1237942"/>
                    <a:pt x="0" y="960819"/>
                    <a:pt x="0" y="618971"/>
                  </a:cubicBezTo>
                  <a:close/>
                </a:path>
              </a:pathLst>
            </a:cu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92664" tIns="193392" rIns="194351" bIns="193392" numCol="1" spcCol="1270" anchor="ctr" anchorCtr="0">
              <a:noAutofit/>
            </a:bodyPr>
            <a:lstStyle/>
            <a:p>
              <a:pPr lvl="0" algn="ctr" defTabSz="577850">
                <a:lnSpc>
                  <a:spcPct val="90000"/>
                </a:lnSpc>
                <a:spcBef>
                  <a:spcPct val="0"/>
                </a:spcBef>
                <a:spcAft>
                  <a:spcPct val="35000"/>
                </a:spcAft>
              </a:pPr>
              <a:r>
                <a:rPr lang="en-US" sz="1200" kern="1200" dirty="0">
                  <a:latin typeface="Cambria" panose="02040503050406030204" pitchFamily="18" charset="0"/>
                </a:rPr>
                <a:t>Supplier Value Chain</a:t>
              </a:r>
            </a:p>
          </p:txBody>
        </p:sp>
      </p:grpSp>
      <p:grpSp>
        <p:nvGrpSpPr>
          <p:cNvPr id="17" name="Group 16"/>
          <p:cNvGrpSpPr/>
          <p:nvPr/>
        </p:nvGrpSpPr>
        <p:grpSpPr>
          <a:xfrm>
            <a:off x="1134639" y="2943127"/>
            <a:ext cx="1326448" cy="1326448"/>
            <a:chOff x="1849036" y="2065933"/>
            <a:chExt cx="1326448" cy="1326448"/>
          </a:xfrm>
        </p:grpSpPr>
        <p:sp>
          <p:nvSpPr>
            <p:cNvPr id="18" name="Teardrop 17"/>
            <p:cNvSpPr/>
            <p:nvPr/>
          </p:nvSpPr>
          <p:spPr>
            <a:xfrm rot="2700000">
              <a:off x="1849036" y="2065933"/>
              <a:ext cx="1326448" cy="1326448"/>
            </a:xfrm>
            <a:prstGeom prst="teardrop">
              <a:avLst>
                <a:gd name="adj" fmla="val 100000"/>
              </a:avLst>
            </a:pr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sp>
        <p:sp>
          <p:nvSpPr>
            <p:cNvPr id="19" name="Freeform 18"/>
            <p:cNvSpPr/>
            <p:nvPr/>
          </p:nvSpPr>
          <p:spPr>
            <a:xfrm>
              <a:off x="1893613" y="2110303"/>
              <a:ext cx="1238137" cy="1237942"/>
            </a:xfrm>
            <a:custGeom>
              <a:avLst/>
              <a:gdLst>
                <a:gd name="connsiteX0" fmla="*/ 0 w 1238137"/>
                <a:gd name="connsiteY0" fmla="*/ 618971 h 1237942"/>
                <a:gd name="connsiteX1" fmla="*/ 619069 w 1238137"/>
                <a:gd name="connsiteY1" fmla="*/ 0 h 1237942"/>
                <a:gd name="connsiteX2" fmla="*/ 1238138 w 1238137"/>
                <a:gd name="connsiteY2" fmla="*/ 618971 h 1237942"/>
                <a:gd name="connsiteX3" fmla="*/ 619069 w 1238137"/>
                <a:gd name="connsiteY3" fmla="*/ 1237942 h 1237942"/>
                <a:gd name="connsiteX4" fmla="*/ 0 w 1238137"/>
                <a:gd name="connsiteY4" fmla="*/ 618971 h 1237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137" h="1237942">
                  <a:moveTo>
                    <a:pt x="0" y="618971"/>
                  </a:moveTo>
                  <a:cubicBezTo>
                    <a:pt x="0" y="277123"/>
                    <a:pt x="277167" y="0"/>
                    <a:pt x="619069" y="0"/>
                  </a:cubicBezTo>
                  <a:cubicBezTo>
                    <a:pt x="960971" y="0"/>
                    <a:pt x="1238138" y="277123"/>
                    <a:pt x="1238138" y="618971"/>
                  </a:cubicBezTo>
                  <a:cubicBezTo>
                    <a:pt x="1238138" y="960819"/>
                    <a:pt x="960971" y="1237942"/>
                    <a:pt x="619069" y="1237942"/>
                  </a:cubicBezTo>
                  <a:cubicBezTo>
                    <a:pt x="277167" y="1237942"/>
                    <a:pt x="0" y="960819"/>
                    <a:pt x="0" y="618971"/>
                  </a:cubicBezTo>
                  <a:close/>
                </a:path>
              </a:pathLst>
            </a:custGeom>
          </p:spPr>
          <p:style>
            <a:lnRef idx="2">
              <a:schemeClr val="accent6">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92664" tIns="193392" rIns="194351" bIns="193392" numCol="1" spcCol="1270" anchor="ctr" anchorCtr="0">
              <a:noAutofit/>
            </a:bodyPr>
            <a:lstStyle/>
            <a:p>
              <a:pPr lvl="0" algn="ctr" defTabSz="577850">
                <a:lnSpc>
                  <a:spcPct val="90000"/>
                </a:lnSpc>
                <a:spcBef>
                  <a:spcPct val="0"/>
                </a:spcBef>
                <a:spcAft>
                  <a:spcPct val="35000"/>
                </a:spcAft>
              </a:pPr>
              <a:r>
                <a:rPr lang="en-US" sz="1200" kern="1200" dirty="0">
                  <a:latin typeface="Cambria" panose="02040503050406030204" pitchFamily="18" charset="0"/>
                </a:rPr>
                <a:t>…</a:t>
              </a:r>
            </a:p>
          </p:txBody>
        </p:sp>
      </p:grpSp>
      <p:sp>
        <p:nvSpPr>
          <p:cNvPr id="2" name="Rectangle 1"/>
          <p:cNvSpPr/>
          <p:nvPr/>
        </p:nvSpPr>
        <p:spPr>
          <a:xfrm>
            <a:off x="3324355" y="2432957"/>
            <a:ext cx="2428870" cy="338554"/>
          </a:xfrm>
          <a:prstGeom prst="rect">
            <a:avLst/>
          </a:prstGeom>
        </p:spPr>
        <p:txBody>
          <a:bodyPr wrap="none">
            <a:spAutoFit/>
          </a:bodyPr>
          <a:lstStyle/>
          <a:p>
            <a:r>
              <a:rPr lang="en-GB" sz="1600" b="1" dirty="0">
                <a:solidFill>
                  <a:srgbClr val="FF0000"/>
                </a:solidFill>
                <a:latin typeface="Cambria" panose="02040503050406030204" pitchFamily="18" charset="0"/>
              </a:rPr>
              <a:t>The Value Chain System</a:t>
            </a:r>
            <a:endParaRPr lang="en-GB" sz="1600" b="1" dirty="0">
              <a:solidFill>
                <a:srgbClr val="FF0000"/>
              </a:solidFill>
            </a:endParaRPr>
          </a:p>
        </p:txBody>
      </p:sp>
    </p:spTree>
    <p:extLst>
      <p:ext uri="{BB962C8B-B14F-4D97-AF65-F5344CB8AC3E}">
        <p14:creationId xmlns:p14="http://schemas.microsoft.com/office/powerpoint/2010/main" val="3559991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419634" y="337687"/>
            <a:ext cx="6778524" cy="718942"/>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Operations Management – The Transformation Model</a:t>
            </a:r>
            <a:endParaRPr lang="en-GB" dirty="0">
              <a:latin typeface="Cambria" panose="02040503050406030204" pitchFamily="18" charset="0"/>
            </a:endParaRPr>
          </a:p>
        </p:txBody>
      </p:sp>
      <p:sp>
        <p:nvSpPr>
          <p:cNvPr id="103" name="Content Placeholder 2"/>
          <p:cNvSpPr txBox="1">
            <a:spLocks noGrp="1"/>
          </p:cNvSpPr>
          <p:nvPr>
            <p:ph idx="1"/>
          </p:nvPr>
        </p:nvSpPr>
        <p:spPr>
          <a:xfrm>
            <a:off x="432695" y="994867"/>
            <a:ext cx="8309284" cy="3906317"/>
          </a:xfrm>
          <a:prstGeom prst="rect">
            <a:avLst/>
          </a:prstGeom>
        </p:spPr>
        <p:txBody>
          <a:bodyPr>
            <a:normAutofit/>
          </a:bodyPr>
          <a:lstStyle/>
          <a:p>
            <a:pPr>
              <a:spcBef>
                <a:spcPts val="400"/>
              </a:spcBef>
              <a:buFont typeface="Wingdings" panose="05000000000000000000" pitchFamily="2" charset="2"/>
              <a:buChar char="v"/>
            </a:pPr>
            <a:r>
              <a:rPr lang="en-GB" dirty="0">
                <a:latin typeface="Cambria" panose="02040503050406030204" pitchFamily="18" charset="0"/>
              </a:rPr>
              <a:t>“Operations management is the activity of managing the resources which are devoted to the production and delivery of products and services.” </a:t>
            </a:r>
            <a:r>
              <a:rPr lang="en-GB" sz="1400" i="1" dirty="0">
                <a:latin typeface="Cambria" panose="02040503050406030204" pitchFamily="18" charset="0"/>
              </a:rPr>
              <a:t>– Slack et al., Operations Management 2016.</a:t>
            </a:r>
            <a:r>
              <a:rPr lang="en-GB" dirty="0">
                <a:latin typeface="Cambria" panose="02040503050406030204" pitchFamily="18" charset="0"/>
              </a:rPr>
              <a:t> </a:t>
            </a:r>
          </a:p>
          <a:p>
            <a:pPr>
              <a:spcBef>
                <a:spcPts val="400"/>
              </a:spcBef>
              <a:buFont typeface="Wingdings" panose="05000000000000000000" pitchFamily="2" charset="2"/>
              <a:buChar char="v"/>
            </a:pPr>
            <a:r>
              <a:rPr lang="en-GB" dirty="0">
                <a:latin typeface="Cambria" panose="02040503050406030204" pitchFamily="18" charset="0"/>
              </a:rPr>
              <a:t>Transformation Model – Organisations produce goods and services by converting input into outputs via a process known as the transformation process.</a:t>
            </a:r>
          </a:p>
        </p:txBody>
      </p:sp>
      <p:sp>
        <p:nvSpPr>
          <p:cNvPr id="3" name="Rectangle 2"/>
          <p:cNvSpPr/>
          <p:nvPr/>
        </p:nvSpPr>
        <p:spPr>
          <a:xfrm>
            <a:off x="665681" y="2799990"/>
            <a:ext cx="1580082" cy="769437"/>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1" vertOverflow="overflow" horzOverflow="overflow" vert="horz" wrap="square" lIns="45718" tIns="45718" rIns="45718" bIns="45718" numCol="1" spcCol="38100" rtlCol="0" anchor="ctr">
            <a:spAutoFit/>
          </a:bodyPr>
          <a:lstStyle/>
          <a:p>
            <a:pPr marL="0" marR="0" indent="0" algn="ctr" defTabSz="685800" rtl="0" fontAlgn="auto" latinLnBrk="0" hangingPunct="0">
              <a:lnSpc>
                <a:spcPct val="100000"/>
              </a:lnSpc>
              <a:spcBef>
                <a:spcPts val="0"/>
              </a:spcBef>
              <a:spcAft>
                <a:spcPts val="0"/>
              </a:spcAft>
              <a:buClrTx/>
              <a:buSzTx/>
              <a:buFontTx/>
              <a:buNone/>
              <a:tabLst/>
            </a:pPr>
            <a:r>
              <a:rPr kumimoji="0" lang="en-GB" sz="1100" b="0" i="0" u="none" strike="noStrike" cap="none" spc="0" normalizeH="0" baseline="0" dirty="0">
                <a:ln>
                  <a:noFill/>
                </a:ln>
                <a:solidFill>
                  <a:srgbClr val="000000"/>
                </a:solidFill>
                <a:effectLst/>
                <a:uFillTx/>
                <a:latin typeface="Cambria" panose="02040503050406030204" pitchFamily="18" charset="0"/>
                <a:sym typeface="Helvetica"/>
              </a:rPr>
              <a:t>Transformed Resources</a:t>
            </a:r>
          </a:p>
          <a:p>
            <a:pPr marL="182563" marR="0" indent="-103188" defTabSz="685800" rtl="0" fontAlgn="auto" latinLnBrk="0" hangingPunct="0">
              <a:lnSpc>
                <a:spcPct val="100000"/>
              </a:lnSpc>
              <a:spcBef>
                <a:spcPts val="0"/>
              </a:spcBef>
              <a:spcAft>
                <a:spcPts val="0"/>
              </a:spcAft>
              <a:buClrTx/>
              <a:buSzTx/>
              <a:buFont typeface="Arial" panose="020B0604020202020204" pitchFamily="34" charset="0"/>
              <a:buChar char="•"/>
              <a:tabLst/>
            </a:pPr>
            <a:r>
              <a:rPr lang="en-GB" sz="1100" dirty="0">
                <a:solidFill>
                  <a:srgbClr val="000000"/>
                </a:solidFill>
                <a:latin typeface="Cambria" panose="02040503050406030204" pitchFamily="18" charset="0"/>
              </a:rPr>
              <a:t>Materials</a:t>
            </a:r>
          </a:p>
          <a:p>
            <a:pPr marL="182563" marR="0" indent="-103188" defTabSz="685800" rtl="0" fontAlgn="auto" latinLnBrk="0" hangingPunct="0">
              <a:lnSpc>
                <a:spcPct val="100000"/>
              </a:lnSpc>
              <a:spcBef>
                <a:spcPts val="0"/>
              </a:spcBef>
              <a:spcAft>
                <a:spcPts val="0"/>
              </a:spcAft>
              <a:buClrTx/>
              <a:buSzTx/>
              <a:buFont typeface="Arial" panose="020B0604020202020204" pitchFamily="34" charset="0"/>
              <a:buChar char="•"/>
              <a:tabLst/>
            </a:pPr>
            <a:r>
              <a:rPr kumimoji="0" lang="en-GB" sz="1100" b="0" i="0" u="none" strike="noStrike" cap="none" spc="0" normalizeH="0" baseline="0" dirty="0">
                <a:ln>
                  <a:noFill/>
                </a:ln>
                <a:solidFill>
                  <a:srgbClr val="000000"/>
                </a:solidFill>
                <a:effectLst/>
                <a:uFillTx/>
                <a:latin typeface="Cambria" panose="02040503050406030204" pitchFamily="18" charset="0"/>
                <a:sym typeface="Helvetica"/>
              </a:rPr>
              <a:t>Information</a:t>
            </a:r>
          </a:p>
          <a:p>
            <a:pPr marL="182563" marR="0" indent="-103188" defTabSz="685800" rtl="0" fontAlgn="auto" latinLnBrk="0" hangingPunct="0">
              <a:lnSpc>
                <a:spcPct val="100000"/>
              </a:lnSpc>
              <a:spcBef>
                <a:spcPts val="0"/>
              </a:spcBef>
              <a:spcAft>
                <a:spcPts val="0"/>
              </a:spcAft>
              <a:buClrTx/>
              <a:buSzTx/>
              <a:buFont typeface="Arial" panose="020B0604020202020204" pitchFamily="34" charset="0"/>
              <a:buChar char="•"/>
              <a:tabLst/>
            </a:pPr>
            <a:r>
              <a:rPr lang="en-GB" sz="1100" dirty="0">
                <a:solidFill>
                  <a:srgbClr val="000000"/>
                </a:solidFill>
                <a:latin typeface="Cambria" panose="02040503050406030204" pitchFamily="18" charset="0"/>
              </a:rPr>
              <a:t>Customers</a:t>
            </a:r>
            <a:endParaRPr kumimoji="0" lang="en-GB" sz="1100" b="0" i="0" u="none" strike="noStrike" cap="none" spc="0" normalizeH="0" baseline="0" dirty="0">
              <a:ln>
                <a:noFill/>
              </a:ln>
              <a:solidFill>
                <a:srgbClr val="000000"/>
              </a:solidFill>
              <a:effectLst/>
              <a:uFillTx/>
              <a:latin typeface="Cambria" panose="02040503050406030204" pitchFamily="18" charset="0"/>
              <a:sym typeface="Helvetica"/>
            </a:endParaRPr>
          </a:p>
        </p:txBody>
      </p:sp>
      <p:sp>
        <p:nvSpPr>
          <p:cNvPr id="22" name="Rectangle 21"/>
          <p:cNvSpPr/>
          <p:nvPr/>
        </p:nvSpPr>
        <p:spPr>
          <a:xfrm>
            <a:off x="665681" y="3977544"/>
            <a:ext cx="1580082" cy="600160"/>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1" vertOverflow="overflow" horzOverflow="overflow" vert="horz" wrap="square" lIns="45718" tIns="45718" rIns="45718" bIns="45718" numCol="1" spcCol="38100" rtlCol="0" anchor="ctr">
            <a:spAutoFit/>
          </a:bodyPr>
          <a:lstStyle/>
          <a:p>
            <a:pPr marL="0" marR="0" indent="0" algn="ctr" defTabSz="685800" rtl="0" fontAlgn="auto" latinLnBrk="0" hangingPunct="0">
              <a:lnSpc>
                <a:spcPct val="100000"/>
              </a:lnSpc>
              <a:spcBef>
                <a:spcPts val="0"/>
              </a:spcBef>
              <a:spcAft>
                <a:spcPts val="0"/>
              </a:spcAft>
              <a:buClrTx/>
              <a:buSzTx/>
              <a:buFontTx/>
              <a:buNone/>
              <a:tabLst/>
            </a:pPr>
            <a:r>
              <a:rPr kumimoji="0" lang="en-GB" sz="1100" b="0" i="0" u="none" strike="noStrike" cap="none" spc="0" normalizeH="0" baseline="0" dirty="0">
                <a:ln>
                  <a:noFill/>
                </a:ln>
                <a:solidFill>
                  <a:srgbClr val="000000"/>
                </a:solidFill>
                <a:effectLst/>
                <a:uFillTx/>
                <a:latin typeface="Cambria" panose="02040503050406030204" pitchFamily="18" charset="0"/>
                <a:sym typeface="Helvetica"/>
              </a:rPr>
              <a:t>Transforming Resources</a:t>
            </a:r>
          </a:p>
          <a:p>
            <a:pPr marL="182563" marR="0" indent="-103188" defTabSz="685800" rtl="0" fontAlgn="auto" latinLnBrk="0" hangingPunct="0">
              <a:lnSpc>
                <a:spcPct val="100000"/>
              </a:lnSpc>
              <a:spcBef>
                <a:spcPts val="0"/>
              </a:spcBef>
              <a:spcAft>
                <a:spcPts val="0"/>
              </a:spcAft>
              <a:buClrTx/>
              <a:buSzTx/>
              <a:buFont typeface="Arial" panose="020B0604020202020204" pitchFamily="34" charset="0"/>
              <a:buChar char="•"/>
              <a:tabLst/>
            </a:pPr>
            <a:r>
              <a:rPr lang="en-GB" sz="1100" dirty="0">
                <a:solidFill>
                  <a:srgbClr val="000000"/>
                </a:solidFill>
                <a:latin typeface="Cambria" panose="02040503050406030204" pitchFamily="18" charset="0"/>
              </a:rPr>
              <a:t>Facilities</a:t>
            </a:r>
          </a:p>
          <a:p>
            <a:pPr marL="182563" marR="0" indent="-103188" defTabSz="685800" rtl="0" fontAlgn="auto" latinLnBrk="0" hangingPunct="0">
              <a:lnSpc>
                <a:spcPct val="100000"/>
              </a:lnSpc>
              <a:spcBef>
                <a:spcPts val="0"/>
              </a:spcBef>
              <a:spcAft>
                <a:spcPts val="0"/>
              </a:spcAft>
              <a:buClrTx/>
              <a:buSzTx/>
              <a:buFont typeface="Arial" panose="020B0604020202020204" pitchFamily="34" charset="0"/>
              <a:buChar char="•"/>
              <a:tabLst/>
            </a:pPr>
            <a:r>
              <a:rPr kumimoji="0" lang="en-GB" sz="1100" b="0" i="0" u="none" strike="noStrike" cap="none" spc="0" normalizeH="0" baseline="0" dirty="0">
                <a:ln>
                  <a:noFill/>
                </a:ln>
                <a:solidFill>
                  <a:srgbClr val="000000"/>
                </a:solidFill>
                <a:effectLst/>
                <a:uFillTx/>
                <a:latin typeface="Cambria" panose="02040503050406030204" pitchFamily="18" charset="0"/>
                <a:sym typeface="Helvetica"/>
              </a:rPr>
              <a:t>Staff</a:t>
            </a:r>
          </a:p>
        </p:txBody>
      </p:sp>
      <p:sp>
        <p:nvSpPr>
          <p:cNvPr id="4" name="Right Arrow 3"/>
          <p:cNvSpPr/>
          <p:nvPr/>
        </p:nvSpPr>
        <p:spPr>
          <a:xfrm>
            <a:off x="665680" y="3624486"/>
            <a:ext cx="2121407" cy="297998"/>
          </a:xfrm>
          <a:prstGeom prst="rightArrow">
            <a:avLst/>
          </a:prstGeom>
          <a:ln/>
        </p:spPr>
        <p:style>
          <a:lnRef idx="2">
            <a:schemeClr val="accent2"/>
          </a:lnRef>
          <a:fillRef idx="1">
            <a:schemeClr val="lt1"/>
          </a:fillRef>
          <a:effectRef idx="0">
            <a:schemeClr val="accent2"/>
          </a:effectRef>
          <a:fontRef idx="minor">
            <a:schemeClr val="dk1"/>
          </a:fontRef>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20" name="Rectangle 19"/>
          <p:cNvSpPr/>
          <p:nvPr/>
        </p:nvSpPr>
        <p:spPr>
          <a:xfrm>
            <a:off x="1142729" y="3633531"/>
            <a:ext cx="1167307" cy="261610"/>
          </a:xfrm>
          <a:prstGeom prst="rect">
            <a:avLst/>
          </a:prstGeom>
        </p:spPr>
        <p:txBody>
          <a:bodyPr wrap="none">
            <a:spAutoFit/>
          </a:bodyPr>
          <a:lstStyle/>
          <a:p>
            <a:r>
              <a:rPr lang="en-GB" sz="1100" dirty="0">
                <a:latin typeface="Cambria" panose="02040503050406030204" pitchFamily="18" charset="0"/>
              </a:rPr>
              <a:t>Input Resources</a:t>
            </a:r>
            <a:endParaRPr lang="en-GB" sz="1100" dirty="0"/>
          </a:p>
        </p:txBody>
      </p:sp>
      <p:sp>
        <p:nvSpPr>
          <p:cNvPr id="26" name="Rectangle 25"/>
          <p:cNvSpPr/>
          <p:nvPr/>
        </p:nvSpPr>
        <p:spPr>
          <a:xfrm>
            <a:off x="2895717" y="3302674"/>
            <a:ext cx="2268930" cy="923326"/>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1" vertOverflow="overflow" horzOverflow="overflow" vert="horz" wrap="square" lIns="45718" tIns="45718" rIns="45718" bIns="45718" numCol="1" spcCol="38100" rtlCol="0" anchor="ctr">
            <a:spAutoFit/>
          </a:bodyPr>
          <a:lstStyle/>
          <a:p>
            <a:pPr marL="0" marR="0" indent="0" algn="ctr" defTabSz="6858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Cambria" panose="02040503050406030204" pitchFamily="18" charset="0"/>
                <a:sym typeface="Helvetica"/>
              </a:rPr>
              <a:t>THE TRANSFORMATION</a:t>
            </a:r>
            <a:r>
              <a:rPr kumimoji="0" lang="en-GB" sz="1800" b="0" i="0" u="none" strike="noStrike" cap="none" spc="0" normalizeH="0" dirty="0">
                <a:ln>
                  <a:noFill/>
                </a:ln>
                <a:solidFill>
                  <a:srgbClr val="000000"/>
                </a:solidFill>
                <a:effectLst/>
                <a:uFillTx/>
                <a:latin typeface="Cambria" panose="02040503050406030204" pitchFamily="18" charset="0"/>
                <a:sym typeface="Helvetica"/>
              </a:rPr>
              <a:t> PROCESS</a:t>
            </a:r>
            <a:endParaRPr kumimoji="0" lang="en-GB" sz="1800" b="0" i="0" u="none" strike="noStrike" cap="none" spc="0" normalizeH="0" baseline="0" dirty="0">
              <a:ln>
                <a:noFill/>
              </a:ln>
              <a:solidFill>
                <a:srgbClr val="000000"/>
              </a:solidFill>
              <a:effectLst/>
              <a:uFillTx/>
              <a:latin typeface="Cambria" panose="02040503050406030204" pitchFamily="18" charset="0"/>
              <a:sym typeface="Helvetica"/>
            </a:endParaRPr>
          </a:p>
        </p:txBody>
      </p:sp>
      <p:sp>
        <p:nvSpPr>
          <p:cNvPr id="27" name="Right Arrow 26"/>
          <p:cNvSpPr/>
          <p:nvPr/>
        </p:nvSpPr>
        <p:spPr>
          <a:xfrm>
            <a:off x="5273277" y="3569427"/>
            <a:ext cx="2121407" cy="297998"/>
          </a:xfrm>
          <a:prstGeom prst="rightArrow">
            <a:avLst/>
          </a:prstGeom>
          <a:ln/>
        </p:spPr>
        <p:style>
          <a:lnRef idx="2">
            <a:schemeClr val="accent2"/>
          </a:lnRef>
          <a:fillRef idx="1">
            <a:schemeClr val="lt1"/>
          </a:fillRef>
          <a:effectRef idx="0">
            <a:schemeClr val="accent2"/>
          </a:effectRef>
          <a:fontRef idx="minor">
            <a:schemeClr val="dk1"/>
          </a:fontRef>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28" name="Rectangle 27"/>
          <p:cNvSpPr/>
          <p:nvPr/>
        </p:nvSpPr>
        <p:spPr>
          <a:xfrm>
            <a:off x="5374466" y="3585787"/>
            <a:ext cx="1837362" cy="261610"/>
          </a:xfrm>
          <a:prstGeom prst="rect">
            <a:avLst/>
          </a:prstGeom>
        </p:spPr>
        <p:txBody>
          <a:bodyPr wrap="none">
            <a:spAutoFit/>
          </a:bodyPr>
          <a:lstStyle/>
          <a:p>
            <a:r>
              <a:rPr lang="en-GB" sz="1100" dirty="0">
                <a:latin typeface="Cambria" panose="02040503050406030204" pitchFamily="18" charset="0"/>
              </a:rPr>
              <a:t>Output Products &amp; Services</a:t>
            </a:r>
            <a:endParaRPr lang="en-GB" sz="1100" dirty="0"/>
          </a:p>
        </p:txBody>
      </p:sp>
      <p:sp>
        <p:nvSpPr>
          <p:cNvPr id="29" name="Rectangle 28"/>
          <p:cNvSpPr/>
          <p:nvPr/>
        </p:nvSpPr>
        <p:spPr>
          <a:xfrm>
            <a:off x="7503314" y="3416512"/>
            <a:ext cx="894658" cy="600160"/>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1" vertOverflow="overflow" horzOverflow="overflow" vert="horz" wrap="square" lIns="45718" tIns="45718" rIns="45718" bIns="45718" numCol="1" spcCol="38100" rtlCol="0" anchor="ctr">
            <a:spAutoFit/>
          </a:bodyPr>
          <a:lstStyle/>
          <a:p>
            <a:pPr marL="0" marR="0" indent="0" algn="ctr" defTabSz="685800" rtl="0" fontAlgn="auto" latinLnBrk="0" hangingPunct="0">
              <a:lnSpc>
                <a:spcPct val="100000"/>
              </a:lnSpc>
              <a:spcBef>
                <a:spcPts val="0"/>
              </a:spcBef>
              <a:spcAft>
                <a:spcPts val="0"/>
              </a:spcAft>
              <a:buClrTx/>
              <a:buSzTx/>
              <a:buFontTx/>
              <a:buNone/>
              <a:tabLst/>
            </a:pPr>
            <a:r>
              <a:rPr kumimoji="0" lang="en-GB" sz="1100" b="0" i="0" u="none" strike="noStrike" cap="none" spc="0" normalizeH="0" baseline="0" dirty="0">
                <a:ln>
                  <a:noFill/>
                </a:ln>
                <a:solidFill>
                  <a:srgbClr val="000000"/>
                </a:solidFill>
                <a:effectLst/>
                <a:uFillTx/>
                <a:latin typeface="Cambria" panose="02040503050406030204" pitchFamily="18" charset="0"/>
                <a:sym typeface="Helvetica"/>
              </a:rPr>
              <a:t>Value Added for Customers</a:t>
            </a:r>
          </a:p>
        </p:txBody>
      </p:sp>
    </p:spTree>
    <p:extLst>
      <p:ext uri="{BB962C8B-B14F-4D97-AF65-F5344CB8AC3E}">
        <p14:creationId xmlns:p14="http://schemas.microsoft.com/office/powerpoint/2010/main" val="1502355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419634" y="337687"/>
            <a:ext cx="6624904" cy="718942"/>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Combined Transformation – Food Value &amp; Customer Value Chain</a:t>
            </a:r>
            <a:endParaRPr lang="en-GB" dirty="0">
              <a:latin typeface="Cambria" panose="02040503050406030204" pitchFamily="18" charset="0"/>
            </a:endParaRPr>
          </a:p>
        </p:txBody>
      </p:sp>
      <p:sp>
        <p:nvSpPr>
          <p:cNvPr id="103" name="Content Placeholder 2"/>
          <p:cNvSpPr txBox="1">
            <a:spLocks noGrp="1"/>
          </p:cNvSpPr>
          <p:nvPr>
            <p:ph idx="1"/>
          </p:nvPr>
        </p:nvSpPr>
        <p:spPr>
          <a:xfrm>
            <a:off x="5891778" y="1146641"/>
            <a:ext cx="3069342" cy="943661"/>
          </a:xfrm>
          <a:prstGeom prst="rect">
            <a:avLst/>
          </a:prstGeom>
        </p:spPr>
        <p:txBody>
          <a:bodyPr>
            <a:normAutofit/>
          </a:bodyPr>
          <a:lstStyle/>
          <a:p>
            <a:pPr marL="0" indent="0" algn="ctr">
              <a:lnSpc>
                <a:spcPct val="100000"/>
              </a:lnSpc>
              <a:spcBef>
                <a:spcPts val="0"/>
              </a:spcBef>
              <a:buNone/>
            </a:pPr>
            <a:r>
              <a:rPr lang="en-GB" sz="1100" dirty="0">
                <a:latin typeface="Cambria" panose="02040503050406030204" pitchFamily="18" charset="0"/>
              </a:rPr>
              <a:t>Rocky “Hiroaki” Aoki opened the first </a:t>
            </a:r>
            <a:r>
              <a:rPr lang="en-GB" sz="1100" dirty="0" err="1">
                <a:latin typeface="Cambria" panose="02040503050406030204" pitchFamily="18" charset="0"/>
              </a:rPr>
              <a:t>Benihana</a:t>
            </a:r>
            <a:r>
              <a:rPr lang="en-GB" sz="1100" dirty="0">
                <a:latin typeface="Cambria" panose="02040503050406030204" pitchFamily="18" charset="0"/>
              </a:rPr>
              <a:t> restaurant in 1964 in NY. He is the pioneer of “</a:t>
            </a:r>
            <a:r>
              <a:rPr lang="en-GB" sz="1100" dirty="0" err="1">
                <a:latin typeface="Cambria" panose="02040503050406030204" pitchFamily="18" charset="0"/>
              </a:rPr>
              <a:t>Teppan-Yaki</a:t>
            </a:r>
            <a:r>
              <a:rPr lang="en-GB" sz="1100" dirty="0">
                <a:latin typeface="Cambria" panose="02040503050406030204" pitchFamily="18" charset="0"/>
              </a:rPr>
              <a:t>” dining, chefs combining dazzling performance and cooking freshest ingredients in front of diners.</a:t>
            </a:r>
          </a:p>
        </p:txBody>
      </p:sp>
      <p:pic>
        <p:nvPicPr>
          <p:cNvPr id="12" name="Picture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9634" y="1334414"/>
            <a:ext cx="2010322" cy="1112632"/>
          </a:xfrm>
          <a:prstGeom prst="rect">
            <a:avLst/>
          </a:prstGeom>
        </p:spPr>
      </p:pic>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9634" y="3242462"/>
            <a:ext cx="2010322" cy="1112632"/>
          </a:xfrm>
          <a:prstGeom prst="rect">
            <a:avLst/>
          </a:prstGeom>
        </p:spPr>
      </p:pic>
      <p:cxnSp>
        <p:nvCxnSpPr>
          <p:cNvPr id="5" name="Straight Connector 4"/>
          <p:cNvCxnSpPr/>
          <p:nvPr/>
        </p:nvCxnSpPr>
        <p:spPr>
          <a:xfrm>
            <a:off x="419634" y="2831511"/>
            <a:ext cx="4181627" cy="0"/>
          </a:xfrm>
          <a:prstGeom prst="line">
            <a:avLst/>
          </a:prstGeom>
          <a:ln>
            <a:prstDash val="sysDash"/>
          </a:ln>
        </p:spPr>
        <p:style>
          <a:lnRef idx="3">
            <a:schemeClr val="dk1"/>
          </a:lnRef>
          <a:fillRef idx="0">
            <a:schemeClr val="dk1"/>
          </a:fillRef>
          <a:effectRef idx="2">
            <a:schemeClr val="dk1"/>
          </a:effectRef>
          <a:fontRef idx="minor">
            <a:schemeClr val="tx1"/>
          </a:fontRef>
        </p:style>
      </p:cxnSp>
      <p:sp>
        <p:nvSpPr>
          <p:cNvPr id="6" name="Rectangle 5"/>
          <p:cNvSpPr/>
          <p:nvPr/>
        </p:nvSpPr>
        <p:spPr>
          <a:xfrm rot="16200000">
            <a:off x="-536549" y="1744536"/>
            <a:ext cx="1511952" cy="292388"/>
          </a:xfrm>
          <a:prstGeom prst="rect">
            <a:avLst/>
          </a:prstGeom>
        </p:spPr>
        <p:txBody>
          <a:bodyPr wrap="none">
            <a:spAutoFit/>
          </a:bodyPr>
          <a:lstStyle/>
          <a:p>
            <a:r>
              <a:rPr lang="en-GB" b="1" dirty="0">
                <a:solidFill>
                  <a:schemeClr val="tx1"/>
                </a:solidFill>
                <a:latin typeface="Cambria" panose="02040503050406030204" pitchFamily="18" charset="0"/>
              </a:rPr>
              <a:t>Food Value Chain</a:t>
            </a:r>
            <a:endParaRPr lang="en-GB" b="1" dirty="0">
              <a:solidFill>
                <a:schemeClr val="tx1"/>
              </a:solidFill>
            </a:endParaRPr>
          </a:p>
        </p:txBody>
      </p:sp>
      <p:sp>
        <p:nvSpPr>
          <p:cNvPr id="17" name="Rectangle 16"/>
          <p:cNvSpPr/>
          <p:nvPr/>
        </p:nvSpPr>
        <p:spPr>
          <a:xfrm rot="16200000">
            <a:off x="-711482" y="3652585"/>
            <a:ext cx="1874231" cy="292388"/>
          </a:xfrm>
          <a:prstGeom prst="rect">
            <a:avLst/>
          </a:prstGeom>
        </p:spPr>
        <p:txBody>
          <a:bodyPr wrap="none">
            <a:spAutoFit/>
          </a:bodyPr>
          <a:lstStyle/>
          <a:p>
            <a:r>
              <a:rPr lang="en-GB" b="1" dirty="0">
                <a:solidFill>
                  <a:schemeClr val="tx1"/>
                </a:solidFill>
                <a:latin typeface="Cambria" panose="02040503050406030204" pitchFamily="18" charset="0"/>
              </a:rPr>
              <a:t>Customer Value Chain</a:t>
            </a:r>
            <a:endParaRPr lang="en-GB" b="1" dirty="0">
              <a:solidFill>
                <a:schemeClr val="tx1"/>
              </a:solidFill>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0798" y="2938555"/>
            <a:ext cx="1501822" cy="1002125"/>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44440" y="3991359"/>
            <a:ext cx="1501822" cy="941042"/>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51814" y="2943850"/>
            <a:ext cx="1509053" cy="1002125"/>
          </a:xfrm>
          <a:prstGeom prst="rect">
            <a:avLst/>
          </a:prstGeom>
        </p:spPr>
      </p:pic>
      <p:pic>
        <p:nvPicPr>
          <p:cNvPr id="11" name="Pictur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18830" y="1227369"/>
            <a:ext cx="2484074" cy="1326721"/>
          </a:xfrm>
          <a:prstGeom prst="rect">
            <a:avLst/>
          </a:prstGeom>
        </p:spPr>
      </p:pic>
      <p:cxnSp>
        <p:nvCxnSpPr>
          <p:cNvPr id="15" name="Straight Arrow Connector 14"/>
          <p:cNvCxnSpPr/>
          <p:nvPr/>
        </p:nvCxnSpPr>
        <p:spPr>
          <a:xfrm>
            <a:off x="5782551" y="2213756"/>
            <a:ext cx="813063" cy="432950"/>
          </a:xfrm>
          <a:prstGeom prst="straightConnector1">
            <a:avLst/>
          </a:prstGeom>
          <a:ln>
            <a:tailEnd type="stealth" w="lg" len="lg"/>
          </a:ln>
        </p:spPr>
        <p:style>
          <a:lnRef idx="3">
            <a:schemeClr val="dk1"/>
          </a:lnRef>
          <a:fillRef idx="0">
            <a:schemeClr val="dk1"/>
          </a:fillRef>
          <a:effectRef idx="2">
            <a:schemeClr val="dk1"/>
          </a:effectRef>
          <a:fontRef idx="minor">
            <a:schemeClr val="tx1"/>
          </a:fontRef>
        </p:style>
      </p:cxnSp>
      <p:cxnSp>
        <p:nvCxnSpPr>
          <p:cNvPr id="30" name="Straight Arrow Connector 29"/>
          <p:cNvCxnSpPr/>
          <p:nvPr/>
        </p:nvCxnSpPr>
        <p:spPr>
          <a:xfrm flipV="1">
            <a:off x="5782551" y="2861663"/>
            <a:ext cx="813063" cy="577954"/>
          </a:xfrm>
          <a:prstGeom prst="straightConnector1">
            <a:avLst/>
          </a:prstGeom>
          <a:ln>
            <a:tailEnd type="stealth" w="lg" len="lg"/>
          </a:ln>
        </p:spPr>
        <p:style>
          <a:lnRef idx="3">
            <a:schemeClr val="dk1"/>
          </a:lnRef>
          <a:fillRef idx="0">
            <a:schemeClr val="dk1"/>
          </a:fillRef>
          <a:effectRef idx="2">
            <a:schemeClr val="dk1"/>
          </a:effectRef>
          <a:fontRef idx="minor">
            <a:schemeClr val="tx1"/>
          </a:fontRef>
        </p:style>
      </p:cxnSp>
      <p:pic>
        <p:nvPicPr>
          <p:cNvPr id="24" name="Picture 23"/>
          <p:cNvPicPr>
            <a:picLocks noChangeAspect="1"/>
          </p:cNvPicPr>
          <p:nvPr/>
        </p:nvPicPr>
        <p:blipFill>
          <a:blip r:embed="rId7"/>
          <a:stretch>
            <a:fillRect/>
          </a:stretch>
        </p:blipFill>
        <p:spPr>
          <a:xfrm>
            <a:off x="6714076" y="2275716"/>
            <a:ext cx="1556164" cy="1087331"/>
          </a:xfrm>
          <a:prstGeom prst="rect">
            <a:avLst/>
          </a:prstGeom>
        </p:spPr>
      </p:pic>
      <p:sp>
        <p:nvSpPr>
          <p:cNvPr id="31" name="Rectangle 30"/>
          <p:cNvSpPr/>
          <p:nvPr/>
        </p:nvSpPr>
        <p:spPr>
          <a:xfrm>
            <a:off x="6894077" y="3940680"/>
            <a:ext cx="1138453" cy="292388"/>
          </a:xfrm>
          <a:prstGeom prst="rect">
            <a:avLst/>
          </a:prstGeom>
        </p:spPr>
        <p:txBody>
          <a:bodyPr wrap="none">
            <a:spAutoFit/>
          </a:bodyPr>
          <a:lstStyle/>
          <a:p>
            <a:r>
              <a:rPr lang="en-GB" dirty="0">
                <a:latin typeface="Cambria" panose="02040503050406030204" pitchFamily="18" charset="0"/>
                <a:hlinkClick r:id="rId8"/>
              </a:rPr>
              <a:t>YouTube Clip</a:t>
            </a:r>
            <a:endParaRPr lang="en-GB" dirty="0">
              <a:latin typeface="Cambria" panose="02040503050406030204" pitchFamily="18" charset="0"/>
            </a:endParaRPr>
          </a:p>
        </p:txBody>
      </p:sp>
    </p:spTree>
    <p:extLst>
      <p:ext uri="{BB962C8B-B14F-4D97-AF65-F5344CB8AC3E}">
        <p14:creationId xmlns:p14="http://schemas.microsoft.com/office/powerpoint/2010/main" val="2026874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Business Forecasting – What is Forecasting?</a:t>
            </a:r>
            <a:endParaRPr lang="en-GB" dirty="0">
              <a:latin typeface="Cambria" panose="02040503050406030204" pitchFamily="18" charset="0"/>
            </a:endParaRPr>
          </a:p>
        </p:txBody>
      </p:sp>
      <p:pic>
        <p:nvPicPr>
          <p:cNvPr id="6" name="Picture 2" descr="Image result for Forecastin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8" y="936346"/>
            <a:ext cx="9145808" cy="4207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306205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3424</TotalTime>
  <Words>918</Words>
  <Application>Microsoft Office PowerPoint</Application>
  <PresentationFormat>On-screen Show (16:9)</PresentationFormat>
  <Paragraphs>89</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Cambria</vt:lpstr>
      <vt:lpstr>Courier New</vt:lpstr>
      <vt:lpstr>Garamond</vt:lpstr>
      <vt:lpstr>Wingdings</vt:lpstr>
      <vt:lpstr>Organic</vt:lpstr>
      <vt:lpstr>Agenda</vt:lpstr>
      <vt:lpstr>VALUES IN COMMUNITY</vt:lpstr>
      <vt:lpstr>From Business Model Navigator/Business Canvas Model to Value Chain Model</vt:lpstr>
      <vt:lpstr>From Business Model Navigator/Business Canvas Model to Value Chain Model</vt:lpstr>
      <vt:lpstr>From Business Model Navigator/Business Canvas Model to Value Chain Model</vt:lpstr>
      <vt:lpstr>Types of Value Chains AND Vertical Linkages</vt:lpstr>
      <vt:lpstr>Applying the Value Chain to an Industry </vt:lpstr>
      <vt:lpstr>The Bigger Picture </vt:lpstr>
      <vt:lpstr>Operations Management – The Transformation Model</vt:lpstr>
      <vt:lpstr>Combined Transformation – Food Value &amp; Customer Value Chain</vt:lpstr>
      <vt:lpstr>Business Forecasting – What is Forecasting?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Leadership Business models and processes modelling your business opportunity  Dr Petya Koleva</dc:title>
  <dc:creator>Muhammad Kamal</dc:creator>
  <cp:lastModifiedBy>Zahra Mohammadnazari</cp:lastModifiedBy>
  <cp:revision>145</cp:revision>
  <dcterms:modified xsi:type="dcterms:W3CDTF">2022-10-30T11:46:11Z</dcterms:modified>
</cp:coreProperties>
</file>