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65" r:id="rId17"/>
  </p:sldIdLst>
  <p:sldSz cx="18288000" cy="10287000"/>
  <p:notesSz cx="6858000" cy="9144000"/>
  <p:embeddedFontLst>
    <p:embeddedFont>
      <p:font typeface="Poppins" panose="00000500000000000000" pitchFamily="2" charset="0"/>
      <p:regular r:id="rId18"/>
      <p:bold r:id="rId19"/>
      <p:italic r:id="rId20"/>
      <p:boldItalic r:id="rId21"/>
    </p:embeddedFont>
    <p:embeddedFont>
      <p:font typeface="Poppins Bold" panose="00000800000000000000" charset="0"/>
      <p:regular r:id="rId22"/>
    </p:embeddedFont>
    <p:embeddedFont>
      <p:font typeface="Roboto" panose="02000000000000000000" pitchFamily="2" charset="0"/>
      <p:regular r:id="rId23"/>
      <p:bold r:id="rId24"/>
      <p:italic r:id="rId25"/>
      <p:boldItalic r:id="rId26"/>
    </p:embeddedFont>
    <p:embeddedFont>
      <p:font typeface="Roboto Bold" panose="02000000000000000000" charset="0"/>
      <p:regular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48" autoAdjust="0"/>
  </p:normalViewPr>
  <p:slideViewPr>
    <p:cSldViewPr snapToGrid="0">
      <p:cViewPr>
        <p:scale>
          <a:sx n="50" d="100"/>
          <a:sy n="50" d="100"/>
        </p:scale>
        <p:origin x="1435" y="7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5" Type="http://schemas.openxmlformats.org/officeDocument/2006/relationships/image" Target="../media/image2.png"/><Relationship Id="rId10" Type="http://schemas.openxmlformats.org/officeDocument/2006/relationships/image" Target="../media/image7.svg"/><Relationship Id="rId4" Type="http://schemas.openxmlformats.org/officeDocument/2006/relationships/image" Target="../media/image1.jpe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jpeg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Relationship Id="rId9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2.jpeg"/><Relationship Id="rId12" Type="http://schemas.openxmlformats.org/officeDocument/2006/relationships/image" Target="../media/image8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1.svg"/><Relationship Id="rId11" Type="http://schemas.openxmlformats.org/officeDocument/2006/relationships/image" Target="../media/image7.svg"/><Relationship Id="rId5" Type="http://schemas.openxmlformats.org/officeDocument/2006/relationships/image" Target="../media/image10.png"/><Relationship Id="rId10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12" Type="http://schemas.openxmlformats.org/officeDocument/2006/relationships/image" Target="../media/image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5.svg"/><Relationship Id="rId11" Type="http://schemas.openxmlformats.org/officeDocument/2006/relationships/image" Target="../media/image15.svg"/><Relationship Id="rId5" Type="http://schemas.openxmlformats.org/officeDocument/2006/relationships/image" Target="../media/image4.png"/><Relationship Id="rId10" Type="http://schemas.openxmlformats.org/officeDocument/2006/relationships/image" Target="../media/image14.png"/><Relationship Id="rId4" Type="http://schemas.openxmlformats.org/officeDocument/2006/relationships/image" Target="../media/image2.pn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image" Target="../media/image16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cpedia.org/medical/d/diabetes.html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7.jp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4.png"/><Relationship Id="rId5" Type="http://schemas.openxmlformats.org/officeDocument/2006/relationships/image" Target="../media/image18.jpe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pixnio.com/da/videnskab/medicin/laege-healt-pleje-hospital-medicinsk-behandling-medicin-ambulance-stetoskop" TargetMode="Externa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jpe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2.png"/><Relationship Id="rId9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image" Target="../media/image16.jpe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12" Type="http://schemas.openxmlformats.org/officeDocument/2006/relationships/image" Target="../media/image8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5.svg"/><Relationship Id="rId11" Type="http://schemas.openxmlformats.org/officeDocument/2006/relationships/image" Target="../media/image15.svg"/><Relationship Id="rId5" Type="http://schemas.openxmlformats.org/officeDocument/2006/relationships/image" Target="../media/image4.png"/><Relationship Id="rId10" Type="http://schemas.openxmlformats.org/officeDocument/2006/relationships/image" Target="../media/image14.png"/><Relationship Id="rId4" Type="http://schemas.openxmlformats.org/officeDocument/2006/relationships/image" Target="../media/image2.png"/><Relationship Id="rId9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sv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4.png"/><Relationship Id="rId5" Type="http://schemas.openxmlformats.org/officeDocument/2006/relationships/image" Target="../media/image18.jpe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jpe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type-2-diabetes/" TargetMode="External"/><Relationship Id="rId13" Type="http://schemas.openxmlformats.org/officeDocument/2006/relationships/image" Target="../media/image6.png"/><Relationship Id="rId3" Type="http://schemas.openxmlformats.org/officeDocument/2006/relationships/hyperlink" Target="https://www.nutrition.org.uk/health-conditions/type-2-diabetes-and-nutrition/" TargetMode="External"/><Relationship Id="rId7" Type="http://schemas.openxmlformats.org/officeDocument/2006/relationships/hyperlink" Target="https://evidence.nihr.ac.uk/collection/diabetes-putting-people-at-the-heart-of-services/" TargetMode="External"/><Relationship Id="rId12" Type="http://schemas.openxmlformats.org/officeDocument/2006/relationships/hyperlink" Target="https://www.who.int/news-room/fact-sheets/detail/diabete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abetesatlas.org/" TargetMode="External"/><Relationship Id="rId11" Type="http://schemas.openxmlformats.org/officeDocument/2006/relationships/hyperlink" Target="https://www.rcn.org.uk/clinical-topics/diabetes/professional-resources" TargetMode="External"/><Relationship Id="rId5" Type="http://schemas.openxmlformats.org/officeDocument/2006/relationships/hyperlink" Target="https://www.health.harvard.edu/diseases-and-conditions/prediabetes-a-window-of-opportunity" TargetMode="External"/><Relationship Id="rId10" Type="http://schemas.openxmlformats.org/officeDocument/2006/relationships/hyperlink" Target="https://www.gov.uk/government/publications/physical-activity-guidelines-uk-chief-medical-officers-report" TargetMode="External"/><Relationship Id="rId4" Type="http://schemas.openxmlformats.org/officeDocument/2006/relationships/hyperlink" Target="https://www.diabetes.org.uk/about-diabetes/type-2-diabetes" TargetMode="External"/><Relationship Id="rId9" Type="http://schemas.openxmlformats.org/officeDocument/2006/relationships/hyperlink" Target="https://www.nice.org.uk/guidance/ng28" TargetMode="External"/><Relationship Id="rId14" Type="http://schemas.openxmlformats.org/officeDocument/2006/relationships/image" Target="../media/image7.sv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24987" r="-8323" b="-331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7259300" cy="10287000"/>
            <a:chOff x="0" y="0"/>
            <a:chExt cx="4545659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545659" cy="2709333"/>
            </a:xfrm>
            <a:custGeom>
              <a:avLst/>
              <a:gdLst/>
              <a:ahLst/>
              <a:cxnLst/>
              <a:rect l="l" t="t" r="r" b="b"/>
              <a:pathLst>
                <a:path w="4545659" h="2709333">
                  <a:moveTo>
                    <a:pt x="0" y="0"/>
                  </a:moveTo>
                  <a:lnTo>
                    <a:pt x="4545659" y="0"/>
                  </a:lnTo>
                  <a:lnTo>
                    <a:pt x="4545659" y="2709333"/>
                  </a:lnTo>
                  <a:lnTo>
                    <a:pt x="0" y="2709333"/>
                  </a:lnTo>
                  <a:close/>
                </a:path>
              </a:pathLst>
            </a:custGeom>
            <a:gradFill rotWithShape="1">
              <a:gsLst>
                <a:gs pos="0">
                  <a:srgbClr val="257440">
                    <a:alpha val="100000"/>
                  </a:srgbClr>
                </a:gs>
                <a:gs pos="50000">
                  <a:srgbClr val="257440">
                    <a:alpha val="93500"/>
                  </a:srgbClr>
                </a:gs>
                <a:gs pos="100000">
                  <a:srgbClr val="257440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545659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-7037016" y="-1564988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6401079" y="2911744"/>
            <a:ext cx="11184129" cy="11184129"/>
          </a:xfrm>
          <a:custGeom>
            <a:avLst/>
            <a:gdLst/>
            <a:ahLst/>
            <a:cxnLst/>
            <a:rect l="l" t="t" r="r" b="b"/>
            <a:pathLst>
              <a:path w="11184129" h="11184129">
                <a:moveTo>
                  <a:pt x="0" y="0"/>
                </a:moveTo>
                <a:lnTo>
                  <a:pt x="11184129" y="0"/>
                </a:lnTo>
                <a:lnTo>
                  <a:pt x="11184129" y="11184128"/>
                </a:lnTo>
                <a:lnTo>
                  <a:pt x="0" y="1118412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>
            <a:off x="9579914" y="576525"/>
            <a:ext cx="6838183" cy="9710475"/>
          </a:xfrm>
          <a:custGeom>
            <a:avLst/>
            <a:gdLst/>
            <a:ahLst/>
            <a:cxnLst/>
            <a:rect l="l" t="t" r="r" b="b"/>
            <a:pathLst>
              <a:path w="6838183" h="9710475">
                <a:moveTo>
                  <a:pt x="6838183" y="0"/>
                </a:moveTo>
                <a:lnTo>
                  <a:pt x="0" y="0"/>
                </a:lnTo>
                <a:lnTo>
                  <a:pt x="0" y="9710475"/>
                </a:lnTo>
                <a:lnTo>
                  <a:pt x="6838183" y="9710475"/>
                </a:lnTo>
                <a:lnTo>
                  <a:pt x="6838183" y="0"/>
                </a:lnTo>
                <a:close/>
              </a:path>
            </a:pathLst>
          </a:custGeom>
          <a:blipFill>
            <a:blip r:embed="rId6"/>
            <a:stretch>
              <a:fillRect l="-1957" t="-10693" r="-29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flipV="1">
            <a:off x="8112513" y="-2164560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16341897" y="7884172"/>
            <a:ext cx="3304563" cy="3922329"/>
          </a:xfrm>
          <a:custGeom>
            <a:avLst/>
            <a:gdLst/>
            <a:ahLst/>
            <a:cxnLst/>
            <a:rect l="l" t="t" r="r" b="b"/>
            <a:pathLst>
              <a:path w="3304563" h="3922329">
                <a:moveTo>
                  <a:pt x="3304562" y="0"/>
                </a:moveTo>
                <a:lnTo>
                  <a:pt x="0" y="0"/>
                </a:lnTo>
                <a:lnTo>
                  <a:pt x="0" y="3922329"/>
                </a:lnTo>
                <a:lnTo>
                  <a:pt x="3304562" y="3922329"/>
                </a:lnTo>
                <a:lnTo>
                  <a:pt x="3304562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8764670" y="7310807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6225026" y="833108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4" y="0"/>
                </a:lnTo>
                <a:lnTo>
                  <a:pt x="1405504" y="437462"/>
                </a:lnTo>
                <a:lnTo>
                  <a:pt x="0" y="43746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050942" y="450080"/>
            <a:ext cx="10020929" cy="16730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6231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Lifestyle Management for Type 2 Diabetes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18240" y="2007510"/>
            <a:ext cx="8796286" cy="5842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6231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Presented By: Amira Mohammed</a:t>
            </a:r>
            <a:br>
              <a:rPr lang="en-US" sz="3600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</a:br>
            <a:br>
              <a:rPr lang="en-US" sz="3600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</a:br>
            <a:endParaRPr lang="en-US" sz="3600" b="1" dirty="0">
              <a:solidFill>
                <a:srgbClr val="FFCF53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221302" y="2323161"/>
            <a:ext cx="5615452" cy="5708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769"/>
              </a:lnSpc>
              <a:spcBef>
                <a:spcPct val="0"/>
              </a:spcBef>
            </a:pPr>
            <a:r>
              <a:rPr lang="en-US" sz="3406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Introduction to Physiology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93243" y="5226823"/>
            <a:ext cx="2197795" cy="371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04"/>
              </a:lnSpc>
              <a:spcBef>
                <a:spcPct val="0"/>
              </a:spcBef>
            </a:pPr>
            <a:r>
              <a:rPr lang="en-US" sz="2800" b="1" dirty="0">
                <a:solidFill>
                  <a:srgbClr val="FFCF53"/>
                </a:solidFill>
                <a:latin typeface="Roboto"/>
                <a:ea typeface="Roboto"/>
                <a:cs typeface="Roboto"/>
                <a:sym typeface="Roboto"/>
              </a:rPr>
              <a:t>Lecturer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03284" y="3849694"/>
            <a:ext cx="3030273" cy="3815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904"/>
              </a:lnSpc>
              <a:spcBef>
                <a:spcPct val="0"/>
              </a:spcBef>
            </a:pPr>
            <a:r>
              <a:rPr lang="en-US" sz="3200" dirty="0">
                <a:solidFill>
                  <a:srgbClr val="FFCF53"/>
                </a:solidFill>
                <a:latin typeface="Roboto"/>
                <a:ea typeface="Roboto"/>
                <a:cs typeface="Roboto"/>
                <a:sym typeface="Roboto"/>
              </a:rPr>
              <a:t>Student Number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253136" y="5823542"/>
            <a:ext cx="3323317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427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Robert </a:t>
            </a:r>
            <a:r>
              <a:rPr lang="en-US" sz="3200" b="1" dirty="0" err="1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Nartwosky</a:t>
            </a:r>
            <a:endParaRPr lang="en-US" sz="3200" b="1" dirty="0">
              <a:solidFill>
                <a:srgbClr val="FFFFFF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893493" y="4451453"/>
            <a:ext cx="259349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27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FFFFFF"/>
                </a:solidFill>
                <a:latin typeface="Roboto Bold"/>
                <a:ea typeface="Roboto Bold"/>
                <a:cs typeface="Roboto Bold"/>
                <a:sym typeface="Roboto Bold"/>
              </a:rPr>
              <a:t>2408145</a:t>
            </a:r>
          </a:p>
        </p:txBody>
      </p:sp>
      <p:sp>
        <p:nvSpPr>
          <p:cNvPr id="22" name="TextBox 16">
            <a:extLst>
              <a:ext uri="{FF2B5EF4-FFF2-40B4-BE49-F238E27FC236}">
                <a16:creationId xmlns:a16="http://schemas.microsoft.com/office/drawing/2014/main" id="{A281AA48-2FB1-7F4F-6BD0-E0503569AA54}"/>
              </a:ext>
            </a:extLst>
          </p:cNvPr>
          <p:cNvSpPr txBox="1"/>
          <p:nvPr/>
        </p:nvSpPr>
        <p:spPr>
          <a:xfrm>
            <a:off x="3261669" y="6638964"/>
            <a:ext cx="7956059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769"/>
              </a:lnSpc>
              <a:spcBef>
                <a:spcPct val="0"/>
              </a:spcBef>
            </a:pPr>
            <a:r>
              <a:rPr lang="en-US" sz="3406" dirty="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Module Code: </a:t>
            </a:r>
            <a:r>
              <a:rPr lang="en-GB" sz="32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BMHP5023</a:t>
            </a:r>
            <a:r>
              <a:rPr lang="en-US" sz="4800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sym typeface="Roboto"/>
              </a:rPr>
              <a:t> </a:t>
            </a:r>
            <a:endParaRPr lang="en-US" sz="3406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  <a:sym typeface="Roboto"/>
            </a:endParaRPr>
          </a:p>
        </p:txBody>
      </p:sp>
      <p:pic>
        <p:nvPicPr>
          <p:cNvPr id="24" name="Slide 1">
            <a:hlinkClick r:id="" action="ppaction://media"/>
            <a:extLst>
              <a:ext uri="{FF2B5EF4-FFF2-40B4-BE49-F238E27FC236}">
                <a16:creationId xmlns:a16="http://schemas.microsoft.com/office/drawing/2014/main" id="{FB134CFB-586C-2943-EC8C-28BC44D7DB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151527" y="8365948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803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2838226" y="-6912631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183368" y="718592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5905109" y="1732832"/>
            <a:ext cx="7805544" cy="1194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Overview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114800" y="3942882"/>
            <a:ext cx="12355382" cy="47807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Patient case introduction (NHS, 2023)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Endocrine system &amp; glucose control (Holt et al., 2021)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Type 2 Diabetes pathology (ADA, 2022)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Impact on body systems (WHO, 2021)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Care plan based on NHS &amp; NICE guidance (NICE, 2022)</a:t>
            </a:r>
          </a:p>
        </p:txBody>
      </p:sp>
      <p:sp>
        <p:nvSpPr>
          <p:cNvPr id="30" name="Freeform 30"/>
          <p:cNvSpPr/>
          <p:nvPr/>
        </p:nvSpPr>
        <p:spPr>
          <a:xfrm flipV="1">
            <a:off x="15904392" y="-1303859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-376803" y="9258300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8" name="Slide 2">
            <a:hlinkClick r:id="" action="ppaction://media"/>
            <a:extLst>
              <a:ext uri="{FF2B5EF4-FFF2-40B4-BE49-F238E27FC236}">
                <a16:creationId xmlns:a16="http://schemas.microsoft.com/office/drawing/2014/main" id="{A4D8B533-EE76-B21C-DA6F-AEF72FEAB2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7421" y="1245469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14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7037016" y="-2105123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2838142" y="2034207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V="1">
            <a:off x="8585053" y="-1303859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799320" y="-477515"/>
            <a:ext cx="7966194" cy="9080396"/>
            <a:chOff x="0" y="0"/>
            <a:chExt cx="1012147" cy="115371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12147" cy="1153712"/>
            </a:xfrm>
            <a:custGeom>
              <a:avLst/>
              <a:gdLst/>
              <a:ahLst/>
              <a:cxnLst/>
              <a:rect l="l" t="t" r="r" b="b"/>
              <a:pathLst>
                <a:path w="1012147" h="1153712">
                  <a:moveTo>
                    <a:pt x="53452" y="0"/>
                  </a:moveTo>
                  <a:lnTo>
                    <a:pt x="958695" y="0"/>
                  </a:lnTo>
                  <a:cubicBezTo>
                    <a:pt x="972872" y="0"/>
                    <a:pt x="986467" y="5631"/>
                    <a:pt x="996491" y="15656"/>
                  </a:cubicBezTo>
                  <a:cubicBezTo>
                    <a:pt x="1006515" y="25680"/>
                    <a:pt x="1012147" y="39275"/>
                    <a:pt x="1012147" y="53452"/>
                  </a:cubicBezTo>
                  <a:lnTo>
                    <a:pt x="1012147" y="1100260"/>
                  </a:lnTo>
                  <a:cubicBezTo>
                    <a:pt x="1012147" y="1129781"/>
                    <a:pt x="988216" y="1153712"/>
                    <a:pt x="958695" y="1153712"/>
                  </a:cubicBezTo>
                  <a:lnTo>
                    <a:pt x="53452" y="1153712"/>
                  </a:lnTo>
                  <a:cubicBezTo>
                    <a:pt x="39275" y="1153712"/>
                    <a:pt x="25680" y="1148080"/>
                    <a:pt x="15656" y="1138056"/>
                  </a:cubicBezTo>
                  <a:cubicBezTo>
                    <a:pt x="5631" y="1128032"/>
                    <a:pt x="0" y="1114437"/>
                    <a:pt x="0" y="1100260"/>
                  </a:cubicBezTo>
                  <a:lnTo>
                    <a:pt x="0" y="53452"/>
                  </a:lnTo>
                  <a:cubicBezTo>
                    <a:pt x="0" y="23931"/>
                    <a:pt x="23931" y="0"/>
                    <a:pt x="53452" y="0"/>
                  </a:cubicBezTo>
                  <a:close/>
                </a:path>
              </a:pathLst>
            </a:custGeom>
            <a:blipFill>
              <a:blip r:embed="rId7"/>
              <a:stretch>
                <a:fillRect l="-35543" r="-355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>
            <a:off x="-376803" y="9258300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127083" y="296720"/>
            <a:ext cx="8351276" cy="1194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Patient Profile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930188" y="1889680"/>
            <a:ext cx="8351275" cy="57656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Name: Sarah Thompson, 45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Full-time teacher; high workload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High-carb diet &amp; sugary drinks (BNF, 2021)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Limited exercise (PHE, 2020)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Symptoms: thirst, fatigue, frequent urination (NHS, 2023)</a:t>
            </a:r>
          </a:p>
        </p:txBody>
      </p:sp>
      <p:pic>
        <p:nvPicPr>
          <p:cNvPr id="10" name="Slide 3">
            <a:hlinkClick r:id="" action="ppaction://media"/>
            <a:extLst>
              <a:ext uri="{FF2B5EF4-FFF2-40B4-BE49-F238E27FC236}">
                <a16:creationId xmlns:a16="http://schemas.microsoft.com/office/drawing/2014/main" id="{1F693575-4F78-3D51-7D0F-B3B0F9B6F768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6123.4013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733165" y="777666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78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261749" y="2628900"/>
            <a:ext cx="8508611" cy="672528"/>
            <a:chOff x="0" y="0"/>
            <a:chExt cx="2773099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4331756" y="-529689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69" y="0"/>
                </a:lnTo>
                <a:lnTo>
                  <a:pt x="10125469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4889694" y="1162872"/>
            <a:ext cx="8508611" cy="1194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Risk Factor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67736" y="2660504"/>
            <a:ext cx="7247663" cy="23166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High-carbohydrate intake (BNF, 2021)</a:t>
            </a: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</p:txBody>
      </p:sp>
      <p:sp>
        <p:nvSpPr>
          <p:cNvPr id="37" name="Freeform 37"/>
          <p:cNvSpPr/>
          <p:nvPr/>
        </p:nvSpPr>
        <p:spPr>
          <a:xfrm flipV="1">
            <a:off x="14683259" y="-1254854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8" name="Freeform 38"/>
          <p:cNvSpPr/>
          <p:nvPr/>
        </p:nvSpPr>
        <p:spPr>
          <a:xfrm>
            <a:off x="1261749" y="800100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9" name="Group 3">
            <a:extLst>
              <a:ext uri="{FF2B5EF4-FFF2-40B4-BE49-F238E27FC236}">
                <a16:creationId xmlns:a16="http://schemas.microsoft.com/office/drawing/2014/main" id="{F71673D7-B90E-F582-9C57-6D9482389FEE}"/>
              </a:ext>
            </a:extLst>
          </p:cNvPr>
          <p:cNvGrpSpPr/>
          <p:nvPr/>
        </p:nvGrpSpPr>
        <p:grpSpPr>
          <a:xfrm>
            <a:off x="1292229" y="4108879"/>
            <a:ext cx="8508611" cy="672528"/>
            <a:chOff x="0" y="0"/>
            <a:chExt cx="2773099" cy="406400"/>
          </a:xfrm>
        </p:grpSpPr>
        <p:sp>
          <p:nvSpPr>
            <p:cNvPr id="40" name="Freeform 4">
              <a:extLst>
                <a:ext uri="{FF2B5EF4-FFF2-40B4-BE49-F238E27FC236}">
                  <a16:creationId xmlns:a16="http://schemas.microsoft.com/office/drawing/2014/main" id="{1FBE02A1-8F69-0965-BCD9-C9CEDB8AF561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5">
              <a:extLst>
                <a:ext uri="{FF2B5EF4-FFF2-40B4-BE49-F238E27FC236}">
                  <a16:creationId xmlns:a16="http://schemas.microsoft.com/office/drawing/2014/main" id="{46BDFDFE-CDCA-AB61-75F9-432A014F93F9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42" name="TextBox 25">
            <a:extLst>
              <a:ext uri="{FF2B5EF4-FFF2-40B4-BE49-F238E27FC236}">
                <a16:creationId xmlns:a16="http://schemas.microsoft.com/office/drawing/2014/main" id="{F174CF57-1900-1AF3-C247-B0EFCD3F75C1}"/>
              </a:ext>
            </a:extLst>
          </p:cNvPr>
          <p:cNvSpPr txBox="1"/>
          <p:nvPr/>
        </p:nvSpPr>
        <p:spPr>
          <a:xfrm>
            <a:off x="1698216" y="4140483"/>
            <a:ext cx="7247663" cy="463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Physical inactivity (PHE, 2020)</a:t>
            </a:r>
          </a:p>
        </p:txBody>
      </p:sp>
      <p:grpSp>
        <p:nvGrpSpPr>
          <p:cNvPr id="43" name="Group 3">
            <a:extLst>
              <a:ext uri="{FF2B5EF4-FFF2-40B4-BE49-F238E27FC236}">
                <a16:creationId xmlns:a16="http://schemas.microsoft.com/office/drawing/2014/main" id="{54CB3023-2A8E-F79F-F50F-A15B3936C1B3}"/>
              </a:ext>
            </a:extLst>
          </p:cNvPr>
          <p:cNvGrpSpPr/>
          <p:nvPr/>
        </p:nvGrpSpPr>
        <p:grpSpPr>
          <a:xfrm>
            <a:off x="1261749" y="5442870"/>
            <a:ext cx="8508611" cy="672528"/>
            <a:chOff x="0" y="0"/>
            <a:chExt cx="2773099" cy="406400"/>
          </a:xfrm>
        </p:grpSpPr>
        <p:sp>
          <p:nvSpPr>
            <p:cNvPr id="44" name="Freeform 4">
              <a:extLst>
                <a:ext uri="{FF2B5EF4-FFF2-40B4-BE49-F238E27FC236}">
                  <a16:creationId xmlns:a16="http://schemas.microsoft.com/office/drawing/2014/main" id="{F8C29AC3-F1DA-B48F-DF5B-B495E90AD7F4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TextBox 5">
              <a:extLst>
                <a:ext uri="{FF2B5EF4-FFF2-40B4-BE49-F238E27FC236}">
                  <a16:creationId xmlns:a16="http://schemas.microsoft.com/office/drawing/2014/main" id="{2AA6B993-171C-97F2-F808-B2D0AD6FCF81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46" name="TextBox 25">
            <a:extLst>
              <a:ext uri="{FF2B5EF4-FFF2-40B4-BE49-F238E27FC236}">
                <a16:creationId xmlns:a16="http://schemas.microsoft.com/office/drawing/2014/main" id="{0CA6424A-EE3B-38F2-8938-D9320C600748}"/>
              </a:ext>
            </a:extLst>
          </p:cNvPr>
          <p:cNvSpPr txBox="1"/>
          <p:nvPr/>
        </p:nvSpPr>
        <p:spPr>
          <a:xfrm>
            <a:off x="1667736" y="5474474"/>
            <a:ext cx="7247663" cy="463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Long working hours &amp; stress (NIHR, 2020)</a:t>
            </a:r>
          </a:p>
        </p:txBody>
      </p:sp>
      <p:grpSp>
        <p:nvGrpSpPr>
          <p:cNvPr id="47" name="Group 3">
            <a:extLst>
              <a:ext uri="{FF2B5EF4-FFF2-40B4-BE49-F238E27FC236}">
                <a16:creationId xmlns:a16="http://schemas.microsoft.com/office/drawing/2014/main" id="{60DDAF89-DD55-10BC-6460-AC28250FEF24}"/>
              </a:ext>
            </a:extLst>
          </p:cNvPr>
          <p:cNvGrpSpPr/>
          <p:nvPr/>
        </p:nvGrpSpPr>
        <p:grpSpPr>
          <a:xfrm>
            <a:off x="1292229" y="6985573"/>
            <a:ext cx="8508611" cy="672528"/>
            <a:chOff x="0" y="0"/>
            <a:chExt cx="2773099" cy="406400"/>
          </a:xfrm>
        </p:grpSpPr>
        <p:sp>
          <p:nvSpPr>
            <p:cNvPr id="48" name="Freeform 4">
              <a:extLst>
                <a:ext uri="{FF2B5EF4-FFF2-40B4-BE49-F238E27FC236}">
                  <a16:creationId xmlns:a16="http://schemas.microsoft.com/office/drawing/2014/main" id="{B32013A0-6FAD-DAFD-F614-F0242E0ECD55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TextBox 5">
              <a:extLst>
                <a:ext uri="{FF2B5EF4-FFF2-40B4-BE49-F238E27FC236}">
                  <a16:creationId xmlns:a16="http://schemas.microsoft.com/office/drawing/2014/main" id="{78B8DC1E-5AE6-9969-478C-CE76921ED461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50" name="TextBox 25">
            <a:extLst>
              <a:ext uri="{FF2B5EF4-FFF2-40B4-BE49-F238E27FC236}">
                <a16:creationId xmlns:a16="http://schemas.microsoft.com/office/drawing/2014/main" id="{F80D5EDF-C293-2605-5B9A-8D40A4F799E2}"/>
              </a:ext>
            </a:extLst>
          </p:cNvPr>
          <p:cNvSpPr txBox="1"/>
          <p:nvPr/>
        </p:nvSpPr>
        <p:spPr>
          <a:xfrm>
            <a:off x="1698216" y="7017177"/>
            <a:ext cx="7247663" cy="463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0" b="1" dirty="0">
                <a:solidFill>
                  <a:srgbClr val="257440"/>
                </a:solidFill>
                <a:latin typeface="Roboto Bold"/>
                <a:ea typeface="Roboto Bold"/>
              </a:rPr>
              <a:t>Irregular eating patterns</a:t>
            </a:r>
          </a:p>
        </p:txBody>
      </p:sp>
      <p:grpSp>
        <p:nvGrpSpPr>
          <p:cNvPr id="51" name="Group 3">
            <a:extLst>
              <a:ext uri="{FF2B5EF4-FFF2-40B4-BE49-F238E27FC236}">
                <a16:creationId xmlns:a16="http://schemas.microsoft.com/office/drawing/2014/main" id="{DAE60E9A-35AA-CA6B-5146-A0D8C4BD3584}"/>
              </a:ext>
            </a:extLst>
          </p:cNvPr>
          <p:cNvGrpSpPr/>
          <p:nvPr/>
        </p:nvGrpSpPr>
        <p:grpSpPr>
          <a:xfrm>
            <a:off x="1295399" y="8433372"/>
            <a:ext cx="11430001" cy="672528"/>
            <a:chOff x="0" y="0"/>
            <a:chExt cx="2773099" cy="406400"/>
          </a:xfrm>
        </p:grpSpPr>
        <p:sp>
          <p:nvSpPr>
            <p:cNvPr id="52" name="Freeform 4">
              <a:extLst>
                <a:ext uri="{FF2B5EF4-FFF2-40B4-BE49-F238E27FC236}">
                  <a16:creationId xmlns:a16="http://schemas.microsoft.com/office/drawing/2014/main" id="{FE3673EE-B918-42FE-A30C-22F08263660A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TextBox 5">
              <a:extLst>
                <a:ext uri="{FF2B5EF4-FFF2-40B4-BE49-F238E27FC236}">
                  <a16:creationId xmlns:a16="http://schemas.microsoft.com/office/drawing/2014/main" id="{46A3F02D-A2C1-C5C6-7F73-177A3CDE7B08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54" name="TextBox 25">
            <a:extLst>
              <a:ext uri="{FF2B5EF4-FFF2-40B4-BE49-F238E27FC236}">
                <a16:creationId xmlns:a16="http://schemas.microsoft.com/office/drawing/2014/main" id="{2E9CB8F8-7B3D-23F4-3A4C-729409BF4272}"/>
              </a:ext>
            </a:extLst>
          </p:cNvPr>
          <p:cNvSpPr txBox="1"/>
          <p:nvPr/>
        </p:nvSpPr>
        <p:spPr>
          <a:xfrm>
            <a:off x="1701386" y="8464976"/>
            <a:ext cx="10566813" cy="4632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0" b="1" dirty="0">
                <a:solidFill>
                  <a:srgbClr val="257440"/>
                </a:solidFill>
                <a:latin typeface="Roboto Bold"/>
                <a:ea typeface="Roboto Bold"/>
              </a:rPr>
              <a:t>Common lifestyle-related risk profile (WHO, 2021; Pot, 2020)</a:t>
            </a:r>
          </a:p>
        </p:txBody>
      </p:sp>
      <p:pic>
        <p:nvPicPr>
          <p:cNvPr id="7" name="Slide 3">
            <a:hlinkClick r:id="" action="ppaction://media"/>
            <a:extLst>
              <a:ext uri="{FF2B5EF4-FFF2-40B4-BE49-F238E27FC236}">
                <a16:creationId xmlns:a16="http://schemas.microsoft.com/office/drawing/2014/main" id="{4091D5DE-AA87-A7EE-B24D-5B26E3AB311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96634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989432" y="2942346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26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627452" y="-1090708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28700" y="786830"/>
            <a:ext cx="422896" cy="483741"/>
          </a:xfrm>
          <a:custGeom>
            <a:avLst/>
            <a:gdLst/>
            <a:ahLst/>
            <a:cxnLst/>
            <a:rect l="l" t="t" r="r" b="b"/>
            <a:pathLst>
              <a:path w="422896" h="483741">
                <a:moveTo>
                  <a:pt x="0" y="0"/>
                </a:moveTo>
                <a:lnTo>
                  <a:pt x="422896" y="0"/>
                </a:lnTo>
                <a:lnTo>
                  <a:pt x="422896" y="483740"/>
                </a:lnTo>
                <a:lnTo>
                  <a:pt x="0" y="48374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225265" y="599977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028700" y="2666214"/>
            <a:ext cx="6938635" cy="6212354"/>
            <a:chOff x="0" y="0"/>
            <a:chExt cx="881590" cy="78931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81590" cy="789312"/>
            </a:xfrm>
            <a:custGeom>
              <a:avLst/>
              <a:gdLst/>
              <a:ahLst/>
              <a:cxnLst/>
              <a:rect l="l" t="t" r="r" b="b"/>
              <a:pathLst>
                <a:path w="881590" h="789312">
                  <a:moveTo>
                    <a:pt x="61367" y="0"/>
                  </a:moveTo>
                  <a:lnTo>
                    <a:pt x="820223" y="0"/>
                  </a:lnTo>
                  <a:cubicBezTo>
                    <a:pt x="854115" y="0"/>
                    <a:pt x="881590" y="27475"/>
                    <a:pt x="881590" y="61367"/>
                  </a:cubicBezTo>
                  <a:lnTo>
                    <a:pt x="881590" y="727945"/>
                  </a:lnTo>
                  <a:cubicBezTo>
                    <a:pt x="881590" y="744221"/>
                    <a:pt x="875125" y="759830"/>
                    <a:pt x="863616" y="771338"/>
                  </a:cubicBezTo>
                  <a:cubicBezTo>
                    <a:pt x="852107" y="782847"/>
                    <a:pt x="836498" y="789312"/>
                    <a:pt x="820223" y="789312"/>
                  </a:cubicBezTo>
                  <a:lnTo>
                    <a:pt x="61367" y="789312"/>
                  </a:lnTo>
                  <a:cubicBezTo>
                    <a:pt x="45092" y="789312"/>
                    <a:pt x="29483" y="782847"/>
                    <a:pt x="17974" y="771338"/>
                  </a:cubicBezTo>
                  <a:cubicBezTo>
                    <a:pt x="6465" y="759830"/>
                    <a:pt x="0" y="744221"/>
                    <a:pt x="0" y="727945"/>
                  </a:cubicBezTo>
                  <a:lnTo>
                    <a:pt x="0" y="61367"/>
                  </a:lnTo>
                  <a:cubicBezTo>
                    <a:pt x="0" y="45092"/>
                    <a:pt x="6465" y="29483"/>
                    <a:pt x="17974" y="17974"/>
                  </a:cubicBezTo>
                  <a:cubicBezTo>
                    <a:pt x="29483" y="6465"/>
                    <a:pt x="45092" y="0"/>
                    <a:pt x="61367" y="0"/>
                  </a:cubicBezTo>
                  <a:close/>
                </a:path>
              </a:pathLst>
            </a:custGeom>
            <a:blipFill>
              <a:blip r:embed="rId7"/>
              <a:stretch>
                <a:fillRect l="-17149" r="-1714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 flipV="1">
            <a:off x="15904392" y="-1090708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376803" y="9258300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588685" y="808649"/>
            <a:ext cx="2999537" cy="382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  <a:spcBef>
                <a:spcPct val="0"/>
              </a:spcBef>
            </a:pPr>
            <a:r>
              <a:rPr lang="en-US" sz="2142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Aldenaire &amp; Partners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05070" y="717961"/>
            <a:ext cx="8305800" cy="2451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200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Endocrine System (A &amp; P)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74590" y="3972027"/>
            <a:ext cx="8699010" cy="33214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Pancreas releases insulin (Holt et al., 2021)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Insulin transports glucose into cells (Powers, 2020)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Hormones regulate metabolism (Holt et al., 2021)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Cells need glucose for energy (Harvard, 2021)</a:t>
            </a:r>
            <a:endParaRPr lang="en-US" sz="2800" b="1" dirty="0">
              <a:solidFill>
                <a:schemeClr val="bg1"/>
              </a:solidFill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  <a:sym typeface="Roboto"/>
            </a:endParaRPr>
          </a:p>
        </p:txBody>
      </p:sp>
      <p:pic>
        <p:nvPicPr>
          <p:cNvPr id="15" name="Slide 4">
            <a:hlinkClick r:id="" action="ppaction://media"/>
            <a:extLst>
              <a:ext uri="{FF2B5EF4-FFF2-40B4-BE49-F238E27FC236}">
                <a16:creationId xmlns:a16="http://schemas.microsoft.com/office/drawing/2014/main" id="{90B28ACE-D537-1B1D-F033-BEFB4E8C15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755948" y="785220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26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27614" y="-529689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395405" y="6238594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V="1">
            <a:off x="14683259" y="-1945828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8"/>
                </a:moveTo>
                <a:lnTo>
                  <a:pt x="2709816" y="3216398"/>
                </a:lnTo>
                <a:lnTo>
                  <a:pt x="2709816" y="0"/>
                </a:lnTo>
                <a:lnTo>
                  <a:pt x="0" y="0"/>
                </a:lnTo>
                <a:lnTo>
                  <a:pt x="0" y="3216398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211812" y="842633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2"/>
                </a:lnTo>
                <a:lnTo>
                  <a:pt x="0" y="43746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8211812" y="4991100"/>
            <a:ext cx="9047488" cy="4114800"/>
            <a:chOff x="0" y="0"/>
            <a:chExt cx="1149531" cy="52280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49531" cy="522807"/>
            </a:xfrm>
            <a:custGeom>
              <a:avLst/>
              <a:gdLst/>
              <a:ahLst/>
              <a:cxnLst/>
              <a:rect l="l" t="t" r="r" b="b"/>
              <a:pathLst>
                <a:path w="1149531" h="522807">
                  <a:moveTo>
                    <a:pt x="47063" y="0"/>
                  </a:moveTo>
                  <a:lnTo>
                    <a:pt x="1102467" y="0"/>
                  </a:lnTo>
                  <a:cubicBezTo>
                    <a:pt x="1128460" y="0"/>
                    <a:pt x="1149531" y="21071"/>
                    <a:pt x="1149531" y="47063"/>
                  </a:cubicBezTo>
                  <a:lnTo>
                    <a:pt x="1149531" y="475744"/>
                  </a:lnTo>
                  <a:cubicBezTo>
                    <a:pt x="1149531" y="501736"/>
                    <a:pt x="1128460" y="522807"/>
                    <a:pt x="1102467" y="522807"/>
                  </a:cubicBezTo>
                  <a:lnTo>
                    <a:pt x="47063" y="522807"/>
                  </a:lnTo>
                  <a:cubicBezTo>
                    <a:pt x="21071" y="522807"/>
                    <a:pt x="0" y="501736"/>
                    <a:pt x="0" y="475744"/>
                  </a:cubicBezTo>
                  <a:lnTo>
                    <a:pt x="0" y="47063"/>
                  </a:lnTo>
                  <a:cubicBezTo>
                    <a:pt x="0" y="21071"/>
                    <a:pt x="21071" y="0"/>
                    <a:pt x="47063" y="0"/>
                  </a:cubicBezTo>
                  <a:close/>
                </a:path>
              </a:pathLst>
            </a:custGeom>
            <a:blipFill>
              <a:blip r:embed="rId9"/>
              <a:stretch>
                <a:fillRect t="-23383" b="-233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Freeform 9"/>
          <p:cNvSpPr/>
          <p:nvPr/>
        </p:nvSpPr>
        <p:spPr>
          <a:xfrm>
            <a:off x="1590509" y="5063015"/>
            <a:ext cx="313088" cy="313088"/>
          </a:xfrm>
          <a:custGeom>
            <a:avLst/>
            <a:gdLst/>
            <a:ahLst/>
            <a:cxnLst/>
            <a:rect l="l" t="t" r="r" b="b"/>
            <a:pathLst>
              <a:path w="313088" h="313088">
                <a:moveTo>
                  <a:pt x="0" y="0"/>
                </a:moveTo>
                <a:lnTo>
                  <a:pt x="313088" y="0"/>
                </a:lnTo>
                <a:lnTo>
                  <a:pt x="313088" y="313089"/>
                </a:lnTo>
                <a:lnTo>
                  <a:pt x="0" y="3130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90509" y="6438900"/>
            <a:ext cx="313088" cy="313088"/>
          </a:xfrm>
          <a:custGeom>
            <a:avLst/>
            <a:gdLst/>
            <a:ahLst/>
            <a:cxnLst/>
            <a:rect l="l" t="t" r="r" b="b"/>
            <a:pathLst>
              <a:path w="313088" h="313088">
                <a:moveTo>
                  <a:pt x="0" y="0"/>
                </a:moveTo>
                <a:lnTo>
                  <a:pt x="313088" y="0"/>
                </a:lnTo>
                <a:lnTo>
                  <a:pt x="313088" y="313089"/>
                </a:lnTo>
                <a:lnTo>
                  <a:pt x="0" y="3130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962809" y="360910"/>
            <a:ext cx="6623126" cy="3708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Homeostasis of Blood Glucose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042511" y="4776921"/>
            <a:ext cx="5549183" cy="1577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5"/>
              </a:lnSpc>
              <a:spcBef>
                <a:spcPct val="0"/>
              </a:spcBef>
            </a:pPr>
            <a:r>
              <a:rPr lang="en-GB" sz="3011" b="1" dirty="0">
                <a:solidFill>
                  <a:srgbClr val="FFFFFF"/>
                </a:solidFill>
                <a:latin typeface="Roboto Bold"/>
                <a:ea typeface="Roboto Bold"/>
              </a:rPr>
              <a:t>Negative feedback system (Holt et al., 2021)</a:t>
            </a:r>
          </a:p>
          <a:p>
            <a:pPr algn="l">
              <a:lnSpc>
                <a:spcPts val="4215"/>
              </a:lnSpc>
              <a:spcBef>
                <a:spcPct val="0"/>
              </a:spcBef>
            </a:pPr>
            <a:endParaRPr lang="en-US" sz="3011" b="1" dirty="0">
              <a:solidFill>
                <a:srgbClr val="FFFFFF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23" name="TextBox 15">
            <a:extLst>
              <a:ext uri="{FF2B5EF4-FFF2-40B4-BE49-F238E27FC236}">
                <a16:creationId xmlns:a16="http://schemas.microsoft.com/office/drawing/2014/main" id="{87AC4ADA-D845-1158-AF0F-E6D1089470A8}"/>
              </a:ext>
            </a:extLst>
          </p:cNvPr>
          <p:cNvSpPr txBox="1"/>
          <p:nvPr/>
        </p:nvSpPr>
        <p:spPr>
          <a:xfrm>
            <a:off x="2006272" y="6217704"/>
            <a:ext cx="5549183" cy="2116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5"/>
              </a:lnSpc>
              <a:spcBef>
                <a:spcPct val="0"/>
              </a:spcBef>
            </a:pPr>
            <a:r>
              <a:rPr lang="en-GB" sz="3011" b="1" dirty="0">
                <a:solidFill>
                  <a:srgbClr val="FFFFFF"/>
                </a:solidFill>
                <a:latin typeface="Roboto Bold"/>
                <a:ea typeface="Roboto Bold"/>
              </a:rPr>
              <a:t>Insulin lowers blood glucose (ADA, 2022)</a:t>
            </a:r>
          </a:p>
          <a:p>
            <a:pPr>
              <a:lnSpc>
                <a:spcPts val="4215"/>
              </a:lnSpc>
              <a:spcBef>
                <a:spcPct val="0"/>
              </a:spcBef>
            </a:pPr>
            <a:endParaRPr lang="en-GB" sz="3011" b="1" dirty="0">
              <a:solidFill>
                <a:srgbClr val="FFFFFF"/>
              </a:solidFill>
              <a:latin typeface="Roboto Bold"/>
              <a:ea typeface="Roboto Bold"/>
            </a:endParaRPr>
          </a:p>
          <a:p>
            <a:pPr algn="l">
              <a:lnSpc>
                <a:spcPts val="4215"/>
              </a:lnSpc>
              <a:spcBef>
                <a:spcPct val="0"/>
              </a:spcBef>
            </a:pPr>
            <a:endParaRPr lang="en-US" sz="3011" b="1" dirty="0">
              <a:solidFill>
                <a:srgbClr val="FFFFFF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id="{7008BD41-284B-EF14-9548-026A29F77481}"/>
              </a:ext>
            </a:extLst>
          </p:cNvPr>
          <p:cNvSpPr txBox="1"/>
          <p:nvPr/>
        </p:nvSpPr>
        <p:spPr>
          <a:xfrm>
            <a:off x="1970033" y="7602155"/>
            <a:ext cx="5549183" cy="2116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5"/>
              </a:lnSpc>
              <a:spcBef>
                <a:spcPct val="0"/>
              </a:spcBef>
            </a:pPr>
            <a:r>
              <a:rPr lang="en-GB" sz="3011" b="1" dirty="0">
                <a:solidFill>
                  <a:srgbClr val="FFFFFF"/>
                </a:solidFill>
                <a:latin typeface="Roboto Bold"/>
                <a:ea typeface="Roboto Bold"/>
              </a:rPr>
              <a:t>Glucagon raises glucose (Powers, 2020)</a:t>
            </a:r>
          </a:p>
          <a:p>
            <a:pPr>
              <a:lnSpc>
                <a:spcPts val="4215"/>
              </a:lnSpc>
              <a:spcBef>
                <a:spcPct val="0"/>
              </a:spcBef>
            </a:pPr>
            <a:endParaRPr lang="en-GB" sz="3011" b="1" dirty="0">
              <a:solidFill>
                <a:srgbClr val="FFFFFF"/>
              </a:solidFill>
              <a:latin typeface="Roboto Bold"/>
              <a:ea typeface="Roboto Bold"/>
            </a:endParaRPr>
          </a:p>
          <a:p>
            <a:pPr algn="l">
              <a:lnSpc>
                <a:spcPts val="4215"/>
              </a:lnSpc>
              <a:spcBef>
                <a:spcPct val="0"/>
              </a:spcBef>
            </a:pPr>
            <a:endParaRPr lang="en-US" sz="3011" b="1" dirty="0">
              <a:solidFill>
                <a:srgbClr val="FFFFFF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27" name="Freeform 10">
            <a:extLst>
              <a:ext uri="{FF2B5EF4-FFF2-40B4-BE49-F238E27FC236}">
                <a16:creationId xmlns:a16="http://schemas.microsoft.com/office/drawing/2014/main" id="{79FFD488-9C69-1B9C-17D8-9E85B1CA454B}"/>
              </a:ext>
            </a:extLst>
          </p:cNvPr>
          <p:cNvSpPr/>
          <p:nvPr/>
        </p:nvSpPr>
        <p:spPr>
          <a:xfrm>
            <a:off x="1591912" y="7734300"/>
            <a:ext cx="313088" cy="313088"/>
          </a:xfrm>
          <a:custGeom>
            <a:avLst/>
            <a:gdLst/>
            <a:ahLst/>
            <a:cxnLst/>
            <a:rect l="l" t="t" r="r" b="b"/>
            <a:pathLst>
              <a:path w="313088" h="313088">
                <a:moveTo>
                  <a:pt x="0" y="0"/>
                </a:moveTo>
                <a:lnTo>
                  <a:pt x="313088" y="0"/>
                </a:lnTo>
                <a:lnTo>
                  <a:pt x="313088" y="313089"/>
                </a:lnTo>
                <a:lnTo>
                  <a:pt x="0" y="3130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15">
            <a:extLst>
              <a:ext uri="{FF2B5EF4-FFF2-40B4-BE49-F238E27FC236}">
                <a16:creationId xmlns:a16="http://schemas.microsoft.com/office/drawing/2014/main" id="{4930CD52-3775-5601-541A-C742A709B0B6}"/>
              </a:ext>
            </a:extLst>
          </p:cNvPr>
          <p:cNvSpPr txBox="1"/>
          <p:nvPr/>
        </p:nvSpPr>
        <p:spPr>
          <a:xfrm>
            <a:off x="1964274" y="8933266"/>
            <a:ext cx="5549183" cy="2654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5"/>
              </a:lnSpc>
              <a:spcBef>
                <a:spcPct val="0"/>
              </a:spcBef>
            </a:pPr>
            <a:r>
              <a:rPr lang="en-GB" sz="3011" b="1" dirty="0">
                <a:solidFill>
                  <a:srgbClr val="FFFFFF"/>
                </a:solidFill>
                <a:latin typeface="Roboto Bold"/>
                <a:ea typeface="Roboto Bold"/>
              </a:rPr>
              <a:t>Balance keeps levels stable (WHO, 2021)</a:t>
            </a:r>
          </a:p>
          <a:p>
            <a:pPr>
              <a:lnSpc>
                <a:spcPts val="4215"/>
              </a:lnSpc>
              <a:spcBef>
                <a:spcPct val="0"/>
              </a:spcBef>
            </a:pPr>
            <a:endParaRPr lang="en-GB" sz="3011" b="1" dirty="0">
              <a:solidFill>
                <a:srgbClr val="FFFFFF"/>
              </a:solidFill>
              <a:latin typeface="Roboto Bold"/>
              <a:ea typeface="Roboto Bold"/>
            </a:endParaRPr>
          </a:p>
          <a:p>
            <a:pPr>
              <a:lnSpc>
                <a:spcPts val="4215"/>
              </a:lnSpc>
              <a:spcBef>
                <a:spcPct val="0"/>
              </a:spcBef>
            </a:pPr>
            <a:endParaRPr lang="en-GB" sz="3011" b="1" dirty="0">
              <a:solidFill>
                <a:srgbClr val="FFFFFF"/>
              </a:solidFill>
              <a:latin typeface="Roboto Bold"/>
              <a:ea typeface="Roboto Bold"/>
            </a:endParaRPr>
          </a:p>
          <a:p>
            <a:pPr algn="l">
              <a:lnSpc>
                <a:spcPts val="4215"/>
              </a:lnSpc>
              <a:spcBef>
                <a:spcPct val="0"/>
              </a:spcBef>
            </a:pPr>
            <a:endParaRPr lang="en-US" sz="3011" b="1" dirty="0">
              <a:solidFill>
                <a:srgbClr val="FFFFFF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30" name="Freeform 10">
            <a:extLst>
              <a:ext uri="{FF2B5EF4-FFF2-40B4-BE49-F238E27FC236}">
                <a16:creationId xmlns:a16="http://schemas.microsoft.com/office/drawing/2014/main" id="{BDEFDB9A-1C3C-3A04-C47C-A6F3262C5199}"/>
              </a:ext>
            </a:extLst>
          </p:cNvPr>
          <p:cNvSpPr/>
          <p:nvPr/>
        </p:nvSpPr>
        <p:spPr>
          <a:xfrm>
            <a:off x="1600200" y="9097612"/>
            <a:ext cx="313088" cy="313088"/>
          </a:xfrm>
          <a:custGeom>
            <a:avLst/>
            <a:gdLst/>
            <a:ahLst/>
            <a:cxnLst/>
            <a:rect l="l" t="t" r="r" b="b"/>
            <a:pathLst>
              <a:path w="313088" h="313088">
                <a:moveTo>
                  <a:pt x="0" y="0"/>
                </a:moveTo>
                <a:lnTo>
                  <a:pt x="313088" y="0"/>
                </a:lnTo>
                <a:lnTo>
                  <a:pt x="313088" y="313089"/>
                </a:lnTo>
                <a:lnTo>
                  <a:pt x="0" y="3130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6" name="Slide 5">
            <a:hlinkClick r:id="" action="ppaction://media"/>
            <a:extLst>
              <a:ext uri="{FF2B5EF4-FFF2-40B4-BE49-F238E27FC236}">
                <a16:creationId xmlns:a16="http://schemas.microsoft.com/office/drawing/2014/main" id="{20283B79-E535-1A18-D9C8-A100AC151E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144000" y="296203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6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967064" y="-33762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717585" y="592906"/>
            <a:ext cx="9070330" cy="3708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39"/>
              </a:lnSpc>
              <a:spcBef>
                <a:spcPct val="0"/>
              </a:spcBef>
            </a:pPr>
            <a:r>
              <a:rPr lang="en-GB" sz="7027" b="1" dirty="0">
                <a:solidFill>
                  <a:schemeClr val="bg1"/>
                </a:solidFill>
                <a:latin typeface="Poppins Bold"/>
                <a:cs typeface="Poppins Bold"/>
              </a:rPr>
              <a:t>What Goes Wrong in Type 2 Diabetes</a:t>
            </a:r>
          </a:p>
          <a:p>
            <a:pPr algn="l">
              <a:lnSpc>
                <a:spcPts val="9839"/>
              </a:lnSpc>
              <a:spcBef>
                <a:spcPct val="0"/>
              </a:spcBef>
            </a:pPr>
            <a:endParaRPr lang="en-US" sz="7027" b="1" dirty="0">
              <a:solidFill>
                <a:schemeClr val="bg1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1028700" y="2216975"/>
            <a:ext cx="6392904" cy="3651516"/>
            <a:chOff x="0" y="0"/>
            <a:chExt cx="812252" cy="46394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252" cy="463944"/>
            </a:xfrm>
            <a:custGeom>
              <a:avLst/>
              <a:gdLst/>
              <a:ahLst/>
              <a:cxnLst/>
              <a:rect l="l" t="t" r="r" b="b"/>
              <a:pathLst>
                <a:path w="812252" h="463944">
                  <a:moveTo>
                    <a:pt x="55707" y="0"/>
                  </a:moveTo>
                  <a:lnTo>
                    <a:pt x="756545" y="0"/>
                  </a:lnTo>
                  <a:cubicBezTo>
                    <a:pt x="787311" y="0"/>
                    <a:pt x="812252" y="24941"/>
                    <a:pt x="812252" y="55707"/>
                  </a:cubicBezTo>
                  <a:lnTo>
                    <a:pt x="812252" y="408237"/>
                  </a:lnTo>
                  <a:cubicBezTo>
                    <a:pt x="812252" y="439003"/>
                    <a:pt x="787311" y="463944"/>
                    <a:pt x="756545" y="463944"/>
                  </a:cubicBezTo>
                  <a:lnTo>
                    <a:pt x="55707" y="463944"/>
                  </a:lnTo>
                  <a:cubicBezTo>
                    <a:pt x="24941" y="463944"/>
                    <a:pt x="0" y="439003"/>
                    <a:pt x="0" y="408237"/>
                  </a:cubicBezTo>
                  <a:lnTo>
                    <a:pt x="0" y="55707"/>
                  </a:lnTo>
                  <a:cubicBezTo>
                    <a:pt x="0" y="24941"/>
                    <a:pt x="24941" y="0"/>
                    <a:pt x="55707" y="0"/>
                  </a:cubicBezTo>
                  <a:close/>
                </a:path>
              </a:pathLst>
            </a:custGeom>
            <a:blipFill>
              <a:blip r:embed="rId5"/>
              <a:stretch>
                <a:fillRect t="-8321" b="-83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5127614" y="-529689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flipV="1">
            <a:off x="14683259" y="-1945828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8"/>
                </a:moveTo>
                <a:lnTo>
                  <a:pt x="2709816" y="3216398"/>
                </a:lnTo>
                <a:lnTo>
                  <a:pt x="2709816" y="0"/>
                </a:lnTo>
                <a:lnTo>
                  <a:pt x="0" y="0"/>
                </a:lnTo>
                <a:lnTo>
                  <a:pt x="0" y="3216398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2" name="Group 3">
            <a:extLst>
              <a:ext uri="{FF2B5EF4-FFF2-40B4-BE49-F238E27FC236}">
                <a16:creationId xmlns:a16="http://schemas.microsoft.com/office/drawing/2014/main" id="{CB96EC86-8024-BE98-3158-6497CA537985}"/>
              </a:ext>
            </a:extLst>
          </p:cNvPr>
          <p:cNvGrpSpPr/>
          <p:nvPr/>
        </p:nvGrpSpPr>
        <p:grpSpPr>
          <a:xfrm>
            <a:off x="8153400" y="3628765"/>
            <a:ext cx="9982200" cy="672528"/>
            <a:chOff x="0" y="0"/>
            <a:chExt cx="2773099" cy="406400"/>
          </a:xfrm>
        </p:grpSpPr>
        <p:sp>
          <p:nvSpPr>
            <p:cNvPr id="23" name="Freeform 4">
              <a:extLst>
                <a:ext uri="{FF2B5EF4-FFF2-40B4-BE49-F238E27FC236}">
                  <a16:creationId xmlns:a16="http://schemas.microsoft.com/office/drawing/2014/main" id="{D38C30C2-87A4-403F-FABD-01BCBC2A65DE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5">
              <a:extLst>
                <a:ext uri="{FF2B5EF4-FFF2-40B4-BE49-F238E27FC236}">
                  <a16:creationId xmlns:a16="http://schemas.microsoft.com/office/drawing/2014/main" id="{387D1B77-50B8-F98D-0A0F-8532DF4B3650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25" name="TextBox 25">
            <a:extLst>
              <a:ext uri="{FF2B5EF4-FFF2-40B4-BE49-F238E27FC236}">
                <a16:creationId xmlns:a16="http://schemas.microsoft.com/office/drawing/2014/main" id="{AFF0F85F-1907-29F9-4B2A-F0D9E7AABF8B}"/>
              </a:ext>
            </a:extLst>
          </p:cNvPr>
          <p:cNvSpPr txBox="1"/>
          <p:nvPr/>
        </p:nvSpPr>
        <p:spPr>
          <a:xfrm>
            <a:off x="8559387" y="3660369"/>
            <a:ext cx="9728613" cy="27799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Insulin resistance develops (Chatterjee et al., 2020)</a:t>
            </a: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</p:txBody>
      </p:sp>
      <p:grpSp>
        <p:nvGrpSpPr>
          <p:cNvPr id="27" name="Group 3">
            <a:extLst>
              <a:ext uri="{FF2B5EF4-FFF2-40B4-BE49-F238E27FC236}">
                <a16:creationId xmlns:a16="http://schemas.microsoft.com/office/drawing/2014/main" id="{9185B169-ABB1-70FE-6398-1043B45B8962}"/>
              </a:ext>
            </a:extLst>
          </p:cNvPr>
          <p:cNvGrpSpPr/>
          <p:nvPr/>
        </p:nvGrpSpPr>
        <p:grpSpPr>
          <a:xfrm>
            <a:off x="8138160" y="4828571"/>
            <a:ext cx="7559040" cy="672528"/>
            <a:chOff x="0" y="0"/>
            <a:chExt cx="2773099" cy="406400"/>
          </a:xfrm>
        </p:grpSpPr>
        <p:sp>
          <p:nvSpPr>
            <p:cNvPr id="28" name="Freeform 4">
              <a:extLst>
                <a:ext uri="{FF2B5EF4-FFF2-40B4-BE49-F238E27FC236}">
                  <a16:creationId xmlns:a16="http://schemas.microsoft.com/office/drawing/2014/main" id="{665009B0-BAC1-3D5F-75AC-B78E537ADDF8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5">
              <a:extLst>
                <a:ext uri="{FF2B5EF4-FFF2-40B4-BE49-F238E27FC236}">
                  <a16:creationId xmlns:a16="http://schemas.microsoft.com/office/drawing/2014/main" id="{30CC6D1A-4A2B-5B18-7A60-552EF2734B82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30" name="TextBox 25">
            <a:extLst>
              <a:ext uri="{FF2B5EF4-FFF2-40B4-BE49-F238E27FC236}">
                <a16:creationId xmlns:a16="http://schemas.microsoft.com/office/drawing/2014/main" id="{6839DD31-F247-B528-EF17-0AC06278DB0B}"/>
              </a:ext>
            </a:extLst>
          </p:cNvPr>
          <p:cNvSpPr txBox="1"/>
          <p:nvPr/>
        </p:nvSpPr>
        <p:spPr>
          <a:xfrm>
            <a:off x="8544147" y="4860175"/>
            <a:ext cx="9728613" cy="3243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Beta-cell fatigue over time (ADA, 2022)</a:t>
            </a: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</p:txBody>
      </p:sp>
      <p:grpSp>
        <p:nvGrpSpPr>
          <p:cNvPr id="31" name="Group 3">
            <a:extLst>
              <a:ext uri="{FF2B5EF4-FFF2-40B4-BE49-F238E27FC236}">
                <a16:creationId xmlns:a16="http://schemas.microsoft.com/office/drawing/2014/main" id="{937AC226-100C-FFE7-6C61-AA665418E1F8}"/>
              </a:ext>
            </a:extLst>
          </p:cNvPr>
          <p:cNvGrpSpPr/>
          <p:nvPr/>
        </p:nvGrpSpPr>
        <p:grpSpPr>
          <a:xfrm>
            <a:off x="8153400" y="6228649"/>
            <a:ext cx="8534400" cy="672528"/>
            <a:chOff x="0" y="0"/>
            <a:chExt cx="2773099" cy="406400"/>
          </a:xfrm>
        </p:grpSpPr>
        <p:sp>
          <p:nvSpPr>
            <p:cNvPr id="32" name="Freeform 4">
              <a:extLst>
                <a:ext uri="{FF2B5EF4-FFF2-40B4-BE49-F238E27FC236}">
                  <a16:creationId xmlns:a16="http://schemas.microsoft.com/office/drawing/2014/main" id="{93AA7367-5DD4-8D1A-34F1-3A4C58D97205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5">
              <a:extLst>
                <a:ext uri="{FF2B5EF4-FFF2-40B4-BE49-F238E27FC236}">
                  <a16:creationId xmlns:a16="http://schemas.microsoft.com/office/drawing/2014/main" id="{6B9ED1F2-C581-3885-B6DD-1DB51218D5CF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34" name="TextBox 25">
            <a:extLst>
              <a:ext uri="{FF2B5EF4-FFF2-40B4-BE49-F238E27FC236}">
                <a16:creationId xmlns:a16="http://schemas.microsoft.com/office/drawing/2014/main" id="{9D708BE2-B92F-45DD-4B86-63D9BE4F885F}"/>
              </a:ext>
            </a:extLst>
          </p:cNvPr>
          <p:cNvSpPr txBox="1"/>
          <p:nvPr/>
        </p:nvSpPr>
        <p:spPr>
          <a:xfrm>
            <a:off x="8559387" y="6260253"/>
            <a:ext cx="9728613" cy="3706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Glucose remains in bloodstream (NHS, 2023)</a:t>
            </a: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</p:txBody>
      </p:sp>
      <p:grpSp>
        <p:nvGrpSpPr>
          <p:cNvPr id="35" name="Group 3">
            <a:extLst>
              <a:ext uri="{FF2B5EF4-FFF2-40B4-BE49-F238E27FC236}">
                <a16:creationId xmlns:a16="http://schemas.microsoft.com/office/drawing/2014/main" id="{66AD3ED4-D7F4-646F-EA0F-2EA8DEB49C1E}"/>
              </a:ext>
            </a:extLst>
          </p:cNvPr>
          <p:cNvGrpSpPr/>
          <p:nvPr/>
        </p:nvGrpSpPr>
        <p:grpSpPr>
          <a:xfrm>
            <a:off x="8305800" y="7729840"/>
            <a:ext cx="8534400" cy="672528"/>
            <a:chOff x="0" y="0"/>
            <a:chExt cx="2773099" cy="406400"/>
          </a:xfrm>
        </p:grpSpPr>
        <p:sp>
          <p:nvSpPr>
            <p:cNvPr id="36" name="Freeform 4">
              <a:extLst>
                <a:ext uri="{FF2B5EF4-FFF2-40B4-BE49-F238E27FC236}">
                  <a16:creationId xmlns:a16="http://schemas.microsoft.com/office/drawing/2014/main" id="{3F88901C-8C52-6C4D-EB42-D6BAACF3AD3B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5">
              <a:extLst>
                <a:ext uri="{FF2B5EF4-FFF2-40B4-BE49-F238E27FC236}">
                  <a16:creationId xmlns:a16="http://schemas.microsoft.com/office/drawing/2014/main" id="{31973EEC-9B0D-DAD4-840B-0DEF5801601A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38" name="TextBox 25">
            <a:extLst>
              <a:ext uri="{FF2B5EF4-FFF2-40B4-BE49-F238E27FC236}">
                <a16:creationId xmlns:a16="http://schemas.microsoft.com/office/drawing/2014/main" id="{41AF1E6F-A129-7109-6662-7D3610B9DEFE}"/>
              </a:ext>
            </a:extLst>
          </p:cNvPr>
          <p:cNvSpPr txBox="1"/>
          <p:nvPr/>
        </p:nvSpPr>
        <p:spPr>
          <a:xfrm>
            <a:off x="8711787" y="7761444"/>
            <a:ext cx="9728613" cy="3706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Linked to diet &amp; inactivity (Diabetes UK, 2023)</a:t>
            </a: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</p:txBody>
      </p:sp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75583FDF-5493-9961-8E5B-8898148F1D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396753" y="665749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2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2283123" y="-9182100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668907" y="7484808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588685" y="153922"/>
            <a:ext cx="6193021" cy="11948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Impact 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88685" y="1144376"/>
            <a:ext cx="6236567" cy="11948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Body System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7600" y="3139105"/>
            <a:ext cx="11500757" cy="38061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FFFFFF"/>
              </a:solidFill>
              <a:latin typeface="Roboto"/>
              <a:ea typeface="Roboto"/>
              <a:cs typeface="Roboto"/>
              <a:sym typeface="Roboto"/>
            </a:endParaRP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Damages blood vessels → cardiovascular risk (Chatterjee et al., 2020)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Causes nerve damage → neuropathy (Powers, 2020)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Kidneys overwork → increased urination (NHS, 2023)</a:t>
            </a:r>
          </a:p>
          <a:p>
            <a:pPr marL="457200" lvl="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Risk of eye and foot complications (NICE, 2022)</a:t>
            </a:r>
          </a:p>
        </p:txBody>
      </p:sp>
      <p:sp>
        <p:nvSpPr>
          <p:cNvPr id="28" name="Freeform 28"/>
          <p:cNvSpPr/>
          <p:nvPr/>
        </p:nvSpPr>
        <p:spPr>
          <a:xfrm>
            <a:off x="17259300" y="9258300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9" name="Picture 28" descr="A medical equipment on a clipboard&#10;&#10;AI-generated content may be incorrect.">
            <a:extLst>
              <a:ext uri="{FF2B5EF4-FFF2-40B4-BE49-F238E27FC236}">
                <a16:creationId xmlns:a16="http://schemas.microsoft.com/office/drawing/2014/main" id="{A7B70E76-25D0-B717-0395-7623D6C8854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1843656" y="3236975"/>
            <a:ext cx="5415644" cy="361042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835544E7-FEBB-9433-A399-EB16EDA77FC2}"/>
              </a:ext>
            </a:extLst>
          </p:cNvPr>
          <p:cNvSpPr txBox="1"/>
          <p:nvPr/>
        </p:nvSpPr>
        <p:spPr>
          <a:xfrm>
            <a:off x="14303828" y="10372304"/>
            <a:ext cx="2460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8" tooltip="https://www.picpedia.org/medical/d/diabete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2" name="Slide 7">
            <a:hlinkClick r:id="" action="ppaction://media"/>
            <a:extLst>
              <a:ext uri="{FF2B5EF4-FFF2-40B4-BE49-F238E27FC236}">
                <a16:creationId xmlns:a16="http://schemas.microsoft.com/office/drawing/2014/main" id="{0AE22176-261F-91A6-D490-8711C6ABC4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88040" y="1254452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2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-4034035" y="5648153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9462277" y="3390900"/>
            <a:ext cx="8216123" cy="4183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>
              <a:lnSpc>
                <a:spcPct val="200000"/>
              </a:lnSpc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Reduce refined carbs &amp; sugary drinks (BNF, 2021)</a:t>
            </a:r>
          </a:p>
          <a:p>
            <a:pPr lvl="0">
              <a:lnSpc>
                <a:spcPct val="200000"/>
              </a:lnSpc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Increase whole grains &amp; vegetables (BNF, 2021)</a:t>
            </a:r>
          </a:p>
          <a:p>
            <a:pPr lvl="0">
              <a:lnSpc>
                <a:spcPct val="200000"/>
              </a:lnSpc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Exercise: 150 mins/week (PHE, 2020)</a:t>
            </a:r>
          </a:p>
          <a:p>
            <a:pPr lvl="0">
              <a:lnSpc>
                <a:spcPct val="200000"/>
              </a:lnSpc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Weight loss improves control (WHO, 2021)</a:t>
            </a:r>
          </a:p>
          <a:p>
            <a:pPr lvl="0">
              <a:lnSpc>
                <a:spcPct val="200000"/>
              </a:lnSpc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Stress management important (NIHR, 2020)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407037" y="3708395"/>
            <a:ext cx="7388208" cy="7243073"/>
            <a:chOff x="0" y="0"/>
            <a:chExt cx="938711" cy="9202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38711" cy="920270"/>
            </a:xfrm>
            <a:custGeom>
              <a:avLst/>
              <a:gdLst/>
              <a:ahLst/>
              <a:cxnLst/>
              <a:rect l="l" t="t" r="r" b="b"/>
              <a:pathLst>
                <a:path w="938711" h="920270">
                  <a:moveTo>
                    <a:pt x="57633" y="0"/>
                  </a:moveTo>
                  <a:lnTo>
                    <a:pt x="881078" y="0"/>
                  </a:lnTo>
                  <a:cubicBezTo>
                    <a:pt x="896363" y="0"/>
                    <a:pt x="911022" y="6072"/>
                    <a:pt x="921830" y="16880"/>
                  </a:cubicBezTo>
                  <a:cubicBezTo>
                    <a:pt x="932639" y="27689"/>
                    <a:pt x="938711" y="42348"/>
                    <a:pt x="938711" y="57633"/>
                  </a:cubicBezTo>
                  <a:lnTo>
                    <a:pt x="938711" y="862637"/>
                  </a:lnTo>
                  <a:cubicBezTo>
                    <a:pt x="938711" y="894467"/>
                    <a:pt x="912907" y="920270"/>
                    <a:pt x="881078" y="920270"/>
                  </a:cubicBezTo>
                  <a:lnTo>
                    <a:pt x="57633" y="920270"/>
                  </a:lnTo>
                  <a:cubicBezTo>
                    <a:pt x="25803" y="920270"/>
                    <a:pt x="0" y="894467"/>
                    <a:pt x="0" y="862637"/>
                  </a:cubicBezTo>
                  <a:lnTo>
                    <a:pt x="0" y="57633"/>
                  </a:lnTo>
                  <a:cubicBezTo>
                    <a:pt x="0" y="25803"/>
                    <a:pt x="25803" y="0"/>
                    <a:pt x="57633" y="0"/>
                  </a:cubicBezTo>
                  <a:close/>
                </a:path>
              </a:pathLst>
            </a:custGeom>
            <a:blipFill>
              <a:blip r:embed="rId5"/>
              <a:stretch>
                <a:fillRect l="-13893" r="-3297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>
            <a:off x="14401800" y="-5219700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69"/>
                </a:lnTo>
                <a:lnTo>
                  <a:pt x="0" y="101254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V="1">
            <a:off x="14683259" y="-1254854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407037" y="2354928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4" y="0"/>
                </a:lnTo>
                <a:lnTo>
                  <a:pt x="1405504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4813704" y="406601"/>
            <a:ext cx="9422613" cy="2451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839"/>
              </a:lnSpc>
              <a:spcBef>
                <a:spcPct val="0"/>
              </a:spcBef>
            </a:pPr>
            <a:r>
              <a:rPr lang="en-GB" sz="7027" b="1" dirty="0">
                <a:solidFill>
                  <a:srgbClr val="FFCF53"/>
                </a:solidFill>
                <a:latin typeface="Poppins Bold"/>
                <a:cs typeface="Poppins Bold"/>
              </a:rPr>
              <a:t>Care Plan: Lifestyle</a:t>
            </a:r>
          </a:p>
          <a:p>
            <a:pPr algn="ctr">
              <a:lnSpc>
                <a:spcPts val="9839"/>
              </a:lnSpc>
              <a:spcBef>
                <a:spcPct val="0"/>
              </a:spcBef>
            </a:pPr>
            <a:endParaRPr lang="en-US" sz="7027" b="1" dirty="0">
              <a:solidFill>
                <a:srgbClr val="FFCF53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pic>
        <p:nvPicPr>
          <p:cNvPr id="2" name="Slide 8">
            <a:hlinkClick r:id="" action="ppaction://media"/>
            <a:extLst>
              <a:ext uri="{FF2B5EF4-FFF2-40B4-BE49-F238E27FC236}">
                <a16:creationId xmlns:a16="http://schemas.microsoft.com/office/drawing/2014/main" id="{15FFC546-CCCA-1745-92BA-887926D9DB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48593" y="192344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41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417ECC-4DA1-D7CA-F061-6E5ABD2FEA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7E59BA09-5847-9878-3A60-1AB06B50ED4D}"/>
              </a:ext>
            </a:extLst>
          </p:cNvPr>
          <p:cNvSpPr/>
          <p:nvPr/>
        </p:nvSpPr>
        <p:spPr>
          <a:xfrm>
            <a:off x="2283123" y="-9182100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8F23816F-A766-A042-8CE5-874DB478C7D3}"/>
              </a:ext>
            </a:extLst>
          </p:cNvPr>
          <p:cNvSpPr/>
          <p:nvPr/>
        </p:nvSpPr>
        <p:spPr>
          <a:xfrm>
            <a:off x="11668907" y="7484808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2A7736FD-DC9C-0B61-E4ED-D7BE1C1A5A29}"/>
              </a:ext>
            </a:extLst>
          </p:cNvPr>
          <p:cNvSpPr txBox="1"/>
          <p:nvPr/>
        </p:nvSpPr>
        <p:spPr>
          <a:xfrm>
            <a:off x="1588685" y="153922"/>
            <a:ext cx="7860115" cy="11948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Monitoring and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60E57722-0B19-EE2C-DCAB-787219BE3EE9}"/>
              </a:ext>
            </a:extLst>
          </p:cNvPr>
          <p:cNvSpPr txBox="1"/>
          <p:nvPr/>
        </p:nvSpPr>
        <p:spPr>
          <a:xfrm>
            <a:off x="1588685" y="1144376"/>
            <a:ext cx="6945715" cy="11948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Management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83CDA0FE-B505-7BC6-FB16-2B41F2ADC86F}"/>
              </a:ext>
            </a:extLst>
          </p:cNvPr>
          <p:cNvSpPr txBox="1"/>
          <p:nvPr/>
        </p:nvSpPr>
        <p:spPr>
          <a:xfrm>
            <a:off x="2030153" y="3695700"/>
            <a:ext cx="10363200" cy="4183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• Home blood glucose checks (NICE, 2022) 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• HbA1c every 3–6 months (ADA, 2022) 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• BP &amp; cholesterol monitoring (WHO, 2021) </a:t>
            </a:r>
          </a:p>
          <a:p>
            <a:pPr>
              <a:lnSpc>
                <a:spcPct val="200000"/>
              </a:lnSpc>
            </a:pPr>
            <a:r>
              <a:rPr lang="en-US" sz="2800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• Annual foot &amp; eye screening (NICE, 2022) 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FFFFFF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28" name="Freeform 28">
            <a:extLst>
              <a:ext uri="{FF2B5EF4-FFF2-40B4-BE49-F238E27FC236}">
                <a16:creationId xmlns:a16="http://schemas.microsoft.com/office/drawing/2014/main" id="{8E4CDFAD-090D-7091-7BB6-98DEF1B5245C}"/>
              </a:ext>
            </a:extLst>
          </p:cNvPr>
          <p:cNvSpPr/>
          <p:nvPr/>
        </p:nvSpPr>
        <p:spPr>
          <a:xfrm>
            <a:off x="17259300" y="9258300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1" name="Picture 10" descr="A doctor writing on a clipboard&#10;&#10;AI-generated content may be incorrect.">
            <a:extLst>
              <a:ext uri="{FF2B5EF4-FFF2-40B4-BE49-F238E27FC236}">
                <a16:creationId xmlns:a16="http://schemas.microsoft.com/office/drawing/2014/main" id="{53C694C9-DA5E-ED28-F4B9-8FF4F7363D13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818295" y="3051901"/>
            <a:ext cx="6275569" cy="4183197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2" name="Slide 9">
            <a:hlinkClick r:id="" action="ppaction://media"/>
            <a:extLst>
              <a:ext uri="{FF2B5EF4-FFF2-40B4-BE49-F238E27FC236}">
                <a16:creationId xmlns:a16="http://schemas.microsoft.com/office/drawing/2014/main" id="{398BF852-852A-9F4E-F452-32D009FEC4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84525" y="240810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74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4556AF-DC81-C009-1462-D3EABDBF1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2E996355-F38A-7A21-C49D-BEDCA468F94A}"/>
              </a:ext>
            </a:extLst>
          </p:cNvPr>
          <p:cNvSpPr/>
          <p:nvPr/>
        </p:nvSpPr>
        <p:spPr>
          <a:xfrm>
            <a:off x="-6967064" y="-33762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D170CF4A-5619-E815-60BE-E0B9BE000660}"/>
              </a:ext>
            </a:extLst>
          </p:cNvPr>
          <p:cNvSpPr txBox="1"/>
          <p:nvPr/>
        </p:nvSpPr>
        <p:spPr>
          <a:xfrm>
            <a:off x="7717585" y="592906"/>
            <a:ext cx="9070330" cy="1194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39"/>
              </a:lnSpc>
              <a:spcBef>
                <a:spcPct val="0"/>
              </a:spcBef>
            </a:pPr>
            <a:r>
              <a:rPr lang="en-GB" sz="7027" b="1" dirty="0">
                <a:solidFill>
                  <a:schemeClr val="bg1"/>
                </a:solidFill>
                <a:latin typeface="Poppins Bold"/>
                <a:cs typeface="Poppins Bold"/>
              </a:rPr>
              <a:t>Medications</a:t>
            </a:r>
            <a:endParaRPr lang="en-US" sz="7027" b="1" dirty="0">
              <a:solidFill>
                <a:schemeClr val="bg1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grpSp>
        <p:nvGrpSpPr>
          <p:cNvPr id="9" name="Group 9">
            <a:extLst>
              <a:ext uri="{FF2B5EF4-FFF2-40B4-BE49-F238E27FC236}">
                <a16:creationId xmlns:a16="http://schemas.microsoft.com/office/drawing/2014/main" id="{E01077BB-7BA9-69AD-F19E-62AF42835ABF}"/>
              </a:ext>
            </a:extLst>
          </p:cNvPr>
          <p:cNvGrpSpPr/>
          <p:nvPr/>
        </p:nvGrpSpPr>
        <p:grpSpPr>
          <a:xfrm>
            <a:off x="1028700" y="2216975"/>
            <a:ext cx="6392904" cy="3651516"/>
            <a:chOff x="0" y="0"/>
            <a:chExt cx="812252" cy="463944"/>
          </a:xfrm>
        </p:grpSpPr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CBE3841-821E-C3B2-1090-D37AE819970E}"/>
                </a:ext>
              </a:extLst>
            </p:cNvPr>
            <p:cNvSpPr/>
            <p:nvPr/>
          </p:nvSpPr>
          <p:spPr>
            <a:xfrm>
              <a:off x="0" y="0"/>
              <a:ext cx="812252" cy="463944"/>
            </a:xfrm>
            <a:custGeom>
              <a:avLst/>
              <a:gdLst/>
              <a:ahLst/>
              <a:cxnLst/>
              <a:rect l="l" t="t" r="r" b="b"/>
              <a:pathLst>
                <a:path w="812252" h="463944">
                  <a:moveTo>
                    <a:pt x="55707" y="0"/>
                  </a:moveTo>
                  <a:lnTo>
                    <a:pt x="756545" y="0"/>
                  </a:lnTo>
                  <a:cubicBezTo>
                    <a:pt x="787311" y="0"/>
                    <a:pt x="812252" y="24941"/>
                    <a:pt x="812252" y="55707"/>
                  </a:cubicBezTo>
                  <a:lnTo>
                    <a:pt x="812252" y="408237"/>
                  </a:lnTo>
                  <a:cubicBezTo>
                    <a:pt x="812252" y="439003"/>
                    <a:pt x="787311" y="463944"/>
                    <a:pt x="756545" y="463944"/>
                  </a:cubicBezTo>
                  <a:lnTo>
                    <a:pt x="55707" y="463944"/>
                  </a:lnTo>
                  <a:cubicBezTo>
                    <a:pt x="24941" y="463944"/>
                    <a:pt x="0" y="439003"/>
                    <a:pt x="0" y="408237"/>
                  </a:cubicBezTo>
                  <a:lnTo>
                    <a:pt x="0" y="55707"/>
                  </a:lnTo>
                  <a:cubicBezTo>
                    <a:pt x="0" y="24941"/>
                    <a:pt x="24941" y="0"/>
                    <a:pt x="55707" y="0"/>
                  </a:cubicBezTo>
                  <a:close/>
                </a:path>
              </a:pathLst>
            </a:custGeom>
            <a:blipFill>
              <a:blip r:embed="rId5"/>
              <a:stretch>
                <a:fillRect t="-8321" b="-832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>
            <a:extLst>
              <a:ext uri="{FF2B5EF4-FFF2-40B4-BE49-F238E27FC236}">
                <a16:creationId xmlns:a16="http://schemas.microsoft.com/office/drawing/2014/main" id="{0732E4D7-7175-0806-174C-0D0084398313}"/>
              </a:ext>
            </a:extLst>
          </p:cNvPr>
          <p:cNvSpPr/>
          <p:nvPr/>
        </p:nvSpPr>
        <p:spPr>
          <a:xfrm>
            <a:off x="15127614" y="-529689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6C57C14-2BFC-05A4-7801-E558518D427E}"/>
              </a:ext>
            </a:extLst>
          </p:cNvPr>
          <p:cNvSpPr/>
          <p:nvPr/>
        </p:nvSpPr>
        <p:spPr>
          <a:xfrm flipV="1">
            <a:off x="14683259" y="-1945828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8"/>
                </a:moveTo>
                <a:lnTo>
                  <a:pt x="2709816" y="3216398"/>
                </a:lnTo>
                <a:lnTo>
                  <a:pt x="2709816" y="0"/>
                </a:lnTo>
                <a:lnTo>
                  <a:pt x="0" y="0"/>
                </a:lnTo>
                <a:lnTo>
                  <a:pt x="0" y="3216398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2" name="Group 3">
            <a:extLst>
              <a:ext uri="{FF2B5EF4-FFF2-40B4-BE49-F238E27FC236}">
                <a16:creationId xmlns:a16="http://schemas.microsoft.com/office/drawing/2014/main" id="{743A052E-CAB4-F77C-2F9A-F71FBE2B6C0A}"/>
              </a:ext>
            </a:extLst>
          </p:cNvPr>
          <p:cNvGrpSpPr/>
          <p:nvPr/>
        </p:nvGrpSpPr>
        <p:grpSpPr>
          <a:xfrm>
            <a:off x="8153400" y="3628765"/>
            <a:ext cx="7239000" cy="672528"/>
            <a:chOff x="0" y="0"/>
            <a:chExt cx="2773099" cy="406400"/>
          </a:xfrm>
        </p:grpSpPr>
        <p:sp>
          <p:nvSpPr>
            <p:cNvPr id="23" name="Freeform 4">
              <a:extLst>
                <a:ext uri="{FF2B5EF4-FFF2-40B4-BE49-F238E27FC236}">
                  <a16:creationId xmlns:a16="http://schemas.microsoft.com/office/drawing/2014/main" id="{81220743-7BB9-D715-72D1-E42601D1AE5E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5">
              <a:extLst>
                <a:ext uri="{FF2B5EF4-FFF2-40B4-BE49-F238E27FC236}">
                  <a16:creationId xmlns:a16="http://schemas.microsoft.com/office/drawing/2014/main" id="{4272CFC3-ED48-1ACC-B69D-C5979822F2EB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25" name="TextBox 25">
            <a:extLst>
              <a:ext uri="{FF2B5EF4-FFF2-40B4-BE49-F238E27FC236}">
                <a16:creationId xmlns:a16="http://schemas.microsoft.com/office/drawing/2014/main" id="{722F0C7A-566B-5549-3ECC-91F5927C35F8}"/>
              </a:ext>
            </a:extLst>
          </p:cNvPr>
          <p:cNvSpPr txBox="1"/>
          <p:nvPr/>
        </p:nvSpPr>
        <p:spPr>
          <a:xfrm>
            <a:off x="8559387" y="3660369"/>
            <a:ext cx="9728613" cy="3243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First line: Metformin (NICE, 2022)</a:t>
            </a: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</p:txBody>
      </p:sp>
      <p:grpSp>
        <p:nvGrpSpPr>
          <p:cNvPr id="27" name="Group 3">
            <a:extLst>
              <a:ext uri="{FF2B5EF4-FFF2-40B4-BE49-F238E27FC236}">
                <a16:creationId xmlns:a16="http://schemas.microsoft.com/office/drawing/2014/main" id="{5F64D3AB-F887-FB3F-B85B-141A4875C1CB}"/>
              </a:ext>
            </a:extLst>
          </p:cNvPr>
          <p:cNvGrpSpPr/>
          <p:nvPr/>
        </p:nvGrpSpPr>
        <p:grpSpPr>
          <a:xfrm>
            <a:off x="8138160" y="4828571"/>
            <a:ext cx="7559040" cy="672528"/>
            <a:chOff x="0" y="0"/>
            <a:chExt cx="2773099" cy="406400"/>
          </a:xfrm>
        </p:grpSpPr>
        <p:sp>
          <p:nvSpPr>
            <p:cNvPr id="28" name="Freeform 4">
              <a:extLst>
                <a:ext uri="{FF2B5EF4-FFF2-40B4-BE49-F238E27FC236}">
                  <a16:creationId xmlns:a16="http://schemas.microsoft.com/office/drawing/2014/main" id="{69C994B8-E808-A5E7-177E-27F568CD723E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5">
              <a:extLst>
                <a:ext uri="{FF2B5EF4-FFF2-40B4-BE49-F238E27FC236}">
                  <a16:creationId xmlns:a16="http://schemas.microsoft.com/office/drawing/2014/main" id="{05E00077-270A-CC67-1A49-56ECCDF4B6B0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30" name="TextBox 25">
            <a:extLst>
              <a:ext uri="{FF2B5EF4-FFF2-40B4-BE49-F238E27FC236}">
                <a16:creationId xmlns:a16="http://schemas.microsoft.com/office/drawing/2014/main" id="{077E4F51-BB94-B909-CA1B-A3C07EC1FDD0}"/>
              </a:ext>
            </a:extLst>
          </p:cNvPr>
          <p:cNvSpPr txBox="1"/>
          <p:nvPr/>
        </p:nvSpPr>
        <p:spPr>
          <a:xfrm>
            <a:off x="8544147" y="4860175"/>
            <a:ext cx="9728613" cy="37066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Improves insulin sensitivity (ADA, 2022)</a:t>
            </a: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</p:txBody>
      </p:sp>
      <p:grpSp>
        <p:nvGrpSpPr>
          <p:cNvPr id="31" name="Group 3">
            <a:extLst>
              <a:ext uri="{FF2B5EF4-FFF2-40B4-BE49-F238E27FC236}">
                <a16:creationId xmlns:a16="http://schemas.microsoft.com/office/drawing/2014/main" id="{7CD63E6B-11F2-CD2B-76CF-B08A3CEE819A}"/>
              </a:ext>
            </a:extLst>
          </p:cNvPr>
          <p:cNvGrpSpPr/>
          <p:nvPr/>
        </p:nvGrpSpPr>
        <p:grpSpPr>
          <a:xfrm>
            <a:off x="8153399" y="6228649"/>
            <a:ext cx="9239675" cy="672528"/>
            <a:chOff x="0" y="0"/>
            <a:chExt cx="2773099" cy="406400"/>
          </a:xfrm>
        </p:grpSpPr>
        <p:sp>
          <p:nvSpPr>
            <p:cNvPr id="32" name="Freeform 4">
              <a:extLst>
                <a:ext uri="{FF2B5EF4-FFF2-40B4-BE49-F238E27FC236}">
                  <a16:creationId xmlns:a16="http://schemas.microsoft.com/office/drawing/2014/main" id="{FCC005CD-9813-60FA-3D3D-E5AC6096E0F4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5">
              <a:extLst>
                <a:ext uri="{FF2B5EF4-FFF2-40B4-BE49-F238E27FC236}">
                  <a16:creationId xmlns:a16="http://schemas.microsoft.com/office/drawing/2014/main" id="{965B08A3-B01D-8610-4CD3-E8DC7302DF65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34" name="TextBox 25">
            <a:extLst>
              <a:ext uri="{FF2B5EF4-FFF2-40B4-BE49-F238E27FC236}">
                <a16:creationId xmlns:a16="http://schemas.microsoft.com/office/drawing/2014/main" id="{2CE3A2B4-1401-360A-8DB9-3AC55E72084C}"/>
              </a:ext>
            </a:extLst>
          </p:cNvPr>
          <p:cNvSpPr txBox="1"/>
          <p:nvPr/>
        </p:nvSpPr>
        <p:spPr>
          <a:xfrm>
            <a:off x="8559387" y="6260253"/>
            <a:ext cx="9728613" cy="4633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May need BP/cholesterol medicines (WHO, 2021)</a:t>
            </a:r>
          </a:p>
        </p:txBody>
      </p:sp>
      <p:grpSp>
        <p:nvGrpSpPr>
          <p:cNvPr id="35" name="Group 3">
            <a:extLst>
              <a:ext uri="{FF2B5EF4-FFF2-40B4-BE49-F238E27FC236}">
                <a16:creationId xmlns:a16="http://schemas.microsoft.com/office/drawing/2014/main" id="{9E4CAA5E-94BE-E8C9-F394-9101EF247A7F}"/>
              </a:ext>
            </a:extLst>
          </p:cNvPr>
          <p:cNvGrpSpPr/>
          <p:nvPr/>
        </p:nvGrpSpPr>
        <p:grpSpPr>
          <a:xfrm>
            <a:off x="8305800" y="7729840"/>
            <a:ext cx="7086600" cy="672528"/>
            <a:chOff x="0" y="0"/>
            <a:chExt cx="2773099" cy="406400"/>
          </a:xfrm>
        </p:grpSpPr>
        <p:sp>
          <p:nvSpPr>
            <p:cNvPr id="36" name="Freeform 4">
              <a:extLst>
                <a:ext uri="{FF2B5EF4-FFF2-40B4-BE49-F238E27FC236}">
                  <a16:creationId xmlns:a16="http://schemas.microsoft.com/office/drawing/2014/main" id="{A709197F-B956-8B8C-7805-CB110E415634}"/>
                </a:ext>
              </a:extLst>
            </p:cNvPr>
            <p:cNvSpPr/>
            <p:nvPr/>
          </p:nvSpPr>
          <p:spPr>
            <a:xfrm>
              <a:off x="0" y="0"/>
              <a:ext cx="2773099" cy="406400"/>
            </a:xfrm>
            <a:custGeom>
              <a:avLst/>
              <a:gdLst/>
              <a:ahLst/>
              <a:cxnLst/>
              <a:rect l="l" t="t" r="r" b="b"/>
              <a:pathLst>
                <a:path w="2773099" h="406400">
                  <a:moveTo>
                    <a:pt x="2569899" y="0"/>
                  </a:moveTo>
                  <a:cubicBezTo>
                    <a:pt x="2682123" y="0"/>
                    <a:pt x="2773099" y="90976"/>
                    <a:pt x="2773099" y="203200"/>
                  </a:cubicBezTo>
                  <a:cubicBezTo>
                    <a:pt x="2773099" y="315424"/>
                    <a:pt x="2682123" y="406400"/>
                    <a:pt x="2569899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CF5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5">
              <a:extLst>
                <a:ext uri="{FF2B5EF4-FFF2-40B4-BE49-F238E27FC236}">
                  <a16:creationId xmlns:a16="http://schemas.microsoft.com/office/drawing/2014/main" id="{21FF1876-C192-95BC-7D1C-6D94E94D6186}"/>
                </a:ext>
              </a:extLst>
            </p:cNvPr>
            <p:cNvSpPr txBox="1"/>
            <p:nvPr/>
          </p:nvSpPr>
          <p:spPr>
            <a:xfrm>
              <a:off x="0" y="-57150"/>
              <a:ext cx="2773099" cy="463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/>
            </a:p>
          </p:txBody>
        </p:sp>
      </p:grpSp>
      <p:sp>
        <p:nvSpPr>
          <p:cNvPr id="38" name="TextBox 25">
            <a:extLst>
              <a:ext uri="{FF2B5EF4-FFF2-40B4-BE49-F238E27FC236}">
                <a16:creationId xmlns:a16="http://schemas.microsoft.com/office/drawing/2014/main" id="{A3A251ED-19BF-96D7-CAF6-950CC592E0C8}"/>
              </a:ext>
            </a:extLst>
          </p:cNvPr>
          <p:cNvSpPr txBox="1"/>
          <p:nvPr/>
        </p:nvSpPr>
        <p:spPr>
          <a:xfrm>
            <a:off x="8711787" y="7761444"/>
            <a:ext cx="9728613" cy="41699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3011" b="1" dirty="0">
                <a:solidFill>
                  <a:srgbClr val="257440"/>
                </a:solidFill>
                <a:latin typeface="Roboto Bold"/>
                <a:ea typeface="Roboto Bold"/>
              </a:rPr>
              <a:t>Education on safe use (RCN, 2021)</a:t>
            </a: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  <a:p>
            <a:pPr lvl="0"/>
            <a:endParaRPr lang="en-GB" sz="3011" b="1" dirty="0">
              <a:solidFill>
                <a:srgbClr val="257440"/>
              </a:solidFill>
              <a:latin typeface="Roboto Bold"/>
              <a:ea typeface="Roboto Bold"/>
            </a:endParaRPr>
          </a:p>
        </p:txBody>
      </p:sp>
      <p:pic>
        <p:nvPicPr>
          <p:cNvPr id="3" name="Slide 10">
            <a:hlinkClick r:id="" action="ppaction://media"/>
            <a:extLst>
              <a:ext uri="{FF2B5EF4-FFF2-40B4-BE49-F238E27FC236}">
                <a16:creationId xmlns:a16="http://schemas.microsoft.com/office/drawing/2014/main" id="{C7B5BC5A-123A-778F-98B0-092C9BF700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549154" y="647990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450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5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B4B371-2845-08BC-06C3-129EC98790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56D935C-C864-30BA-76B2-60914F2C969E}"/>
              </a:ext>
            </a:extLst>
          </p:cNvPr>
          <p:cNvSpPr/>
          <p:nvPr/>
        </p:nvSpPr>
        <p:spPr>
          <a:xfrm>
            <a:off x="15127614" y="-5296899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B9B4AECF-A74C-08F3-1595-608F08DB2152}"/>
              </a:ext>
            </a:extLst>
          </p:cNvPr>
          <p:cNvSpPr/>
          <p:nvPr/>
        </p:nvSpPr>
        <p:spPr>
          <a:xfrm>
            <a:off x="5395405" y="6238594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9DF16581-02B5-2BCE-AC67-C2157D5483BC}"/>
              </a:ext>
            </a:extLst>
          </p:cNvPr>
          <p:cNvSpPr/>
          <p:nvPr/>
        </p:nvSpPr>
        <p:spPr>
          <a:xfrm flipV="1">
            <a:off x="14683259" y="-1945828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8"/>
                </a:moveTo>
                <a:lnTo>
                  <a:pt x="2709816" y="3216398"/>
                </a:lnTo>
                <a:lnTo>
                  <a:pt x="2709816" y="0"/>
                </a:lnTo>
                <a:lnTo>
                  <a:pt x="0" y="0"/>
                </a:lnTo>
                <a:lnTo>
                  <a:pt x="0" y="3216398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0724C00A-2609-CB4D-F204-1BF28132B20F}"/>
              </a:ext>
            </a:extLst>
          </p:cNvPr>
          <p:cNvSpPr/>
          <p:nvPr/>
        </p:nvSpPr>
        <p:spPr>
          <a:xfrm>
            <a:off x="8211812" y="842633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2"/>
                </a:lnTo>
                <a:lnTo>
                  <a:pt x="0" y="43746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DC8B6A93-903F-8C59-37BF-BCDEF1167256}"/>
              </a:ext>
            </a:extLst>
          </p:cNvPr>
          <p:cNvGrpSpPr/>
          <p:nvPr/>
        </p:nvGrpSpPr>
        <p:grpSpPr>
          <a:xfrm>
            <a:off x="8211812" y="4991100"/>
            <a:ext cx="9047488" cy="4114800"/>
            <a:chOff x="0" y="0"/>
            <a:chExt cx="1149531" cy="522807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0B87CA25-3A71-BDBB-2313-2A4F99585331}"/>
                </a:ext>
              </a:extLst>
            </p:cNvPr>
            <p:cNvSpPr/>
            <p:nvPr/>
          </p:nvSpPr>
          <p:spPr>
            <a:xfrm>
              <a:off x="0" y="0"/>
              <a:ext cx="1149531" cy="522807"/>
            </a:xfrm>
            <a:custGeom>
              <a:avLst/>
              <a:gdLst/>
              <a:ahLst/>
              <a:cxnLst/>
              <a:rect l="l" t="t" r="r" b="b"/>
              <a:pathLst>
                <a:path w="1149531" h="522807">
                  <a:moveTo>
                    <a:pt x="47063" y="0"/>
                  </a:moveTo>
                  <a:lnTo>
                    <a:pt x="1102467" y="0"/>
                  </a:lnTo>
                  <a:cubicBezTo>
                    <a:pt x="1128460" y="0"/>
                    <a:pt x="1149531" y="21071"/>
                    <a:pt x="1149531" y="47063"/>
                  </a:cubicBezTo>
                  <a:lnTo>
                    <a:pt x="1149531" y="475744"/>
                  </a:lnTo>
                  <a:cubicBezTo>
                    <a:pt x="1149531" y="501736"/>
                    <a:pt x="1128460" y="522807"/>
                    <a:pt x="1102467" y="522807"/>
                  </a:cubicBezTo>
                  <a:lnTo>
                    <a:pt x="47063" y="522807"/>
                  </a:lnTo>
                  <a:cubicBezTo>
                    <a:pt x="21071" y="522807"/>
                    <a:pt x="0" y="501736"/>
                    <a:pt x="0" y="475744"/>
                  </a:cubicBezTo>
                  <a:lnTo>
                    <a:pt x="0" y="47063"/>
                  </a:lnTo>
                  <a:cubicBezTo>
                    <a:pt x="0" y="21071"/>
                    <a:pt x="21071" y="0"/>
                    <a:pt x="47063" y="0"/>
                  </a:cubicBezTo>
                  <a:close/>
                </a:path>
              </a:pathLst>
            </a:custGeom>
            <a:blipFill>
              <a:blip r:embed="rId9"/>
              <a:stretch>
                <a:fillRect t="-23383" b="-233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470C772F-7C2C-1A06-1DAA-EC9E27DF2CDC}"/>
              </a:ext>
            </a:extLst>
          </p:cNvPr>
          <p:cNvSpPr/>
          <p:nvPr/>
        </p:nvSpPr>
        <p:spPr>
          <a:xfrm>
            <a:off x="1590509" y="5063015"/>
            <a:ext cx="313088" cy="313088"/>
          </a:xfrm>
          <a:custGeom>
            <a:avLst/>
            <a:gdLst/>
            <a:ahLst/>
            <a:cxnLst/>
            <a:rect l="l" t="t" r="r" b="b"/>
            <a:pathLst>
              <a:path w="313088" h="313088">
                <a:moveTo>
                  <a:pt x="0" y="0"/>
                </a:moveTo>
                <a:lnTo>
                  <a:pt x="313088" y="0"/>
                </a:lnTo>
                <a:lnTo>
                  <a:pt x="313088" y="313089"/>
                </a:lnTo>
                <a:lnTo>
                  <a:pt x="0" y="3130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6612C54E-D219-4FFB-04C3-8063B2593B43}"/>
              </a:ext>
            </a:extLst>
          </p:cNvPr>
          <p:cNvSpPr/>
          <p:nvPr/>
        </p:nvSpPr>
        <p:spPr>
          <a:xfrm>
            <a:off x="1590509" y="6438900"/>
            <a:ext cx="313088" cy="313088"/>
          </a:xfrm>
          <a:custGeom>
            <a:avLst/>
            <a:gdLst/>
            <a:ahLst/>
            <a:cxnLst/>
            <a:rect l="l" t="t" r="r" b="b"/>
            <a:pathLst>
              <a:path w="313088" h="313088">
                <a:moveTo>
                  <a:pt x="0" y="0"/>
                </a:moveTo>
                <a:lnTo>
                  <a:pt x="313088" y="0"/>
                </a:lnTo>
                <a:lnTo>
                  <a:pt x="313088" y="313089"/>
                </a:lnTo>
                <a:lnTo>
                  <a:pt x="0" y="3130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6F2153E-88FB-EEC0-BA0E-962949BE3683}"/>
              </a:ext>
            </a:extLst>
          </p:cNvPr>
          <p:cNvSpPr txBox="1"/>
          <p:nvPr/>
        </p:nvSpPr>
        <p:spPr>
          <a:xfrm>
            <a:off x="962809" y="360910"/>
            <a:ext cx="6623126" cy="4965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839"/>
              </a:lnSpc>
              <a:spcBef>
                <a:spcPct val="0"/>
              </a:spcBef>
            </a:pPr>
            <a:r>
              <a:rPr lang="en-GB" sz="7027" b="1" dirty="0">
                <a:solidFill>
                  <a:srgbClr val="FFCF53"/>
                </a:solidFill>
                <a:latin typeface="Poppins Bold"/>
                <a:cs typeface="Poppins Bold"/>
              </a:rPr>
              <a:t>Communication &amp; Person-Centred Care</a:t>
            </a:r>
          </a:p>
          <a:p>
            <a:pPr algn="l">
              <a:lnSpc>
                <a:spcPts val="9839"/>
              </a:lnSpc>
              <a:spcBef>
                <a:spcPct val="0"/>
              </a:spcBef>
            </a:pPr>
            <a:endParaRPr lang="en-US" sz="7027" b="1" dirty="0">
              <a:solidFill>
                <a:srgbClr val="FFCF53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A0C23B50-2D25-26B6-5499-5793B44EDBF3}"/>
              </a:ext>
            </a:extLst>
          </p:cNvPr>
          <p:cNvSpPr txBox="1"/>
          <p:nvPr/>
        </p:nvSpPr>
        <p:spPr>
          <a:xfrm>
            <a:off x="2042511" y="4776921"/>
            <a:ext cx="5549183" cy="2116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5"/>
              </a:lnSpc>
              <a:spcBef>
                <a:spcPct val="0"/>
              </a:spcBef>
            </a:pPr>
            <a:r>
              <a:rPr lang="en-GB" sz="3011" b="1" dirty="0">
                <a:solidFill>
                  <a:srgbClr val="FFFFFF"/>
                </a:solidFill>
                <a:latin typeface="Roboto Bold"/>
                <a:ea typeface="Roboto Bold"/>
              </a:rPr>
              <a:t>Use simple, clear language (RCN, 2021)</a:t>
            </a:r>
          </a:p>
          <a:p>
            <a:pPr>
              <a:lnSpc>
                <a:spcPts val="4215"/>
              </a:lnSpc>
              <a:spcBef>
                <a:spcPct val="0"/>
              </a:spcBef>
            </a:pPr>
            <a:endParaRPr lang="en-GB" sz="3011" b="1" dirty="0">
              <a:solidFill>
                <a:srgbClr val="FFFFFF"/>
              </a:solidFill>
              <a:latin typeface="Roboto Bold"/>
              <a:ea typeface="Roboto Bold"/>
            </a:endParaRPr>
          </a:p>
          <a:p>
            <a:pPr>
              <a:lnSpc>
                <a:spcPts val="4215"/>
              </a:lnSpc>
              <a:spcBef>
                <a:spcPct val="0"/>
              </a:spcBef>
            </a:pPr>
            <a:endParaRPr lang="en-US" sz="3011" b="1" dirty="0">
              <a:solidFill>
                <a:srgbClr val="FFFFFF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23" name="TextBox 15">
            <a:extLst>
              <a:ext uri="{FF2B5EF4-FFF2-40B4-BE49-F238E27FC236}">
                <a16:creationId xmlns:a16="http://schemas.microsoft.com/office/drawing/2014/main" id="{2FBA3D4A-489C-9876-5181-1E95AEA7E8E5}"/>
              </a:ext>
            </a:extLst>
          </p:cNvPr>
          <p:cNvSpPr txBox="1"/>
          <p:nvPr/>
        </p:nvSpPr>
        <p:spPr>
          <a:xfrm>
            <a:off x="2006272" y="6217704"/>
            <a:ext cx="5549183" cy="2654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5"/>
              </a:lnSpc>
              <a:spcBef>
                <a:spcPct val="0"/>
              </a:spcBef>
            </a:pPr>
            <a:r>
              <a:rPr lang="en-GB" sz="3011" b="1" dirty="0">
                <a:solidFill>
                  <a:srgbClr val="FFFFFF"/>
                </a:solidFill>
                <a:latin typeface="Roboto Bold"/>
                <a:ea typeface="Roboto Bold"/>
              </a:rPr>
              <a:t>Support self-management (NIHR, 2020)</a:t>
            </a:r>
          </a:p>
          <a:p>
            <a:pPr>
              <a:lnSpc>
                <a:spcPts val="4215"/>
              </a:lnSpc>
              <a:spcBef>
                <a:spcPct val="0"/>
              </a:spcBef>
            </a:pPr>
            <a:endParaRPr lang="en-GB" sz="3011" b="1" dirty="0">
              <a:solidFill>
                <a:srgbClr val="FFFFFF"/>
              </a:solidFill>
              <a:latin typeface="Roboto Bold"/>
              <a:ea typeface="Roboto Bold"/>
            </a:endParaRPr>
          </a:p>
          <a:p>
            <a:pPr>
              <a:lnSpc>
                <a:spcPts val="4215"/>
              </a:lnSpc>
              <a:spcBef>
                <a:spcPct val="0"/>
              </a:spcBef>
            </a:pPr>
            <a:endParaRPr lang="en-GB" sz="3011" b="1" dirty="0">
              <a:solidFill>
                <a:srgbClr val="FFFFFF"/>
              </a:solidFill>
              <a:latin typeface="Roboto Bold"/>
              <a:ea typeface="Roboto Bold"/>
            </a:endParaRPr>
          </a:p>
          <a:p>
            <a:pPr algn="l">
              <a:lnSpc>
                <a:spcPts val="4215"/>
              </a:lnSpc>
              <a:spcBef>
                <a:spcPct val="0"/>
              </a:spcBef>
            </a:pPr>
            <a:endParaRPr lang="en-US" sz="3011" b="1" dirty="0">
              <a:solidFill>
                <a:srgbClr val="FFFFFF"/>
              </a:solidFill>
              <a:latin typeface="Roboto Bold"/>
              <a:ea typeface="Roboto Bold"/>
              <a:cs typeface="Roboto Bold"/>
              <a:sym typeface="Roboto Bold"/>
            </a:endParaRPr>
          </a:p>
        </p:txBody>
      </p:sp>
      <p:sp>
        <p:nvSpPr>
          <p:cNvPr id="26" name="TextBox 15">
            <a:extLst>
              <a:ext uri="{FF2B5EF4-FFF2-40B4-BE49-F238E27FC236}">
                <a16:creationId xmlns:a16="http://schemas.microsoft.com/office/drawing/2014/main" id="{5260F541-B5B3-4A35-D1E2-715620C6CD79}"/>
              </a:ext>
            </a:extLst>
          </p:cNvPr>
          <p:cNvSpPr txBox="1"/>
          <p:nvPr/>
        </p:nvSpPr>
        <p:spPr>
          <a:xfrm>
            <a:off x="1970033" y="7602155"/>
            <a:ext cx="5549183" cy="10391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5"/>
              </a:lnSpc>
              <a:spcBef>
                <a:spcPct val="0"/>
              </a:spcBef>
            </a:pPr>
            <a:r>
              <a:rPr lang="en-GB" sz="3011" b="1" dirty="0">
                <a:solidFill>
                  <a:srgbClr val="FFFFFF"/>
                </a:solidFill>
                <a:latin typeface="Roboto Bold"/>
                <a:ea typeface="Roboto Bold"/>
              </a:rPr>
              <a:t>Adjust plan to Sarah’s lifestyle (NHS, 2023)</a:t>
            </a:r>
          </a:p>
        </p:txBody>
      </p:sp>
      <p:sp>
        <p:nvSpPr>
          <p:cNvPr id="27" name="Freeform 10">
            <a:extLst>
              <a:ext uri="{FF2B5EF4-FFF2-40B4-BE49-F238E27FC236}">
                <a16:creationId xmlns:a16="http://schemas.microsoft.com/office/drawing/2014/main" id="{E8FAC753-0B7A-26C6-F4DB-3C65C4F16493}"/>
              </a:ext>
            </a:extLst>
          </p:cNvPr>
          <p:cNvSpPr/>
          <p:nvPr/>
        </p:nvSpPr>
        <p:spPr>
          <a:xfrm>
            <a:off x="1591912" y="7734300"/>
            <a:ext cx="313088" cy="313088"/>
          </a:xfrm>
          <a:custGeom>
            <a:avLst/>
            <a:gdLst/>
            <a:ahLst/>
            <a:cxnLst/>
            <a:rect l="l" t="t" r="r" b="b"/>
            <a:pathLst>
              <a:path w="313088" h="313088">
                <a:moveTo>
                  <a:pt x="0" y="0"/>
                </a:moveTo>
                <a:lnTo>
                  <a:pt x="313088" y="0"/>
                </a:lnTo>
                <a:lnTo>
                  <a:pt x="313088" y="313089"/>
                </a:lnTo>
                <a:lnTo>
                  <a:pt x="0" y="3130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15">
            <a:extLst>
              <a:ext uri="{FF2B5EF4-FFF2-40B4-BE49-F238E27FC236}">
                <a16:creationId xmlns:a16="http://schemas.microsoft.com/office/drawing/2014/main" id="{13C30B18-6CAE-C69B-C897-E128671777FB}"/>
              </a:ext>
            </a:extLst>
          </p:cNvPr>
          <p:cNvSpPr txBox="1"/>
          <p:nvPr/>
        </p:nvSpPr>
        <p:spPr>
          <a:xfrm>
            <a:off x="1964274" y="8933266"/>
            <a:ext cx="5549183" cy="10391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215"/>
              </a:lnSpc>
              <a:spcBef>
                <a:spcPct val="0"/>
              </a:spcBef>
            </a:pPr>
            <a:r>
              <a:rPr lang="en-GB" sz="3011" b="1" dirty="0">
                <a:solidFill>
                  <a:srgbClr val="FFFFFF"/>
                </a:solidFill>
                <a:latin typeface="Roboto Bold"/>
                <a:ea typeface="Roboto Bold"/>
              </a:rPr>
              <a:t>Team approach: GP, nurse, dietitian (ADA, 2022)</a:t>
            </a:r>
          </a:p>
        </p:txBody>
      </p:sp>
      <p:sp>
        <p:nvSpPr>
          <p:cNvPr id="30" name="Freeform 10">
            <a:extLst>
              <a:ext uri="{FF2B5EF4-FFF2-40B4-BE49-F238E27FC236}">
                <a16:creationId xmlns:a16="http://schemas.microsoft.com/office/drawing/2014/main" id="{53EEF138-3EBC-CD24-75CF-FC1DCB25718F}"/>
              </a:ext>
            </a:extLst>
          </p:cNvPr>
          <p:cNvSpPr/>
          <p:nvPr/>
        </p:nvSpPr>
        <p:spPr>
          <a:xfrm>
            <a:off x="1600200" y="9097612"/>
            <a:ext cx="313088" cy="313088"/>
          </a:xfrm>
          <a:custGeom>
            <a:avLst/>
            <a:gdLst/>
            <a:ahLst/>
            <a:cxnLst/>
            <a:rect l="l" t="t" r="r" b="b"/>
            <a:pathLst>
              <a:path w="313088" h="313088">
                <a:moveTo>
                  <a:pt x="0" y="0"/>
                </a:moveTo>
                <a:lnTo>
                  <a:pt x="313088" y="0"/>
                </a:lnTo>
                <a:lnTo>
                  <a:pt x="313088" y="313089"/>
                </a:lnTo>
                <a:lnTo>
                  <a:pt x="0" y="31308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6" name="Slide 11">
            <a:hlinkClick r:id="" action="ppaction://media"/>
            <a:extLst>
              <a:ext uri="{FF2B5EF4-FFF2-40B4-BE49-F238E27FC236}">
                <a16:creationId xmlns:a16="http://schemas.microsoft.com/office/drawing/2014/main" id="{9C5B14D0-C7C7-3FF9-EFB1-9DFE749736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625730" y="226817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230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05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162C8E-83BD-E22E-C44B-7A358BD9E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EBAB4F65-45A3-A140-9441-1412E1A7B84B}"/>
              </a:ext>
            </a:extLst>
          </p:cNvPr>
          <p:cNvSpPr/>
          <p:nvPr/>
        </p:nvSpPr>
        <p:spPr>
          <a:xfrm>
            <a:off x="-4034035" y="5648153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9D719A4D-1126-4C96-7761-7FC36B5AF208}"/>
              </a:ext>
            </a:extLst>
          </p:cNvPr>
          <p:cNvSpPr txBox="1"/>
          <p:nvPr/>
        </p:nvSpPr>
        <p:spPr>
          <a:xfrm>
            <a:off x="9462277" y="3390900"/>
            <a:ext cx="8216123" cy="4183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Maintain confidentiality (RCN, 2021)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Gain informed consent (NHS, 2023)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Respect dignity &amp; choices (NIHR, 2020)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latin typeface="Roboto"/>
                <a:ea typeface="Roboto"/>
                <a:cs typeface="Roboto"/>
              </a:rPr>
              <a:t>Cultural &amp; dietary sensitivity (BNF, 2021)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FFFFFF"/>
              </a:solidFill>
              <a:latin typeface="Roboto"/>
              <a:ea typeface="Roboto"/>
              <a:cs typeface="Roboto"/>
            </a:endParaRP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E0B574A8-FE1B-59BF-1D84-215C470A3104}"/>
              </a:ext>
            </a:extLst>
          </p:cNvPr>
          <p:cNvGrpSpPr/>
          <p:nvPr/>
        </p:nvGrpSpPr>
        <p:grpSpPr>
          <a:xfrm>
            <a:off x="1407037" y="3708395"/>
            <a:ext cx="7388208" cy="7243073"/>
            <a:chOff x="0" y="0"/>
            <a:chExt cx="938711" cy="920270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03725B51-06AD-38F7-5953-8000ECD2B5F4}"/>
                </a:ext>
              </a:extLst>
            </p:cNvPr>
            <p:cNvSpPr/>
            <p:nvPr/>
          </p:nvSpPr>
          <p:spPr>
            <a:xfrm>
              <a:off x="0" y="0"/>
              <a:ext cx="938711" cy="920270"/>
            </a:xfrm>
            <a:custGeom>
              <a:avLst/>
              <a:gdLst/>
              <a:ahLst/>
              <a:cxnLst/>
              <a:rect l="l" t="t" r="r" b="b"/>
              <a:pathLst>
                <a:path w="938711" h="920270">
                  <a:moveTo>
                    <a:pt x="57633" y="0"/>
                  </a:moveTo>
                  <a:lnTo>
                    <a:pt x="881078" y="0"/>
                  </a:lnTo>
                  <a:cubicBezTo>
                    <a:pt x="896363" y="0"/>
                    <a:pt x="911022" y="6072"/>
                    <a:pt x="921830" y="16880"/>
                  </a:cubicBezTo>
                  <a:cubicBezTo>
                    <a:pt x="932639" y="27689"/>
                    <a:pt x="938711" y="42348"/>
                    <a:pt x="938711" y="57633"/>
                  </a:cubicBezTo>
                  <a:lnTo>
                    <a:pt x="938711" y="862637"/>
                  </a:lnTo>
                  <a:cubicBezTo>
                    <a:pt x="938711" y="894467"/>
                    <a:pt x="912907" y="920270"/>
                    <a:pt x="881078" y="920270"/>
                  </a:cubicBezTo>
                  <a:lnTo>
                    <a:pt x="57633" y="920270"/>
                  </a:lnTo>
                  <a:cubicBezTo>
                    <a:pt x="25803" y="920270"/>
                    <a:pt x="0" y="894467"/>
                    <a:pt x="0" y="862637"/>
                  </a:cubicBezTo>
                  <a:lnTo>
                    <a:pt x="0" y="57633"/>
                  </a:lnTo>
                  <a:cubicBezTo>
                    <a:pt x="0" y="25803"/>
                    <a:pt x="25803" y="0"/>
                    <a:pt x="57633" y="0"/>
                  </a:cubicBezTo>
                  <a:close/>
                </a:path>
              </a:pathLst>
            </a:custGeom>
            <a:blipFill>
              <a:blip r:embed="rId5"/>
              <a:stretch>
                <a:fillRect l="-13893" r="-3297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99379E9D-448F-74DD-555D-41D889B08395}"/>
              </a:ext>
            </a:extLst>
          </p:cNvPr>
          <p:cNvSpPr/>
          <p:nvPr/>
        </p:nvSpPr>
        <p:spPr>
          <a:xfrm>
            <a:off x="14401800" y="-5219700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69"/>
                </a:lnTo>
                <a:lnTo>
                  <a:pt x="0" y="1012546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109D4513-66F3-0B45-5F8F-396BB4E2738F}"/>
              </a:ext>
            </a:extLst>
          </p:cNvPr>
          <p:cNvSpPr/>
          <p:nvPr/>
        </p:nvSpPr>
        <p:spPr>
          <a:xfrm flipV="1">
            <a:off x="14683259" y="-1254854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65793B38-867A-1D1E-FA61-BB8E157C067D}"/>
              </a:ext>
            </a:extLst>
          </p:cNvPr>
          <p:cNvSpPr/>
          <p:nvPr/>
        </p:nvSpPr>
        <p:spPr>
          <a:xfrm>
            <a:off x="1407037" y="2354928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4" y="0"/>
                </a:lnTo>
                <a:lnTo>
                  <a:pt x="1405504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152E0127-00C1-D175-D1A1-6DC0AEEC907E}"/>
              </a:ext>
            </a:extLst>
          </p:cNvPr>
          <p:cNvSpPr txBox="1"/>
          <p:nvPr/>
        </p:nvSpPr>
        <p:spPr>
          <a:xfrm>
            <a:off x="4813704" y="406601"/>
            <a:ext cx="9422613" cy="24516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839"/>
              </a:lnSpc>
              <a:spcBef>
                <a:spcPct val="0"/>
              </a:spcBef>
            </a:pPr>
            <a:r>
              <a:rPr lang="en-GB" sz="7027" b="1" dirty="0">
                <a:solidFill>
                  <a:srgbClr val="FFCF53"/>
                </a:solidFill>
                <a:latin typeface="Poppins Bold"/>
                <a:cs typeface="Poppins Bold"/>
              </a:rPr>
              <a:t>Ethical Consideration</a:t>
            </a:r>
            <a:endParaRPr lang="en-US" sz="7027" b="1" dirty="0">
              <a:solidFill>
                <a:srgbClr val="FFCF53"/>
              </a:solidFill>
              <a:latin typeface="Poppins Bold"/>
              <a:ea typeface="Poppins Bold"/>
              <a:cs typeface="Poppins Bold"/>
              <a:sym typeface="Poppins Bold"/>
            </a:endParaRPr>
          </a:p>
        </p:txBody>
      </p:sp>
      <p:pic>
        <p:nvPicPr>
          <p:cNvPr id="2" name="Slide 12">
            <a:hlinkClick r:id="" action="ppaction://media"/>
            <a:extLst>
              <a:ext uri="{FF2B5EF4-FFF2-40B4-BE49-F238E27FC236}">
                <a16:creationId xmlns:a16="http://schemas.microsoft.com/office/drawing/2014/main" id="{73182E52-4BC2-9F64-2CA0-146BADB0EB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218624" y="708673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293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24E199-0E1C-FB03-8E30-D2CFF234F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9DC73552-BF52-46C3-D109-42AD3FF91DA4}"/>
              </a:ext>
            </a:extLst>
          </p:cNvPr>
          <p:cNvSpPr/>
          <p:nvPr/>
        </p:nvSpPr>
        <p:spPr>
          <a:xfrm>
            <a:off x="-7037016" y="-2105123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61CB2DE3-1CC3-C98F-C2C0-3B5AF30DB8B1}"/>
              </a:ext>
            </a:extLst>
          </p:cNvPr>
          <p:cNvSpPr/>
          <p:nvPr/>
        </p:nvSpPr>
        <p:spPr>
          <a:xfrm>
            <a:off x="12838142" y="2034207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EE2B4097-71CD-1AF4-E742-19942D5B055F}"/>
              </a:ext>
            </a:extLst>
          </p:cNvPr>
          <p:cNvSpPr/>
          <p:nvPr/>
        </p:nvSpPr>
        <p:spPr>
          <a:xfrm flipV="1">
            <a:off x="8585053" y="-1303859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2D022E6B-CFD8-A894-4959-7CB999604C54}"/>
              </a:ext>
            </a:extLst>
          </p:cNvPr>
          <p:cNvGrpSpPr/>
          <p:nvPr/>
        </p:nvGrpSpPr>
        <p:grpSpPr>
          <a:xfrm>
            <a:off x="10799320" y="-477515"/>
            <a:ext cx="7966194" cy="9080396"/>
            <a:chOff x="0" y="0"/>
            <a:chExt cx="1012147" cy="1153712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15A026D5-CC14-25A0-AEB2-49DC3409C07C}"/>
                </a:ext>
              </a:extLst>
            </p:cNvPr>
            <p:cNvSpPr/>
            <p:nvPr/>
          </p:nvSpPr>
          <p:spPr>
            <a:xfrm>
              <a:off x="0" y="0"/>
              <a:ext cx="1012147" cy="1153712"/>
            </a:xfrm>
            <a:custGeom>
              <a:avLst/>
              <a:gdLst/>
              <a:ahLst/>
              <a:cxnLst/>
              <a:rect l="l" t="t" r="r" b="b"/>
              <a:pathLst>
                <a:path w="1012147" h="1153712">
                  <a:moveTo>
                    <a:pt x="53452" y="0"/>
                  </a:moveTo>
                  <a:lnTo>
                    <a:pt x="958695" y="0"/>
                  </a:lnTo>
                  <a:cubicBezTo>
                    <a:pt x="972872" y="0"/>
                    <a:pt x="986467" y="5631"/>
                    <a:pt x="996491" y="15656"/>
                  </a:cubicBezTo>
                  <a:cubicBezTo>
                    <a:pt x="1006515" y="25680"/>
                    <a:pt x="1012147" y="39275"/>
                    <a:pt x="1012147" y="53452"/>
                  </a:cubicBezTo>
                  <a:lnTo>
                    <a:pt x="1012147" y="1100260"/>
                  </a:lnTo>
                  <a:cubicBezTo>
                    <a:pt x="1012147" y="1129781"/>
                    <a:pt x="988216" y="1153712"/>
                    <a:pt x="958695" y="1153712"/>
                  </a:cubicBezTo>
                  <a:lnTo>
                    <a:pt x="53452" y="1153712"/>
                  </a:lnTo>
                  <a:cubicBezTo>
                    <a:pt x="39275" y="1153712"/>
                    <a:pt x="25680" y="1148080"/>
                    <a:pt x="15656" y="1138056"/>
                  </a:cubicBezTo>
                  <a:cubicBezTo>
                    <a:pt x="5631" y="1128032"/>
                    <a:pt x="0" y="1114437"/>
                    <a:pt x="0" y="1100260"/>
                  </a:cubicBezTo>
                  <a:lnTo>
                    <a:pt x="0" y="53452"/>
                  </a:lnTo>
                  <a:cubicBezTo>
                    <a:pt x="0" y="23931"/>
                    <a:pt x="23931" y="0"/>
                    <a:pt x="53452" y="0"/>
                  </a:cubicBezTo>
                  <a:close/>
                </a:path>
              </a:pathLst>
            </a:custGeom>
            <a:blipFill>
              <a:blip r:embed="rId7"/>
              <a:stretch>
                <a:fillRect l="-35543" r="-355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>
            <a:extLst>
              <a:ext uri="{FF2B5EF4-FFF2-40B4-BE49-F238E27FC236}">
                <a16:creationId xmlns:a16="http://schemas.microsoft.com/office/drawing/2014/main" id="{0A529255-2CF0-0A87-6489-AA9821CD0F5B}"/>
              </a:ext>
            </a:extLst>
          </p:cNvPr>
          <p:cNvSpPr/>
          <p:nvPr/>
        </p:nvSpPr>
        <p:spPr>
          <a:xfrm>
            <a:off x="-376803" y="9258300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759151DE-3075-9E6F-E771-B575B689947C}"/>
              </a:ext>
            </a:extLst>
          </p:cNvPr>
          <p:cNvSpPr txBox="1"/>
          <p:nvPr/>
        </p:nvSpPr>
        <p:spPr>
          <a:xfrm>
            <a:off x="1127083" y="296720"/>
            <a:ext cx="8351276" cy="11948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Summary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CC228527-9DB9-FB0A-2503-44E65E34C1A5}"/>
              </a:ext>
            </a:extLst>
          </p:cNvPr>
          <p:cNvSpPr txBox="1"/>
          <p:nvPr/>
        </p:nvSpPr>
        <p:spPr>
          <a:xfrm>
            <a:off x="423801" y="2266653"/>
            <a:ext cx="9757839" cy="54053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0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Type 2 Diabetes = insulin resistance (Chatterjee et al., 2020)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0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Affects multiple systems (WHO, 2021)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0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Lifestyle change = key intervention (NICE, 2022)</a:t>
            </a:r>
          </a:p>
          <a:p>
            <a:pPr marL="457200" lvl="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0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Monitoring prevents complications (ADA, 2022)</a:t>
            </a:r>
          </a:p>
          <a:p>
            <a:pPr marL="457200" indent="-4572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3000" b="1" dirty="0">
                <a:solidFill>
                  <a:schemeClr val="bg1"/>
                </a:solidFill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Person-centred, ethical care essential (RCN, 2021)</a:t>
            </a:r>
          </a:p>
        </p:txBody>
      </p:sp>
      <p:pic>
        <p:nvPicPr>
          <p:cNvPr id="4" name="Final slide - conclusion ">
            <a:hlinkClick r:id="" action="ppaction://media"/>
            <a:extLst>
              <a:ext uri="{FF2B5EF4-FFF2-40B4-BE49-F238E27FC236}">
                <a16:creationId xmlns:a16="http://schemas.microsoft.com/office/drawing/2014/main" id="{D6FE8351-755F-143F-AFA9-5D391B3FCE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601091" y="784522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365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18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5744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9981E2-E55A-A8E0-A611-51D509926D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>
            <a:extLst>
              <a:ext uri="{FF2B5EF4-FFF2-40B4-BE49-F238E27FC236}">
                <a16:creationId xmlns:a16="http://schemas.microsoft.com/office/drawing/2014/main" id="{59F6482E-AD99-57EE-62E2-2291DF02300E}"/>
              </a:ext>
            </a:extLst>
          </p:cNvPr>
          <p:cNvSpPr/>
          <p:nvPr/>
        </p:nvSpPr>
        <p:spPr>
          <a:xfrm>
            <a:off x="2283123" y="-9182100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8F891110-7740-5E9D-A1AF-A4122408EB47}"/>
              </a:ext>
            </a:extLst>
          </p:cNvPr>
          <p:cNvSpPr/>
          <p:nvPr/>
        </p:nvSpPr>
        <p:spPr>
          <a:xfrm>
            <a:off x="11668907" y="7484808"/>
            <a:ext cx="10125470" cy="10125470"/>
          </a:xfrm>
          <a:custGeom>
            <a:avLst/>
            <a:gdLst/>
            <a:ahLst/>
            <a:cxnLst/>
            <a:rect l="l" t="t" r="r" b="b"/>
            <a:pathLst>
              <a:path w="10125470" h="10125470">
                <a:moveTo>
                  <a:pt x="0" y="0"/>
                </a:moveTo>
                <a:lnTo>
                  <a:pt x="10125470" y="0"/>
                </a:lnTo>
                <a:lnTo>
                  <a:pt x="10125470" y="10125470"/>
                </a:lnTo>
                <a:lnTo>
                  <a:pt x="0" y="101254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E466D4BC-AFD6-FBB5-EE05-7CF336429A91}"/>
              </a:ext>
            </a:extLst>
          </p:cNvPr>
          <p:cNvSpPr txBox="1"/>
          <p:nvPr/>
        </p:nvSpPr>
        <p:spPr>
          <a:xfrm>
            <a:off x="1137365" y="114300"/>
            <a:ext cx="6236567" cy="11948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839"/>
              </a:lnSpc>
              <a:spcBef>
                <a:spcPct val="0"/>
              </a:spcBef>
            </a:pPr>
            <a:r>
              <a:rPr lang="en-US" sz="7027" b="1" dirty="0">
                <a:solidFill>
                  <a:srgbClr val="FFCF53"/>
                </a:solidFill>
                <a:latin typeface="Poppins Bold"/>
                <a:ea typeface="Poppins Bold"/>
                <a:cs typeface="Poppins Bold"/>
                <a:sym typeface="Poppins Bold"/>
              </a:rPr>
              <a:t>Refrences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69D1077A-CE53-8246-1D24-689615D7FF9C}"/>
              </a:ext>
            </a:extLst>
          </p:cNvPr>
          <p:cNvSpPr txBox="1"/>
          <p:nvPr/>
        </p:nvSpPr>
        <p:spPr>
          <a:xfrm>
            <a:off x="1409700" y="1471317"/>
            <a:ext cx="15849600" cy="86741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American Diabetes Association (2022) ‘Standards of medical care in diabetes’,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Diabetes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45(Sup 1), pp. S1–S264.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British Nutrition Foundation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and nutrition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https://www.nutrition.org.uk/health-conditions/type-2-diabetes-and-nutrition/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Chatterjee, 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Khunti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K. and Davies, M. (2020) ‘Type 2 diabetes’,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389(10085), pp. 2239–2251.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Diabetes UK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type 2 diabetes?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https://www.diabetes.org.uk/about-diabetes/type-2-diabetes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Harvard Health Publishing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Prediabetes: A window of opportunity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https://www.health.harvard.edu/diseases-and-conditions/prediabetes-a-window-of-opportunity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Holt, R.I.G. and Flyvbjerg, A. (eds.)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Textbook of 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6th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Wiley-Blackwell.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International Diabetes Federation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IDF Diabetes Atlas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https://diabetesatlas.org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Research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Diabetes: putting people at the heart of services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NIHR Evidence.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https://evidence.nihr.ac.uk/collection/diabetes-putting-people-at-the-heart-of-services/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– Overview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https://www.nhs.uk/conditions/type-2-diabetes/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 (NG28)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https://www.nice.org.uk/guidance/ng28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Pot, G.K. (2020) ‘Lifestyle medicine for type 2 diabetes’,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BMJ Nutrition, Prevention &amp; Health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Powers, A.C. (2020) ‘Diabetes mellitus’, in Melmed, S. et al. (eds.)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Williams Textbook of Endocrinology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14th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Elsevier.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UK Chief Medical Officers’ physical activity guidelines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https://www.gov.uk/government/publications/physical-activity-guidelines-uk-chief-medical-officers-report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11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Diabetes Essentials for non-specialist nurses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https://www.rcn.org.uk/clinical-topics/diabetes/professional-resources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Diabetes Fact Sheet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https://www.who.int/news-room/fact-sheets/detail/diabetes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November 2025).</a:t>
            </a:r>
          </a:p>
        </p:txBody>
      </p:sp>
      <p:sp>
        <p:nvSpPr>
          <p:cNvPr id="28" name="Freeform 28">
            <a:extLst>
              <a:ext uri="{FF2B5EF4-FFF2-40B4-BE49-F238E27FC236}">
                <a16:creationId xmlns:a16="http://schemas.microsoft.com/office/drawing/2014/main" id="{B50993D9-F754-87A2-A973-E3CCBD3F8E52}"/>
              </a:ext>
            </a:extLst>
          </p:cNvPr>
          <p:cNvSpPr/>
          <p:nvPr/>
        </p:nvSpPr>
        <p:spPr>
          <a:xfrm>
            <a:off x="17259300" y="9258300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3342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1347" b="-709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6225026" cy="10287000"/>
            <a:chOff x="0" y="0"/>
            <a:chExt cx="4273258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273258" cy="2709333"/>
            </a:xfrm>
            <a:custGeom>
              <a:avLst/>
              <a:gdLst/>
              <a:ahLst/>
              <a:cxnLst/>
              <a:rect l="l" t="t" r="r" b="b"/>
              <a:pathLst>
                <a:path w="4273258" h="2709333">
                  <a:moveTo>
                    <a:pt x="0" y="0"/>
                  </a:moveTo>
                  <a:lnTo>
                    <a:pt x="4273258" y="0"/>
                  </a:lnTo>
                  <a:lnTo>
                    <a:pt x="4273258" y="2709333"/>
                  </a:lnTo>
                  <a:lnTo>
                    <a:pt x="0" y="2709333"/>
                  </a:lnTo>
                  <a:close/>
                </a:path>
              </a:pathLst>
            </a:custGeom>
            <a:gradFill rotWithShape="1">
              <a:gsLst>
                <a:gs pos="0">
                  <a:srgbClr val="257440">
                    <a:alpha val="100000"/>
                  </a:srgbClr>
                </a:gs>
                <a:gs pos="50000">
                  <a:srgbClr val="257440">
                    <a:alpha val="93500"/>
                  </a:srgbClr>
                </a:gs>
                <a:gs pos="100000">
                  <a:srgbClr val="257440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273258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6401079" y="2911744"/>
            <a:ext cx="11184129" cy="11184129"/>
          </a:xfrm>
          <a:custGeom>
            <a:avLst/>
            <a:gdLst/>
            <a:ahLst/>
            <a:cxnLst/>
            <a:rect l="l" t="t" r="r" b="b"/>
            <a:pathLst>
              <a:path w="11184129" h="11184129">
                <a:moveTo>
                  <a:pt x="0" y="0"/>
                </a:moveTo>
                <a:lnTo>
                  <a:pt x="11184129" y="0"/>
                </a:lnTo>
                <a:lnTo>
                  <a:pt x="11184129" y="11184128"/>
                </a:lnTo>
                <a:lnTo>
                  <a:pt x="0" y="111841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flipV="1">
            <a:off x="8112513" y="-2164560"/>
            <a:ext cx="2709816" cy="3216399"/>
          </a:xfrm>
          <a:custGeom>
            <a:avLst/>
            <a:gdLst/>
            <a:ahLst/>
            <a:cxnLst/>
            <a:rect l="l" t="t" r="r" b="b"/>
            <a:pathLst>
              <a:path w="2709816" h="3216399">
                <a:moveTo>
                  <a:pt x="0" y="3216399"/>
                </a:moveTo>
                <a:lnTo>
                  <a:pt x="2709816" y="3216399"/>
                </a:lnTo>
                <a:lnTo>
                  <a:pt x="2709816" y="0"/>
                </a:lnTo>
                <a:lnTo>
                  <a:pt x="0" y="0"/>
                </a:lnTo>
                <a:lnTo>
                  <a:pt x="0" y="3216399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flipH="1">
            <a:off x="16341897" y="7884172"/>
            <a:ext cx="3304563" cy="3922329"/>
          </a:xfrm>
          <a:custGeom>
            <a:avLst/>
            <a:gdLst/>
            <a:ahLst/>
            <a:cxnLst/>
            <a:rect l="l" t="t" r="r" b="b"/>
            <a:pathLst>
              <a:path w="3304563" h="3922329">
                <a:moveTo>
                  <a:pt x="3304562" y="0"/>
                </a:moveTo>
                <a:lnTo>
                  <a:pt x="0" y="0"/>
                </a:lnTo>
                <a:lnTo>
                  <a:pt x="0" y="3922329"/>
                </a:lnTo>
                <a:lnTo>
                  <a:pt x="3304562" y="3922329"/>
                </a:lnTo>
                <a:lnTo>
                  <a:pt x="3304562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9179334" y="1028700"/>
            <a:ext cx="8229600" cy="822960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40530" r="-2174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Freeform 13"/>
          <p:cNvSpPr/>
          <p:nvPr/>
        </p:nvSpPr>
        <p:spPr>
          <a:xfrm>
            <a:off x="8764670" y="7310807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3" y="0"/>
                </a:lnTo>
                <a:lnTo>
                  <a:pt x="1405503" y="437463"/>
                </a:lnTo>
                <a:lnTo>
                  <a:pt x="0" y="4374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6225026" y="833108"/>
            <a:ext cx="1405503" cy="437463"/>
          </a:xfrm>
          <a:custGeom>
            <a:avLst/>
            <a:gdLst/>
            <a:ahLst/>
            <a:cxnLst/>
            <a:rect l="l" t="t" r="r" b="b"/>
            <a:pathLst>
              <a:path w="1405503" h="437463">
                <a:moveTo>
                  <a:pt x="0" y="0"/>
                </a:moveTo>
                <a:lnTo>
                  <a:pt x="1405504" y="0"/>
                </a:lnTo>
                <a:lnTo>
                  <a:pt x="1405504" y="437462"/>
                </a:lnTo>
                <a:lnTo>
                  <a:pt x="0" y="43746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588685" y="2966165"/>
            <a:ext cx="7001343" cy="17049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244"/>
              </a:lnSpc>
              <a:spcBef>
                <a:spcPct val="0"/>
              </a:spcBef>
            </a:pPr>
            <a:r>
              <a:rPr lang="en-US" sz="9460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Thank You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88685" y="4342927"/>
            <a:ext cx="7001343" cy="105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35"/>
              </a:lnSpc>
              <a:spcBef>
                <a:spcPct val="0"/>
              </a:spcBef>
            </a:pPr>
            <a:r>
              <a:rPr lang="en-US" sz="5810">
                <a:solidFill>
                  <a:srgbClr val="FFCF53"/>
                </a:solidFill>
                <a:latin typeface="Poppins"/>
                <a:ea typeface="Poppins"/>
                <a:cs typeface="Poppins"/>
                <a:sym typeface="Poppins"/>
              </a:rPr>
              <a:t>For Your Attention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88685" y="5803548"/>
            <a:ext cx="4812394" cy="1021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56"/>
              </a:lnSpc>
              <a:spcBef>
                <a:spcPct val="0"/>
              </a:spcBef>
            </a:pPr>
            <a:r>
              <a:rPr lang="en-US" sz="2897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rPr>
              <a:t>Stay healthy and take care of your nutrition every day.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1138</Words>
  <Application>Microsoft Office PowerPoint</Application>
  <PresentationFormat>Custom</PresentationFormat>
  <Paragraphs>138</Paragraphs>
  <Slides>16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Calibri</vt:lpstr>
      <vt:lpstr>Arial</vt:lpstr>
      <vt:lpstr>Roboto Bold</vt:lpstr>
      <vt:lpstr>Poppins</vt:lpstr>
      <vt:lpstr>Poppins Bold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White Modern Nutrition Plan Presentation</dc:title>
  <cp:lastModifiedBy>Amira Mohammed (2408145)</cp:lastModifiedBy>
  <cp:revision>9</cp:revision>
  <dcterms:created xsi:type="dcterms:W3CDTF">2006-08-16T00:00:00Z</dcterms:created>
  <dcterms:modified xsi:type="dcterms:W3CDTF">2025-11-18T16:59:55Z</dcterms:modified>
  <dc:identifier>DAG40EMEHUQ</dc:identifier>
</cp:coreProperties>
</file>