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59" r:id="rId6"/>
    <p:sldId id="257" r:id="rId7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AEC8"/>
    <a:srgbClr val="8FD4DD"/>
    <a:srgbClr val="CBEB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4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592A78-D4C4-43F4-A17D-CA00089E3F6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C35D5A-8E24-4738-A516-923E9EBA760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KM is pivotal for innovation, competitive advantage, and resilience.</a:t>
          </a:r>
        </a:p>
      </dgm:t>
    </dgm:pt>
    <dgm:pt modelId="{E273441F-20A8-48B3-A7C3-DEFD3009DA8E}" type="parTrans" cxnId="{7921E629-BA2B-4F1F-9CAE-124C6E15CA1E}">
      <dgm:prSet/>
      <dgm:spPr/>
      <dgm:t>
        <a:bodyPr/>
        <a:lstStyle/>
        <a:p>
          <a:endParaRPr lang="en-US"/>
        </a:p>
      </dgm:t>
    </dgm:pt>
    <dgm:pt modelId="{D65C0CD0-4A7D-4F07-9B1C-F6F4CC846D28}" type="sibTrans" cxnId="{7921E629-BA2B-4F1F-9CAE-124C6E15CA1E}">
      <dgm:prSet/>
      <dgm:spPr/>
      <dgm:t>
        <a:bodyPr/>
        <a:lstStyle/>
        <a:p>
          <a:endParaRPr lang="en-US"/>
        </a:p>
      </dgm:t>
    </dgm:pt>
    <dgm:pt modelId="{8A30250B-46AD-4CFD-9CA9-7B3EFCC80FAB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Critical evaluation of Siemens and British Airways KM systems is crucial for their competitiveness and sustainability.</a:t>
          </a:r>
        </a:p>
      </dgm:t>
    </dgm:pt>
    <dgm:pt modelId="{F02E376B-9C57-46C7-BA35-7EE7917A135B}" type="parTrans" cxnId="{F45959E3-AB7E-4BCE-84E5-F573456A965F}">
      <dgm:prSet/>
      <dgm:spPr/>
      <dgm:t>
        <a:bodyPr/>
        <a:lstStyle/>
        <a:p>
          <a:endParaRPr lang="en-US"/>
        </a:p>
      </dgm:t>
    </dgm:pt>
    <dgm:pt modelId="{211DB382-98FF-43E3-9F47-415E1C6359A0}" type="sibTrans" cxnId="{F45959E3-AB7E-4BCE-84E5-F573456A965F}">
      <dgm:prSet/>
      <dgm:spPr/>
      <dgm:t>
        <a:bodyPr/>
        <a:lstStyle/>
        <a:p>
          <a:endParaRPr lang="en-US"/>
        </a:p>
      </dgm:t>
    </dgm:pt>
    <dgm:pt modelId="{65CEABEB-02B7-4763-B29D-26B7BC13148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Siemens' 2022 Company of the Year Award and IDCMS.</a:t>
          </a:r>
        </a:p>
      </dgm:t>
    </dgm:pt>
    <dgm:pt modelId="{82EFA6BC-8E01-4E80-BBD0-3188540A3EE3}" type="parTrans" cxnId="{0339990B-5AB0-47D5-B5CF-4A4171C230AF}">
      <dgm:prSet/>
      <dgm:spPr/>
      <dgm:t>
        <a:bodyPr/>
        <a:lstStyle/>
        <a:p>
          <a:endParaRPr lang="en-US"/>
        </a:p>
      </dgm:t>
    </dgm:pt>
    <dgm:pt modelId="{3EADADEE-4EF8-4285-AE0E-21F7AA21B75F}" type="sibTrans" cxnId="{0339990B-5AB0-47D5-B5CF-4A4171C230AF}">
      <dgm:prSet/>
      <dgm:spPr/>
      <dgm:t>
        <a:bodyPr/>
        <a:lstStyle/>
        <a:p>
          <a:endParaRPr lang="en-US"/>
        </a:p>
      </dgm:t>
    </dgm:pt>
    <dgm:pt modelId="{85752023-7A28-416D-B63D-19BDF9EF9508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It is significant to heed the recommendations for juice stability preservation.</a:t>
          </a:r>
        </a:p>
      </dgm:t>
    </dgm:pt>
    <dgm:pt modelId="{25A14968-D339-42B5-818B-5F77E3620ABF}" type="parTrans" cxnId="{A6192DFF-57A6-4527-A58F-BB1297F9DFE3}">
      <dgm:prSet/>
      <dgm:spPr/>
      <dgm:t>
        <a:bodyPr/>
        <a:lstStyle/>
        <a:p>
          <a:endParaRPr lang="en-US"/>
        </a:p>
      </dgm:t>
    </dgm:pt>
    <dgm:pt modelId="{0CCC1CCB-FCA6-4881-A4AC-FACE02095189}" type="sibTrans" cxnId="{A6192DFF-57A6-4527-A58F-BB1297F9DFE3}">
      <dgm:prSet/>
      <dgm:spPr/>
      <dgm:t>
        <a:bodyPr/>
        <a:lstStyle/>
        <a:p>
          <a:endParaRPr lang="en-US"/>
        </a:p>
      </dgm:t>
    </dgm:pt>
    <dgm:pt modelId="{98C22D33-6F16-4F31-9B2F-0F08292CEF45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Scenario-based drills, cybersecurity training, and knowledge transfer.</a:t>
          </a:r>
        </a:p>
      </dgm:t>
    </dgm:pt>
    <dgm:pt modelId="{6BB7F432-9772-49E7-B5DD-89C509BDC78F}" type="parTrans" cxnId="{020F3568-7C58-494E-A75C-C88A2A9C3E4B}">
      <dgm:prSet/>
      <dgm:spPr/>
      <dgm:t>
        <a:bodyPr/>
        <a:lstStyle/>
        <a:p>
          <a:endParaRPr lang="en-US"/>
        </a:p>
      </dgm:t>
    </dgm:pt>
    <dgm:pt modelId="{526E135E-5E28-4DE8-A02C-0BD720FC2068}" type="sibTrans" cxnId="{020F3568-7C58-494E-A75C-C88A2A9C3E4B}">
      <dgm:prSet/>
      <dgm:spPr/>
      <dgm:t>
        <a:bodyPr/>
        <a:lstStyle/>
        <a:p>
          <a:endParaRPr lang="en-US"/>
        </a:p>
      </dgm:t>
    </dgm:pt>
    <dgm:pt modelId="{21AE4E1C-4CCB-4782-826E-FD94F7B0F04F}" type="pres">
      <dgm:prSet presAssocID="{2A592A78-D4C4-43F4-A17D-CA00089E3F61}" presName="root" presStyleCnt="0">
        <dgm:presLayoutVars>
          <dgm:dir/>
          <dgm:resizeHandles val="exact"/>
        </dgm:presLayoutVars>
      </dgm:prSet>
      <dgm:spPr/>
    </dgm:pt>
    <dgm:pt modelId="{1CC63A43-A3E8-4F33-819A-169283E6C9F5}" type="pres">
      <dgm:prSet presAssocID="{DCC35D5A-8E24-4738-A516-923E9EBA7609}" presName="compNode" presStyleCnt="0"/>
      <dgm:spPr/>
    </dgm:pt>
    <dgm:pt modelId="{B70AD177-1F55-4EB2-A118-D888C4C87566}" type="pres">
      <dgm:prSet presAssocID="{DCC35D5A-8E24-4738-A516-923E9EBA7609}" presName="iconRect" presStyleLbl="node1" presStyleIdx="0" presStyleCnt="5" custLinFactNeighborX="12620" custLinFactNeighborY="-2573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E7103C6-09BC-49B3-B520-2A24DC3F9B4A}" type="pres">
      <dgm:prSet presAssocID="{DCC35D5A-8E24-4738-A516-923E9EBA7609}" presName="spaceRect" presStyleCnt="0"/>
      <dgm:spPr/>
    </dgm:pt>
    <dgm:pt modelId="{DB248508-F238-4E26-9F73-04419A07948A}" type="pres">
      <dgm:prSet presAssocID="{DCC35D5A-8E24-4738-A516-923E9EBA7609}" presName="textRect" presStyleLbl="revTx" presStyleIdx="0" presStyleCnt="5" custLinFactNeighborX="5679" custLinFactNeighborY="-43481">
        <dgm:presLayoutVars>
          <dgm:chMax val="1"/>
          <dgm:chPref val="1"/>
        </dgm:presLayoutVars>
      </dgm:prSet>
      <dgm:spPr/>
    </dgm:pt>
    <dgm:pt modelId="{E4A23B8F-CE2F-4805-AFC3-A07EBAC42701}" type="pres">
      <dgm:prSet presAssocID="{D65C0CD0-4A7D-4F07-9B1C-F6F4CC846D28}" presName="sibTrans" presStyleCnt="0"/>
      <dgm:spPr/>
    </dgm:pt>
    <dgm:pt modelId="{FFC043F8-8E0E-447B-B964-47CFF7A3B933}" type="pres">
      <dgm:prSet presAssocID="{8A30250B-46AD-4CFD-9CA9-7B3EFCC80FAB}" presName="compNode" presStyleCnt="0"/>
      <dgm:spPr/>
    </dgm:pt>
    <dgm:pt modelId="{88E7795E-4104-4767-85FC-6A148CDF05FC}" type="pres">
      <dgm:prSet presAssocID="{8A30250B-46AD-4CFD-9CA9-7B3EFCC80FAB}" presName="iconRect" presStyleLbl="node1" presStyleIdx="1" presStyleCnt="5" custLinFactX="40537" custLinFactNeighborX="100000" custLinFactNeighborY="-1578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E04EB2CB-7A1D-4BA6-9423-4799FECCFB2E}" type="pres">
      <dgm:prSet presAssocID="{8A30250B-46AD-4CFD-9CA9-7B3EFCC80FAB}" presName="spaceRect" presStyleCnt="0"/>
      <dgm:spPr/>
    </dgm:pt>
    <dgm:pt modelId="{0C28AE21-2F56-4904-BE65-BCF40F56382D}" type="pres">
      <dgm:prSet presAssocID="{8A30250B-46AD-4CFD-9CA9-7B3EFCC80FAB}" presName="textRect" presStyleLbl="revTx" presStyleIdx="1" presStyleCnt="5" custLinFactNeighborX="68534" custLinFactNeighborY="-33238">
        <dgm:presLayoutVars>
          <dgm:chMax val="1"/>
          <dgm:chPref val="1"/>
        </dgm:presLayoutVars>
      </dgm:prSet>
      <dgm:spPr/>
    </dgm:pt>
    <dgm:pt modelId="{DD3D9B5C-1C5F-4111-B370-31D762A40F5C}" type="pres">
      <dgm:prSet presAssocID="{211DB382-98FF-43E3-9F47-415E1C6359A0}" presName="sibTrans" presStyleCnt="0"/>
      <dgm:spPr/>
    </dgm:pt>
    <dgm:pt modelId="{04E37C06-39E5-4569-A8AB-04A99BA30D2F}" type="pres">
      <dgm:prSet presAssocID="{65CEABEB-02B7-4763-B29D-26B7BC131489}" presName="compNode" presStyleCnt="0"/>
      <dgm:spPr/>
    </dgm:pt>
    <dgm:pt modelId="{726B7D09-271D-4EF0-A584-D16B28B7A574}" type="pres">
      <dgm:prSet presAssocID="{65CEABEB-02B7-4763-B29D-26B7BC131489}" presName="iconRect" presStyleLbl="node1" presStyleIdx="2" presStyleCnt="5" custLinFactX="100000" custLinFactNeighborX="167972" custLinFactNeighborY="-2032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DA5A1BCE-532F-4917-8CB4-03BD92A699A6}" type="pres">
      <dgm:prSet presAssocID="{65CEABEB-02B7-4763-B29D-26B7BC131489}" presName="spaceRect" presStyleCnt="0"/>
      <dgm:spPr/>
    </dgm:pt>
    <dgm:pt modelId="{713BDD93-3929-4288-AC8F-34E2E46B40DE}" type="pres">
      <dgm:prSet presAssocID="{65CEABEB-02B7-4763-B29D-26B7BC131489}" presName="textRect" presStyleLbl="revTx" presStyleIdx="2" presStyleCnt="5" custLinFactX="17328" custLinFactNeighborX="100000" custLinFactNeighborY="-24164">
        <dgm:presLayoutVars>
          <dgm:chMax val="1"/>
          <dgm:chPref val="1"/>
        </dgm:presLayoutVars>
      </dgm:prSet>
      <dgm:spPr/>
    </dgm:pt>
    <dgm:pt modelId="{632B9ED9-0AB3-41C1-BBCB-D24B41AE9D7A}" type="pres">
      <dgm:prSet presAssocID="{3EADADEE-4EF8-4285-AE0E-21F7AA21B75F}" presName="sibTrans" presStyleCnt="0"/>
      <dgm:spPr/>
    </dgm:pt>
    <dgm:pt modelId="{7AC9ABDC-9350-4BBF-B756-D520BBB3A5A1}" type="pres">
      <dgm:prSet presAssocID="{85752023-7A28-416D-B63D-19BDF9EF9508}" presName="compNode" presStyleCnt="0"/>
      <dgm:spPr/>
    </dgm:pt>
    <dgm:pt modelId="{8F7A08C0-22B9-42B8-A994-40F20AC7C8A8}" type="pres">
      <dgm:prSet presAssocID="{85752023-7A28-416D-B63D-19BDF9EF9508}" presName="iconRect" presStyleLbl="node1" presStyleIdx="3" presStyleCnt="5" custLinFactX="-300000" custLinFactY="131025" custLinFactNeighborX="-364852" custLinFactNeighborY="20000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1F889D21-AD5A-4FE0-A047-48396CF737D1}" type="pres">
      <dgm:prSet presAssocID="{85752023-7A28-416D-B63D-19BDF9EF9508}" presName="spaceRect" presStyleCnt="0"/>
      <dgm:spPr/>
    </dgm:pt>
    <dgm:pt modelId="{E2B5F9E0-E37D-41CB-8FFD-751D7F81CE72}" type="pres">
      <dgm:prSet presAssocID="{85752023-7A28-416D-B63D-19BDF9EF9508}" presName="textRect" presStyleLbl="revTx" presStyleIdx="3" presStyleCnt="5" custLinFactX="-100000" custLinFactY="100000" custLinFactNeighborX="-189722" custLinFactNeighborY="102887">
        <dgm:presLayoutVars>
          <dgm:chMax val="1"/>
          <dgm:chPref val="1"/>
        </dgm:presLayoutVars>
      </dgm:prSet>
      <dgm:spPr/>
    </dgm:pt>
    <dgm:pt modelId="{FE2B2303-24E0-4792-AEF4-95F4AB0C7AC4}" type="pres">
      <dgm:prSet presAssocID="{0CCC1CCB-FCA6-4881-A4AC-FACE02095189}" presName="sibTrans" presStyleCnt="0"/>
      <dgm:spPr/>
    </dgm:pt>
    <dgm:pt modelId="{A525819E-CC0B-439E-A7C7-90FCB90E45D2}" type="pres">
      <dgm:prSet presAssocID="{98C22D33-6F16-4F31-9B2F-0F08292CEF45}" presName="compNode" presStyleCnt="0"/>
      <dgm:spPr/>
    </dgm:pt>
    <dgm:pt modelId="{E0A587D1-5B38-4F03-B1D4-01CD392826F3}" type="pres">
      <dgm:prSet presAssocID="{98C22D33-6F16-4F31-9B2F-0F08292CEF45}" presName="iconRect" presStyleLbl="node1" presStyleIdx="4" presStyleCnt="5" custLinFactX="106587" custLinFactNeighborX="200000" custLinFactNeighborY="-23682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AAA3A12E-0815-4B28-9721-0D3FDE7A9B93}" type="pres">
      <dgm:prSet presAssocID="{98C22D33-6F16-4F31-9B2F-0F08292CEF45}" presName="spaceRect" presStyleCnt="0"/>
      <dgm:spPr/>
    </dgm:pt>
    <dgm:pt modelId="{2669E650-A9B8-4806-B1F9-C4329C4734A7}" type="pres">
      <dgm:prSet presAssocID="{98C22D33-6F16-4F31-9B2F-0F08292CEF45}" presName="textRect" presStyleLbl="revTx" presStyleIdx="4" presStyleCnt="5" custScaleY="159154" custLinFactX="43119" custLinFactNeighborX="100000" custLinFactNeighborY="2497">
        <dgm:presLayoutVars>
          <dgm:chMax val="1"/>
          <dgm:chPref val="1"/>
        </dgm:presLayoutVars>
      </dgm:prSet>
      <dgm:spPr/>
    </dgm:pt>
  </dgm:ptLst>
  <dgm:cxnLst>
    <dgm:cxn modelId="{0339990B-5AB0-47D5-B5CF-4A4171C230AF}" srcId="{2A592A78-D4C4-43F4-A17D-CA00089E3F61}" destId="{65CEABEB-02B7-4763-B29D-26B7BC131489}" srcOrd="2" destOrd="0" parTransId="{82EFA6BC-8E01-4E80-BBD0-3188540A3EE3}" sibTransId="{3EADADEE-4EF8-4285-AE0E-21F7AA21B75F}"/>
    <dgm:cxn modelId="{7921E629-BA2B-4F1F-9CAE-124C6E15CA1E}" srcId="{2A592A78-D4C4-43F4-A17D-CA00089E3F61}" destId="{DCC35D5A-8E24-4738-A516-923E9EBA7609}" srcOrd="0" destOrd="0" parTransId="{E273441F-20A8-48B3-A7C3-DEFD3009DA8E}" sibTransId="{D65C0CD0-4A7D-4F07-9B1C-F6F4CC846D28}"/>
    <dgm:cxn modelId="{1D20DD32-B119-4350-978F-238F6A87D13C}" type="presOf" srcId="{85752023-7A28-416D-B63D-19BDF9EF9508}" destId="{E2B5F9E0-E37D-41CB-8FFD-751D7F81CE72}" srcOrd="0" destOrd="0" presId="urn:microsoft.com/office/officeart/2018/2/layout/IconLabelList"/>
    <dgm:cxn modelId="{020F3568-7C58-494E-A75C-C88A2A9C3E4B}" srcId="{2A592A78-D4C4-43F4-A17D-CA00089E3F61}" destId="{98C22D33-6F16-4F31-9B2F-0F08292CEF45}" srcOrd="4" destOrd="0" parTransId="{6BB7F432-9772-49E7-B5DD-89C509BDC78F}" sibTransId="{526E135E-5E28-4DE8-A02C-0BD720FC2068}"/>
    <dgm:cxn modelId="{1509037B-0432-4569-BEB0-D8F1020BC202}" type="presOf" srcId="{98C22D33-6F16-4F31-9B2F-0F08292CEF45}" destId="{2669E650-A9B8-4806-B1F9-C4329C4734A7}" srcOrd="0" destOrd="0" presId="urn:microsoft.com/office/officeart/2018/2/layout/IconLabelList"/>
    <dgm:cxn modelId="{8B58499A-2637-4386-A695-E9AA65CFFE4B}" type="presOf" srcId="{65CEABEB-02B7-4763-B29D-26B7BC131489}" destId="{713BDD93-3929-4288-AC8F-34E2E46B40DE}" srcOrd="0" destOrd="0" presId="urn:microsoft.com/office/officeart/2018/2/layout/IconLabelList"/>
    <dgm:cxn modelId="{190EADB2-2745-40D6-AD23-711B46021550}" type="presOf" srcId="{2A592A78-D4C4-43F4-A17D-CA00089E3F61}" destId="{21AE4E1C-4CCB-4782-826E-FD94F7B0F04F}" srcOrd="0" destOrd="0" presId="urn:microsoft.com/office/officeart/2018/2/layout/IconLabelList"/>
    <dgm:cxn modelId="{A18F99BF-AB15-4C19-A7B5-D2BE5AF5B202}" type="presOf" srcId="{8A30250B-46AD-4CFD-9CA9-7B3EFCC80FAB}" destId="{0C28AE21-2F56-4904-BE65-BCF40F56382D}" srcOrd="0" destOrd="0" presId="urn:microsoft.com/office/officeart/2018/2/layout/IconLabelList"/>
    <dgm:cxn modelId="{F3F558D2-F8F5-4EDF-9B69-14C32202B8A5}" type="presOf" srcId="{DCC35D5A-8E24-4738-A516-923E9EBA7609}" destId="{DB248508-F238-4E26-9F73-04419A07948A}" srcOrd="0" destOrd="0" presId="urn:microsoft.com/office/officeart/2018/2/layout/IconLabelList"/>
    <dgm:cxn modelId="{F45959E3-AB7E-4BCE-84E5-F573456A965F}" srcId="{2A592A78-D4C4-43F4-A17D-CA00089E3F61}" destId="{8A30250B-46AD-4CFD-9CA9-7B3EFCC80FAB}" srcOrd="1" destOrd="0" parTransId="{F02E376B-9C57-46C7-BA35-7EE7917A135B}" sibTransId="{211DB382-98FF-43E3-9F47-415E1C6359A0}"/>
    <dgm:cxn modelId="{A6192DFF-57A6-4527-A58F-BB1297F9DFE3}" srcId="{2A592A78-D4C4-43F4-A17D-CA00089E3F61}" destId="{85752023-7A28-416D-B63D-19BDF9EF9508}" srcOrd="3" destOrd="0" parTransId="{25A14968-D339-42B5-818B-5F77E3620ABF}" sibTransId="{0CCC1CCB-FCA6-4881-A4AC-FACE02095189}"/>
    <dgm:cxn modelId="{C859226C-91AA-4234-8B6E-DDC798BDA130}" type="presParOf" srcId="{21AE4E1C-4CCB-4782-826E-FD94F7B0F04F}" destId="{1CC63A43-A3E8-4F33-819A-169283E6C9F5}" srcOrd="0" destOrd="0" presId="urn:microsoft.com/office/officeart/2018/2/layout/IconLabelList"/>
    <dgm:cxn modelId="{CCB4319B-4A9E-45E4-9429-31F1198B62C6}" type="presParOf" srcId="{1CC63A43-A3E8-4F33-819A-169283E6C9F5}" destId="{B70AD177-1F55-4EB2-A118-D888C4C87566}" srcOrd="0" destOrd="0" presId="urn:microsoft.com/office/officeart/2018/2/layout/IconLabelList"/>
    <dgm:cxn modelId="{BF0CBD83-F642-4543-8233-A5078CE38C05}" type="presParOf" srcId="{1CC63A43-A3E8-4F33-819A-169283E6C9F5}" destId="{6E7103C6-09BC-49B3-B520-2A24DC3F9B4A}" srcOrd="1" destOrd="0" presId="urn:microsoft.com/office/officeart/2018/2/layout/IconLabelList"/>
    <dgm:cxn modelId="{FF203F7F-7FC8-49E1-A822-397FE792BAB1}" type="presParOf" srcId="{1CC63A43-A3E8-4F33-819A-169283E6C9F5}" destId="{DB248508-F238-4E26-9F73-04419A07948A}" srcOrd="2" destOrd="0" presId="urn:microsoft.com/office/officeart/2018/2/layout/IconLabelList"/>
    <dgm:cxn modelId="{E9FA5950-F2B7-427B-83A2-261E55E71855}" type="presParOf" srcId="{21AE4E1C-4CCB-4782-826E-FD94F7B0F04F}" destId="{E4A23B8F-CE2F-4805-AFC3-A07EBAC42701}" srcOrd="1" destOrd="0" presId="urn:microsoft.com/office/officeart/2018/2/layout/IconLabelList"/>
    <dgm:cxn modelId="{283D1077-EF6A-429E-B478-7BDF77D4FDE4}" type="presParOf" srcId="{21AE4E1C-4CCB-4782-826E-FD94F7B0F04F}" destId="{FFC043F8-8E0E-447B-B964-47CFF7A3B933}" srcOrd="2" destOrd="0" presId="urn:microsoft.com/office/officeart/2018/2/layout/IconLabelList"/>
    <dgm:cxn modelId="{A79E34F6-048F-4994-ADC6-1C7EDFDD1067}" type="presParOf" srcId="{FFC043F8-8E0E-447B-B964-47CFF7A3B933}" destId="{88E7795E-4104-4767-85FC-6A148CDF05FC}" srcOrd="0" destOrd="0" presId="urn:microsoft.com/office/officeart/2018/2/layout/IconLabelList"/>
    <dgm:cxn modelId="{B2C3938B-603D-4072-BCE9-EB7CFC52407A}" type="presParOf" srcId="{FFC043F8-8E0E-447B-B964-47CFF7A3B933}" destId="{E04EB2CB-7A1D-4BA6-9423-4799FECCFB2E}" srcOrd="1" destOrd="0" presId="urn:microsoft.com/office/officeart/2018/2/layout/IconLabelList"/>
    <dgm:cxn modelId="{AC893813-2B7A-4986-84F6-2BECD35EF2E7}" type="presParOf" srcId="{FFC043F8-8E0E-447B-B964-47CFF7A3B933}" destId="{0C28AE21-2F56-4904-BE65-BCF40F56382D}" srcOrd="2" destOrd="0" presId="urn:microsoft.com/office/officeart/2018/2/layout/IconLabelList"/>
    <dgm:cxn modelId="{D3FC4944-0428-4258-AF4A-106173FBD101}" type="presParOf" srcId="{21AE4E1C-4CCB-4782-826E-FD94F7B0F04F}" destId="{DD3D9B5C-1C5F-4111-B370-31D762A40F5C}" srcOrd="3" destOrd="0" presId="urn:microsoft.com/office/officeart/2018/2/layout/IconLabelList"/>
    <dgm:cxn modelId="{3D0C0A39-3895-4CF9-A0EF-08570C23D8F4}" type="presParOf" srcId="{21AE4E1C-4CCB-4782-826E-FD94F7B0F04F}" destId="{04E37C06-39E5-4569-A8AB-04A99BA30D2F}" srcOrd="4" destOrd="0" presId="urn:microsoft.com/office/officeart/2018/2/layout/IconLabelList"/>
    <dgm:cxn modelId="{5DCA3CCC-5D92-41D7-AC1B-16FF9C973C97}" type="presParOf" srcId="{04E37C06-39E5-4569-A8AB-04A99BA30D2F}" destId="{726B7D09-271D-4EF0-A584-D16B28B7A574}" srcOrd="0" destOrd="0" presId="urn:microsoft.com/office/officeart/2018/2/layout/IconLabelList"/>
    <dgm:cxn modelId="{D621DDFA-C72F-42E0-BBA8-89C95C6FCD96}" type="presParOf" srcId="{04E37C06-39E5-4569-A8AB-04A99BA30D2F}" destId="{DA5A1BCE-532F-4917-8CB4-03BD92A699A6}" srcOrd="1" destOrd="0" presId="urn:microsoft.com/office/officeart/2018/2/layout/IconLabelList"/>
    <dgm:cxn modelId="{12056A4F-A455-4954-A3DE-756346B0FC07}" type="presParOf" srcId="{04E37C06-39E5-4569-A8AB-04A99BA30D2F}" destId="{713BDD93-3929-4288-AC8F-34E2E46B40DE}" srcOrd="2" destOrd="0" presId="urn:microsoft.com/office/officeart/2018/2/layout/IconLabelList"/>
    <dgm:cxn modelId="{7F6E7C00-2910-4549-B4F9-5AD45C18F101}" type="presParOf" srcId="{21AE4E1C-4CCB-4782-826E-FD94F7B0F04F}" destId="{632B9ED9-0AB3-41C1-BBCB-D24B41AE9D7A}" srcOrd="5" destOrd="0" presId="urn:microsoft.com/office/officeart/2018/2/layout/IconLabelList"/>
    <dgm:cxn modelId="{1AD003E4-DC19-45AD-B495-1E02A8ED7064}" type="presParOf" srcId="{21AE4E1C-4CCB-4782-826E-FD94F7B0F04F}" destId="{7AC9ABDC-9350-4BBF-B756-D520BBB3A5A1}" srcOrd="6" destOrd="0" presId="urn:microsoft.com/office/officeart/2018/2/layout/IconLabelList"/>
    <dgm:cxn modelId="{07830D5D-978B-4632-814F-F328E2B64D32}" type="presParOf" srcId="{7AC9ABDC-9350-4BBF-B756-D520BBB3A5A1}" destId="{8F7A08C0-22B9-42B8-A994-40F20AC7C8A8}" srcOrd="0" destOrd="0" presId="urn:microsoft.com/office/officeart/2018/2/layout/IconLabelList"/>
    <dgm:cxn modelId="{4760236E-800C-4457-87B0-B4E8EE667BE4}" type="presParOf" srcId="{7AC9ABDC-9350-4BBF-B756-D520BBB3A5A1}" destId="{1F889D21-AD5A-4FE0-A047-48396CF737D1}" srcOrd="1" destOrd="0" presId="urn:microsoft.com/office/officeart/2018/2/layout/IconLabelList"/>
    <dgm:cxn modelId="{8783F7FC-B87C-4CA5-BD35-509905AF9371}" type="presParOf" srcId="{7AC9ABDC-9350-4BBF-B756-D520BBB3A5A1}" destId="{E2B5F9E0-E37D-41CB-8FFD-751D7F81CE72}" srcOrd="2" destOrd="0" presId="urn:microsoft.com/office/officeart/2018/2/layout/IconLabelList"/>
    <dgm:cxn modelId="{E0A1851E-DC5D-4CED-A521-D605A51439BA}" type="presParOf" srcId="{21AE4E1C-4CCB-4782-826E-FD94F7B0F04F}" destId="{FE2B2303-24E0-4792-AEF4-95F4AB0C7AC4}" srcOrd="7" destOrd="0" presId="urn:microsoft.com/office/officeart/2018/2/layout/IconLabelList"/>
    <dgm:cxn modelId="{039B919B-EBA2-4F79-98F5-C9AD4BEDD7C8}" type="presParOf" srcId="{21AE4E1C-4CCB-4782-826E-FD94F7B0F04F}" destId="{A525819E-CC0B-439E-A7C7-90FCB90E45D2}" srcOrd="8" destOrd="0" presId="urn:microsoft.com/office/officeart/2018/2/layout/IconLabelList"/>
    <dgm:cxn modelId="{BA3F8B92-C8D6-4B48-AD52-276C30E2AC0F}" type="presParOf" srcId="{A525819E-CC0B-439E-A7C7-90FCB90E45D2}" destId="{E0A587D1-5B38-4F03-B1D4-01CD392826F3}" srcOrd="0" destOrd="0" presId="urn:microsoft.com/office/officeart/2018/2/layout/IconLabelList"/>
    <dgm:cxn modelId="{16913D56-432B-4D5B-9E4D-A66BDE255FAA}" type="presParOf" srcId="{A525819E-CC0B-439E-A7C7-90FCB90E45D2}" destId="{AAA3A12E-0815-4B28-9721-0D3FDE7A9B93}" srcOrd="1" destOrd="0" presId="urn:microsoft.com/office/officeart/2018/2/layout/IconLabelList"/>
    <dgm:cxn modelId="{C6413008-BEA5-4945-92ED-ABB5F591BD3D}" type="presParOf" srcId="{A525819E-CC0B-439E-A7C7-90FCB90E45D2}" destId="{2669E650-A9B8-4806-B1F9-C4329C4734A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0AD177-1F55-4EB2-A118-D888C4C87566}">
      <dsp:nvSpPr>
        <dsp:cNvPr id="0" name=""/>
        <dsp:cNvSpPr/>
      </dsp:nvSpPr>
      <dsp:spPr>
        <a:xfrm>
          <a:off x="455831" y="6305"/>
          <a:ext cx="550546" cy="5505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48508-F238-4E26-9F73-04419A07948A}">
      <dsp:nvSpPr>
        <dsp:cNvPr id="0" name=""/>
        <dsp:cNvSpPr/>
      </dsp:nvSpPr>
      <dsp:spPr>
        <a:xfrm>
          <a:off x="119386" y="589109"/>
          <a:ext cx="1223437" cy="81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KM is pivotal for innovation, competitive advantage, and resilience.</a:t>
          </a:r>
        </a:p>
      </dsp:txBody>
      <dsp:txXfrm>
        <a:off x="119386" y="589109"/>
        <a:ext cx="1223437" cy="810527"/>
      </dsp:txXfrm>
    </dsp:sp>
    <dsp:sp modelId="{88E7795E-4104-4767-85FC-6A148CDF05FC}">
      <dsp:nvSpPr>
        <dsp:cNvPr id="0" name=""/>
        <dsp:cNvSpPr/>
      </dsp:nvSpPr>
      <dsp:spPr>
        <a:xfrm>
          <a:off x="2597614" y="61084"/>
          <a:ext cx="550546" cy="5505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28AE21-2F56-4904-BE65-BCF40F56382D}">
      <dsp:nvSpPr>
        <dsp:cNvPr id="0" name=""/>
        <dsp:cNvSpPr/>
      </dsp:nvSpPr>
      <dsp:spPr>
        <a:xfrm>
          <a:off x="2325917" y="672131"/>
          <a:ext cx="1223437" cy="81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Critical evaluation of Siemens and British Airways KM systems is crucial for their competitiveness and sustainability.</a:t>
          </a:r>
        </a:p>
      </dsp:txBody>
      <dsp:txXfrm>
        <a:off x="2325917" y="672131"/>
        <a:ext cx="1223437" cy="810527"/>
      </dsp:txXfrm>
    </dsp:sp>
    <dsp:sp modelId="{726B7D09-271D-4EF0-A584-D16B28B7A574}">
      <dsp:nvSpPr>
        <dsp:cNvPr id="0" name=""/>
        <dsp:cNvSpPr/>
      </dsp:nvSpPr>
      <dsp:spPr>
        <a:xfrm>
          <a:off x="4736742" y="36089"/>
          <a:ext cx="550546" cy="5505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BDD93-3929-4288-AC8F-34E2E46B40DE}">
      <dsp:nvSpPr>
        <dsp:cNvPr id="0" name=""/>
        <dsp:cNvSpPr/>
      </dsp:nvSpPr>
      <dsp:spPr>
        <a:xfrm>
          <a:off x="4360420" y="745678"/>
          <a:ext cx="1223437" cy="81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Siemens' 2022 Company of the Year Award and IDCMS.</a:t>
          </a:r>
        </a:p>
      </dsp:txBody>
      <dsp:txXfrm>
        <a:off x="4360420" y="745678"/>
        <a:ext cx="1223437" cy="810527"/>
      </dsp:txXfrm>
    </dsp:sp>
    <dsp:sp modelId="{8F7A08C0-22B9-42B8-A994-40F20AC7C8A8}">
      <dsp:nvSpPr>
        <dsp:cNvPr id="0" name=""/>
        <dsp:cNvSpPr/>
      </dsp:nvSpPr>
      <dsp:spPr>
        <a:xfrm>
          <a:off x="1038648" y="1970452"/>
          <a:ext cx="550546" cy="5505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5F9E0-E37D-41CB-8FFD-751D7F81CE72}">
      <dsp:nvSpPr>
        <dsp:cNvPr id="0" name=""/>
        <dsp:cNvSpPr/>
      </dsp:nvSpPr>
      <dsp:spPr>
        <a:xfrm>
          <a:off x="817957" y="2585989"/>
          <a:ext cx="1223437" cy="81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It is significant to heed the recommendations for juice stability preservation.</a:t>
          </a:r>
        </a:p>
      </dsp:txBody>
      <dsp:txXfrm>
        <a:off x="817957" y="2585989"/>
        <a:ext cx="1223437" cy="810527"/>
      </dsp:txXfrm>
    </dsp:sp>
    <dsp:sp modelId="{E0A587D1-5B38-4F03-B1D4-01CD392826F3}">
      <dsp:nvSpPr>
        <dsp:cNvPr id="0" name=""/>
        <dsp:cNvSpPr/>
      </dsp:nvSpPr>
      <dsp:spPr>
        <a:xfrm>
          <a:off x="4230566" y="1927540"/>
          <a:ext cx="550546" cy="5505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9E650-A9B8-4806-B1F9-C4329C4734A7}">
      <dsp:nvSpPr>
        <dsp:cNvPr id="0" name=""/>
        <dsp:cNvSpPr/>
      </dsp:nvSpPr>
      <dsp:spPr>
        <a:xfrm>
          <a:off x="3957187" y="2631960"/>
          <a:ext cx="1223437" cy="1289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Scenario-based drills, cybersecurity training, and knowledge transfer.</a:t>
          </a:r>
        </a:p>
      </dsp:txBody>
      <dsp:txXfrm>
        <a:off x="3957187" y="2631960"/>
        <a:ext cx="1223437" cy="1289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92BCD-90B0-7F47-7E78-333C931139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B5C64-0034-82B6-3214-168D4BDD1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E693-8EC9-7A7B-E6B4-CEB1FA24D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E2AE9-0BF4-F67C-0BB8-E622A55F8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D7F4C-BACF-3B2B-A7D5-5C9FB986B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12854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90956-9B0F-FC30-09FF-CD25CF027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53416-667A-63B7-A82D-EA2A32FC2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1A0BD-C00C-3122-EF4B-1C5649A3A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B90B9-4BFF-CF33-1F44-9E63BF008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2ED0-8AD2-B42D-0A74-926439C3F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200418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D06BC-4A57-661D-D8C7-41F2939A0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65160F-C6BC-8C08-8064-1EB6368F7B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1763D-D38C-482F-86EA-1F43682C4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03DEB-9AC3-E24D-5817-3735C877F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26A54-3DD7-EA1F-DE37-6D0D3E27E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663407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4C219-A16F-80B7-C0F5-F7544D14A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CF4B6-508B-EA80-0936-AB12F258B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55514-341F-919C-DF7B-86C3C4F8B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1135F-772F-0AD1-7627-4979FC703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EB1423-4C1B-E3DE-C922-D4F62DEEF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7FC01-5643-9EAA-7AF0-2900FD7D1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683132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55B07-23E6-C19E-07BE-E7847F15E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8B260-08C0-24AF-9674-F7E39CB50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76CD42-BB60-95AC-8BB2-1F94AD395D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7BC0F9-66A8-D187-2AE8-1BC6E2AE1F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204C42-DBE8-3F46-3B2F-86EF0397B4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8A2948-B252-B54C-412A-1ADD98A97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C61EEE-E280-3235-D0D6-D5513AE6D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3BB912-28D0-9E3F-2E03-EC474CF64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092968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2AE2E-5CB6-C53F-1CF6-168C1CE3C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9EED36-C1FB-2776-B394-D43AB9B8C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48228E-8CB5-E84F-AC58-CDC0E64CD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F3EBC1-AD21-37AB-7832-4C04AEB15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543514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80526A-5EA0-77A2-B890-40FF8A227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B7B53-3CA6-4F16-8467-392E95DEE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4B6AEE-B436-5FB5-306D-5AC1A40D2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799457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E7C3C-DDDC-76C0-9597-CA1478EB7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7E724-AF66-76DD-2094-4CD631F1D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24AE99-4942-89FE-5543-5AA39BA53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746B0F-3B9C-79F3-F5BA-9FE0AB374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34FE47-5077-231E-5752-9215D846A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CAC8A-A87C-2FCF-33DA-1B4D315FE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22809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85A12-F04D-4A54-59C1-FCCA6973F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F902DB-EBDE-B4CD-2360-4BBABA3E00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688BB8-0E90-FADA-86D4-798F877A60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F53462-3D01-636E-D4DE-DB85C81FF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246F5-8297-EB52-0EC8-F9823D603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FC2BB-F270-FFA5-2424-BCD898E7F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396094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21691-9D9E-52CF-B4AF-91502C3DE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6C41B-D397-2859-9916-9989BCDE38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387EE-20A9-E66B-B7D1-BC427F51F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AAB37-4F63-4153-49B8-4BCA69F66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541E8-26A1-966B-A4A1-70C883F93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76068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6E6A91-02F0-9F93-B23E-14019E7CF8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471064-4EF9-7203-8AD0-FBBC5064DD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710F0-2034-9538-531E-2A53CBC0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899E3-E32D-79DE-253A-8EAF38DA3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836BA-86F4-0FEF-5F13-888DBFBCF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43102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854C5B-5904-6F3D-9D44-492DAA56E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31444-4926-A346-42F8-1D63A3360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6C918-5A61-4F58-381B-642D671C78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BC2C0-4F38-47E5-8733-0CB098D93F12}" type="datetimeFigureOut">
              <a:rPr lang="bg-BG" smtClean="0"/>
              <a:t>7.11.2023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AFE46-75C3-779F-AA41-E0FAA59783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A3DB4-A49F-2874-A120-168928C90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E0163B-EA30-47CA-8379-FD7E460B5A6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0205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emens.com/global/en/home/company/about.html" TargetMode="External"/><Relationship Id="rId2" Type="http://schemas.openxmlformats.org/officeDocument/2006/relationships/hyperlink" Target="https://www.britishairways.com/en-us/information/about-b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E41E9-1915-7974-A0D0-EDC13630B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kern="12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Management Analysis: Siemens and British Airways Case Studies</a:t>
            </a:r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65C316DF-1023-5D36-5BFD-7B92E84DBC1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69303867"/>
              </p:ext>
            </p:extLst>
          </p:nvPr>
        </p:nvGraphicFramePr>
        <p:xfrm>
          <a:off x="204131" y="2066925"/>
          <a:ext cx="4938180" cy="444221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chemeClr val="accent5">
                      <a:lumMod val="20000"/>
                      <a:lumOff val="80000"/>
                    </a:schemeClr>
                  </a:outerShdw>
                </a:effectLst>
                <a:tableStyleId>{22838BEF-8BB2-4498-84A7-C5851F593DF1}</a:tableStyleId>
              </a:tblPr>
              <a:tblGrid>
                <a:gridCol w="2929169">
                  <a:extLst>
                    <a:ext uri="{9D8B030D-6E8A-4147-A177-3AD203B41FA5}">
                      <a16:colId xmlns:a16="http://schemas.microsoft.com/office/drawing/2014/main" val="334112488"/>
                    </a:ext>
                  </a:extLst>
                </a:gridCol>
                <a:gridCol w="2009011">
                  <a:extLst>
                    <a:ext uri="{9D8B030D-6E8A-4147-A177-3AD203B41FA5}">
                      <a16:colId xmlns:a16="http://schemas.microsoft.com/office/drawing/2014/main" val="1980299614"/>
                    </a:ext>
                  </a:extLst>
                </a:gridCol>
              </a:tblGrid>
              <a:tr h="1077007"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</a:t>
                      </a:r>
                      <a:endParaRPr lang="bg-BG" sz="1100" b="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Yordanka Kancheva</a:t>
                      </a:r>
                      <a:endParaRPr lang="bg-BG" sz="1100" b="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947195"/>
                  </a:ext>
                </a:extLst>
              </a:tr>
              <a:tr h="105938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number</a:t>
                      </a:r>
                      <a:endParaRPr lang="bg-BG" sz="110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2017633</a:t>
                      </a: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5709464"/>
                  </a:ext>
                </a:extLst>
              </a:tr>
              <a:tr h="1246443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name and code</a:t>
                      </a:r>
                      <a:endParaRPr lang="bg-BG" sz="110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and Information Management Skills for the Workplace (BMSW5106_BIRM)</a:t>
                      </a:r>
                      <a:endParaRPr lang="bg-BG" sz="110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0297808"/>
                  </a:ext>
                </a:extLst>
              </a:tr>
              <a:tr h="105938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 name</a:t>
                      </a:r>
                      <a:endParaRPr lang="bg-BG" sz="110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kern="12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Samuel Ofori</a:t>
                      </a:r>
                      <a:endParaRPr lang="bg-BG" sz="1100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67640" marR="167640" marT="83820" marB="8382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101580"/>
                  </a:ext>
                </a:extLst>
              </a:tr>
            </a:tbl>
          </a:graphicData>
        </a:graphic>
      </p:graphicFrame>
      <p:sp>
        <p:nvSpPr>
          <p:cNvPr id="8" name="Flowchart: Delay 7">
            <a:extLst>
              <a:ext uri="{FF2B5EF4-FFF2-40B4-BE49-F238E27FC236}">
                <a16:creationId xmlns:a16="http://schemas.microsoft.com/office/drawing/2014/main" id="{47090774-3F65-675E-255A-6DAC6146123A}"/>
              </a:ext>
            </a:extLst>
          </p:cNvPr>
          <p:cNvSpPr/>
          <p:nvPr/>
        </p:nvSpPr>
        <p:spPr>
          <a:xfrm>
            <a:off x="5346441" y="2066925"/>
            <a:ext cx="6845559" cy="4442210"/>
          </a:xfrm>
          <a:prstGeom prst="flowChartDelay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/>
          </a:p>
        </p:txBody>
      </p:sp>
      <p:pic>
        <p:nvPicPr>
          <p:cNvPr id="11" name="Picture 10" descr="A plane flying in the sky&#10;&#10;Description automatically generated">
            <a:extLst>
              <a:ext uri="{FF2B5EF4-FFF2-40B4-BE49-F238E27FC236}">
                <a16:creationId xmlns:a16="http://schemas.microsoft.com/office/drawing/2014/main" id="{A7C42D0A-AEBE-373E-0508-2507802CB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997" y="2196549"/>
            <a:ext cx="4235465" cy="2087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city with buildings and blue light">
            <a:extLst>
              <a:ext uri="{FF2B5EF4-FFF2-40B4-BE49-F238E27FC236}">
                <a16:creationId xmlns:a16="http://schemas.microsoft.com/office/drawing/2014/main" id="{68226BB6-DF42-B3C6-B4B4-9709C034DE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997" y="4384456"/>
            <a:ext cx="4235465" cy="20163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73815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C6F13-1704-20D7-8909-8F25E3EB5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309685"/>
            <a:ext cx="7746248" cy="1295156"/>
          </a:xfr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7FD97A-8B76-C1A4-3384-9429A7F338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71368" y="1914525"/>
            <a:ext cx="4114801" cy="42624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Significance of Knowledge Management (KM).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Siemens' Commitment to Innovation and Technological Leadership.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Airways' Emphasis on Customer-Centricity and Operational Efficiency.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TOWS Analysis and Application of Porter's Five Forces.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Exploration of the KM Value Chain (Porter,1985).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of Supporting Systems: CRM, ESS, DSS, MIS, ERP, IT, E-Business, and E-Commerce.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Examination of the 2018 Data Theft Incident.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Security and Competitive Resilience.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KM Enhancement.</a:t>
            </a:r>
          </a:p>
          <a:p>
            <a:pPr marL="0"/>
            <a:endParaRPr lang="en-US" sz="1100" dirty="0"/>
          </a:p>
        </p:txBody>
      </p:sp>
      <p:pic>
        <p:nvPicPr>
          <p:cNvPr id="8" name="Picture 7" descr="A diagram of five forces model&#10;&#10;Description automatically generated">
            <a:extLst>
              <a:ext uri="{FF2B5EF4-FFF2-40B4-BE49-F238E27FC236}">
                <a16:creationId xmlns:a16="http://schemas.microsoft.com/office/drawing/2014/main" id="{1CC1279F-1F16-6694-85E3-9E5F51DC53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002"/>
                    </a14:imgEffect>
                    <a14:imgEffect>
                      <a14:saturation sat="1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255" r="-3" b="4988"/>
          <a:stretch/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2" name="Picture 11" descr="A diagram of swot analysis&#10;&#10;Description automatically generated">
            <a:extLst>
              <a:ext uri="{FF2B5EF4-FFF2-40B4-BE49-F238E27FC236}">
                <a16:creationId xmlns:a16="http://schemas.microsoft.com/office/drawing/2014/main" id="{792627E8-4D85-8502-7F55-E118735F14B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4"/>
          <a:stretch/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6" name="Content Placeholder 5" descr="A diagram of enterprise knowledge management systems&#10;&#10;Description automatically generated">
            <a:extLst>
              <a:ext uri="{FF2B5EF4-FFF2-40B4-BE49-F238E27FC236}">
                <a16:creationId xmlns:a16="http://schemas.microsoft.com/office/drawing/2014/main" id="{88867341-5CD2-69FF-0826-87735A6F04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>
            <a:alphaModFix amt="48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4700"/>
                    </a14:imgEffect>
                    <a14:imgEffect>
                      <a14:saturation sa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259" r="3" b="3886"/>
          <a:stretch/>
        </p:blipFill>
        <p:spPr>
          <a:xfrm>
            <a:off x="7664227" y="-11167"/>
            <a:ext cx="4517034" cy="3476265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  <a:effectLst>
            <a:outerShdw blurRad="50800" dist="50800" dir="5400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17828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06A58-E37B-D9B8-E883-4B06E68D993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6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  <a:endParaRPr lang="bg-BG" sz="36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EAE409D6-76EF-EC44-B3F7-420F6444E95E}"/>
              </a:ext>
            </a:extLst>
          </p:cNvPr>
          <p:cNvSpPr/>
          <p:nvPr/>
        </p:nvSpPr>
        <p:spPr>
          <a:xfrm rot="13575104">
            <a:off x="9306737" y="3256154"/>
            <a:ext cx="2267885" cy="2170894"/>
          </a:xfrm>
          <a:prstGeom prst="rtTriangle">
            <a:avLst/>
          </a:prstGeom>
          <a:solidFill>
            <a:srgbClr val="40AEC8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MARGIN</a:t>
            </a:r>
            <a:endParaRPr lang="bg-BG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0F7BFB-C502-4DC9-D33F-E9540757D491}"/>
              </a:ext>
            </a:extLst>
          </p:cNvPr>
          <p:cNvSpPr txBox="1"/>
          <p:nvPr/>
        </p:nvSpPr>
        <p:spPr>
          <a:xfrm flipH="1">
            <a:off x="8227093" y="5946180"/>
            <a:ext cx="22688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activities</a:t>
            </a:r>
            <a:endParaRPr lang="bg-BG" sz="1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012FA9-5C3C-C4E6-D901-BFBFC42B163F}"/>
              </a:ext>
            </a:extLst>
          </p:cNvPr>
          <p:cNvSpPr txBox="1"/>
          <p:nvPr/>
        </p:nvSpPr>
        <p:spPr>
          <a:xfrm>
            <a:off x="6879172" y="3626660"/>
            <a:ext cx="353943" cy="1107996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sz="1100" dirty="0">
                <a:solidFill>
                  <a:srgbClr val="002060"/>
                </a:solidFill>
              </a:rPr>
              <a:t>Support activities</a:t>
            </a:r>
            <a:endParaRPr lang="bg-BG" sz="1100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8780EE-F94C-0565-F174-09D9D9996260}"/>
              </a:ext>
            </a:extLst>
          </p:cNvPr>
          <p:cNvSpPr txBox="1"/>
          <p:nvPr/>
        </p:nvSpPr>
        <p:spPr>
          <a:xfrm>
            <a:off x="11684079" y="4776629"/>
            <a:ext cx="32482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DB18AFD-4B82-8DC9-45FC-B497963C6B20}"/>
              </a:ext>
            </a:extLst>
          </p:cNvPr>
          <p:cNvSpPr txBox="1"/>
          <p:nvPr/>
        </p:nvSpPr>
        <p:spPr>
          <a:xfrm>
            <a:off x="7877228" y="3498627"/>
            <a:ext cx="101341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 (1985)</a:t>
            </a:r>
            <a:endParaRPr lang="bg-BG" sz="1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6CE8F0F7-385B-A92F-8DB4-BC6202F6BD4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88588443"/>
              </p:ext>
            </p:extLst>
          </p:nvPr>
        </p:nvGraphicFramePr>
        <p:xfrm>
          <a:off x="7240281" y="2771881"/>
          <a:ext cx="3200400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0080">
                  <a:extLst>
                    <a:ext uri="{9D8B030D-6E8A-4147-A177-3AD203B41FA5}">
                      <a16:colId xmlns:a16="http://schemas.microsoft.com/office/drawing/2014/main" val="3565543352"/>
                    </a:ext>
                  </a:extLst>
                </a:gridCol>
                <a:gridCol w="640080">
                  <a:extLst>
                    <a:ext uri="{9D8B030D-6E8A-4147-A177-3AD203B41FA5}">
                      <a16:colId xmlns:a16="http://schemas.microsoft.com/office/drawing/2014/main" val="2832954785"/>
                    </a:ext>
                  </a:extLst>
                </a:gridCol>
                <a:gridCol w="640080">
                  <a:extLst>
                    <a:ext uri="{9D8B030D-6E8A-4147-A177-3AD203B41FA5}">
                      <a16:colId xmlns:a16="http://schemas.microsoft.com/office/drawing/2014/main" val="4157092357"/>
                    </a:ext>
                  </a:extLst>
                </a:gridCol>
                <a:gridCol w="640080">
                  <a:extLst>
                    <a:ext uri="{9D8B030D-6E8A-4147-A177-3AD203B41FA5}">
                      <a16:colId xmlns:a16="http://schemas.microsoft.com/office/drawing/2014/main" val="1178694603"/>
                    </a:ext>
                  </a:extLst>
                </a:gridCol>
                <a:gridCol w="640080">
                  <a:extLst>
                    <a:ext uri="{9D8B030D-6E8A-4147-A177-3AD203B41FA5}">
                      <a16:colId xmlns:a16="http://schemas.microsoft.com/office/drawing/2014/main" val="3405502682"/>
                    </a:ext>
                  </a:extLst>
                </a:gridCol>
              </a:tblGrid>
              <a:tr h="376261"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Firm Infrastructure</a:t>
                      </a:r>
                      <a:endParaRPr lang="bg-BG" sz="1100" b="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Financing</a:t>
                      </a:r>
                      <a:endParaRPr lang="bg-BG" sz="1100" b="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</a:t>
                      </a:r>
                      <a:endParaRPr lang="bg-BG" sz="1100" b="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Investor relation</a:t>
                      </a:r>
                      <a:endParaRPr lang="bg-BG" sz="1100" b="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endParaRPr lang="bg-BG" sz="1100" b="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61851"/>
                  </a:ext>
                </a:extLst>
              </a:tr>
              <a:tr h="376261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HR Management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Recruiting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Compensation system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endParaRPr lang="bg-BG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929717"/>
                  </a:ext>
                </a:extLst>
              </a:tr>
              <a:tr h="376261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development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</a:t>
                      </a:r>
                    </a:p>
                  </a:txBody>
                  <a:tcPr>
                    <a:solidFill>
                      <a:srgbClr val="8FD4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035125"/>
                  </a:ext>
                </a:extLst>
              </a:tr>
              <a:tr h="376261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Procurement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Services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Machines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8FD4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8070951"/>
                  </a:ext>
                </a:extLst>
              </a:tr>
              <a:tr h="376261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Inbound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EB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EB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Outbound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EB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and sales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EBE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sales</a:t>
                      </a:r>
                      <a:endParaRPr lang="bg-BG" sz="1100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BEB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5632517"/>
                  </a:ext>
                </a:extLst>
              </a:tr>
            </a:tbl>
          </a:graphicData>
        </a:graphic>
      </p:graphicFrame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9467D4-59A4-C9BF-432A-D10046759820}"/>
              </a:ext>
            </a:extLst>
          </p:cNvPr>
          <p:cNvCxnSpPr>
            <a:cxnSpLocks/>
          </p:cNvCxnSpPr>
          <p:nvPr/>
        </p:nvCxnSpPr>
        <p:spPr>
          <a:xfrm>
            <a:off x="6602104" y="5322988"/>
            <a:ext cx="383857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0F8C52A2-CB93-32A3-3A77-BE36DB0525FE}"/>
              </a:ext>
            </a:extLst>
          </p:cNvPr>
          <p:cNvSpPr/>
          <p:nvPr/>
        </p:nvSpPr>
        <p:spPr>
          <a:xfrm>
            <a:off x="838198" y="1924051"/>
            <a:ext cx="1069619" cy="45688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lnSpc>
                <a:spcPct val="150000"/>
              </a:lnSpc>
            </a:pPr>
            <a:r>
              <a:rPr lang="en-US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Siemens excels in fostering knowledge sharing and rapid adoption of cutting-edge technologies (Siemens, 2023).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E29B198A-4A2E-D240-4593-00FB709B8AE9}"/>
              </a:ext>
            </a:extLst>
          </p:cNvPr>
          <p:cNvSpPr/>
          <p:nvPr/>
        </p:nvSpPr>
        <p:spPr>
          <a:xfrm>
            <a:off x="1975433" y="1924051"/>
            <a:ext cx="1050831" cy="45688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lnSpc>
                <a:spcPct val="150000"/>
              </a:lnSpc>
            </a:pPr>
            <a:r>
              <a:rPr lang="en-US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Airways: Cost Efficiency &amp; Data Security.</a:t>
            </a:r>
          </a:p>
          <a:p>
            <a:pPr algn="l">
              <a:lnSpc>
                <a:spcPct val="150000"/>
              </a:lnSpc>
            </a:pPr>
            <a:r>
              <a:rPr lang="en-US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Streamlining operational costs while ensuring robust data security measures.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7E88E811-EA76-A062-E4DC-4204E3E0B200}"/>
              </a:ext>
            </a:extLst>
          </p:cNvPr>
          <p:cNvSpPr/>
          <p:nvPr/>
        </p:nvSpPr>
        <p:spPr>
          <a:xfrm>
            <a:off x="3095948" y="1924051"/>
            <a:ext cx="1074627" cy="45688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lnSpc>
                <a:spcPct val="150000"/>
              </a:lnSpc>
            </a:pPr>
            <a:r>
              <a:rPr lang="en-US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Alignment of Knowledge Management within the Value Chain: A Comparative Analysis of Siemens and British Airways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ED7168B8-4CBC-1C80-659C-C296F69C8600}"/>
              </a:ext>
            </a:extLst>
          </p:cNvPr>
          <p:cNvSpPr/>
          <p:nvPr/>
        </p:nvSpPr>
        <p:spPr>
          <a:xfrm>
            <a:off x="4238192" y="1924051"/>
            <a:ext cx="1108166" cy="45688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lnSpc>
                <a:spcPct val="150000"/>
              </a:lnSpc>
            </a:pPr>
            <a:r>
              <a:rPr lang="en-US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2018 Data Theft Incident: Addressing and learning from the data theft incident in 2018 (Harvard, 2018) to enhance data security measures and rebuild customer trust.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9C664FE5-50BA-C972-1735-C50233AA2E84}"/>
              </a:ext>
            </a:extLst>
          </p:cNvPr>
          <p:cNvSpPr/>
          <p:nvPr/>
        </p:nvSpPr>
        <p:spPr>
          <a:xfrm>
            <a:off x="5413974" y="1924051"/>
            <a:ext cx="1140458" cy="456882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l">
              <a:lnSpc>
                <a:spcPct val="150000"/>
              </a:lnSpc>
            </a:pPr>
            <a:r>
              <a:rPr lang="en-US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recognition of Siemens as the "Company of the Year" for 2022 and the innovative "Integrated Data Centre Management Suite (IDCMS)"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E3C9E11-CE9F-970C-0097-8216E0B70827}"/>
              </a:ext>
            </a:extLst>
          </p:cNvPr>
          <p:cNvSpPr txBox="1"/>
          <p:nvPr/>
        </p:nvSpPr>
        <p:spPr>
          <a:xfrm>
            <a:off x="7909777" y="2492842"/>
            <a:ext cx="186140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Chain (Porter, 1985)</a:t>
            </a:r>
            <a:endParaRPr lang="bg-BG" sz="1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332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81A97-E4E8-23F7-10B2-0006F93BD54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40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Challenges, Limitations, Recommendations</a:t>
            </a:r>
            <a:br>
              <a:rPr lang="en-GB" b="0" i="0" dirty="0">
                <a:solidFill>
                  <a:srgbClr val="374151"/>
                </a:solidFill>
                <a:effectLst/>
                <a:latin typeface="Söhne"/>
              </a:rPr>
            </a:br>
            <a:endParaRPr lang="bg-BG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1BDF42BF-2087-8717-72E2-8F7E43FEC191}"/>
              </a:ext>
            </a:extLst>
          </p:cNvPr>
          <p:cNvSpPr/>
          <p:nvPr/>
        </p:nvSpPr>
        <p:spPr>
          <a:xfrm>
            <a:off x="7511143" y="2303735"/>
            <a:ext cx="4524374" cy="4048124"/>
          </a:xfrm>
          <a:prstGeom prst="triangle">
            <a:avLst>
              <a:gd name="adj" fmla="val 50206"/>
            </a:avLst>
          </a:prstGeom>
          <a:solidFill>
            <a:srgbClr val="40AEC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bg-BG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6A0F20E-3F75-B14A-65E1-5C1ECDED49CC}"/>
              </a:ext>
            </a:extLst>
          </p:cNvPr>
          <p:cNvCxnSpPr>
            <a:cxnSpLocks/>
          </p:cNvCxnSpPr>
          <p:nvPr/>
        </p:nvCxnSpPr>
        <p:spPr>
          <a:xfrm>
            <a:off x="8089641" y="5296711"/>
            <a:ext cx="3340359" cy="0"/>
          </a:xfrm>
          <a:prstGeom prst="line">
            <a:avLst/>
          </a:prstGeom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6584188-D2BB-A6AE-C8D6-9509D99A4EB4}"/>
              </a:ext>
            </a:extLst>
          </p:cNvPr>
          <p:cNvCxnSpPr>
            <a:cxnSpLocks/>
            <a:stCxn id="4" idx="1"/>
            <a:endCxn id="4" idx="5"/>
          </p:cNvCxnSpPr>
          <p:nvPr/>
        </p:nvCxnSpPr>
        <p:spPr>
          <a:xfrm>
            <a:off x="8646897" y="4327797"/>
            <a:ext cx="2262187" cy="0"/>
          </a:xfrm>
          <a:prstGeom prst="line">
            <a:avLst/>
          </a:prstGeom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A1D4C94D-BC75-3B86-9AD1-9E903E10D674}"/>
              </a:ext>
            </a:extLst>
          </p:cNvPr>
          <p:cNvSpPr txBox="1"/>
          <p:nvPr/>
        </p:nvSpPr>
        <p:spPr>
          <a:xfrm>
            <a:off x="8709577" y="5399705"/>
            <a:ext cx="2127505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TPS</a:t>
            </a:r>
          </a:p>
          <a:p>
            <a:pPr algn="ctr"/>
            <a:r>
              <a:rPr lang="en-GB" sz="11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Transaction processing system</a:t>
            </a:r>
            <a:endParaRPr lang="bg-BG" sz="11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9515DA-B4C8-89D9-9F30-C81165C6449C}"/>
              </a:ext>
            </a:extLst>
          </p:cNvPr>
          <p:cNvSpPr txBox="1"/>
          <p:nvPr/>
        </p:nvSpPr>
        <p:spPr>
          <a:xfrm>
            <a:off x="8740836" y="4408593"/>
            <a:ext cx="20649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 and DSS</a:t>
            </a:r>
          </a:p>
          <a:p>
            <a:pPr algn="ctr"/>
            <a:r>
              <a:rPr lang="en-GB" sz="11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information </a:t>
            </a:r>
          </a:p>
          <a:p>
            <a:pPr algn="ctr"/>
            <a:r>
              <a:rPr lang="en-GB" sz="11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Decision support systems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B2BAD5B-F6E2-F603-3A1F-CD6C0DA6B83B}"/>
              </a:ext>
            </a:extLst>
          </p:cNvPr>
          <p:cNvSpPr txBox="1"/>
          <p:nvPr/>
        </p:nvSpPr>
        <p:spPr>
          <a:xfrm>
            <a:off x="9316130" y="3256999"/>
            <a:ext cx="91440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</a:t>
            </a:r>
          </a:p>
          <a:p>
            <a:pPr algn="ctr"/>
            <a:r>
              <a:rPr lang="en-GB" sz="11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</a:t>
            </a:r>
          </a:p>
          <a:p>
            <a:pPr algn="ctr"/>
            <a:r>
              <a:rPr lang="en-GB" sz="11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system</a:t>
            </a:r>
          </a:p>
        </p:txBody>
      </p:sp>
      <p:sp>
        <p:nvSpPr>
          <p:cNvPr id="34" name="Rectangle: Diagonal Corners Rounded 33">
            <a:extLst>
              <a:ext uri="{FF2B5EF4-FFF2-40B4-BE49-F238E27FC236}">
                <a16:creationId xmlns:a16="http://schemas.microsoft.com/office/drawing/2014/main" id="{7576E214-C70C-70E1-E10F-C69DBECD19F6}"/>
              </a:ext>
            </a:extLst>
          </p:cNvPr>
          <p:cNvSpPr/>
          <p:nvPr/>
        </p:nvSpPr>
        <p:spPr>
          <a:xfrm>
            <a:off x="838200" y="1931437"/>
            <a:ext cx="6672943" cy="1325562"/>
          </a:xfrm>
          <a:prstGeom prst="round2DiagRect">
            <a:avLst/>
          </a:prstGeom>
          <a:solidFill>
            <a:srgbClr val="40AEC8"/>
          </a:solidFill>
          <a:effectLst>
            <a:softEdge rad="127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Challenges: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Siemens: CBIS faces data security challenges (Kroenke, 2019); ESS encounters issues with real-time access for executives (Turban et al., 2019); BIS struggles with real-time data handling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Pearlson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2019).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British Airways: MIS encounters integration challenges in extensive R&amp;D (O'Brien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Marakas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2018); DSS faces challenges in global data integration (Shim et al., 2018).</a:t>
            </a:r>
          </a:p>
          <a:p>
            <a:pPr>
              <a:lnSpc>
                <a:spcPct val="150000"/>
              </a:lnSpc>
            </a:pPr>
            <a:endParaRPr lang="bg-BG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ectangle: Diagonal Corners Rounded 34">
            <a:extLst>
              <a:ext uri="{FF2B5EF4-FFF2-40B4-BE49-F238E27FC236}">
                <a16:creationId xmlns:a16="http://schemas.microsoft.com/office/drawing/2014/main" id="{1FDF4110-11EB-33A6-E424-ACD2A67B8B60}"/>
              </a:ext>
            </a:extLst>
          </p:cNvPr>
          <p:cNvSpPr/>
          <p:nvPr/>
        </p:nvSpPr>
        <p:spPr>
          <a:xfrm>
            <a:off x="838200" y="3429001"/>
            <a:ext cx="6672943" cy="1325562"/>
          </a:xfrm>
          <a:prstGeom prst="round2DiagRect">
            <a:avLst/>
          </a:prstGeom>
          <a:solidFill>
            <a:srgbClr val="40AEC8"/>
          </a:solidFill>
          <a:effectLst>
            <a:softEdge rad="127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0" rtlCol="0" anchor="ctr"/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r>
              <a:rPr lang="en-GB" dirty="0"/>
              <a:t>: </a:t>
            </a:r>
            <a:r>
              <a:rPr lang="en-GB" sz="1100" b="0" i="1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Siemens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CBIS limited in real-time analytics (Laudon &amp; Laudon, 2020); ESS lacks flexibility in adapting to business dynamics (Turban et al., 2019); BIS limited in adapting to changing customer trends (</a:t>
            </a:r>
            <a:r>
              <a:rPr lang="en-GB" sz="1100" b="0" i="0" dirty="0" err="1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Pearlson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2019).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i="1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Airways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MIS struggles with unstructured data (Oz, 2020); DSS limitations in handling large datasets (Shim et al., 2018).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bg-BG" dirty="0"/>
          </a:p>
        </p:txBody>
      </p:sp>
      <p:sp>
        <p:nvSpPr>
          <p:cNvPr id="36" name="Rectangle: Diagonal Corners Rounded 35">
            <a:extLst>
              <a:ext uri="{FF2B5EF4-FFF2-40B4-BE49-F238E27FC236}">
                <a16:creationId xmlns:a16="http://schemas.microsoft.com/office/drawing/2014/main" id="{7E076B47-C11C-26F7-56FA-D4CCF4A9B65A}"/>
              </a:ext>
            </a:extLst>
          </p:cNvPr>
          <p:cNvSpPr/>
          <p:nvPr/>
        </p:nvSpPr>
        <p:spPr>
          <a:xfrm>
            <a:off x="838200" y="4926565"/>
            <a:ext cx="6672943" cy="1425294"/>
          </a:xfrm>
          <a:prstGeom prst="round2DiagRect">
            <a:avLst/>
          </a:prstGeom>
          <a:solidFill>
            <a:srgbClr val="40AEC8"/>
          </a:solidFill>
          <a:effectLst>
            <a:softEdge rad="127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en-GB" dirty="0"/>
              <a:t>: </a:t>
            </a:r>
            <a:r>
              <a:rPr lang="en-GB" sz="1100" b="0" i="1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Siemens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Foster a knowledge-sharing culture for CBIS (Kroenke, 2019); Improve adaptability for BIS (</a:t>
            </a:r>
            <a:r>
              <a:rPr lang="en-GB" sz="1100" b="0" i="0" dirty="0" err="1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Pearlson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2019); Enhance flexibility for ESS in adapting to change (Turban et al., 2019).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i="1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Airways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Enhance employee training for MIS (O'Brien &amp; </a:t>
            </a:r>
            <a:r>
              <a:rPr lang="en-GB" sz="1100" b="0" i="0" dirty="0" err="1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Marakas</a:t>
            </a:r>
            <a:r>
              <a:rPr lang="en-GB" sz="1100" b="0" i="0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2018); Enhance DSS capabilities for large datasets (Shim et al., 2018).</a:t>
            </a:r>
          </a:p>
          <a:p>
            <a:pPr algn="ctr"/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565708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BA767-E749-CDA7-F572-E5A0D104F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07" y="246185"/>
            <a:ext cx="5574323" cy="1081453"/>
          </a:xfrm>
          <a:solidFill>
            <a:srgbClr val="002060"/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bg-BG" sz="36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 descr="A group of blue bubbles with letters&#10;&#10;Description automatically generated">
            <a:extLst>
              <a:ext uri="{FF2B5EF4-FFF2-40B4-BE49-F238E27FC236}">
                <a16:creationId xmlns:a16="http://schemas.microsoft.com/office/drawing/2014/main" id="{930A2C6B-E5AE-5095-51FA-6D932BFE36F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0" b="10520"/>
          <a:stretch>
            <a:fillRect/>
          </a:stretch>
        </p:blipFill>
        <p:spPr>
          <a:xfrm>
            <a:off x="5934808" y="246185"/>
            <a:ext cx="5420580" cy="5614865"/>
          </a:xfrm>
        </p:spPr>
      </p:pic>
      <p:graphicFrame>
        <p:nvGraphicFramePr>
          <p:cNvPr id="10" name="Text Placeholder 3">
            <a:extLst>
              <a:ext uri="{FF2B5EF4-FFF2-40B4-BE49-F238E27FC236}">
                <a16:creationId xmlns:a16="http://schemas.microsoft.com/office/drawing/2014/main" id="{2774C01A-0870-6423-A09A-50BDF53926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0731363"/>
              </p:ext>
            </p:extLst>
          </p:nvPr>
        </p:nvGraphicFramePr>
        <p:xfrm>
          <a:off x="105508" y="1819275"/>
          <a:ext cx="5635870" cy="404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9064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376BE-E97B-73D9-7BCE-2E4A30F35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612405"/>
          </a:xfrm>
        </p:spPr>
        <p:txBody>
          <a:bodyPr anchor="t">
            <a:normAutofit/>
          </a:bodyPr>
          <a:lstStyle/>
          <a:p>
            <a:pPr algn="ctr"/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 of References</a:t>
            </a:r>
            <a:endParaRPr lang="bg-BG" sz="3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57950-649D-7FAB-CC73-0FC626B2A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706" y="1186695"/>
            <a:ext cx="7396644" cy="5385556"/>
          </a:xfrm>
        </p:spPr>
        <p:txBody>
          <a:bodyPr anchor="t">
            <a:normAutofit fontScale="40000" lnSpcReduction="20000"/>
          </a:bodyPr>
          <a:lstStyle/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Airways. (2022). About Us. [Online] Available at: </a:t>
            </a:r>
            <a:r>
              <a:rPr lang="en-US" sz="23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https://www.britishairways.com/en-us/information/about-ba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Laudon, K., &amp; Laudon, J. P. (2014).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Information Systems: Managing the Digital Firm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Thirteenth Edition. 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Laudon, K. C., &amp; Laudon, J. P. (2020).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Information Systems: Managing the Digital Firm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Nonaka, I., Takeuchi, H., &amp; Umemoto, K. (1996). A theory of organizational knowledge creation.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Technology Management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11(7-8), 833-845.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O'Brien, J. A., &amp; </a:t>
            </a:r>
            <a:r>
              <a:rPr lang="en-US" sz="2300" b="0" i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Marakas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M. (2018).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Information Systems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McGraw-Hill Education.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Oz, E. (2020).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 Information Systems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Cengage Learning.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Pearlson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E., Saunders, C. S., &amp; </a:t>
            </a:r>
            <a:r>
              <a:rPr lang="en-US" sz="2300" b="0" i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Galletta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F. (2019).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and Using Information Systems: A Strategic Approach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Perifanis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N.-A., &amp; </a:t>
            </a:r>
            <a:r>
              <a:rPr lang="en-US" sz="2300" b="0" i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Kitsios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F. (2023). Investigating the Influence of Artificial Intelligence on Business Value in the Digital Era of Strategy: A Literature Review.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14(2), 85.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Porter, M. E. (1985).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 Advantage: Creating and Sustaining Superior Performance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Porter, M. E. (2008). The Five Competitive Forces That Shape Strategy.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86(1), 25-40.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Shim, J. P., Nelson, M. R., &amp; Hyung, H. K. (2018).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Modern Database Management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Siemens. (2022). About Us. [Online] Available at: </a:t>
            </a:r>
            <a:r>
              <a:rPr lang="en-US" sz="23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https://www.siemens.com/global/en/home/company/about.html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ct val="170000"/>
              </a:lnSpc>
              <a:buFont typeface="+mj-lt"/>
              <a:buAutoNum type="arabicPeriod"/>
            </a:pP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Turban, E., Pollard, C., &amp; Wood, G. (2019). </a:t>
            </a:r>
            <a:r>
              <a:rPr lang="en-US" sz="23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Technology for Management</a:t>
            </a:r>
            <a:r>
              <a:rPr lang="en-US" sz="23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AutoNum type="arabicPeriod"/>
            </a:pPr>
            <a:endParaRPr lang="en-GB" sz="900" b="0" i="0" dirty="0">
              <a:solidFill>
                <a:srgbClr val="374151"/>
              </a:solidFill>
              <a:effectLst/>
              <a:latin typeface="Söhne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AutoNum type="arabicPeriod"/>
            </a:pPr>
            <a:endParaRPr lang="bg-BG" sz="1100" kern="1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AutoNum type="arabicPeriod"/>
            </a:pPr>
            <a:endParaRPr lang="en-GB" altLang="en-US" sz="1700" dirty="0"/>
          </a:p>
          <a:p>
            <a:pPr>
              <a:buAutoNum type="arabicPeriod"/>
            </a:pPr>
            <a:endParaRPr kumimoji="0" lang="en-GB" alt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g-BG" sz="17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blue pyramid with white text&#10;&#10;Description automatically generated">
            <a:extLst>
              <a:ext uri="{FF2B5EF4-FFF2-40B4-BE49-F238E27FC236}">
                <a16:creationId xmlns:a16="http://schemas.microsoft.com/office/drawing/2014/main" id="{BB379068-C96B-D20B-953F-E1DFDF1169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967" y="1818440"/>
            <a:ext cx="4170530" cy="3253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244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7977</TotalTime>
  <Words>938</Words>
  <Application>Microsoft Office PowerPoint</Application>
  <PresentationFormat>Widescreen</PresentationFormat>
  <Paragraphs>93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Söhne</vt:lpstr>
      <vt:lpstr>Wingdings</vt:lpstr>
      <vt:lpstr>Office Theme</vt:lpstr>
      <vt:lpstr>Knowledge Management Analysis: Siemens and British Airways Case Studies</vt:lpstr>
      <vt:lpstr>Introduction</vt:lpstr>
      <vt:lpstr>Key Findings</vt:lpstr>
      <vt:lpstr>Challenges, Limitations, Recommendations </vt:lpstr>
      <vt:lpstr>Conclusion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 Analysis: Siemens and British Airways Case Studies</dc:title>
  <dc:creator>Yordanka Kancheva (2017633)</dc:creator>
  <cp:lastModifiedBy>Yordanka Kancheva (2017633)</cp:lastModifiedBy>
  <cp:revision>12</cp:revision>
  <dcterms:created xsi:type="dcterms:W3CDTF">2023-11-06T11:14:23Z</dcterms:created>
  <dcterms:modified xsi:type="dcterms:W3CDTF">2023-11-12T16:59:34Z</dcterms:modified>
</cp:coreProperties>
</file>