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4"/>
  </p:notes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9" r:id="rId13"/>
    <p:sldId id="270" r:id="rId14"/>
    <p:sldId id="271" r:id="rId15"/>
    <p:sldId id="272" r:id="rId16"/>
    <p:sldId id="273" r:id="rId17"/>
    <p:sldId id="274" r:id="rId18"/>
    <p:sldId id="276" r:id="rId19"/>
    <p:sldId id="277" r:id="rId20"/>
    <p:sldId id="278" r:id="rId21"/>
    <p:sldId id="279" r:id="rId22"/>
    <p:sldId id="280" r:id="rId23"/>
    <p:sldId id="283" r:id="rId24"/>
    <p:sldId id="284" r:id="rId25"/>
    <p:sldId id="281" r:id="rId26"/>
    <p:sldId id="286" r:id="rId27"/>
    <p:sldId id="287" r:id="rId28"/>
    <p:sldId id="290" r:id="rId29"/>
    <p:sldId id="291" r:id="rId30"/>
    <p:sldId id="295" r:id="rId31"/>
    <p:sldId id="297" r:id="rId32"/>
    <p:sldId id="298" r:id="rId3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960" y="31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microsoft.com/office/2016/11/relationships/changesInfo" Target="changesInfos/changesInfo1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rina Neaga" userId="13ef5b0c-644d-4705-8b70-f94d4b718805" providerId="ADAL" clId="{F70F92DB-B221-47BA-98AB-51E75B345F2C}"/>
    <pc:docChg chg="delSld modSld">
      <pc:chgData name="Irina Neaga" userId="13ef5b0c-644d-4705-8b70-f94d4b718805" providerId="ADAL" clId="{F70F92DB-B221-47BA-98AB-51E75B345F2C}" dt="2025-11-12T09:33:41.991" v="8" actId="47"/>
      <pc:docMkLst>
        <pc:docMk/>
      </pc:docMkLst>
      <pc:sldChg chg="modSp mod">
        <pc:chgData name="Irina Neaga" userId="13ef5b0c-644d-4705-8b70-f94d4b718805" providerId="ADAL" clId="{F70F92DB-B221-47BA-98AB-51E75B345F2C}" dt="2025-11-12T09:30:40.572" v="1" actId="20577"/>
        <pc:sldMkLst>
          <pc:docMk/>
          <pc:sldMk cId="3585646992" sldId="256"/>
        </pc:sldMkLst>
        <pc:spChg chg="mod">
          <ac:chgData name="Irina Neaga" userId="13ef5b0c-644d-4705-8b70-f94d4b718805" providerId="ADAL" clId="{F70F92DB-B221-47BA-98AB-51E75B345F2C}" dt="2025-11-12T09:30:40.572" v="1" actId="20577"/>
          <ac:spMkLst>
            <pc:docMk/>
            <pc:sldMk cId="3585646992" sldId="256"/>
            <ac:spMk id="2" creationId="{00000000-0000-0000-0000-000000000000}"/>
          </ac:spMkLst>
        </pc:spChg>
      </pc:sldChg>
      <pc:sldChg chg="del">
        <pc:chgData name="Irina Neaga" userId="13ef5b0c-644d-4705-8b70-f94d4b718805" providerId="ADAL" clId="{F70F92DB-B221-47BA-98AB-51E75B345F2C}" dt="2025-11-12T09:32:44.833" v="2" actId="47"/>
        <pc:sldMkLst>
          <pc:docMk/>
          <pc:sldMk cId="2015903783" sldId="285"/>
        </pc:sldMkLst>
      </pc:sldChg>
      <pc:sldChg chg="del">
        <pc:chgData name="Irina Neaga" userId="13ef5b0c-644d-4705-8b70-f94d4b718805" providerId="ADAL" clId="{F70F92DB-B221-47BA-98AB-51E75B345F2C}" dt="2025-11-12T09:33:02.708" v="3" actId="47"/>
        <pc:sldMkLst>
          <pc:docMk/>
          <pc:sldMk cId="144585554" sldId="288"/>
        </pc:sldMkLst>
      </pc:sldChg>
      <pc:sldChg chg="del">
        <pc:chgData name="Irina Neaga" userId="13ef5b0c-644d-4705-8b70-f94d4b718805" providerId="ADAL" clId="{F70F92DB-B221-47BA-98AB-51E75B345F2C}" dt="2025-11-12T09:33:04.698" v="4" actId="47"/>
        <pc:sldMkLst>
          <pc:docMk/>
          <pc:sldMk cId="1573558001" sldId="289"/>
        </pc:sldMkLst>
      </pc:sldChg>
      <pc:sldChg chg="del">
        <pc:chgData name="Irina Neaga" userId="13ef5b0c-644d-4705-8b70-f94d4b718805" providerId="ADAL" clId="{F70F92DB-B221-47BA-98AB-51E75B345F2C}" dt="2025-11-12T09:33:28.416" v="5" actId="47"/>
        <pc:sldMkLst>
          <pc:docMk/>
          <pc:sldMk cId="1802747497" sldId="292"/>
        </pc:sldMkLst>
      </pc:sldChg>
      <pc:sldChg chg="del">
        <pc:chgData name="Irina Neaga" userId="13ef5b0c-644d-4705-8b70-f94d4b718805" providerId="ADAL" clId="{F70F92DB-B221-47BA-98AB-51E75B345F2C}" dt="2025-11-12T09:33:30.731" v="6" actId="47"/>
        <pc:sldMkLst>
          <pc:docMk/>
          <pc:sldMk cId="1561032769" sldId="293"/>
        </pc:sldMkLst>
      </pc:sldChg>
      <pc:sldChg chg="del">
        <pc:chgData name="Irina Neaga" userId="13ef5b0c-644d-4705-8b70-f94d4b718805" providerId="ADAL" clId="{F70F92DB-B221-47BA-98AB-51E75B345F2C}" dt="2025-11-12T09:33:32.430" v="7" actId="47"/>
        <pc:sldMkLst>
          <pc:docMk/>
          <pc:sldMk cId="2384451303" sldId="294"/>
        </pc:sldMkLst>
      </pc:sldChg>
      <pc:sldChg chg="del">
        <pc:chgData name="Irina Neaga" userId="13ef5b0c-644d-4705-8b70-f94d4b718805" providerId="ADAL" clId="{F70F92DB-B221-47BA-98AB-51E75B345F2C}" dt="2025-11-12T09:33:41.991" v="8" actId="47"/>
        <pc:sldMkLst>
          <pc:docMk/>
          <pc:sldMk cId="2256175840" sldId="296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38AE13-429A-49E9-99C7-6CFF5AE04404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72830B-3D11-486A-95BA-086D08E239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5464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Essential Guide to Business Statistics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©2015 John Wiley and Sons www.wiley.com/college/willoughby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3917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Essential Guide to Business Statistics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©2015 John Wiley and Sons www.wiley.com/college/willoughby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88737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Essential Guide to Business Statistics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©2015 John Wiley and Sons www.wiley.com/college/willoughby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07602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Essential Guide to Business Statistics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©2015 John Wiley and Sons www.wiley.com/college/willoughby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46301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Essential Guide to Business Statistics</a:t>
            </a: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©2015 John Wiley and Sons www.wiley.com/college/willoughby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03135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Essential Guide to Business Statistics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©2015 John Wiley and Sons www.wiley.com/college/willoughby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574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Essential Guide to Business Statistics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©2015 John Wiley and Sons www.wiley.com/college/willoughby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34060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Essential Guide to Business Statistics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©2015 John Wiley and Sons www.wiley.com/college/willoughby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22334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Essential Guide to Business Statistics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©2015 John Wiley and Sons www.wiley.com/college/willoughby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23598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Essential Guide to Business Statistics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©2015 John Wiley and Sons www.wiley.com/college/willoughby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63318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Essential Guide to Business Statistics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©2015 John Wiley and Sons www.wiley.com/college/willoughby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00687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defRPr>
            </a:lvl1pPr>
          </a:lstStyle>
          <a:p>
            <a:r>
              <a:rPr lang="en-GB"/>
              <a:t>Essential Guide to Business Statistics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>
                    <a:tint val="75000"/>
                  </a:schemeClr>
                </a:solidFill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defRPr>
            </a:lvl1pPr>
          </a:lstStyle>
          <a:p>
            <a:r>
              <a:rPr lang="en-GB" dirty="0"/>
              <a:t>©2015 John Wiley and Sons www.wiley.com/college/willoughby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762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69599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12776"/>
            <a:ext cx="7772400" cy="3098775"/>
          </a:xfrm>
        </p:spPr>
        <p:txBody>
          <a:bodyPr/>
          <a:lstStyle/>
          <a:p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Lecture 3</a:t>
            </a:r>
            <a:b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</a:br>
            <a:b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</a:br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Measures of Dispersion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Essential Guide to Business Statistics</a:t>
            </a:r>
          </a:p>
        </p:txBody>
      </p:sp>
    </p:spTree>
    <p:extLst>
      <p:ext uri="{BB962C8B-B14F-4D97-AF65-F5344CB8AC3E}">
        <p14:creationId xmlns:p14="http://schemas.microsoft.com/office/powerpoint/2010/main" val="35856469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Measures of Dispersion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464496"/>
          </a:xfrm>
        </p:spPr>
        <p:txBody>
          <a:bodyPr>
            <a:normAutofit fontScale="85000" lnSpcReduction="20000"/>
          </a:bodyPr>
          <a:lstStyle/>
          <a:p>
            <a:pPr lvl="0"/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Calculate and interpret:</a:t>
            </a:r>
          </a:p>
          <a:p>
            <a:pPr lvl="1"/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range, quartiles and interquartile range</a:t>
            </a:r>
          </a:p>
          <a:p>
            <a:pPr lvl="1"/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 five-number summary</a:t>
            </a:r>
          </a:p>
          <a:p>
            <a:pPr lvl="1"/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variance, standard deviation and coefficient </a:t>
            </a:r>
            <a:r>
              <a:rPr lang="en-GB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of variation</a:t>
            </a:r>
          </a:p>
          <a:p>
            <a:pPr lvl="1"/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Identify outliers</a:t>
            </a:r>
          </a:p>
          <a:p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Construct a </a:t>
            </a:r>
            <a:r>
              <a:rPr lang="en-GB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box plots</a:t>
            </a:r>
          </a:p>
          <a:p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Choosing which measure to use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Essential Guide to Business Statistics</a:t>
            </a:r>
          </a:p>
        </p:txBody>
      </p:sp>
    </p:spTree>
    <p:extLst>
      <p:ext uri="{BB962C8B-B14F-4D97-AF65-F5344CB8AC3E}">
        <p14:creationId xmlns:p14="http://schemas.microsoft.com/office/powerpoint/2010/main" val="9430198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When describing a data set, it is therefore important to provide information about the variation of individual values as well as defining a single representative value</a:t>
            </a:r>
          </a:p>
          <a:p>
            <a:endParaRPr lang="en-GB" sz="28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Measures of dispersion allow us to quantify this variability for a set of data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Essential Guide to Business Statistics</a:t>
            </a:r>
          </a:p>
        </p:txBody>
      </p:sp>
    </p:spTree>
    <p:extLst>
      <p:ext uri="{BB962C8B-B14F-4D97-AF65-F5344CB8AC3E}">
        <p14:creationId xmlns:p14="http://schemas.microsoft.com/office/powerpoint/2010/main" val="15466177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Range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525963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The simplest measure of dispersion to calculate and interpret is the range</a:t>
            </a:r>
          </a:p>
          <a:p>
            <a:endParaRPr lang="en-GB" sz="28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It is defined as the difference between the largest and smallest values in a data set</a:t>
            </a:r>
          </a:p>
          <a:p>
            <a:endParaRPr lang="en-GB" sz="28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The formula for the range can be written as:</a:t>
            </a:r>
          </a:p>
          <a:p>
            <a:endParaRPr lang="en-GB" sz="28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 algn="ctr">
              <a:buNone/>
            </a:pP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 range = maximum value – minimum value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Essential Guide to Business Statistics</a:t>
            </a:r>
          </a:p>
        </p:txBody>
      </p:sp>
    </p:spTree>
    <p:extLst>
      <p:ext uri="{BB962C8B-B14F-4D97-AF65-F5344CB8AC3E}">
        <p14:creationId xmlns:p14="http://schemas.microsoft.com/office/powerpoint/2010/main" val="39485896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Range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</a:p>
        </p:txBody>
      </p:sp>
      <p:sp>
        <p:nvSpPr>
          <p:cNvPr id="5" name="Rectangle 4"/>
          <p:cNvSpPr/>
          <p:nvPr/>
        </p:nvSpPr>
        <p:spPr>
          <a:xfrm>
            <a:off x="539552" y="1268760"/>
            <a:ext cx="8136904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When comparing two sets of data:</a:t>
            </a:r>
          </a:p>
          <a:p>
            <a:pPr lvl="1"/>
            <a:br>
              <a:rPr lang="en-GB" sz="240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</a:br>
            <a:r>
              <a:rPr lang="en-GB" sz="240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 larger range is associated with the data set which shows more variation from the centre value</a:t>
            </a:r>
          </a:p>
          <a:p>
            <a:pPr lvl="1"/>
            <a:endParaRPr lang="en-GB" sz="240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lvl="1"/>
            <a:r>
              <a:rPr lang="en-GB" sz="240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 data set which shows less variation among its values will have a smaller range</a:t>
            </a:r>
          </a:p>
          <a:p>
            <a:endParaRPr lang="en-GB" sz="280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sz="280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The range is not the most useful measure of dispersion because it only uses two of the data values in its calculation and is strongly influenced by extreme values </a:t>
            </a:r>
            <a:endParaRPr lang="en-GB" sz="28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Essential Guide to Business Statistics</a:t>
            </a:r>
          </a:p>
        </p:txBody>
      </p:sp>
    </p:spTree>
    <p:extLst>
      <p:ext uri="{BB962C8B-B14F-4D97-AF65-F5344CB8AC3E}">
        <p14:creationId xmlns:p14="http://schemas.microsoft.com/office/powerpoint/2010/main" val="1681021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Quartiles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484784"/>
            <a:ext cx="8363272" cy="4824536"/>
          </a:xfrm>
        </p:spPr>
        <p:txBody>
          <a:bodyPr>
            <a:normAutofit fontScale="85000" lnSpcReduction="20000"/>
          </a:bodyPr>
          <a:lstStyle/>
          <a:p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Three quartiles are required to divide a set of data into four equal parts</a:t>
            </a:r>
            <a:r>
              <a:rPr lang="en-GB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. </a:t>
            </a:r>
          </a:p>
          <a:p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dirty="0" err="1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Q</a:t>
            </a:r>
            <a:r>
              <a:rPr lang="en-GB" baseline="-25000" dirty="0" err="1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1</a:t>
            </a:r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, also known as the first or lower quartile, is the value which separates the smallest 25% of the values from the remaining </a:t>
            </a:r>
            <a:r>
              <a:rPr lang="en-GB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data set</a:t>
            </a:r>
          </a:p>
          <a:p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The second quartile, </a:t>
            </a:r>
            <a:r>
              <a:rPr lang="en-GB" dirty="0" err="1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Q</a:t>
            </a:r>
            <a:r>
              <a:rPr lang="en-GB" baseline="-25000" dirty="0" err="1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2</a:t>
            </a:r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, is the </a:t>
            </a:r>
            <a:r>
              <a:rPr lang="en-GB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median </a:t>
            </a:r>
          </a:p>
          <a:p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dirty="0" err="1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Q</a:t>
            </a:r>
            <a:r>
              <a:rPr lang="en-GB" baseline="-25000" dirty="0" err="1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3</a:t>
            </a:r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 separates the smallest 75% of the values from the remaining data set; it is also known as the third or upper quartile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Essential Guide to Business Statistics</a:t>
            </a:r>
          </a:p>
        </p:txBody>
      </p:sp>
    </p:spTree>
    <p:extLst>
      <p:ext uri="{BB962C8B-B14F-4D97-AF65-F5344CB8AC3E}">
        <p14:creationId xmlns:p14="http://schemas.microsoft.com/office/powerpoint/2010/main" val="37582283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Quartiles</a:t>
            </a:r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525963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Graphical representation of the quartiles</a:t>
            </a:r>
          </a:p>
          <a:p>
            <a:endParaRPr lang="en-GB" sz="28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endParaRPr lang="en-GB" sz="16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The quartiles are resistant to extreme values which may occur within the data set: </a:t>
            </a:r>
            <a:r>
              <a:rPr lang="en-GB" sz="2800" dirty="0" err="1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Q</a:t>
            </a:r>
            <a:r>
              <a:rPr lang="en-GB" sz="2800" baseline="-25000" dirty="0" err="1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1</a:t>
            </a: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 and </a:t>
            </a:r>
            <a:r>
              <a:rPr lang="en-GB" sz="2800" dirty="0" err="1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Q</a:t>
            </a:r>
            <a:r>
              <a:rPr lang="en-GB" sz="2800" baseline="-25000" dirty="0" err="1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3</a:t>
            </a: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 are not influenced by these values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204864"/>
            <a:ext cx="8352928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Essential Guide to Business Statistics</a:t>
            </a:r>
          </a:p>
        </p:txBody>
      </p:sp>
    </p:spTree>
    <p:extLst>
      <p:ext uri="{BB962C8B-B14F-4D97-AF65-F5344CB8AC3E}">
        <p14:creationId xmlns:p14="http://schemas.microsoft.com/office/powerpoint/2010/main" val="6286148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Finding Quartiles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525963"/>
          </a:xfrm>
        </p:spPr>
        <p:txBody>
          <a:bodyPr>
            <a:noAutofit/>
          </a:bodyPr>
          <a:lstStyle/>
          <a:p>
            <a:pPr marL="365125" lvl="0" indent="-365125">
              <a:buFont typeface="+mj-lt"/>
              <a:buAutoNum type="arabicPeriod"/>
            </a:pP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Arrange the data in numerical order, from the smallest value to </a:t>
            </a:r>
            <a:r>
              <a:rPr lang="en-GB" sz="280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the largest</a:t>
            </a:r>
            <a:endParaRPr lang="en-GB" sz="28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365125" lvl="0" indent="-365125">
              <a:buFont typeface="+mj-lt"/>
              <a:buAutoNum type="arabicPeriod"/>
            </a:pP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Identify the median value </a:t>
            </a:r>
          </a:p>
          <a:p>
            <a:pPr marL="365125" lvl="0" indent="-365125">
              <a:buFont typeface="+mj-lt"/>
              <a:buAutoNum type="arabicPeriod"/>
            </a:pP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Use the median value to separate the data set into two halves</a:t>
            </a:r>
          </a:p>
          <a:p>
            <a:pPr marL="365125" lvl="0" indent="-365125">
              <a:buFont typeface="+mj-lt"/>
              <a:buAutoNum type="arabicPeriod"/>
            </a:pPr>
            <a:r>
              <a:rPr lang="en-GB" sz="2800" dirty="0" err="1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Q</a:t>
            </a:r>
            <a:r>
              <a:rPr lang="en-GB" sz="2800" baseline="-25000" dirty="0" err="1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1</a:t>
            </a: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 is the median of the data values that are less than the median of the entire data set</a:t>
            </a:r>
          </a:p>
          <a:p>
            <a:pPr marL="365125" lvl="0" indent="-365125">
              <a:buFont typeface="+mj-lt"/>
              <a:buAutoNum type="arabicPeriod"/>
            </a:pPr>
            <a:r>
              <a:rPr lang="en-GB" sz="2800" dirty="0" err="1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Q</a:t>
            </a:r>
            <a:r>
              <a:rPr lang="en-GB" sz="2800" baseline="-25000" dirty="0" err="1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3</a:t>
            </a: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 is the median of the data values that are greater than the median of the entire data set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Essential Guide to Business Statistics</a:t>
            </a:r>
          </a:p>
        </p:txBody>
      </p:sp>
    </p:spTree>
    <p:extLst>
      <p:ext uri="{BB962C8B-B14F-4D97-AF65-F5344CB8AC3E}">
        <p14:creationId xmlns:p14="http://schemas.microsoft.com/office/powerpoint/2010/main" val="24986886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Quartiles – Example 1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340768"/>
                <a:ext cx="8229600" cy="4525963"/>
              </a:xfrm>
            </p:spPr>
            <p:txBody>
              <a:bodyPr>
                <a:noAutofit/>
              </a:bodyPr>
              <a:lstStyle/>
              <a:p>
                <a:pPr marL="0" lvl="0" indent="0">
                  <a:buNone/>
                </a:pP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The number of complaints emailed to the customer services team at a theme park</a:t>
                </a:r>
              </a:p>
              <a:p>
                <a:pPr marL="0" lvl="0" indent="0">
                  <a:buNone/>
                </a:pPr>
                <a:endParaRPr lang="en-GB" sz="14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lvl="0" indent="0">
                  <a:buNone/>
                </a:pPr>
                <a:br>
                  <a:rPr lang="en-GB" sz="280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</a:br>
                <a:r>
                  <a:rPr lang="en-GB" sz="280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Data 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in order:</a:t>
                </a:r>
              </a:p>
              <a:p>
                <a:pPr marL="0" lvl="0" indent="0">
                  <a:buNone/>
                </a:pPr>
                <a:endParaRPr lang="en-GB" sz="200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lvl="0" indent="0">
                  <a:buNone/>
                </a:pPr>
                <a:endParaRPr lang="en-GB" sz="280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lvl="0" indent="0">
                  <a:buNone/>
                </a:pPr>
                <a:r>
                  <a:rPr lang="en-GB" sz="280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There 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is an even number of values in the data set, 12, so the median is</a:t>
                </a:r>
              </a:p>
              <a:p>
                <a:pPr marL="0" lvl="0" indent="0">
                  <a:buNone/>
                </a:pPr>
                <a:endParaRPr lang="en-GB" sz="14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8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i="1">
                              <a:latin typeface="Cambria Math"/>
                            </a:rPr>
                            <m:t>𝑄</m:t>
                          </m:r>
                        </m:e>
                        <m:sub>
                          <m:r>
                            <a:rPr lang="en-GB" sz="2800" i="1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en-GB" sz="2800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sz="28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800" i="1">
                              <a:latin typeface="Cambria Math"/>
                            </a:rPr>
                            <m:t>189+192</m:t>
                          </m:r>
                        </m:num>
                        <m:den>
                          <m:r>
                            <a:rPr lang="en-GB" sz="2800" i="1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en-GB" sz="2800" i="1">
                          <a:latin typeface="Cambria Math"/>
                        </a:rPr>
                        <m:t>= 190.5</m:t>
                      </m:r>
                    </m:oMath>
                  </m:oMathPara>
                </a14:m>
                <a:endParaRPr lang="en-GB" sz="28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340768"/>
                <a:ext cx="8229600" cy="4525963"/>
              </a:xfrm>
              <a:blipFill rotWithShape="1">
                <a:blip r:embed="rId2"/>
                <a:stretch>
                  <a:fillRect l="-1481" t="-1348" r="-2370" b="-983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23549274"/>
              </p:ext>
            </p:extLst>
          </p:nvPr>
        </p:nvGraphicFramePr>
        <p:xfrm>
          <a:off x="467544" y="2492896"/>
          <a:ext cx="7920876" cy="491155"/>
        </p:xfrm>
        <a:graphic>
          <a:graphicData uri="http://schemas.openxmlformats.org/drawingml/2006/table">
            <a:tbl>
              <a:tblPr firstRow="1" firstCol="1" bandRow="1"/>
              <a:tblGrid>
                <a:gridCol w="66007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6007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6007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6007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60073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60073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60073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660073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660073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660073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660073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660073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</a:tblGrid>
              <a:tr h="49115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214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189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152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206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237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158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192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146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203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177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165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221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09752124"/>
              </p:ext>
            </p:extLst>
          </p:nvPr>
        </p:nvGraphicFramePr>
        <p:xfrm>
          <a:off x="467544" y="3645024"/>
          <a:ext cx="7920876" cy="504056"/>
        </p:xfrm>
        <a:graphic>
          <a:graphicData uri="http://schemas.openxmlformats.org/drawingml/2006/table">
            <a:tbl>
              <a:tblPr firstRow="1" firstCol="1" bandRow="1"/>
              <a:tblGrid>
                <a:gridCol w="66007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6007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6007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6007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60073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60073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60073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660073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660073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660073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660073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660073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</a:tblGrid>
              <a:tr h="50405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146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152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158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165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177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189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192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203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206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214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221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237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Essential Guide to Business Statistics</a:t>
            </a:r>
          </a:p>
        </p:txBody>
      </p:sp>
    </p:spTree>
    <p:extLst>
      <p:ext uri="{BB962C8B-B14F-4D97-AF65-F5344CB8AC3E}">
        <p14:creationId xmlns:p14="http://schemas.microsoft.com/office/powerpoint/2010/main" val="27123790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Quartiles – Example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5842" y="3933056"/>
            <a:ext cx="3759473" cy="2225912"/>
          </a:xfrm>
        </p:spPr>
        <p:txBody>
          <a:bodyPr>
            <a:noAutofit/>
          </a:bodyPr>
          <a:lstStyle/>
          <a:p>
            <a:pPr marL="0" lvl="0" indent="0">
              <a:buNone/>
            </a:pPr>
            <a:r>
              <a:rPr lang="en-GB" sz="24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less than or equal to 210 emails were received from customers in approximately 75% of the weeks</a:t>
            </a:r>
          </a:p>
        </p:txBody>
      </p:sp>
      <p:sp>
        <p:nvSpPr>
          <p:cNvPr id="4100" name="Text Box 41"/>
          <p:cNvSpPr txBox="1">
            <a:spLocks noChangeArrowheads="1"/>
          </p:cNvSpPr>
          <p:nvPr/>
        </p:nvSpPr>
        <p:spPr bwMode="auto">
          <a:xfrm>
            <a:off x="202785" y="1458056"/>
            <a:ext cx="4945279" cy="432048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data values less than the median</a:t>
            </a:r>
            <a:endParaRPr kumimoji="0" lang="en-US" altLang="en-US" sz="4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graphicFrame>
        <p:nvGraphicFramePr>
          <p:cNvPr id="4102" name="Table 410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1252442"/>
              </p:ext>
            </p:extLst>
          </p:nvPr>
        </p:nvGraphicFramePr>
        <p:xfrm>
          <a:off x="809973" y="1962112"/>
          <a:ext cx="3730902" cy="504056"/>
        </p:xfrm>
        <a:graphic>
          <a:graphicData uri="http://schemas.openxmlformats.org/drawingml/2006/table">
            <a:tbl>
              <a:tblPr firstRow="1" firstCol="1" bandRow="1"/>
              <a:tblGrid>
                <a:gridCol w="62181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2181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2181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2181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2181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2181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50405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146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152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158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165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177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189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4103" name="Rectangle 4102"/>
              <p:cNvSpPr/>
              <p:nvPr/>
            </p:nvSpPr>
            <p:spPr>
              <a:xfrm>
                <a:off x="1154398" y="2538176"/>
                <a:ext cx="3042051" cy="67480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/>
                            </a:rPr>
                            <m:t>𝑄</m:t>
                          </m:r>
                        </m:e>
                        <m:sub>
                          <m:r>
                            <a:rPr lang="en-GB" sz="2000" i="1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en-GB" sz="2000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i="1">
                              <a:latin typeface="Cambria Math"/>
                            </a:rPr>
                            <m:t>158+165</m:t>
                          </m:r>
                        </m:num>
                        <m:den>
                          <m:r>
                            <a:rPr lang="en-GB" sz="2000" i="1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en-GB" sz="2000" i="1">
                          <a:latin typeface="Cambria Math"/>
                        </a:rPr>
                        <m:t>= 161.5</m:t>
                      </m:r>
                    </m:oMath>
                  </m:oMathPara>
                </a14:m>
                <a:endParaRPr lang="en-GB" sz="20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</p:txBody>
          </p:sp>
        </mc:Choice>
        <mc:Fallback xmlns="">
          <p:sp>
            <p:nvSpPr>
              <p:cNvPr id="4103" name="Rectangle 410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54398" y="2538176"/>
                <a:ext cx="3042051" cy="67480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2" name="Text Box 41"/>
          <p:cNvSpPr txBox="1">
            <a:spLocks noChangeArrowheads="1"/>
          </p:cNvSpPr>
          <p:nvPr/>
        </p:nvSpPr>
        <p:spPr bwMode="auto">
          <a:xfrm>
            <a:off x="142839" y="4032330"/>
            <a:ext cx="4809025" cy="432048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data values greater than the median</a:t>
            </a:r>
            <a:endParaRPr kumimoji="0" lang="en-US" altLang="en-US" sz="4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graphicFrame>
        <p:nvGraphicFramePr>
          <p:cNvPr id="43" name="Table 4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7190381"/>
              </p:ext>
            </p:extLst>
          </p:nvPr>
        </p:nvGraphicFramePr>
        <p:xfrm>
          <a:off x="755576" y="4567943"/>
          <a:ext cx="3730902" cy="504056"/>
        </p:xfrm>
        <a:graphic>
          <a:graphicData uri="http://schemas.openxmlformats.org/drawingml/2006/table">
            <a:tbl>
              <a:tblPr firstRow="1" firstCol="1" bandRow="1"/>
              <a:tblGrid>
                <a:gridCol w="62181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2181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2181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2181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2181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2181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50405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192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203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206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214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221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237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4106" name="Rectangle 4105"/>
              <p:cNvSpPr/>
              <p:nvPr/>
            </p:nvSpPr>
            <p:spPr>
              <a:xfrm>
                <a:off x="1220070" y="5216015"/>
                <a:ext cx="2801913" cy="66851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/>
                            </a:rPr>
                            <m:t>𝑄</m:t>
                          </m:r>
                        </m:e>
                        <m:sub>
                          <m:r>
                            <a:rPr lang="en-GB" sz="2000" i="1">
                              <a:latin typeface="Cambria Math"/>
                            </a:rPr>
                            <m:t>3</m:t>
                          </m:r>
                        </m:sub>
                      </m:sSub>
                      <m:r>
                        <a:rPr lang="en-GB" sz="2000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i="1">
                              <a:latin typeface="Cambria Math"/>
                            </a:rPr>
                            <m:t>206+214</m:t>
                          </m:r>
                        </m:num>
                        <m:den>
                          <m:r>
                            <a:rPr lang="en-GB" sz="2000" i="1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en-GB" sz="2000" i="1">
                          <a:latin typeface="Cambria Math"/>
                        </a:rPr>
                        <m:t>= 210</m:t>
                      </m:r>
                    </m:oMath>
                  </m:oMathPara>
                </a14:m>
                <a:endParaRPr lang="en-GB" sz="20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</p:txBody>
          </p:sp>
        </mc:Choice>
        <mc:Fallback xmlns="">
          <p:sp>
            <p:nvSpPr>
              <p:cNvPr id="4106" name="Rectangle 410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20070" y="5216015"/>
                <a:ext cx="2801913" cy="66851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7" name="Content Placeholder 2"/>
          <p:cNvSpPr txBox="1">
            <a:spLocks/>
          </p:cNvSpPr>
          <p:nvPr/>
        </p:nvSpPr>
        <p:spPr>
          <a:xfrm>
            <a:off x="5032232" y="1439504"/>
            <a:ext cx="3834679" cy="19894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in approximately 25% of the weeks, the customer services team received less than 161.5 emails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</a:p>
        </p:txBody>
      </p:sp>
      <p:sp>
        <p:nvSpPr>
          <p:cNvPr id="5" name="Rectangle 4"/>
          <p:cNvSpPr/>
          <p:nvPr/>
        </p:nvSpPr>
        <p:spPr>
          <a:xfrm>
            <a:off x="323528" y="1340768"/>
            <a:ext cx="4628336" cy="20882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306858" y="3933056"/>
            <a:ext cx="4628336" cy="20882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Essential Guide to Business Statistics</a:t>
            </a:r>
          </a:p>
        </p:txBody>
      </p:sp>
    </p:spTree>
    <p:extLst>
      <p:ext uri="{BB962C8B-B14F-4D97-AF65-F5344CB8AC3E}">
        <p14:creationId xmlns:p14="http://schemas.microsoft.com/office/powerpoint/2010/main" val="34811805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Quartiles – Example 2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1484784"/>
                <a:ext cx="8229600" cy="4525963"/>
              </a:xfrm>
            </p:spPr>
            <p:txBody>
              <a:bodyPr>
                <a:noAutofit/>
              </a:bodyPr>
              <a:lstStyle/>
              <a:p>
                <a:pPr marL="0" lvl="0" indent="0">
                  <a:buNone/>
                </a:pP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The number of books ordered by 13 families using an on-line store</a:t>
                </a:r>
              </a:p>
              <a:p>
                <a:pPr marL="0" lvl="0" indent="0">
                  <a:buNone/>
                </a:pPr>
                <a:endParaRPr lang="en-GB" sz="20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lvl="0" indent="0">
                  <a:buNone/>
                </a:pPr>
                <a:endParaRPr lang="en-GB" sz="14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lvl="0" indent="0">
                  <a:buNone/>
                </a:pP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Data in order:</a:t>
                </a:r>
              </a:p>
              <a:p>
                <a:pPr marL="0" lvl="0" indent="0">
                  <a:buNone/>
                </a:pPr>
                <a:endParaRPr lang="en-GB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lvl="0" indent="0">
                  <a:buNone/>
                </a:pPr>
                <a:br>
                  <a:rPr lang="en-GB" sz="280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</a:br>
                <a:r>
                  <a:rPr lang="en-GB" sz="280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There 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is an odd number of values in the data set, 13, so the median is the 7</a:t>
                </a:r>
                <a:r>
                  <a:rPr lang="en-GB" sz="2800" baseline="300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data value,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8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i="1">
                            <a:latin typeface="Cambria Math"/>
                          </a:rPr>
                          <m:t>𝑄</m:t>
                        </m:r>
                      </m:e>
                      <m:sub>
                        <m:r>
                          <a:rPr lang="en-GB" sz="2800" i="1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en-GB" sz="2800" i="1">
                        <a:latin typeface="Cambria Math"/>
                      </a:rPr>
                      <m:t>=</m:t>
                    </m:r>
                    <m:r>
                      <a:rPr lang="en-GB" sz="2800" b="0" i="1" smtClean="0">
                        <a:latin typeface="Cambria Math"/>
                      </a:rPr>
                      <m:t>22</m:t>
                    </m:r>
                  </m:oMath>
                </a14:m>
                <a:endParaRPr lang="en-GB" sz="28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1484784"/>
                <a:ext cx="8229600" cy="4525963"/>
              </a:xfrm>
              <a:blipFill rotWithShape="1">
                <a:blip r:embed="rId2"/>
                <a:stretch>
                  <a:fillRect l="-1556" t="-1348" r="-118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40294946"/>
              </p:ext>
            </p:extLst>
          </p:nvPr>
        </p:nvGraphicFramePr>
        <p:xfrm>
          <a:off x="549896" y="2492896"/>
          <a:ext cx="7920874" cy="491155"/>
        </p:xfrm>
        <a:graphic>
          <a:graphicData uri="http://schemas.openxmlformats.org/drawingml/2006/table">
            <a:tbl>
              <a:tblPr firstRow="1" firstCol="1" bandRow="1"/>
              <a:tblGrid>
                <a:gridCol w="60929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0929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0929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0929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0929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09298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09298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609298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609298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609298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609298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609298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  <a:gridCol w="609298">
                  <a:extLst>
                    <a:ext uri="{9D8B030D-6E8A-4147-A177-3AD203B41FA5}">
                      <a16:colId xmlns:a16="http://schemas.microsoft.com/office/drawing/2014/main" val="20012"/>
                    </a:ext>
                  </a:extLst>
                </a:gridCol>
              </a:tblGrid>
              <a:tr h="49115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6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14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51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3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17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22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29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40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35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11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23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9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32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6315847"/>
              </p:ext>
            </p:extLst>
          </p:nvPr>
        </p:nvGraphicFramePr>
        <p:xfrm>
          <a:off x="549896" y="3645024"/>
          <a:ext cx="7920874" cy="504056"/>
        </p:xfrm>
        <a:graphic>
          <a:graphicData uri="http://schemas.openxmlformats.org/drawingml/2006/table">
            <a:tbl>
              <a:tblPr firstRow="1" firstCol="1" bandRow="1"/>
              <a:tblGrid>
                <a:gridCol w="60929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0929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0929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0929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0929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09298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09298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609298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609298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609298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609298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609298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  <a:gridCol w="609298">
                  <a:extLst>
                    <a:ext uri="{9D8B030D-6E8A-4147-A177-3AD203B41FA5}">
                      <a16:colId xmlns:a16="http://schemas.microsoft.com/office/drawing/2014/main" val="20012"/>
                    </a:ext>
                  </a:extLst>
                </a:gridCol>
              </a:tblGrid>
              <a:tr h="50405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3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6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9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11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14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17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22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23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29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32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35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40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51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Essential Guide to Business Statistics</a:t>
            </a:r>
          </a:p>
        </p:txBody>
      </p:sp>
    </p:spTree>
    <p:extLst>
      <p:ext uri="{BB962C8B-B14F-4D97-AF65-F5344CB8AC3E}">
        <p14:creationId xmlns:p14="http://schemas.microsoft.com/office/powerpoint/2010/main" val="38003638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Quartiles – Example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7246" y="4005064"/>
            <a:ext cx="3759473" cy="1944216"/>
          </a:xfrm>
        </p:spPr>
        <p:txBody>
          <a:bodyPr>
            <a:noAutofit/>
          </a:bodyPr>
          <a:lstStyle/>
          <a:p>
            <a:pPr marL="0" lvl="0" indent="0">
              <a:buNone/>
            </a:pPr>
            <a:r>
              <a:rPr lang="en-GB" sz="24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less than 33.5 books were ordered by approximately 75% of the families</a:t>
            </a:r>
          </a:p>
        </p:txBody>
      </p:sp>
      <p:sp>
        <p:nvSpPr>
          <p:cNvPr id="4100" name="Text Box 41"/>
          <p:cNvSpPr txBox="1">
            <a:spLocks noChangeArrowheads="1"/>
          </p:cNvSpPr>
          <p:nvPr/>
        </p:nvSpPr>
        <p:spPr bwMode="auto">
          <a:xfrm>
            <a:off x="202785" y="1458056"/>
            <a:ext cx="4945279" cy="432048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data values less than the median</a:t>
            </a:r>
            <a:endParaRPr kumimoji="0" lang="en-US" altLang="en-US" sz="4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graphicFrame>
        <p:nvGraphicFramePr>
          <p:cNvPr id="4102" name="Table 410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59863242"/>
              </p:ext>
            </p:extLst>
          </p:nvPr>
        </p:nvGraphicFramePr>
        <p:xfrm>
          <a:off x="809973" y="1962112"/>
          <a:ext cx="3730902" cy="504056"/>
        </p:xfrm>
        <a:graphic>
          <a:graphicData uri="http://schemas.openxmlformats.org/drawingml/2006/table">
            <a:tbl>
              <a:tblPr firstRow="1" firstCol="1" bandRow="1"/>
              <a:tblGrid>
                <a:gridCol w="62181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2181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2181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2181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2181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2181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50405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3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6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9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11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14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17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4103" name="Rectangle 4102"/>
              <p:cNvSpPr/>
              <p:nvPr/>
            </p:nvSpPr>
            <p:spPr>
              <a:xfrm>
                <a:off x="1154398" y="2538176"/>
                <a:ext cx="2219710" cy="66851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0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/>
                            </a:rPr>
                            <m:t>𝑄</m:t>
                          </m:r>
                        </m:e>
                        <m:sub>
                          <m:r>
                            <a:rPr lang="en-GB" sz="2000" i="1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en-GB" sz="2000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b="0" i="1" smtClean="0">
                              <a:latin typeface="Cambria Math"/>
                            </a:rPr>
                            <m:t>9</m:t>
                          </m:r>
                          <m:r>
                            <a:rPr lang="en-GB" sz="2000" i="1">
                              <a:latin typeface="Cambria Math"/>
                            </a:rPr>
                            <m:t>+</m:t>
                          </m:r>
                          <m:r>
                            <a:rPr lang="en-GB" sz="2000" b="0" i="1" smtClean="0">
                              <a:latin typeface="Cambria Math"/>
                            </a:rPr>
                            <m:t>11</m:t>
                          </m:r>
                        </m:num>
                        <m:den>
                          <m:r>
                            <a:rPr lang="en-GB" sz="2000" i="1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en-GB" sz="2000" i="1">
                          <a:latin typeface="Cambria Math"/>
                        </a:rPr>
                        <m:t>=</m:t>
                      </m:r>
                      <m:r>
                        <a:rPr lang="en-GB" sz="2000" b="0" i="1" smtClean="0">
                          <a:latin typeface="Cambria Math"/>
                        </a:rPr>
                        <m:t>10</m:t>
                      </m:r>
                    </m:oMath>
                  </m:oMathPara>
                </a14:m>
                <a:endParaRPr lang="en-GB" sz="20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</p:txBody>
          </p:sp>
        </mc:Choice>
        <mc:Fallback xmlns="">
          <p:sp>
            <p:nvSpPr>
              <p:cNvPr id="4103" name="Rectangle 410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54398" y="2538176"/>
                <a:ext cx="2219710" cy="66851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2" name="Text Box 41"/>
          <p:cNvSpPr txBox="1">
            <a:spLocks noChangeArrowheads="1"/>
          </p:cNvSpPr>
          <p:nvPr/>
        </p:nvSpPr>
        <p:spPr bwMode="auto">
          <a:xfrm>
            <a:off x="142839" y="4032330"/>
            <a:ext cx="4809025" cy="432048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data values greater than the median</a:t>
            </a:r>
            <a:endParaRPr kumimoji="0" lang="en-US" altLang="en-US" sz="4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graphicFrame>
        <p:nvGraphicFramePr>
          <p:cNvPr id="43" name="Table 4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57340337"/>
              </p:ext>
            </p:extLst>
          </p:nvPr>
        </p:nvGraphicFramePr>
        <p:xfrm>
          <a:off x="755576" y="4567943"/>
          <a:ext cx="3730902" cy="504056"/>
        </p:xfrm>
        <a:graphic>
          <a:graphicData uri="http://schemas.openxmlformats.org/drawingml/2006/table">
            <a:tbl>
              <a:tblPr firstRow="1" firstCol="1" bandRow="1"/>
              <a:tblGrid>
                <a:gridCol w="62181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2181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2181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2181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2181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2181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50405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23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29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32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35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40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51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4106" name="Rectangle 4105"/>
              <p:cNvSpPr/>
              <p:nvPr/>
            </p:nvSpPr>
            <p:spPr>
              <a:xfrm>
                <a:off x="1220070" y="5216015"/>
                <a:ext cx="2801913" cy="66851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0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/>
                            </a:rPr>
                            <m:t>𝑄</m:t>
                          </m:r>
                        </m:e>
                        <m:sub>
                          <m:r>
                            <a:rPr lang="en-GB" sz="2000" i="1">
                              <a:latin typeface="Cambria Math"/>
                            </a:rPr>
                            <m:t>3</m:t>
                          </m:r>
                        </m:sub>
                      </m:sSub>
                      <m:r>
                        <a:rPr lang="en-GB" sz="2000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b="0" i="1" smtClean="0">
                              <a:latin typeface="Cambria Math"/>
                            </a:rPr>
                            <m:t>32</m:t>
                          </m:r>
                          <m:r>
                            <a:rPr lang="en-GB" sz="2000" i="1">
                              <a:latin typeface="Cambria Math"/>
                            </a:rPr>
                            <m:t>+</m:t>
                          </m:r>
                          <m:r>
                            <a:rPr lang="en-GB" sz="2000" b="0" i="1" smtClean="0">
                              <a:latin typeface="Cambria Math"/>
                            </a:rPr>
                            <m:t>35</m:t>
                          </m:r>
                        </m:num>
                        <m:den>
                          <m:r>
                            <a:rPr lang="en-GB" sz="2000" i="1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en-GB" sz="2000" i="1">
                          <a:latin typeface="Cambria Math"/>
                        </a:rPr>
                        <m:t>=</m:t>
                      </m:r>
                      <m:r>
                        <a:rPr lang="en-GB" sz="2000" b="0" i="1" smtClean="0">
                          <a:latin typeface="Cambria Math"/>
                        </a:rPr>
                        <m:t>33.5</m:t>
                      </m:r>
                    </m:oMath>
                  </m:oMathPara>
                </a14:m>
                <a:endParaRPr lang="en-GB" sz="20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</p:txBody>
          </p:sp>
        </mc:Choice>
        <mc:Fallback xmlns="">
          <p:sp>
            <p:nvSpPr>
              <p:cNvPr id="4106" name="Rectangle 410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20070" y="5216015"/>
                <a:ext cx="2801913" cy="66851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7" name="Content Placeholder 2"/>
          <p:cNvSpPr txBox="1">
            <a:spLocks/>
          </p:cNvSpPr>
          <p:nvPr/>
        </p:nvSpPr>
        <p:spPr>
          <a:xfrm>
            <a:off x="5008240" y="1439504"/>
            <a:ext cx="3834679" cy="19894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None/>
            </a:pPr>
            <a:r>
              <a:rPr lang="en-GB" sz="24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approximately 25% of the families ordered less than or equal to 10 books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</a:p>
        </p:txBody>
      </p:sp>
      <p:sp>
        <p:nvSpPr>
          <p:cNvPr id="12" name="Rectangle 11"/>
          <p:cNvSpPr/>
          <p:nvPr/>
        </p:nvSpPr>
        <p:spPr>
          <a:xfrm>
            <a:off x="323528" y="1340768"/>
            <a:ext cx="4628336" cy="20882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306858" y="3861048"/>
            <a:ext cx="4628336" cy="20882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Essential Guide to Business Statistics</a:t>
            </a:r>
          </a:p>
        </p:txBody>
      </p:sp>
    </p:spTree>
    <p:extLst>
      <p:ext uri="{BB962C8B-B14F-4D97-AF65-F5344CB8AC3E}">
        <p14:creationId xmlns:p14="http://schemas.microsoft.com/office/powerpoint/2010/main" val="7896333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Interquartile Range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752528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The difference between the upper and lower quartiles provides us with a measure of dispersion known as the interquartile range, sometimes abbreviated to </a:t>
            </a:r>
            <a:r>
              <a:rPr lang="en-GB" sz="2800" dirty="0" err="1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IQR</a:t>
            </a:r>
            <a:endParaRPr lang="en-GB" sz="28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endParaRPr lang="en-GB" sz="28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It is calculated as:</a:t>
            </a:r>
          </a:p>
          <a:p>
            <a:pPr marL="0" indent="0" algn="ctr">
              <a:buNone/>
            </a:pP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interquartile range = </a:t>
            </a:r>
            <a:r>
              <a:rPr lang="en-GB" sz="2800" dirty="0" err="1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Q</a:t>
            </a:r>
            <a:r>
              <a:rPr lang="en-GB" sz="2800" baseline="-25000" dirty="0" err="1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3</a:t>
            </a: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 – </a:t>
            </a:r>
            <a:r>
              <a:rPr lang="en-GB" sz="2800" dirty="0" err="1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Q</a:t>
            </a:r>
            <a:r>
              <a:rPr lang="en-GB" sz="2800" baseline="-25000" dirty="0" err="1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1</a:t>
            </a:r>
            <a:endParaRPr lang="en-GB" sz="2800" baseline="-250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 algn="ctr">
              <a:buNone/>
            </a:pPr>
            <a:endParaRPr lang="en-GB" sz="2800" baseline="-250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It is defined as the range of the central 50% of the values in a data set</a:t>
            </a:r>
          </a:p>
          <a:p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Essential Guide to Business Statistics</a:t>
            </a:r>
          </a:p>
        </p:txBody>
      </p:sp>
    </p:spTree>
    <p:extLst>
      <p:ext uri="{BB962C8B-B14F-4D97-AF65-F5344CB8AC3E}">
        <p14:creationId xmlns:p14="http://schemas.microsoft.com/office/powerpoint/2010/main" val="36185085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Interquartile Range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525963"/>
          </a:xfrm>
        </p:spPr>
        <p:txBody>
          <a:bodyPr>
            <a:noAutofit/>
          </a:bodyPr>
          <a:lstStyle/>
          <a:p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 data set with a large interquartile range will have greater variation than a data set with a smaller </a:t>
            </a:r>
            <a:r>
              <a:rPr lang="en-GB" sz="280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interquartile range</a:t>
            </a:r>
          </a:p>
          <a:p>
            <a:endParaRPr lang="en-GB" sz="11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The interquartile range is resistant to extreme values because it is calculated using </a:t>
            </a:r>
            <a:r>
              <a:rPr lang="en-GB" sz="280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the quartiles</a:t>
            </a:r>
          </a:p>
          <a:p>
            <a:endParaRPr lang="en-GB" sz="105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 disadvantage of the interquartile range is that it ignores 50% of the data values, only using the middle section of the set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Essential Guide to Business Statistics</a:t>
            </a:r>
          </a:p>
        </p:txBody>
      </p:sp>
    </p:spTree>
    <p:extLst>
      <p:ext uri="{BB962C8B-B14F-4D97-AF65-F5344CB8AC3E}">
        <p14:creationId xmlns:p14="http://schemas.microsoft.com/office/powerpoint/2010/main" val="336454751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Five-Number 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 five-number summary includes both a measure of central tendency and an indication of variation for a data set</a:t>
            </a:r>
          </a:p>
          <a:p>
            <a:endParaRPr lang="en-GB" sz="28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It consists of the minimum and maximum data values, the lower and upper quartiles and the median, listed in ascending order, as follows:</a:t>
            </a:r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84477244"/>
              </p:ext>
            </p:extLst>
          </p:nvPr>
        </p:nvGraphicFramePr>
        <p:xfrm>
          <a:off x="827584" y="4797152"/>
          <a:ext cx="7632849" cy="936104"/>
        </p:xfrm>
        <a:graphic>
          <a:graphicData uri="http://schemas.openxmlformats.org/drawingml/2006/table">
            <a:tbl>
              <a:tblPr firstRow="1" firstCol="1" bandRow="1"/>
              <a:tblGrid>
                <a:gridCol w="177837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1181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65247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2295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96722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936104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minimum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  <a:latin typeface="Calibri"/>
                          <a:ea typeface="Calibri"/>
                          <a:cs typeface="Times New Roman"/>
                        </a:rPr>
                        <a:t>Q</a:t>
                      </a:r>
                      <a:r>
                        <a:rPr lang="en-GB" sz="3200" baseline="-25000">
                          <a:effectLst/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median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  <a:latin typeface="Calibri"/>
                          <a:ea typeface="Calibri"/>
                          <a:cs typeface="Times New Roman"/>
                        </a:rPr>
                        <a:t>Q</a:t>
                      </a:r>
                      <a:r>
                        <a:rPr lang="en-GB" sz="3200" baseline="-25000">
                          <a:effectLst/>
                          <a:latin typeface="Calibri"/>
                          <a:ea typeface="Calibri"/>
                          <a:cs typeface="Times New Roman"/>
                        </a:rPr>
                        <a:t>3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maximum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Essential Guide to Business Statistics</a:t>
            </a:r>
          </a:p>
        </p:txBody>
      </p:sp>
    </p:spTree>
    <p:extLst>
      <p:ext uri="{BB962C8B-B14F-4D97-AF65-F5344CB8AC3E}">
        <p14:creationId xmlns:p14="http://schemas.microsoft.com/office/powerpoint/2010/main" val="371572262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Five-Number Summary –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365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Ages of the top ten wealthiest male billionaires</a:t>
            </a:r>
          </a:p>
          <a:p>
            <a:pPr marL="0" indent="0">
              <a:buNone/>
            </a:pPr>
            <a:endParaRPr lang="en-GB" sz="28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endParaRPr lang="en-GB" sz="28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endParaRPr lang="en-GB" sz="28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The five-number summary is:</a:t>
            </a:r>
          </a:p>
          <a:p>
            <a:pPr marL="0" indent="0">
              <a:buNone/>
            </a:pPr>
            <a:endParaRPr lang="en-GB" sz="28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96592238"/>
              </p:ext>
            </p:extLst>
          </p:nvPr>
        </p:nvGraphicFramePr>
        <p:xfrm>
          <a:off x="1475656" y="2564904"/>
          <a:ext cx="5487490" cy="576064"/>
        </p:xfrm>
        <a:graphic>
          <a:graphicData uri="http://schemas.openxmlformats.org/drawingml/2006/table">
            <a:tbl>
              <a:tblPr firstRow="1" firstCol="1" bandRow="1"/>
              <a:tblGrid>
                <a:gridCol w="54874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4874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4874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4874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54874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548749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548749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548749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548749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548749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</a:tblGrid>
              <a:tr h="576064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45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64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66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69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72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73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77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78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83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85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11" name="Table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83772849"/>
              </p:ext>
            </p:extLst>
          </p:nvPr>
        </p:nvGraphicFramePr>
        <p:xfrm>
          <a:off x="971600" y="4653136"/>
          <a:ext cx="7272808" cy="864096"/>
        </p:xfrm>
        <a:graphic>
          <a:graphicData uri="http://schemas.openxmlformats.org/drawingml/2006/table">
            <a:tbl>
              <a:tblPr firstRow="1" firstCol="1" bandRow="1"/>
              <a:tblGrid>
                <a:gridCol w="145358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5480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5480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45480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45480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49833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minimum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400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Q</a:t>
                      </a:r>
                      <a:r>
                        <a:rPr lang="en-GB" sz="2400" baseline="-25000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  <a:endParaRPr lang="en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median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Q</a:t>
                      </a:r>
                      <a:r>
                        <a:rPr lang="en-GB" sz="2400" baseline="-25000">
                          <a:effectLst/>
                          <a:latin typeface="Calibri"/>
                          <a:ea typeface="Calibri"/>
                          <a:cs typeface="Times New Roman"/>
                        </a:rPr>
                        <a:t>3</a:t>
                      </a:r>
                      <a:endParaRPr lang="en-GB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maximum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6004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45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66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72.5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78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85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Essential Guide to Business Statistics</a:t>
            </a:r>
          </a:p>
        </p:txBody>
      </p:sp>
    </p:spTree>
    <p:extLst>
      <p:ext uri="{BB962C8B-B14F-4D97-AF65-F5344CB8AC3E}">
        <p14:creationId xmlns:p14="http://schemas.microsoft.com/office/powerpoint/2010/main" val="218641680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Box Plots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Based on a five-number summary, a box plot is a graphical display which tells us about the average value of a data set and the variability of its individual data values</a:t>
            </a:r>
          </a:p>
          <a:p>
            <a:endParaRPr lang="en-GB" sz="28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 box plot is a very useful way to visually summarise and compare data sets; it is sometimes known as a box-and-whisker plot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Essential Guide to Business Statistics</a:t>
            </a:r>
          </a:p>
        </p:txBody>
      </p:sp>
    </p:spTree>
    <p:extLst>
      <p:ext uri="{BB962C8B-B14F-4D97-AF65-F5344CB8AC3E}">
        <p14:creationId xmlns:p14="http://schemas.microsoft.com/office/powerpoint/2010/main" val="203764328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Drawing a Box Plot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>
            <a:noAutofit/>
          </a:bodyPr>
          <a:lstStyle/>
          <a:p>
            <a:pPr marL="365125" lvl="0" indent="-365125">
              <a:buFont typeface="+mj-lt"/>
              <a:buAutoNum type="arabicPeriod"/>
            </a:pP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Create a horizontal axis with a scale that allows the smallest and largest data values</a:t>
            </a:r>
          </a:p>
          <a:p>
            <a:pPr marL="365125" lvl="0" indent="-365125">
              <a:buFont typeface="+mj-lt"/>
              <a:buAutoNum type="arabicPeriod"/>
            </a:pPr>
            <a:endParaRPr lang="en-GB" sz="28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365125" lvl="0" indent="-365125">
              <a:buFont typeface="+mj-lt"/>
              <a:buAutoNum type="arabicPeriod"/>
            </a:pP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Draw a box above the axis; the left-hand vertical side of the box should be located at the position of the lower quartile, and the right-hand side at the position of the upper quartile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Essential Guide to Business Statistics</a:t>
            </a:r>
          </a:p>
        </p:txBody>
      </p:sp>
    </p:spTree>
    <p:extLst>
      <p:ext uri="{BB962C8B-B14F-4D97-AF65-F5344CB8AC3E}">
        <p14:creationId xmlns:p14="http://schemas.microsoft.com/office/powerpoint/2010/main" val="320129186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Drawing a Box Plot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525963"/>
          </a:xfrm>
        </p:spPr>
        <p:txBody>
          <a:bodyPr>
            <a:noAutofit/>
          </a:bodyPr>
          <a:lstStyle/>
          <a:p>
            <a:pPr marL="0" lvl="0" indent="0" defTabSz="447675">
              <a:buNone/>
            </a:pPr>
            <a:r>
              <a:rPr lang="en-GB" sz="280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3. Inside </a:t>
            </a: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the box, draw a vertical line which </a:t>
            </a:r>
            <a:r>
              <a:rPr lang="en-GB" sz="280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is 	located </a:t>
            </a: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at the position of the median on the </a:t>
            </a:r>
            <a:r>
              <a:rPr lang="en-GB" sz="280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axis 	scale</a:t>
            </a:r>
            <a:endParaRPr lang="en-GB" sz="28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514350" lvl="0" indent="-514350">
              <a:buFont typeface="+mj-lt"/>
              <a:buAutoNum type="arabicPeriod" startAt="3"/>
            </a:pPr>
            <a:endParaRPr lang="en-GB" sz="28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 defTabSz="447675">
              <a:buNone/>
            </a:pPr>
            <a:r>
              <a:rPr lang="en-GB" sz="280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4. Draw </a:t>
            </a: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 line that extends from the left-hand </a:t>
            </a:r>
            <a:r>
              <a:rPr lang="en-GB" sz="280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side 	of </a:t>
            </a: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the box at </a:t>
            </a:r>
            <a:r>
              <a:rPr lang="en-GB" sz="2800" dirty="0" err="1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Q</a:t>
            </a:r>
            <a:r>
              <a:rPr lang="en-GB" sz="2800" baseline="-25000" dirty="0" err="1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1</a:t>
            </a: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 to the smallest value in the </a:t>
            </a:r>
            <a:r>
              <a:rPr lang="en-GB" sz="280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data 	set</a:t>
            </a: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, marked by a small vertical line; create </a:t>
            </a:r>
            <a:r>
              <a:rPr lang="en-GB" sz="280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 	corresponding </a:t>
            </a: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line that joins the right-side of </a:t>
            </a:r>
            <a:r>
              <a:rPr lang="en-GB" sz="280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the 	box </a:t>
            </a: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at </a:t>
            </a:r>
            <a:r>
              <a:rPr lang="en-GB" sz="2800" dirty="0" err="1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Q</a:t>
            </a:r>
            <a:r>
              <a:rPr lang="en-GB" sz="2800" baseline="-25000" dirty="0" err="1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3</a:t>
            </a: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 to the largest value in the data set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Essential Guide to Business Statistics</a:t>
            </a:r>
          </a:p>
        </p:txBody>
      </p:sp>
    </p:spTree>
    <p:extLst>
      <p:ext uri="{BB962C8B-B14F-4D97-AF65-F5344CB8AC3E}">
        <p14:creationId xmlns:p14="http://schemas.microsoft.com/office/powerpoint/2010/main" val="76364983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Box Plot –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536503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Ages of the top ten wealthiest male billionaires</a:t>
            </a:r>
          </a:p>
          <a:p>
            <a:pPr marL="0" indent="0">
              <a:buNone/>
            </a:pP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graphicFrame>
        <p:nvGraphicFramePr>
          <p:cNvPr id="11" name="Table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58292034"/>
              </p:ext>
            </p:extLst>
          </p:nvPr>
        </p:nvGraphicFramePr>
        <p:xfrm>
          <a:off x="683568" y="2204864"/>
          <a:ext cx="7272808" cy="864096"/>
        </p:xfrm>
        <a:graphic>
          <a:graphicData uri="http://schemas.openxmlformats.org/drawingml/2006/table">
            <a:tbl>
              <a:tblPr firstRow="1" firstCol="1" bandRow="1"/>
              <a:tblGrid>
                <a:gridCol w="145358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5480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5480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45480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45480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49833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minimum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400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Q</a:t>
                      </a:r>
                      <a:r>
                        <a:rPr lang="en-GB" sz="2400" baseline="-25000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  <a:endParaRPr lang="en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median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Q</a:t>
                      </a:r>
                      <a:r>
                        <a:rPr lang="en-GB" sz="2400" baseline="-25000">
                          <a:effectLst/>
                          <a:latin typeface="Calibri"/>
                          <a:ea typeface="Calibri"/>
                          <a:cs typeface="Times New Roman"/>
                        </a:rPr>
                        <a:t>3</a:t>
                      </a:r>
                      <a:endParaRPr lang="en-GB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maximum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6004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45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66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72.5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78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85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pic>
        <p:nvPicPr>
          <p:cNvPr id="6" name="Picture 5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348216"/>
            <a:ext cx="6624736" cy="2376264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Essential Guide to Business Statistics</a:t>
            </a:r>
          </a:p>
        </p:txBody>
      </p:sp>
    </p:spTree>
    <p:extLst>
      <p:ext uri="{BB962C8B-B14F-4D97-AF65-F5344CB8AC3E}">
        <p14:creationId xmlns:p14="http://schemas.microsoft.com/office/powerpoint/2010/main" val="23043238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Comparing Box Plots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3204" y="3933056"/>
            <a:ext cx="8229600" cy="2625155"/>
          </a:xfrm>
        </p:spPr>
        <p:txBody>
          <a:bodyPr>
            <a:normAutofit lnSpcReduction="10000"/>
          </a:bodyPr>
          <a:lstStyle/>
          <a:p>
            <a:pPr lvl="0"/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The median age for the males is greater than the median age for </a:t>
            </a:r>
            <a:r>
              <a:rPr lang="en-GB" sz="280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the females</a:t>
            </a:r>
          </a:p>
          <a:p>
            <a:pPr lvl="0"/>
            <a:endParaRPr lang="en-GB" sz="12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lvl="0"/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The range for each gender is </a:t>
            </a:r>
            <a:r>
              <a:rPr lang="en-GB" sz="280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fairly similar</a:t>
            </a:r>
          </a:p>
          <a:p>
            <a:pPr lvl="0"/>
            <a:endParaRPr lang="en-GB" sz="11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lvl="0"/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The interquartile range for males is smaller than for females</a:t>
            </a:r>
          </a:p>
        </p:txBody>
      </p:sp>
      <p:pic>
        <p:nvPicPr>
          <p:cNvPr id="4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261877"/>
            <a:ext cx="5112568" cy="2527163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Essential Guide to Business Statistics</a:t>
            </a:r>
          </a:p>
        </p:txBody>
      </p:sp>
    </p:spTree>
    <p:extLst>
      <p:ext uri="{BB962C8B-B14F-4D97-AF65-F5344CB8AC3E}">
        <p14:creationId xmlns:p14="http://schemas.microsoft.com/office/powerpoint/2010/main" val="45105540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Identifying Outliers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435280" cy="4525963"/>
          </a:xfrm>
        </p:spPr>
        <p:txBody>
          <a:bodyPr>
            <a:noAutofit/>
          </a:bodyPr>
          <a:lstStyle/>
          <a:p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We can identify outliers using a rule-based technique which is preferable to relying on </a:t>
            </a:r>
            <a:r>
              <a:rPr lang="en-GB" sz="280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subjective judgement</a:t>
            </a:r>
            <a:br>
              <a:rPr lang="en-GB" sz="280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</a:br>
            <a:endParaRPr lang="en-GB" sz="10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 value in the data set is classified as an outlier if it is positioned:</a:t>
            </a:r>
          </a:p>
          <a:p>
            <a:pPr lvl="1"/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less than 1.5 times the interquartile range below the first quartile </a:t>
            </a:r>
          </a:p>
          <a:p>
            <a:pPr marL="457200" lvl="1" indent="0">
              <a:buNone/>
            </a:pPr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or </a:t>
            </a:r>
          </a:p>
          <a:p>
            <a:pPr lvl="1"/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more than 1.5 times the interquartile range above the third quartile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Essential Guide to Business Statistics</a:t>
            </a:r>
          </a:p>
        </p:txBody>
      </p:sp>
    </p:spTree>
    <p:extLst>
      <p:ext uri="{BB962C8B-B14F-4D97-AF65-F5344CB8AC3E}">
        <p14:creationId xmlns:p14="http://schemas.microsoft.com/office/powerpoint/2010/main" val="285801991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Limits for Outliers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525963"/>
          </a:xfrm>
        </p:spPr>
        <p:txBody>
          <a:bodyPr>
            <a:noAutofit/>
          </a:bodyPr>
          <a:lstStyle/>
          <a:p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As part of the method for constructing a modified box plot, we determine the lower and upper limits for a data set:</a:t>
            </a:r>
          </a:p>
          <a:p>
            <a:pPr marL="400050" lvl="1" indent="0" algn="ctr">
              <a:buNone/>
            </a:pPr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lower limit = lower quartile </a:t>
            </a:r>
            <a:r>
              <a:rPr lang="en-GB" dirty="0" err="1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Q</a:t>
            </a:r>
            <a:r>
              <a:rPr lang="en-GB" baseline="-25000" dirty="0" err="1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1</a:t>
            </a:r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 – 1.5 x </a:t>
            </a:r>
            <a:r>
              <a:rPr lang="en-GB" dirty="0" err="1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IQR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400050" lvl="1" indent="0" algn="ctr">
              <a:buNone/>
            </a:pPr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upper limit = upper quartile </a:t>
            </a:r>
            <a:r>
              <a:rPr lang="en-GB" dirty="0" err="1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Q</a:t>
            </a:r>
            <a:r>
              <a:rPr lang="en-GB" baseline="-25000" dirty="0" err="1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3</a:t>
            </a:r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 + 1.5 x </a:t>
            </a:r>
            <a:r>
              <a:rPr lang="en-GB" dirty="0" err="1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IQR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400050" lvl="1" indent="0" algn="ctr">
              <a:buNone/>
            </a:pP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Any data values that are positioned below the lower limit or above the upper limit are then identified as outliers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Essential Guide to Business Statistics</a:t>
            </a:r>
          </a:p>
        </p:txBody>
      </p:sp>
    </p:spTree>
    <p:extLst>
      <p:ext uri="{BB962C8B-B14F-4D97-AF65-F5344CB8AC3E}">
        <p14:creationId xmlns:p14="http://schemas.microsoft.com/office/powerpoint/2010/main" val="145168551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Outliers –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484784"/>
            <a:ext cx="8280920" cy="496855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30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Ages of the top ten wealthiest male billionaires</a:t>
            </a:r>
          </a:p>
          <a:p>
            <a:pPr marL="0" indent="0">
              <a:buNone/>
            </a:pPr>
            <a:endParaRPr lang="en-GB" sz="30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endParaRPr lang="en-GB" sz="300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endParaRPr lang="en-GB" sz="300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r>
              <a:rPr lang="en-GB" sz="300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lower </a:t>
            </a:r>
            <a:r>
              <a:rPr lang="en-GB" sz="30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limit</a:t>
            </a:r>
          </a:p>
          <a:p>
            <a:pPr marL="0" indent="0">
              <a:buNone/>
            </a:pPr>
            <a:r>
              <a:rPr lang="en-GB" sz="3000" dirty="0" err="1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Q</a:t>
            </a:r>
            <a:r>
              <a:rPr lang="en-GB" sz="3000" baseline="-25000" dirty="0" err="1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1</a:t>
            </a:r>
            <a:r>
              <a:rPr lang="en-GB" sz="30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 – 1.5 x </a:t>
            </a:r>
            <a:r>
              <a:rPr lang="en-GB" sz="3000" dirty="0" err="1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IQR</a:t>
            </a:r>
            <a:r>
              <a:rPr lang="en-GB" sz="30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 = 66 – (1.5 x (78-66)) =  66 – 18 = 48</a:t>
            </a:r>
          </a:p>
          <a:p>
            <a:pPr marL="0" indent="0">
              <a:buNone/>
            </a:pPr>
            <a:r>
              <a:rPr lang="en-GB" sz="30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upper limit</a:t>
            </a:r>
          </a:p>
          <a:p>
            <a:pPr marL="0" indent="0">
              <a:buNone/>
            </a:pPr>
            <a:r>
              <a:rPr lang="en-GB" sz="3000" dirty="0" err="1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Q</a:t>
            </a:r>
            <a:r>
              <a:rPr lang="en-GB" sz="3000" baseline="-25000" dirty="0" err="1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3</a:t>
            </a:r>
            <a:r>
              <a:rPr lang="en-GB" sz="30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 + 1.5 x </a:t>
            </a:r>
            <a:r>
              <a:rPr lang="en-GB" sz="3000" dirty="0" err="1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IQR</a:t>
            </a:r>
            <a:r>
              <a:rPr lang="en-GB" sz="30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 = 78 + (1.5 x (78-66)) =  78 + 18 = 96</a:t>
            </a:r>
          </a:p>
          <a:p>
            <a:pPr marL="0" indent="0">
              <a:buNone/>
            </a:pPr>
            <a:endParaRPr lang="en-GB" sz="30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r>
              <a:rPr lang="en-GB" sz="30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The data value “45” is below the lower limit of 48, so this age as an outlier; there are no further outliers to be identified</a:t>
            </a:r>
          </a:p>
          <a:p>
            <a:pPr marL="0" indent="0">
              <a:buNone/>
            </a:pPr>
            <a:endParaRPr lang="en-GB" sz="20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20660334"/>
              </p:ext>
            </p:extLst>
          </p:nvPr>
        </p:nvGraphicFramePr>
        <p:xfrm>
          <a:off x="1475656" y="2204864"/>
          <a:ext cx="5487490" cy="576064"/>
        </p:xfrm>
        <a:graphic>
          <a:graphicData uri="http://schemas.openxmlformats.org/drawingml/2006/table">
            <a:tbl>
              <a:tblPr firstRow="1" firstCol="1" bandRow="1"/>
              <a:tblGrid>
                <a:gridCol w="54874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4874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4874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4874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54874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548749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548749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548749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548749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548749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</a:tblGrid>
              <a:tr h="576064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45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64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66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69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72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73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77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78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83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85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Essential Guide to Business Statistics</a:t>
            </a:r>
          </a:p>
        </p:txBody>
      </p:sp>
    </p:spTree>
    <p:extLst>
      <p:ext uri="{BB962C8B-B14F-4D97-AF65-F5344CB8AC3E}">
        <p14:creationId xmlns:p14="http://schemas.microsoft.com/office/powerpoint/2010/main" val="32629987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Modified Box Plots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484784"/>
            <a:ext cx="8280920" cy="4525963"/>
          </a:xfrm>
        </p:spPr>
        <p:txBody>
          <a:bodyPr>
            <a:noAutofit/>
          </a:bodyPr>
          <a:lstStyle/>
          <a:p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Outliers are highlighted on a modified box plot using an asterisk (*) or an </a:t>
            </a:r>
            <a:r>
              <a:rPr lang="en-GB" sz="280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equivalent symbol</a:t>
            </a:r>
          </a:p>
          <a:p>
            <a:endParaRPr lang="en-GB" sz="10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If there are outliers in the lower data values, the extension line on the left-side of the box is shortened so that it reaches the smallest data value that is not </a:t>
            </a:r>
            <a:r>
              <a:rPr lang="en-GB" sz="280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an outlier</a:t>
            </a:r>
          </a:p>
          <a:p>
            <a:endParaRPr lang="en-GB" sz="10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If outliers are identified in the upper part of the data set, the right-side line is shortened to the largest data value that is not an outlier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Essential Guide to Business Statistics</a:t>
            </a:r>
          </a:p>
        </p:txBody>
      </p:sp>
    </p:spTree>
    <p:extLst>
      <p:ext uri="{BB962C8B-B14F-4D97-AF65-F5344CB8AC3E}">
        <p14:creationId xmlns:p14="http://schemas.microsoft.com/office/powerpoint/2010/main" val="360458018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Variance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525963"/>
          </a:xfrm>
        </p:spPr>
        <p:txBody>
          <a:bodyPr>
            <a:noAutofit/>
          </a:bodyPr>
          <a:lstStyle/>
          <a:p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The variance provides an indication of variability by considering the distance of each data value from the mean of the </a:t>
            </a:r>
            <a:r>
              <a:rPr lang="en-GB" sz="280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data set</a:t>
            </a:r>
          </a:p>
          <a:p>
            <a:endParaRPr lang="en-GB" sz="10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This distance is called </a:t>
            </a:r>
            <a:r>
              <a:rPr lang="en-GB" sz="280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the deviation</a:t>
            </a:r>
          </a:p>
          <a:p>
            <a:endParaRPr lang="en-GB" sz="10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We may choose to calculate the total deviation of the individual values from the mean but this will equal zero for every set of data: the totals of the positive and negative deviations will exactly cancel each other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Essential Guide to Business Statistics</a:t>
            </a:r>
          </a:p>
        </p:txBody>
      </p:sp>
    </p:spTree>
    <p:extLst>
      <p:ext uri="{BB962C8B-B14F-4D97-AF65-F5344CB8AC3E}">
        <p14:creationId xmlns:p14="http://schemas.microsoft.com/office/powerpoint/2010/main" val="324388388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Variance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351309"/>
                <a:ext cx="8229600" cy="4525963"/>
              </a:xfrm>
            </p:spPr>
            <p:txBody>
              <a:bodyPr>
                <a:noAutofit/>
              </a:bodyPr>
              <a:lstStyle/>
              <a:p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Our variance calculation actually involves squaring each deviation and then finding the average of these </a:t>
                </a:r>
                <a:r>
                  <a:rPr lang="en-GB" sz="280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squared values</a:t>
                </a:r>
              </a:p>
              <a:p>
                <a:endParaRPr lang="en-GB" sz="10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We are provided with a measure of dispersion in which each individual data value contributes to the </a:t>
                </a:r>
                <a:r>
                  <a:rPr lang="en-GB" sz="280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final result</a:t>
                </a:r>
              </a:p>
              <a:p>
                <a:endParaRPr lang="en-GB" sz="10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We distinguish between the variance calculated for population data,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800" i="1">
                            <a:latin typeface="Cambria Math"/>
                          </a:rPr>
                          <m:t>𝜎</m:t>
                        </m:r>
                      </m:e>
                      <m:sup>
                        <m:r>
                          <a:rPr lang="en-GB" sz="2800" i="1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, and the variance calculated for sample data,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800" i="1">
                            <a:latin typeface="Cambria Math"/>
                          </a:rPr>
                          <m:t>𝑠</m:t>
                        </m:r>
                      </m:e>
                      <m:sup>
                        <m:r>
                          <a:rPr lang="en-GB" sz="2800" i="1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en-GB" sz="28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351309"/>
                <a:ext cx="8229600" cy="4525963"/>
              </a:xfrm>
              <a:blipFill rotWithShape="1">
                <a:blip r:embed="rId2"/>
                <a:stretch>
                  <a:fillRect l="-1259" t="-1348" r="-1630" b="-256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Essential Guide to Business Statistics</a:t>
            </a:r>
          </a:p>
        </p:txBody>
      </p:sp>
    </p:spTree>
    <p:extLst>
      <p:ext uri="{BB962C8B-B14F-4D97-AF65-F5344CB8AC3E}">
        <p14:creationId xmlns:p14="http://schemas.microsoft.com/office/powerpoint/2010/main" val="374782176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Standard Deviation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351309"/>
                <a:ext cx="8229600" cy="4525963"/>
              </a:xfrm>
            </p:spPr>
            <p:txBody>
              <a:bodyPr>
                <a:noAutofit/>
              </a:bodyPr>
              <a:lstStyle/>
              <a:p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Since the calculation for the variance of a data set involves squaring the deviations, the units of measurement are also squared</a:t>
                </a:r>
              </a:p>
              <a:p>
                <a:endParaRPr lang="en-GB" sz="28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We can return to the units of measurement of the original data by taking the positive square root of the variance: this measure of dispersion is known as the standard deviation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r>
                      <a:rPr lang="en-GB" sz="2800" i="1">
                        <a:latin typeface="Cambria Math"/>
                      </a:rPr>
                      <m:t>𝜎</m:t>
                    </m:r>
                    <m:r>
                      <a:rPr lang="en-GB" sz="2800" i="1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en-GB" sz="2800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sz="2800" i="1">
                                <a:latin typeface="Cambria Math"/>
                              </a:rPr>
                              <m:t>𝜎</m:t>
                            </m:r>
                          </m:e>
                          <m:sup>
                            <m:r>
                              <a:rPr lang="en-GB" sz="2800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e>
                    </m:rad>
                  </m:oMath>
                </a14:m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and </a:t>
                </a:r>
                <a14:m>
                  <m:oMath xmlns:m="http://schemas.openxmlformats.org/officeDocument/2006/math">
                    <m:r>
                      <a:rPr lang="en-GB" sz="2800" i="1">
                        <a:latin typeface="Cambria Math"/>
                      </a:rPr>
                      <m:t>𝑠</m:t>
                    </m:r>
                    <m:r>
                      <a:rPr lang="en-GB" sz="2800" i="1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en-GB" sz="2800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sz="2800" i="1">
                                <a:latin typeface="Cambria Math"/>
                              </a:rPr>
                              <m:t>𝑠</m:t>
                            </m:r>
                          </m:e>
                          <m:sup>
                            <m:r>
                              <a:rPr lang="en-GB" sz="2800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e>
                    </m:rad>
                  </m:oMath>
                </a14:m>
                <a:endParaRPr lang="en-GB" sz="28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351309"/>
                <a:ext cx="8229600" cy="4525963"/>
              </a:xfrm>
              <a:blipFill rotWithShape="1">
                <a:blip r:embed="rId2"/>
                <a:stretch>
                  <a:fillRect l="-1259" t="-1348" r="-96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Essential Guide to Business Statistics</a:t>
            </a:r>
          </a:p>
        </p:txBody>
      </p:sp>
    </p:spTree>
    <p:extLst>
      <p:ext uri="{BB962C8B-B14F-4D97-AF65-F5344CB8AC3E}">
        <p14:creationId xmlns:p14="http://schemas.microsoft.com/office/powerpoint/2010/main" val="53950587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Interpretation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51309"/>
            <a:ext cx="8229600" cy="4525963"/>
          </a:xfrm>
        </p:spPr>
        <p:txBody>
          <a:bodyPr>
            <a:noAutofit/>
          </a:bodyPr>
          <a:lstStyle/>
          <a:p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In terms of interpretation, the variance and standard deviation provide us with a measure of variability in relation to the mean of the </a:t>
            </a:r>
            <a:r>
              <a:rPr lang="en-GB" sz="280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data set</a:t>
            </a:r>
          </a:p>
          <a:p>
            <a:endParaRPr lang="en-GB" sz="28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 large value indicates that the data values are spread out from </a:t>
            </a:r>
            <a:r>
              <a:rPr lang="en-GB" sz="280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the mean</a:t>
            </a:r>
          </a:p>
          <a:p>
            <a:endParaRPr lang="en-GB" sz="28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If a data set contains many values that are close to the mean, then its variance and standard deviation will be small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Essential Guide to Business Statistics</a:t>
            </a:r>
          </a:p>
        </p:txBody>
      </p:sp>
    </p:spTree>
    <p:extLst>
      <p:ext uri="{BB962C8B-B14F-4D97-AF65-F5344CB8AC3E}">
        <p14:creationId xmlns:p14="http://schemas.microsoft.com/office/powerpoint/2010/main" val="415052501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Coefficient of Variation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51309"/>
            <a:ext cx="8229600" cy="4525963"/>
          </a:xfrm>
        </p:spPr>
        <p:txBody>
          <a:bodyPr>
            <a:noAutofit/>
          </a:bodyPr>
          <a:lstStyle/>
          <a:p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When we want to compare two data sets we cannot use the standard deviation if the data sets have different units of measurement</a:t>
            </a:r>
          </a:p>
          <a:p>
            <a:endParaRPr lang="en-GB" sz="28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The coefficient of variation is a measure of dispersion that can be used as an alternative</a:t>
            </a:r>
          </a:p>
          <a:p>
            <a:endParaRPr lang="en-GB" sz="28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It expresses the standard deviation as a percentage of the mean: it relates the variability of the data values to the mean of the data set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Essential Guide to Business Statistics</a:t>
            </a:r>
          </a:p>
        </p:txBody>
      </p:sp>
    </p:spTree>
    <p:extLst>
      <p:ext uri="{BB962C8B-B14F-4D97-AF65-F5344CB8AC3E}">
        <p14:creationId xmlns:p14="http://schemas.microsoft.com/office/powerpoint/2010/main" val="266772747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Advantages and Disadvantages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43686447"/>
              </p:ext>
            </p:extLst>
          </p:nvPr>
        </p:nvGraphicFramePr>
        <p:xfrm>
          <a:off x="395536" y="1844824"/>
          <a:ext cx="8424937" cy="4320480"/>
        </p:xfrm>
        <a:graphic>
          <a:graphicData uri="http://schemas.openxmlformats.org/drawingml/2006/table">
            <a:tbl>
              <a:tblPr firstRow="1" firstCol="1" bandRow="1"/>
              <a:tblGrid>
                <a:gridCol w="208823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5212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1216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8700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292242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293164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86409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range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interquartile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range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variance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standard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deviation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coefficient of variation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6409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easy to calculate and interpret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yes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yes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no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no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no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6409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uses all of the data values in the set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no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no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yes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yes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yes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6409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is influenced by extreme values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yes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no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yes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yes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yes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6409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useful for comparing data sets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yes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yes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no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no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yes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Essential Guide to Business Statistics</a:t>
            </a:r>
          </a:p>
        </p:txBody>
      </p:sp>
    </p:spTree>
    <p:extLst>
      <p:ext uri="{BB962C8B-B14F-4D97-AF65-F5344CB8AC3E}">
        <p14:creationId xmlns:p14="http://schemas.microsoft.com/office/powerpoint/2010/main" val="201920938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4" descr="http://coltrane.wiley.com/ColtraneJ/dataviews/productDataView.run?imageId=1598721&amp;imageTypeId=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7530" y="819993"/>
            <a:ext cx="3086100" cy="4019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79228" y="4967436"/>
            <a:ext cx="7297190" cy="11233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800" b="1" dirty="0">
                <a:solidFill>
                  <a:srgbClr val="FF3300"/>
                </a:solidFill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An Essential Guide to Business Statistics</a:t>
            </a:r>
          </a:p>
          <a:p>
            <a:pPr algn="ctr"/>
            <a:endParaRPr lang="en-GB" sz="1100" b="1" dirty="0">
              <a:solidFill>
                <a:srgbClr val="FF3300"/>
              </a:solidFill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algn="ctr"/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Dawn Willoughby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Essential Guide to Business Statistics</a:t>
            </a:r>
          </a:p>
        </p:txBody>
      </p:sp>
    </p:spTree>
    <p:extLst>
      <p:ext uri="{BB962C8B-B14F-4D97-AF65-F5344CB8AC3E}">
        <p14:creationId xmlns:p14="http://schemas.microsoft.com/office/powerpoint/2010/main" val="3439544304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2453</Words>
  <Application>Microsoft Office PowerPoint</Application>
  <PresentationFormat>On-screen Show (4:3)</PresentationFormat>
  <Paragraphs>403</Paragraphs>
  <Slides>32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7" baseType="lpstr">
      <vt:lpstr>Liberation Sans</vt:lpstr>
      <vt:lpstr>Arial</vt:lpstr>
      <vt:lpstr>Calibri</vt:lpstr>
      <vt:lpstr>Cambria Math</vt:lpstr>
      <vt:lpstr>1_Office Theme</vt:lpstr>
      <vt:lpstr>Lecture 3  Measures of Dispersion</vt:lpstr>
      <vt:lpstr>Measures of Dispersion</vt:lpstr>
      <vt:lpstr>Introduction</vt:lpstr>
      <vt:lpstr>Range</vt:lpstr>
      <vt:lpstr>Range</vt:lpstr>
      <vt:lpstr>Quartiles</vt:lpstr>
      <vt:lpstr>Quartiles</vt:lpstr>
      <vt:lpstr>Finding Quartiles</vt:lpstr>
      <vt:lpstr>Quartiles – Example 1</vt:lpstr>
      <vt:lpstr>Quartiles – Example 1</vt:lpstr>
      <vt:lpstr>Quartiles – Example 2</vt:lpstr>
      <vt:lpstr>Quartiles – Example 2</vt:lpstr>
      <vt:lpstr>Interquartile Range</vt:lpstr>
      <vt:lpstr>Interquartile Range</vt:lpstr>
      <vt:lpstr>Five-Number Summary</vt:lpstr>
      <vt:lpstr>Five-Number Summary – Example</vt:lpstr>
      <vt:lpstr>Box Plots</vt:lpstr>
      <vt:lpstr>Drawing a Box Plot</vt:lpstr>
      <vt:lpstr>Drawing a Box Plot</vt:lpstr>
      <vt:lpstr>Box Plot – Example</vt:lpstr>
      <vt:lpstr>Comparing Box Plots</vt:lpstr>
      <vt:lpstr>Identifying Outliers</vt:lpstr>
      <vt:lpstr>Limits for Outliers</vt:lpstr>
      <vt:lpstr>Outliers – Example</vt:lpstr>
      <vt:lpstr>Modified Box Plots</vt:lpstr>
      <vt:lpstr>Variance</vt:lpstr>
      <vt:lpstr>Variance</vt:lpstr>
      <vt:lpstr>Standard Deviation</vt:lpstr>
      <vt:lpstr>Interpretation</vt:lpstr>
      <vt:lpstr>Coefficient of Variation</vt:lpstr>
      <vt:lpstr>Advantages and Disadvantages</vt:lpstr>
      <vt:lpstr>PowerPoint Presentation</vt:lpstr>
    </vt:vector>
  </TitlesOfParts>
  <Company>University of Reading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4  Measures of Central Tendency</dc:title>
  <dc:creator>Dawn Willoughby</dc:creator>
  <cp:lastModifiedBy>Irina Neaga</cp:lastModifiedBy>
  <cp:revision>70</cp:revision>
  <dcterms:created xsi:type="dcterms:W3CDTF">2013-03-25T09:11:48Z</dcterms:created>
  <dcterms:modified xsi:type="dcterms:W3CDTF">2025-11-12T09:33:47Z</dcterms:modified>
</cp:coreProperties>
</file>