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sldIdLst>
    <p:sldId id="256" r:id="rId2"/>
    <p:sldId id="293" r:id="rId3"/>
    <p:sldId id="258" r:id="rId4"/>
    <p:sldId id="262" r:id="rId5"/>
    <p:sldId id="301" r:id="rId6"/>
    <p:sldId id="284" r:id="rId7"/>
    <p:sldId id="285" r:id="rId8"/>
    <p:sldId id="286" r:id="rId9"/>
    <p:sldId id="276" r:id="rId10"/>
    <p:sldId id="290" r:id="rId11"/>
    <p:sldId id="292" r:id="rId12"/>
    <p:sldId id="275" r:id="rId13"/>
    <p:sldId id="273" r:id="rId14"/>
    <p:sldId id="274" r:id="rId15"/>
    <p:sldId id="265" r:id="rId16"/>
    <p:sldId id="300" r:id="rId17"/>
    <p:sldId id="295" r:id="rId18"/>
    <p:sldId id="296" r:id="rId19"/>
    <p:sldId id="297" r:id="rId20"/>
    <p:sldId id="299" r:id="rId21"/>
    <p:sldId id="269" r:id="rId22"/>
    <p:sldId id="270" r:id="rId23"/>
    <p:sldId id="271" r:id="rId24"/>
    <p:sldId id="272"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7" autoAdjust="0"/>
    <p:restoredTop sz="94660"/>
  </p:normalViewPr>
  <p:slideViewPr>
    <p:cSldViewPr snapToGrid="0">
      <p:cViewPr varScale="1">
        <p:scale>
          <a:sx n="115" d="100"/>
          <a:sy n="115" d="100"/>
        </p:scale>
        <p:origin x="258" y="-4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1D64FF-B0D4-4797-B0CF-D180712F17BB}" type="doc">
      <dgm:prSet loTypeId="urn:microsoft.com/office/officeart/2005/8/layout/cycle2" loCatId="cycle" qsTypeId="urn:microsoft.com/office/officeart/2005/8/quickstyle/3d7" qsCatId="3D" csTypeId="urn:microsoft.com/office/officeart/2005/8/colors/colorful1" csCatId="colorful" phldr="1"/>
      <dgm:spPr/>
      <dgm:t>
        <a:bodyPr/>
        <a:lstStyle/>
        <a:p>
          <a:endParaRPr lang="en-GB"/>
        </a:p>
      </dgm:t>
    </dgm:pt>
    <dgm:pt modelId="{01592E98-7D7F-4331-A7E7-DAD0855C8A4A}">
      <dgm:prSet phldrT="[Text]"/>
      <dgm:spPr/>
      <dgm:t>
        <a:bodyPr/>
        <a:lstStyle/>
        <a:p>
          <a:r>
            <a:rPr lang="en-GB" b="1" i="0"/>
            <a:t>Make sure that good relationships are a priority</a:t>
          </a:r>
          <a:endParaRPr lang="en-GB"/>
        </a:p>
      </dgm:t>
    </dgm:pt>
    <dgm:pt modelId="{87A0BCFB-C635-4767-B634-73C9A2427EB3}" type="parTrans" cxnId="{6211715B-E4BC-413D-9557-C14C53194198}">
      <dgm:prSet/>
      <dgm:spPr/>
      <dgm:t>
        <a:bodyPr/>
        <a:lstStyle/>
        <a:p>
          <a:endParaRPr lang="en-GB"/>
        </a:p>
      </dgm:t>
    </dgm:pt>
    <dgm:pt modelId="{5E509CC7-583A-450D-AC8A-E9DC88FE62E4}" type="sibTrans" cxnId="{6211715B-E4BC-413D-9557-C14C53194198}">
      <dgm:prSet/>
      <dgm:spPr/>
      <dgm:t>
        <a:bodyPr/>
        <a:lstStyle/>
        <a:p>
          <a:endParaRPr lang="en-GB"/>
        </a:p>
      </dgm:t>
    </dgm:pt>
    <dgm:pt modelId="{A417653E-785D-4001-B144-CC3CF37ECE99}">
      <dgm:prSet phldrT="[Text]"/>
      <dgm:spPr/>
      <dgm:t>
        <a:bodyPr/>
        <a:lstStyle/>
        <a:p>
          <a:r>
            <a:rPr lang="en-GB" b="1" i="0"/>
            <a:t>Separate people from problems</a:t>
          </a:r>
          <a:endParaRPr lang="en-GB"/>
        </a:p>
      </dgm:t>
    </dgm:pt>
    <dgm:pt modelId="{44BE9ADC-C4AA-486C-9500-85EF78B960D4}" type="parTrans" cxnId="{1FA64CEB-40DA-4E76-B1D5-0EEC400BA6C7}">
      <dgm:prSet/>
      <dgm:spPr/>
      <dgm:t>
        <a:bodyPr/>
        <a:lstStyle/>
        <a:p>
          <a:endParaRPr lang="en-GB"/>
        </a:p>
      </dgm:t>
    </dgm:pt>
    <dgm:pt modelId="{30F3A544-E431-4D93-AC2D-8A0DA9C6C6D5}" type="sibTrans" cxnId="{1FA64CEB-40DA-4E76-B1D5-0EEC400BA6C7}">
      <dgm:prSet/>
      <dgm:spPr/>
      <dgm:t>
        <a:bodyPr/>
        <a:lstStyle/>
        <a:p>
          <a:endParaRPr lang="en-GB"/>
        </a:p>
      </dgm:t>
    </dgm:pt>
    <dgm:pt modelId="{CE7CA2D9-2C6F-450E-86B5-7D99D6791E58}">
      <dgm:prSet phldrT="[Text]"/>
      <dgm:spPr/>
      <dgm:t>
        <a:bodyPr/>
        <a:lstStyle/>
        <a:p>
          <a:r>
            <a:rPr lang="en-GB" b="1" i="0"/>
            <a:t>Listen carefully to different interests</a:t>
          </a:r>
          <a:endParaRPr lang="en-GB"/>
        </a:p>
      </dgm:t>
    </dgm:pt>
    <dgm:pt modelId="{6412B1FE-E1B1-49ED-8533-8B4D2A26BB63}" type="parTrans" cxnId="{BF09DAB0-4709-4399-BD7E-B2F7F0ED866D}">
      <dgm:prSet/>
      <dgm:spPr/>
      <dgm:t>
        <a:bodyPr/>
        <a:lstStyle/>
        <a:p>
          <a:endParaRPr lang="en-GB"/>
        </a:p>
      </dgm:t>
    </dgm:pt>
    <dgm:pt modelId="{D991E4A6-1B0D-4B8B-B0BA-190FD69A2236}" type="sibTrans" cxnId="{BF09DAB0-4709-4399-BD7E-B2F7F0ED866D}">
      <dgm:prSet/>
      <dgm:spPr/>
      <dgm:t>
        <a:bodyPr/>
        <a:lstStyle/>
        <a:p>
          <a:endParaRPr lang="en-GB"/>
        </a:p>
      </dgm:t>
    </dgm:pt>
    <dgm:pt modelId="{60539369-042A-4891-83C6-EBB689E3EE16}">
      <dgm:prSet phldrT="[Text]"/>
      <dgm:spPr/>
      <dgm:t>
        <a:bodyPr/>
        <a:lstStyle/>
        <a:p>
          <a:r>
            <a:rPr lang="en-GB" b="1" i="0"/>
            <a:t>Listen first, talk second</a:t>
          </a:r>
          <a:endParaRPr lang="en-GB"/>
        </a:p>
      </dgm:t>
    </dgm:pt>
    <dgm:pt modelId="{31D3ACBA-5E89-4B60-9024-17733E9E37D8}" type="parTrans" cxnId="{9EA02EBE-A40A-48E5-A7F4-B4F6CBD5154B}">
      <dgm:prSet/>
      <dgm:spPr/>
      <dgm:t>
        <a:bodyPr/>
        <a:lstStyle/>
        <a:p>
          <a:endParaRPr lang="en-GB"/>
        </a:p>
      </dgm:t>
    </dgm:pt>
    <dgm:pt modelId="{9C2E06AD-C4F7-49C8-ACE8-23F914B3DCE1}" type="sibTrans" cxnId="{9EA02EBE-A40A-48E5-A7F4-B4F6CBD5154B}">
      <dgm:prSet/>
      <dgm:spPr/>
      <dgm:t>
        <a:bodyPr/>
        <a:lstStyle/>
        <a:p>
          <a:endParaRPr lang="en-GB"/>
        </a:p>
      </dgm:t>
    </dgm:pt>
    <dgm:pt modelId="{8C756F67-CAE6-40CE-A5C4-E232C81ECB4F}">
      <dgm:prSet phldrT="[Text]"/>
      <dgm:spPr/>
      <dgm:t>
        <a:bodyPr/>
        <a:lstStyle/>
        <a:p>
          <a:r>
            <a:rPr lang="en-GB" b="1" i="0"/>
            <a:t>Set out the "facts."</a:t>
          </a:r>
          <a:r>
            <a:rPr lang="en-GB" b="0" i="0"/>
            <a:t> </a:t>
          </a:r>
          <a:endParaRPr lang="en-GB"/>
        </a:p>
      </dgm:t>
    </dgm:pt>
    <dgm:pt modelId="{136CC5CC-CF3B-4919-9544-45CB0818DDD9}" type="parTrans" cxnId="{73F4F8D7-C43D-461E-A991-CCFBD943886E}">
      <dgm:prSet/>
      <dgm:spPr/>
      <dgm:t>
        <a:bodyPr/>
        <a:lstStyle/>
        <a:p>
          <a:endParaRPr lang="en-GB"/>
        </a:p>
      </dgm:t>
    </dgm:pt>
    <dgm:pt modelId="{9B8017F3-8D0D-496C-AD41-465DF578E9FC}" type="sibTrans" cxnId="{73F4F8D7-C43D-461E-A991-CCFBD943886E}">
      <dgm:prSet/>
      <dgm:spPr/>
      <dgm:t>
        <a:bodyPr/>
        <a:lstStyle/>
        <a:p>
          <a:endParaRPr lang="en-GB"/>
        </a:p>
      </dgm:t>
    </dgm:pt>
    <dgm:pt modelId="{05927379-87CF-45AE-8871-FB1A943B9BC8}">
      <dgm:prSet phldrT="[Text]"/>
      <dgm:spPr/>
      <dgm:t>
        <a:bodyPr/>
        <a:lstStyle/>
        <a:p>
          <a:r>
            <a:rPr lang="en-GB" b="1" i="0"/>
            <a:t>Explore options together</a:t>
          </a:r>
          <a:r>
            <a:rPr lang="en-GB" b="0" i="0"/>
            <a:t> </a:t>
          </a:r>
          <a:endParaRPr lang="en-GB"/>
        </a:p>
      </dgm:t>
    </dgm:pt>
    <dgm:pt modelId="{B9AE8405-E393-4115-85EB-FEA41132283D}" type="parTrans" cxnId="{0E2BF60C-ADD7-42AE-9B73-A9DF28A5B0F9}">
      <dgm:prSet/>
      <dgm:spPr/>
      <dgm:t>
        <a:bodyPr/>
        <a:lstStyle/>
        <a:p>
          <a:endParaRPr lang="en-GB"/>
        </a:p>
      </dgm:t>
    </dgm:pt>
    <dgm:pt modelId="{6BA1DB25-C711-49A9-8C93-7C1A71373ACA}" type="sibTrans" cxnId="{0E2BF60C-ADD7-42AE-9B73-A9DF28A5B0F9}">
      <dgm:prSet/>
      <dgm:spPr/>
      <dgm:t>
        <a:bodyPr/>
        <a:lstStyle/>
        <a:p>
          <a:endParaRPr lang="en-GB"/>
        </a:p>
      </dgm:t>
    </dgm:pt>
    <dgm:pt modelId="{7553644D-C230-4B5B-BDBC-08A39078E436}" type="pres">
      <dgm:prSet presAssocID="{911D64FF-B0D4-4797-B0CF-D180712F17BB}" presName="cycle" presStyleCnt="0">
        <dgm:presLayoutVars>
          <dgm:dir/>
          <dgm:resizeHandles val="exact"/>
        </dgm:presLayoutVars>
      </dgm:prSet>
      <dgm:spPr/>
      <dgm:t>
        <a:bodyPr/>
        <a:lstStyle/>
        <a:p>
          <a:endParaRPr lang="en-US"/>
        </a:p>
      </dgm:t>
    </dgm:pt>
    <dgm:pt modelId="{CEFF84FD-6550-428C-8AD3-1AD85FD43604}" type="pres">
      <dgm:prSet presAssocID="{01592E98-7D7F-4331-A7E7-DAD0855C8A4A}" presName="node" presStyleLbl="node1" presStyleIdx="0" presStyleCnt="6">
        <dgm:presLayoutVars>
          <dgm:bulletEnabled val="1"/>
        </dgm:presLayoutVars>
      </dgm:prSet>
      <dgm:spPr/>
      <dgm:t>
        <a:bodyPr/>
        <a:lstStyle/>
        <a:p>
          <a:endParaRPr lang="en-US"/>
        </a:p>
      </dgm:t>
    </dgm:pt>
    <dgm:pt modelId="{1BFC52D8-43A1-439E-B54F-E9CA84B52CCB}" type="pres">
      <dgm:prSet presAssocID="{5E509CC7-583A-450D-AC8A-E9DC88FE62E4}" presName="sibTrans" presStyleLbl="sibTrans2D1" presStyleIdx="0" presStyleCnt="6"/>
      <dgm:spPr/>
      <dgm:t>
        <a:bodyPr/>
        <a:lstStyle/>
        <a:p>
          <a:endParaRPr lang="en-US"/>
        </a:p>
      </dgm:t>
    </dgm:pt>
    <dgm:pt modelId="{93CBBAA8-9E07-4042-9D05-210BD8BF35E9}" type="pres">
      <dgm:prSet presAssocID="{5E509CC7-583A-450D-AC8A-E9DC88FE62E4}" presName="connectorText" presStyleLbl="sibTrans2D1" presStyleIdx="0" presStyleCnt="6"/>
      <dgm:spPr/>
      <dgm:t>
        <a:bodyPr/>
        <a:lstStyle/>
        <a:p>
          <a:endParaRPr lang="en-US"/>
        </a:p>
      </dgm:t>
    </dgm:pt>
    <dgm:pt modelId="{02701353-390D-4295-A0BE-4ABD91BE8817}" type="pres">
      <dgm:prSet presAssocID="{A417653E-785D-4001-B144-CC3CF37ECE99}" presName="node" presStyleLbl="node1" presStyleIdx="1" presStyleCnt="6">
        <dgm:presLayoutVars>
          <dgm:bulletEnabled val="1"/>
        </dgm:presLayoutVars>
      </dgm:prSet>
      <dgm:spPr/>
      <dgm:t>
        <a:bodyPr/>
        <a:lstStyle/>
        <a:p>
          <a:endParaRPr lang="en-US"/>
        </a:p>
      </dgm:t>
    </dgm:pt>
    <dgm:pt modelId="{6867A490-92FA-42DA-A1B5-219DAE446A07}" type="pres">
      <dgm:prSet presAssocID="{30F3A544-E431-4D93-AC2D-8A0DA9C6C6D5}" presName="sibTrans" presStyleLbl="sibTrans2D1" presStyleIdx="1" presStyleCnt="6"/>
      <dgm:spPr/>
      <dgm:t>
        <a:bodyPr/>
        <a:lstStyle/>
        <a:p>
          <a:endParaRPr lang="en-US"/>
        </a:p>
      </dgm:t>
    </dgm:pt>
    <dgm:pt modelId="{019EBF83-E0B9-450E-B074-0BB9EFD372B2}" type="pres">
      <dgm:prSet presAssocID="{30F3A544-E431-4D93-AC2D-8A0DA9C6C6D5}" presName="connectorText" presStyleLbl="sibTrans2D1" presStyleIdx="1" presStyleCnt="6"/>
      <dgm:spPr/>
      <dgm:t>
        <a:bodyPr/>
        <a:lstStyle/>
        <a:p>
          <a:endParaRPr lang="en-US"/>
        </a:p>
      </dgm:t>
    </dgm:pt>
    <dgm:pt modelId="{2AE5BC2F-2760-46DD-BBD5-63C618536F47}" type="pres">
      <dgm:prSet presAssocID="{CE7CA2D9-2C6F-450E-86B5-7D99D6791E58}" presName="node" presStyleLbl="node1" presStyleIdx="2" presStyleCnt="6">
        <dgm:presLayoutVars>
          <dgm:bulletEnabled val="1"/>
        </dgm:presLayoutVars>
      </dgm:prSet>
      <dgm:spPr/>
      <dgm:t>
        <a:bodyPr/>
        <a:lstStyle/>
        <a:p>
          <a:endParaRPr lang="en-US"/>
        </a:p>
      </dgm:t>
    </dgm:pt>
    <dgm:pt modelId="{4B8F1AB4-87C9-4ABB-AC2B-6E50A19D614F}" type="pres">
      <dgm:prSet presAssocID="{D991E4A6-1B0D-4B8B-B0BA-190FD69A2236}" presName="sibTrans" presStyleLbl="sibTrans2D1" presStyleIdx="2" presStyleCnt="6"/>
      <dgm:spPr/>
      <dgm:t>
        <a:bodyPr/>
        <a:lstStyle/>
        <a:p>
          <a:endParaRPr lang="en-US"/>
        </a:p>
      </dgm:t>
    </dgm:pt>
    <dgm:pt modelId="{5EE8A307-9860-446C-B8C2-8E6FA5C8301D}" type="pres">
      <dgm:prSet presAssocID="{D991E4A6-1B0D-4B8B-B0BA-190FD69A2236}" presName="connectorText" presStyleLbl="sibTrans2D1" presStyleIdx="2" presStyleCnt="6"/>
      <dgm:spPr/>
      <dgm:t>
        <a:bodyPr/>
        <a:lstStyle/>
        <a:p>
          <a:endParaRPr lang="en-US"/>
        </a:p>
      </dgm:t>
    </dgm:pt>
    <dgm:pt modelId="{F681ED26-EB0A-4074-AF3F-BC5F606970A5}" type="pres">
      <dgm:prSet presAssocID="{60539369-042A-4891-83C6-EBB689E3EE16}" presName="node" presStyleLbl="node1" presStyleIdx="3" presStyleCnt="6">
        <dgm:presLayoutVars>
          <dgm:bulletEnabled val="1"/>
        </dgm:presLayoutVars>
      </dgm:prSet>
      <dgm:spPr/>
      <dgm:t>
        <a:bodyPr/>
        <a:lstStyle/>
        <a:p>
          <a:endParaRPr lang="en-US"/>
        </a:p>
      </dgm:t>
    </dgm:pt>
    <dgm:pt modelId="{D0DE0939-43D0-4462-B833-C6923C05DCD2}" type="pres">
      <dgm:prSet presAssocID="{9C2E06AD-C4F7-49C8-ACE8-23F914B3DCE1}" presName="sibTrans" presStyleLbl="sibTrans2D1" presStyleIdx="3" presStyleCnt="6"/>
      <dgm:spPr/>
      <dgm:t>
        <a:bodyPr/>
        <a:lstStyle/>
        <a:p>
          <a:endParaRPr lang="en-US"/>
        </a:p>
      </dgm:t>
    </dgm:pt>
    <dgm:pt modelId="{A3234976-ECC8-47D9-A951-FEC49BE01C41}" type="pres">
      <dgm:prSet presAssocID="{9C2E06AD-C4F7-49C8-ACE8-23F914B3DCE1}" presName="connectorText" presStyleLbl="sibTrans2D1" presStyleIdx="3" presStyleCnt="6"/>
      <dgm:spPr/>
      <dgm:t>
        <a:bodyPr/>
        <a:lstStyle/>
        <a:p>
          <a:endParaRPr lang="en-US"/>
        </a:p>
      </dgm:t>
    </dgm:pt>
    <dgm:pt modelId="{778D2621-1764-4B9C-A2D3-B492F3DA8BD2}" type="pres">
      <dgm:prSet presAssocID="{8C756F67-CAE6-40CE-A5C4-E232C81ECB4F}" presName="node" presStyleLbl="node1" presStyleIdx="4" presStyleCnt="6">
        <dgm:presLayoutVars>
          <dgm:bulletEnabled val="1"/>
        </dgm:presLayoutVars>
      </dgm:prSet>
      <dgm:spPr/>
      <dgm:t>
        <a:bodyPr/>
        <a:lstStyle/>
        <a:p>
          <a:endParaRPr lang="en-US"/>
        </a:p>
      </dgm:t>
    </dgm:pt>
    <dgm:pt modelId="{F8B2091A-3E9D-44B2-AC0D-4130E9524365}" type="pres">
      <dgm:prSet presAssocID="{9B8017F3-8D0D-496C-AD41-465DF578E9FC}" presName="sibTrans" presStyleLbl="sibTrans2D1" presStyleIdx="4" presStyleCnt="6"/>
      <dgm:spPr/>
      <dgm:t>
        <a:bodyPr/>
        <a:lstStyle/>
        <a:p>
          <a:endParaRPr lang="en-US"/>
        </a:p>
      </dgm:t>
    </dgm:pt>
    <dgm:pt modelId="{CCFA79CB-B76B-48F1-A5F6-8F18EABA2DEF}" type="pres">
      <dgm:prSet presAssocID="{9B8017F3-8D0D-496C-AD41-465DF578E9FC}" presName="connectorText" presStyleLbl="sibTrans2D1" presStyleIdx="4" presStyleCnt="6"/>
      <dgm:spPr/>
      <dgm:t>
        <a:bodyPr/>
        <a:lstStyle/>
        <a:p>
          <a:endParaRPr lang="en-US"/>
        </a:p>
      </dgm:t>
    </dgm:pt>
    <dgm:pt modelId="{92AE0D68-AB86-4A22-8184-B251105E21E9}" type="pres">
      <dgm:prSet presAssocID="{05927379-87CF-45AE-8871-FB1A943B9BC8}" presName="node" presStyleLbl="node1" presStyleIdx="5" presStyleCnt="6">
        <dgm:presLayoutVars>
          <dgm:bulletEnabled val="1"/>
        </dgm:presLayoutVars>
      </dgm:prSet>
      <dgm:spPr/>
      <dgm:t>
        <a:bodyPr/>
        <a:lstStyle/>
        <a:p>
          <a:endParaRPr lang="en-US"/>
        </a:p>
      </dgm:t>
    </dgm:pt>
    <dgm:pt modelId="{46C5A7F9-6BF8-4AEB-A2BC-7A2A6AE34FE9}" type="pres">
      <dgm:prSet presAssocID="{6BA1DB25-C711-49A9-8C93-7C1A71373ACA}" presName="sibTrans" presStyleLbl="sibTrans2D1" presStyleIdx="5" presStyleCnt="6"/>
      <dgm:spPr/>
      <dgm:t>
        <a:bodyPr/>
        <a:lstStyle/>
        <a:p>
          <a:endParaRPr lang="en-US"/>
        </a:p>
      </dgm:t>
    </dgm:pt>
    <dgm:pt modelId="{B0CEBF35-B935-49F4-A899-533FD279F2B5}" type="pres">
      <dgm:prSet presAssocID="{6BA1DB25-C711-49A9-8C93-7C1A71373ACA}" presName="connectorText" presStyleLbl="sibTrans2D1" presStyleIdx="5" presStyleCnt="6"/>
      <dgm:spPr/>
      <dgm:t>
        <a:bodyPr/>
        <a:lstStyle/>
        <a:p>
          <a:endParaRPr lang="en-US"/>
        </a:p>
      </dgm:t>
    </dgm:pt>
  </dgm:ptLst>
  <dgm:cxnLst>
    <dgm:cxn modelId="{37D53C7E-9F1D-430E-975E-2BB5ABBB498D}" type="presOf" srcId="{9B8017F3-8D0D-496C-AD41-465DF578E9FC}" destId="{F8B2091A-3E9D-44B2-AC0D-4130E9524365}" srcOrd="0" destOrd="0" presId="urn:microsoft.com/office/officeart/2005/8/layout/cycle2"/>
    <dgm:cxn modelId="{10032833-8861-4F19-B0D0-EE0E7FF791B9}" type="presOf" srcId="{D991E4A6-1B0D-4B8B-B0BA-190FD69A2236}" destId="{5EE8A307-9860-446C-B8C2-8E6FA5C8301D}" srcOrd="1" destOrd="0" presId="urn:microsoft.com/office/officeart/2005/8/layout/cycle2"/>
    <dgm:cxn modelId="{B6AB7374-B857-4D24-BF51-4C5916D82984}" type="presOf" srcId="{D991E4A6-1B0D-4B8B-B0BA-190FD69A2236}" destId="{4B8F1AB4-87C9-4ABB-AC2B-6E50A19D614F}" srcOrd="0" destOrd="0" presId="urn:microsoft.com/office/officeart/2005/8/layout/cycle2"/>
    <dgm:cxn modelId="{E41296ED-BF64-4BEE-8F84-D060C24A1AF6}" type="presOf" srcId="{911D64FF-B0D4-4797-B0CF-D180712F17BB}" destId="{7553644D-C230-4B5B-BDBC-08A39078E436}" srcOrd="0" destOrd="0" presId="urn:microsoft.com/office/officeart/2005/8/layout/cycle2"/>
    <dgm:cxn modelId="{9EA02EBE-A40A-48E5-A7F4-B4F6CBD5154B}" srcId="{911D64FF-B0D4-4797-B0CF-D180712F17BB}" destId="{60539369-042A-4891-83C6-EBB689E3EE16}" srcOrd="3" destOrd="0" parTransId="{31D3ACBA-5E89-4B60-9024-17733E9E37D8}" sibTransId="{9C2E06AD-C4F7-49C8-ACE8-23F914B3DCE1}"/>
    <dgm:cxn modelId="{CB716CA9-BB7F-41F0-94AB-F66C9F1EE57B}" type="presOf" srcId="{60539369-042A-4891-83C6-EBB689E3EE16}" destId="{F681ED26-EB0A-4074-AF3F-BC5F606970A5}" srcOrd="0" destOrd="0" presId="urn:microsoft.com/office/officeart/2005/8/layout/cycle2"/>
    <dgm:cxn modelId="{0E2BF60C-ADD7-42AE-9B73-A9DF28A5B0F9}" srcId="{911D64FF-B0D4-4797-B0CF-D180712F17BB}" destId="{05927379-87CF-45AE-8871-FB1A943B9BC8}" srcOrd="5" destOrd="0" parTransId="{B9AE8405-E393-4115-85EB-FEA41132283D}" sibTransId="{6BA1DB25-C711-49A9-8C93-7C1A71373ACA}"/>
    <dgm:cxn modelId="{2615EB52-AC51-4F02-AE60-9C87F543640C}" type="presOf" srcId="{9C2E06AD-C4F7-49C8-ACE8-23F914B3DCE1}" destId="{D0DE0939-43D0-4462-B833-C6923C05DCD2}" srcOrd="0" destOrd="0" presId="urn:microsoft.com/office/officeart/2005/8/layout/cycle2"/>
    <dgm:cxn modelId="{5120BDAF-81A4-4DF2-B97A-0883D5CE7B6F}" type="presOf" srcId="{A417653E-785D-4001-B144-CC3CF37ECE99}" destId="{02701353-390D-4295-A0BE-4ABD91BE8817}" srcOrd="0" destOrd="0" presId="urn:microsoft.com/office/officeart/2005/8/layout/cycle2"/>
    <dgm:cxn modelId="{B58E04E2-5EE3-4480-A84B-61D5C770F5E5}" type="presOf" srcId="{5E509CC7-583A-450D-AC8A-E9DC88FE62E4}" destId="{93CBBAA8-9E07-4042-9D05-210BD8BF35E9}" srcOrd="1" destOrd="0" presId="urn:microsoft.com/office/officeart/2005/8/layout/cycle2"/>
    <dgm:cxn modelId="{226C066A-AAE1-4A24-AF63-A92BD8A7135E}" type="presOf" srcId="{6BA1DB25-C711-49A9-8C93-7C1A71373ACA}" destId="{B0CEBF35-B935-49F4-A899-533FD279F2B5}" srcOrd="1" destOrd="0" presId="urn:microsoft.com/office/officeart/2005/8/layout/cycle2"/>
    <dgm:cxn modelId="{73F4F8D7-C43D-461E-A991-CCFBD943886E}" srcId="{911D64FF-B0D4-4797-B0CF-D180712F17BB}" destId="{8C756F67-CAE6-40CE-A5C4-E232C81ECB4F}" srcOrd="4" destOrd="0" parTransId="{136CC5CC-CF3B-4919-9544-45CB0818DDD9}" sibTransId="{9B8017F3-8D0D-496C-AD41-465DF578E9FC}"/>
    <dgm:cxn modelId="{6211715B-E4BC-413D-9557-C14C53194198}" srcId="{911D64FF-B0D4-4797-B0CF-D180712F17BB}" destId="{01592E98-7D7F-4331-A7E7-DAD0855C8A4A}" srcOrd="0" destOrd="0" parTransId="{87A0BCFB-C635-4767-B634-73C9A2427EB3}" sibTransId="{5E509CC7-583A-450D-AC8A-E9DC88FE62E4}"/>
    <dgm:cxn modelId="{39104141-34AD-4C90-A5CB-D2FA22552B56}" type="presOf" srcId="{30F3A544-E431-4D93-AC2D-8A0DA9C6C6D5}" destId="{019EBF83-E0B9-450E-B074-0BB9EFD372B2}" srcOrd="1" destOrd="0" presId="urn:microsoft.com/office/officeart/2005/8/layout/cycle2"/>
    <dgm:cxn modelId="{0714F02E-25E6-451E-B6A1-C2DDD4AF4E97}" type="presOf" srcId="{5E509CC7-583A-450D-AC8A-E9DC88FE62E4}" destId="{1BFC52D8-43A1-439E-B54F-E9CA84B52CCB}" srcOrd="0" destOrd="0" presId="urn:microsoft.com/office/officeart/2005/8/layout/cycle2"/>
    <dgm:cxn modelId="{3D4002CB-ABFD-42E9-896F-941C8C9DD938}" type="presOf" srcId="{CE7CA2D9-2C6F-450E-86B5-7D99D6791E58}" destId="{2AE5BC2F-2760-46DD-BBD5-63C618536F47}" srcOrd="0" destOrd="0" presId="urn:microsoft.com/office/officeart/2005/8/layout/cycle2"/>
    <dgm:cxn modelId="{CD24491D-6CB4-4CDF-818B-59FEAA62EBFA}" type="presOf" srcId="{05927379-87CF-45AE-8871-FB1A943B9BC8}" destId="{92AE0D68-AB86-4A22-8184-B251105E21E9}" srcOrd="0" destOrd="0" presId="urn:microsoft.com/office/officeart/2005/8/layout/cycle2"/>
    <dgm:cxn modelId="{1FA64CEB-40DA-4E76-B1D5-0EEC400BA6C7}" srcId="{911D64FF-B0D4-4797-B0CF-D180712F17BB}" destId="{A417653E-785D-4001-B144-CC3CF37ECE99}" srcOrd="1" destOrd="0" parTransId="{44BE9ADC-C4AA-486C-9500-85EF78B960D4}" sibTransId="{30F3A544-E431-4D93-AC2D-8A0DA9C6C6D5}"/>
    <dgm:cxn modelId="{A6DB2B81-B08D-4C5B-B9CF-284BFA9AEA39}" type="presOf" srcId="{01592E98-7D7F-4331-A7E7-DAD0855C8A4A}" destId="{CEFF84FD-6550-428C-8AD3-1AD85FD43604}" srcOrd="0" destOrd="0" presId="urn:microsoft.com/office/officeart/2005/8/layout/cycle2"/>
    <dgm:cxn modelId="{0532E0CD-3AC0-44DA-AEDE-3065A466321D}" type="presOf" srcId="{8C756F67-CAE6-40CE-A5C4-E232C81ECB4F}" destId="{778D2621-1764-4B9C-A2D3-B492F3DA8BD2}" srcOrd="0" destOrd="0" presId="urn:microsoft.com/office/officeart/2005/8/layout/cycle2"/>
    <dgm:cxn modelId="{72DC50D5-205B-437D-B97C-3ACF1CC91A66}" type="presOf" srcId="{6BA1DB25-C711-49A9-8C93-7C1A71373ACA}" destId="{46C5A7F9-6BF8-4AEB-A2BC-7A2A6AE34FE9}" srcOrd="0" destOrd="0" presId="urn:microsoft.com/office/officeart/2005/8/layout/cycle2"/>
    <dgm:cxn modelId="{C5C893F6-4FBC-447B-AC98-54A5C190B138}" type="presOf" srcId="{9B8017F3-8D0D-496C-AD41-465DF578E9FC}" destId="{CCFA79CB-B76B-48F1-A5F6-8F18EABA2DEF}" srcOrd="1" destOrd="0" presId="urn:microsoft.com/office/officeart/2005/8/layout/cycle2"/>
    <dgm:cxn modelId="{BF09DAB0-4709-4399-BD7E-B2F7F0ED866D}" srcId="{911D64FF-B0D4-4797-B0CF-D180712F17BB}" destId="{CE7CA2D9-2C6F-450E-86B5-7D99D6791E58}" srcOrd="2" destOrd="0" parTransId="{6412B1FE-E1B1-49ED-8533-8B4D2A26BB63}" sibTransId="{D991E4A6-1B0D-4B8B-B0BA-190FD69A2236}"/>
    <dgm:cxn modelId="{4FBEB7FB-727C-42B7-BDFB-14D11F98D4A7}" type="presOf" srcId="{30F3A544-E431-4D93-AC2D-8A0DA9C6C6D5}" destId="{6867A490-92FA-42DA-A1B5-219DAE446A07}" srcOrd="0" destOrd="0" presId="urn:microsoft.com/office/officeart/2005/8/layout/cycle2"/>
    <dgm:cxn modelId="{D81B2FD0-6EB8-422F-AF61-C832945357AB}" type="presOf" srcId="{9C2E06AD-C4F7-49C8-ACE8-23F914B3DCE1}" destId="{A3234976-ECC8-47D9-A951-FEC49BE01C41}" srcOrd="1" destOrd="0" presId="urn:microsoft.com/office/officeart/2005/8/layout/cycle2"/>
    <dgm:cxn modelId="{BA9D5C1F-8098-485D-A10B-108261C1EBFF}" type="presParOf" srcId="{7553644D-C230-4B5B-BDBC-08A39078E436}" destId="{CEFF84FD-6550-428C-8AD3-1AD85FD43604}" srcOrd="0" destOrd="0" presId="urn:microsoft.com/office/officeart/2005/8/layout/cycle2"/>
    <dgm:cxn modelId="{0630E2C9-6DB2-486E-92EB-118C2BAE03DF}" type="presParOf" srcId="{7553644D-C230-4B5B-BDBC-08A39078E436}" destId="{1BFC52D8-43A1-439E-B54F-E9CA84B52CCB}" srcOrd="1" destOrd="0" presId="urn:microsoft.com/office/officeart/2005/8/layout/cycle2"/>
    <dgm:cxn modelId="{793178AE-E4FF-4546-A7D7-D14A2A6AD9FE}" type="presParOf" srcId="{1BFC52D8-43A1-439E-B54F-E9CA84B52CCB}" destId="{93CBBAA8-9E07-4042-9D05-210BD8BF35E9}" srcOrd="0" destOrd="0" presId="urn:microsoft.com/office/officeart/2005/8/layout/cycle2"/>
    <dgm:cxn modelId="{68A69BCC-00E2-4E53-9283-0BC521E5E147}" type="presParOf" srcId="{7553644D-C230-4B5B-BDBC-08A39078E436}" destId="{02701353-390D-4295-A0BE-4ABD91BE8817}" srcOrd="2" destOrd="0" presId="urn:microsoft.com/office/officeart/2005/8/layout/cycle2"/>
    <dgm:cxn modelId="{F7AB7271-5BD0-413E-8C5D-86F07D96BE97}" type="presParOf" srcId="{7553644D-C230-4B5B-BDBC-08A39078E436}" destId="{6867A490-92FA-42DA-A1B5-219DAE446A07}" srcOrd="3" destOrd="0" presId="urn:microsoft.com/office/officeart/2005/8/layout/cycle2"/>
    <dgm:cxn modelId="{7C0B8254-18DD-4080-B662-AD0B46CC560C}" type="presParOf" srcId="{6867A490-92FA-42DA-A1B5-219DAE446A07}" destId="{019EBF83-E0B9-450E-B074-0BB9EFD372B2}" srcOrd="0" destOrd="0" presId="urn:microsoft.com/office/officeart/2005/8/layout/cycle2"/>
    <dgm:cxn modelId="{84AD5654-2EF8-4116-AC94-1CAB8F841CA8}" type="presParOf" srcId="{7553644D-C230-4B5B-BDBC-08A39078E436}" destId="{2AE5BC2F-2760-46DD-BBD5-63C618536F47}" srcOrd="4" destOrd="0" presId="urn:microsoft.com/office/officeart/2005/8/layout/cycle2"/>
    <dgm:cxn modelId="{9BB7581D-82C1-4B6C-A3CF-EFD873C76226}" type="presParOf" srcId="{7553644D-C230-4B5B-BDBC-08A39078E436}" destId="{4B8F1AB4-87C9-4ABB-AC2B-6E50A19D614F}" srcOrd="5" destOrd="0" presId="urn:microsoft.com/office/officeart/2005/8/layout/cycle2"/>
    <dgm:cxn modelId="{B15A625B-C9B8-4E06-A946-BEF9C330B597}" type="presParOf" srcId="{4B8F1AB4-87C9-4ABB-AC2B-6E50A19D614F}" destId="{5EE8A307-9860-446C-B8C2-8E6FA5C8301D}" srcOrd="0" destOrd="0" presId="urn:microsoft.com/office/officeart/2005/8/layout/cycle2"/>
    <dgm:cxn modelId="{8E5A877A-99CC-4FC4-AC74-A01C3BB54FDF}" type="presParOf" srcId="{7553644D-C230-4B5B-BDBC-08A39078E436}" destId="{F681ED26-EB0A-4074-AF3F-BC5F606970A5}" srcOrd="6" destOrd="0" presId="urn:microsoft.com/office/officeart/2005/8/layout/cycle2"/>
    <dgm:cxn modelId="{FF6E59CE-0124-4749-AA17-79CC1320FA9E}" type="presParOf" srcId="{7553644D-C230-4B5B-BDBC-08A39078E436}" destId="{D0DE0939-43D0-4462-B833-C6923C05DCD2}" srcOrd="7" destOrd="0" presId="urn:microsoft.com/office/officeart/2005/8/layout/cycle2"/>
    <dgm:cxn modelId="{26E6D662-B394-4F58-8B5E-8DB4FD05EA86}" type="presParOf" srcId="{D0DE0939-43D0-4462-B833-C6923C05DCD2}" destId="{A3234976-ECC8-47D9-A951-FEC49BE01C41}" srcOrd="0" destOrd="0" presId="urn:microsoft.com/office/officeart/2005/8/layout/cycle2"/>
    <dgm:cxn modelId="{0C16475A-809B-4B21-83EE-8B8A60947674}" type="presParOf" srcId="{7553644D-C230-4B5B-BDBC-08A39078E436}" destId="{778D2621-1764-4B9C-A2D3-B492F3DA8BD2}" srcOrd="8" destOrd="0" presId="urn:microsoft.com/office/officeart/2005/8/layout/cycle2"/>
    <dgm:cxn modelId="{0CFE9E21-2938-421E-8BAF-356C2EDEA2D4}" type="presParOf" srcId="{7553644D-C230-4B5B-BDBC-08A39078E436}" destId="{F8B2091A-3E9D-44B2-AC0D-4130E9524365}" srcOrd="9" destOrd="0" presId="urn:microsoft.com/office/officeart/2005/8/layout/cycle2"/>
    <dgm:cxn modelId="{50113DD7-1D03-439E-A1D4-B8D0AEBF01AC}" type="presParOf" srcId="{F8B2091A-3E9D-44B2-AC0D-4130E9524365}" destId="{CCFA79CB-B76B-48F1-A5F6-8F18EABA2DEF}" srcOrd="0" destOrd="0" presId="urn:microsoft.com/office/officeart/2005/8/layout/cycle2"/>
    <dgm:cxn modelId="{100A9B6C-1E62-420F-977D-CC66AC59C4D1}" type="presParOf" srcId="{7553644D-C230-4B5B-BDBC-08A39078E436}" destId="{92AE0D68-AB86-4A22-8184-B251105E21E9}" srcOrd="10" destOrd="0" presId="urn:microsoft.com/office/officeart/2005/8/layout/cycle2"/>
    <dgm:cxn modelId="{75AE71B0-4FBF-4BB7-8F6E-4F847A84D475}" type="presParOf" srcId="{7553644D-C230-4B5B-BDBC-08A39078E436}" destId="{46C5A7F9-6BF8-4AEB-A2BC-7A2A6AE34FE9}" srcOrd="11" destOrd="0" presId="urn:microsoft.com/office/officeart/2005/8/layout/cycle2"/>
    <dgm:cxn modelId="{DE77F576-4218-4607-B92B-178A8AFB6159}" type="presParOf" srcId="{46C5A7F9-6BF8-4AEB-A2BC-7A2A6AE34FE9}" destId="{B0CEBF35-B935-49F4-A899-533FD279F2B5}"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F84FD-6550-428C-8AD3-1AD85FD43604}">
      <dsp:nvSpPr>
        <dsp:cNvPr id="0" name=""/>
        <dsp:cNvSpPr/>
      </dsp:nvSpPr>
      <dsp:spPr>
        <a:xfrm>
          <a:off x="4334421" y="1780"/>
          <a:ext cx="1350226" cy="135022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b="1" i="0" kern="1200"/>
            <a:t>Make sure that good relationships are a priority</a:t>
          </a:r>
          <a:endParaRPr lang="en-GB" sz="1200" kern="1200"/>
        </a:p>
      </dsp:txBody>
      <dsp:txXfrm>
        <a:off x="4532157" y="199516"/>
        <a:ext cx="954754" cy="954754"/>
      </dsp:txXfrm>
    </dsp:sp>
    <dsp:sp modelId="{1BFC52D8-43A1-439E-B54F-E9CA84B52CCB}">
      <dsp:nvSpPr>
        <dsp:cNvPr id="0" name=""/>
        <dsp:cNvSpPr/>
      </dsp:nvSpPr>
      <dsp:spPr>
        <a:xfrm rot="1800000">
          <a:off x="5699111" y="950711"/>
          <a:ext cx="358678" cy="455701"/>
        </a:xfrm>
        <a:prstGeom prst="rightArrow">
          <a:avLst>
            <a:gd name="adj1" fmla="val 60000"/>
            <a:gd name="adj2" fmla="val 50000"/>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5706319" y="1014950"/>
        <a:ext cx="251075" cy="273421"/>
      </dsp:txXfrm>
    </dsp:sp>
    <dsp:sp modelId="{02701353-390D-4295-A0BE-4ABD91BE8817}">
      <dsp:nvSpPr>
        <dsp:cNvPr id="0" name=""/>
        <dsp:cNvSpPr/>
      </dsp:nvSpPr>
      <dsp:spPr>
        <a:xfrm>
          <a:off x="6089835" y="1015269"/>
          <a:ext cx="1350226" cy="1350226"/>
        </a:xfrm>
        <a:prstGeom prst="ellipse">
          <a:avLst/>
        </a:prstGeom>
        <a:solidFill>
          <a:schemeClr val="accent3">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b="1" i="0" kern="1200"/>
            <a:t>Separate people from problems</a:t>
          </a:r>
          <a:endParaRPr lang="en-GB" sz="1200" kern="1200"/>
        </a:p>
      </dsp:txBody>
      <dsp:txXfrm>
        <a:off x="6287571" y="1213005"/>
        <a:ext cx="954754" cy="954754"/>
      </dsp:txXfrm>
    </dsp:sp>
    <dsp:sp modelId="{6867A490-92FA-42DA-A1B5-219DAE446A07}">
      <dsp:nvSpPr>
        <dsp:cNvPr id="0" name=""/>
        <dsp:cNvSpPr/>
      </dsp:nvSpPr>
      <dsp:spPr>
        <a:xfrm rot="5400000">
          <a:off x="6585609" y="2465869"/>
          <a:ext cx="358678" cy="455701"/>
        </a:xfrm>
        <a:prstGeom prst="rightArrow">
          <a:avLst>
            <a:gd name="adj1" fmla="val 60000"/>
            <a:gd name="adj2" fmla="val 50000"/>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6639411" y="2503208"/>
        <a:ext cx="251075" cy="273421"/>
      </dsp:txXfrm>
    </dsp:sp>
    <dsp:sp modelId="{2AE5BC2F-2760-46DD-BBD5-63C618536F47}">
      <dsp:nvSpPr>
        <dsp:cNvPr id="0" name=""/>
        <dsp:cNvSpPr/>
      </dsp:nvSpPr>
      <dsp:spPr>
        <a:xfrm>
          <a:off x="6089835" y="3042246"/>
          <a:ext cx="1350226" cy="1350226"/>
        </a:xfrm>
        <a:prstGeom prst="ellipse">
          <a:avLst/>
        </a:prstGeom>
        <a:solidFill>
          <a:schemeClr val="accent4">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b="1" i="0" kern="1200"/>
            <a:t>Listen carefully to different interests</a:t>
          </a:r>
          <a:endParaRPr lang="en-GB" sz="1200" kern="1200"/>
        </a:p>
      </dsp:txBody>
      <dsp:txXfrm>
        <a:off x="6287571" y="3239982"/>
        <a:ext cx="954754" cy="954754"/>
      </dsp:txXfrm>
    </dsp:sp>
    <dsp:sp modelId="{4B8F1AB4-87C9-4ABB-AC2B-6E50A19D614F}">
      <dsp:nvSpPr>
        <dsp:cNvPr id="0" name=""/>
        <dsp:cNvSpPr/>
      </dsp:nvSpPr>
      <dsp:spPr>
        <a:xfrm rot="9000000">
          <a:off x="5716694" y="3991177"/>
          <a:ext cx="358678" cy="455701"/>
        </a:xfrm>
        <a:prstGeom prst="rightArrow">
          <a:avLst>
            <a:gd name="adj1" fmla="val 60000"/>
            <a:gd name="adj2" fmla="val 50000"/>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0800000">
        <a:off x="5817089" y="4055416"/>
        <a:ext cx="251075" cy="273421"/>
      </dsp:txXfrm>
    </dsp:sp>
    <dsp:sp modelId="{F681ED26-EB0A-4074-AF3F-BC5F606970A5}">
      <dsp:nvSpPr>
        <dsp:cNvPr id="0" name=""/>
        <dsp:cNvSpPr/>
      </dsp:nvSpPr>
      <dsp:spPr>
        <a:xfrm>
          <a:off x="4334421" y="4055735"/>
          <a:ext cx="1350226" cy="1350226"/>
        </a:xfrm>
        <a:prstGeom prst="ellipse">
          <a:avLst/>
        </a:prstGeom>
        <a:solidFill>
          <a:schemeClr val="accent5">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b="1" i="0" kern="1200"/>
            <a:t>Listen first, talk second</a:t>
          </a:r>
          <a:endParaRPr lang="en-GB" sz="1200" kern="1200"/>
        </a:p>
      </dsp:txBody>
      <dsp:txXfrm>
        <a:off x="4532157" y="4253471"/>
        <a:ext cx="954754" cy="954754"/>
      </dsp:txXfrm>
    </dsp:sp>
    <dsp:sp modelId="{D0DE0939-43D0-4462-B833-C6923C05DCD2}">
      <dsp:nvSpPr>
        <dsp:cNvPr id="0" name=""/>
        <dsp:cNvSpPr/>
      </dsp:nvSpPr>
      <dsp:spPr>
        <a:xfrm rot="12600000">
          <a:off x="3961280" y="4001328"/>
          <a:ext cx="358678" cy="455701"/>
        </a:xfrm>
        <a:prstGeom prst="rightArrow">
          <a:avLst>
            <a:gd name="adj1" fmla="val 60000"/>
            <a:gd name="adj2" fmla="val 50000"/>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0800000">
        <a:off x="4061675" y="4119369"/>
        <a:ext cx="251075" cy="273421"/>
      </dsp:txXfrm>
    </dsp:sp>
    <dsp:sp modelId="{778D2621-1764-4B9C-A2D3-B492F3DA8BD2}">
      <dsp:nvSpPr>
        <dsp:cNvPr id="0" name=""/>
        <dsp:cNvSpPr/>
      </dsp:nvSpPr>
      <dsp:spPr>
        <a:xfrm>
          <a:off x="2579008" y="3042246"/>
          <a:ext cx="1350226" cy="1350226"/>
        </a:xfrm>
        <a:prstGeom prst="ellipse">
          <a:avLst/>
        </a:prstGeom>
        <a:solidFill>
          <a:schemeClr val="accent6">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b="1" i="0" kern="1200"/>
            <a:t>Set out the "facts."</a:t>
          </a:r>
          <a:r>
            <a:rPr lang="en-GB" sz="1200" b="0" i="0" kern="1200"/>
            <a:t> </a:t>
          </a:r>
          <a:endParaRPr lang="en-GB" sz="1200" kern="1200"/>
        </a:p>
      </dsp:txBody>
      <dsp:txXfrm>
        <a:off x="2776744" y="3239982"/>
        <a:ext cx="954754" cy="954754"/>
      </dsp:txXfrm>
    </dsp:sp>
    <dsp:sp modelId="{F8B2091A-3E9D-44B2-AC0D-4130E9524365}">
      <dsp:nvSpPr>
        <dsp:cNvPr id="0" name=""/>
        <dsp:cNvSpPr/>
      </dsp:nvSpPr>
      <dsp:spPr>
        <a:xfrm rot="16200000">
          <a:off x="3074782" y="2486171"/>
          <a:ext cx="358678" cy="455701"/>
        </a:xfrm>
        <a:prstGeom prst="rightArrow">
          <a:avLst>
            <a:gd name="adj1" fmla="val 60000"/>
            <a:gd name="adj2" fmla="val 50000"/>
          </a:avLst>
        </a:prstGeom>
        <a:solidFill>
          <a:schemeClr val="accent6">
            <a:hueOff val="0"/>
            <a:satOff val="0"/>
            <a:lumOff val="0"/>
            <a:alphaOff val="0"/>
          </a:schemeClr>
        </a:solidFill>
        <a:ln>
          <a:noFill/>
        </a:ln>
        <a:effectLst>
          <a:outerShdw blurRad="38100" dist="25400" dir="5400000" rotWithShape="0">
            <a:srgbClr val="000000">
              <a:alpha val="35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3128584" y="2631113"/>
        <a:ext cx="251075" cy="273421"/>
      </dsp:txXfrm>
    </dsp:sp>
    <dsp:sp modelId="{92AE0D68-AB86-4A22-8184-B251105E21E9}">
      <dsp:nvSpPr>
        <dsp:cNvPr id="0" name=""/>
        <dsp:cNvSpPr/>
      </dsp:nvSpPr>
      <dsp:spPr>
        <a:xfrm>
          <a:off x="2579008" y="1015269"/>
          <a:ext cx="1350226" cy="135022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b="1" i="0" kern="1200"/>
            <a:t>Explore options together</a:t>
          </a:r>
          <a:r>
            <a:rPr lang="en-GB" sz="1200" b="0" i="0" kern="1200"/>
            <a:t> </a:t>
          </a:r>
          <a:endParaRPr lang="en-GB" sz="1200" kern="1200"/>
        </a:p>
      </dsp:txBody>
      <dsp:txXfrm>
        <a:off x="2776744" y="1213005"/>
        <a:ext cx="954754" cy="954754"/>
      </dsp:txXfrm>
    </dsp:sp>
    <dsp:sp modelId="{46C5A7F9-6BF8-4AEB-A2BC-7A2A6AE34FE9}">
      <dsp:nvSpPr>
        <dsp:cNvPr id="0" name=""/>
        <dsp:cNvSpPr/>
      </dsp:nvSpPr>
      <dsp:spPr>
        <a:xfrm rot="19800000">
          <a:off x="3943697" y="960862"/>
          <a:ext cx="358678" cy="455701"/>
        </a:xfrm>
        <a:prstGeom prst="rightArrow">
          <a:avLst>
            <a:gd name="adj1" fmla="val 60000"/>
            <a:gd name="adj2" fmla="val 50000"/>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3950905" y="1078903"/>
        <a:ext cx="251075" cy="273421"/>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E68A1D-A378-48CA-A3D8-17DBE50F8EEB}" type="datetimeFigureOut">
              <a:rPr lang="en-GB" smtClean="0"/>
              <a:t>20/12/2019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4A55FA-10E8-4647-AF63-D02492599B9D}" type="slidenum">
              <a:rPr lang="en-GB" smtClean="0"/>
              <a:t>‹#›</a:t>
            </a:fld>
            <a:endParaRPr lang="en-GB"/>
          </a:p>
        </p:txBody>
      </p:sp>
    </p:spTree>
    <p:extLst>
      <p:ext uri="{BB962C8B-B14F-4D97-AF65-F5344CB8AC3E}">
        <p14:creationId xmlns:p14="http://schemas.microsoft.com/office/powerpoint/2010/main" val="77669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GB"/>
              <a:t>16/12/2019</a:t>
            </a:r>
          </a:p>
        </p:txBody>
      </p:sp>
      <p:sp>
        <p:nvSpPr>
          <p:cNvPr id="5" name="Footer Placeholder 4"/>
          <p:cNvSpPr>
            <a:spLocks noGrp="1"/>
          </p:cNvSpPr>
          <p:nvPr>
            <p:ph type="ftr" sz="quarter" idx="11"/>
          </p:nvPr>
        </p:nvSpPr>
        <p:spPr/>
        <p:txBody>
          <a:bodyPr/>
          <a:lstStyle/>
          <a:p>
            <a:r>
              <a:rPr lang="en-GB"/>
              <a:t>Effective Teamwork and Communication BMSW4002</a:t>
            </a:r>
          </a:p>
        </p:txBody>
      </p:sp>
      <p:sp>
        <p:nvSpPr>
          <p:cNvPr id="6" name="Slide Number Placeholder 5"/>
          <p:cNvSpPr>
            <a:spLocks noGrp="1"/>
          </p:cNvSpPr>
          <p:nvPr>
            <p:ph type="sldNum" sz="quarter" idx="12"/>
          </p:nvPr>
        </p:nvSpPr>
        <p:spPr/>
        <p:txBody>
          <a:bodyPr/>
          <a:lstStyle/>
          <a:p>
            <a:fld id="{40006F15-96B3-416B-BD63-25DA327291F4}" type="slidenum">
              <a:rPr lang="en-GB" smtClean="0"/>
              <a:t>‹#›</a:t>
            </a:fld>
            <a:endParaRPr lang="en-GB"/>
          </a:p>
        </p:txBody>
      </p:sp>
    </p:spTree>
    <p:extLst>
      <p:ext uri="{BB962C8B-B14F-4D97-AF65-F5344CB8AC3E}">
        <p14:creationId xmlns:p14="http://schemas.microsoft.com/office/powerpoint/2010/main" val="38737193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16/12/2019</a:t>
            </a:r>
          </a:p>
        </p:txBody>
      </p:sp>
      <p:sp>
        <p:nvSpPr>
          <p:cNvPr id="5" name="Footer Placeholder 4"/>
          <p:cNvSpPr>
            <a:spLocks noGrp="1"/>
          </p:cNvSpPr>
          <p:nvPr>
            <p:ph type="ftr" sz="quarter" idx="11"/>
          </p:nvPr>
        </p:nvSpPr>
        <p:spPr/>
        <p:txBody>
          <a:bodyPr/>
          <a:lstStyle/>
          <a:p>
            <a:r>
              <a:rPr lang="en-GB"/>
              <a:t>Effective Teamwork and Communication BMSW4002</a:t>
            </a:r>
          </a:p>
        </p:txBody>
      </p:sp>
      <p:sp>
        <p:nvSpPr>
          <p:cNvPr id="6" name="Slide Number Placeholder 5"/>
          <p:cNvSpPr>
            <a:spLocks noGrp="1"/>
          </p:cNvSpPr>
          <p:nvPr>
            <p:ph type="sldNum" sz="quarter" idx="12"/>
          </p:nvPr>
        </p:nvSpPr>
        <p:spPr/>
        <p:txBody>
          <a:bodyPr/>
          <a:lstStyle/>
          <a:p>
            <a:fld id="{40006F15-96B3-416B-BD63-25DA327291F4}" type="slidenum">
              <a:rPr lang="en-GB" smtClean="0"/>
              <a:t>‹#›</a:t>
            </a:fld>
            <a:endParaRPr lang="en-GB"/>
          </a:p>
        </p:txBody>
      </p:sp>
    </p:spTree>
    <p:extLst>
      <p:ext uri="{BB962C8B-B14F-4D97-AF65-F5344CB8AC3E}">
        <p14:creationId xmlns:p14="http://schemas.microsoft.com/office/powerpoint/2010/main" val="36805429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16/12/2019</a:t>
            </a:r>
          </a:p>
        </p:txBody>
      </p:sp>
      <p:sp>
        <p:nvSpPr>
          <p:cNvPr id="5" name="Footer Placeholder 4"/>
          <p:cNvSpPr>
            <a:spLocks noGrp="1"/>
          </p:cNvSpPr>
          <p:nvPr>
            <p:ph type="ftr" sz="quarter" idx="11"/>
          </p:nvPr>
        </p:nvSpPr>
        <p:spPr/>
        <p:txBody>
          <a:bodyPr/>
          <a:lstStyle/>
          <a:p>
            <a:r>
              <a:rPr lang="en-GB"/>
              <a:t>Effective Teamwork and Communication BMSW4002</a:t>
            </a:r>
          </a:p>
        </p:txBody>
      </p:sp>
      <p:sp>
        <p:nvSpPr>
          <p:cNvPr id="6" name="Slide Number Placeholder 5"/>
          <p:cNvSpPr>
            <a:spLocks noGrp="1"/>
          </p:cNvSpPr>
          <p:nvPr>
            <p:ph type="sldNum" sz="quarter" idx="12"/>
          </p:nvPr>
        </p:nvSpPr>
        <p:spPr/>
        <p:txBody>
          <a:bodyPr/>
          <a:lstStyle/>
          <a:p>
            <a:fld id="{40006F15-96B3-416B-BD63-25DA327291F4}" type="slidenum">
              <a:rPr lang="en-GB" smtClean="0"/>
              <a:t>‹#›</a:t>
            </a:fld>
            <a:endParaRPr lang="en-GB"/>
          </a:p>
        </p:txBody>
      </p:sp>
    </p:spTree>
    <p:extLst>
      <p:ext uri="{BB962C8B-B14F-4D97-AF65-F5344CB8AC3E}">
        <p14:creationId xmlns:p14="http://schemas.microsoft.com/office/powerpoint/2010/main" val="3693538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GB"/>
              <a:t>16/12/2019</a:t>
            </a:r>
          </a:p>
        </p:txBody>
      </p:sp>
      <p:sp>
        <p:nvSpPr>
          <p:cNvPr id="6" name="Footer Placeholder 5"/>
          <p:cNvSpPr>
            <a:spLocks noGrp="1"/>
          </p:cNvSpPr>
          <p:nvPr>
            <p:ph type="ftr" sz="quarter" idx="11"/>
          </p:nvPr>
        </p:nvSpPr>
        <p:spPr/>
        <p:txBody>
          <a:bodyPr/>
          <a:lstStyle/>
          <a:p>
            <a:r>
              <a:rPr lang="en-GB"/>
              <a:t>Effective Teamwork and Communication BMSW4002</a:t>
            </a:r>
          </a:p>
        </p:txBody>
      </p:sp>
      <p:sp>
        <p:nvSpPr>
          <p:cNvPr id="7" name="Slide Number Placeholder 6"/>
          <p:cNvSpPr>
            <a:spLocks noGrp="1"/>
          </p:cNvSpPr>
          <p:nvPr>
            <p:ph type="sldNum" sz="quarter" idx="12"/>
          </p:nvPr>
        </p:nvSpPr>
        <p:spPr/>
        <p:txBody>
          <a:bodyPr/>
          <a:lstStyle/>
          <a:p>
            <a:fld id="{40006F15-96B3-416B-BD63-25DA327291F4}" type="slidenum">
              <a:rPr lang="en-GB" smtClean="0"/>
              <a:t>‹#›</a:t>
            </a:fld>
            <a:endParaRPr lang="en-GB"/>
          </a:p>
        </p:txBody>
      </p:sp>
    </p:spTree>
    <p:extLst>
      <p:ext uri="{BB962C8B-B14F-4D97-AF65-F5344CB8AC3E}">
        <p14:creationId xmlns:p14="http://schemas.microsoft.com/office/powerpoint/2010/main" val="6467008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16/12/2019</a:t>
            </a:r>
          </a:p>
        </p:txBody>
      </p:sp>
      <p:sp>
        <p:nvSpPr>
          <p:cNvPr id="8" name="Footer Placeholder 7"/>
          <p:cNvSpPr>
            <a:spLocks noGrp="1"/>
          </p:cNvSpPr>
          <p:nvPr>
            <p:ph type="ftr" sz="quarter" idx="11"/>
          </p:nvPr>
        </p:nvSpPr>
        <p:spPr/>
        <p:txBody>
          <a:bodyPr/>
          <a:lstStyle/>
          <a:p>
            <a:r>
              <a:rPr lang="en-GB"/>
              <a:t>Effective Teamwork and Communication BMSW4002</a:t>
            </a:r>
          </a:p>
        </p:txBody>
      </p:sp>
      <p:sp>
        <p:nvSpPr>
          <p:cNvPr id="9" name="Slide Number Placeholder 8"/>
          <p:cNvSpPr>
            <a:spLocks noGrp="1"/>
          </p:cNvSpPr>
          <p:nvPr>
            <p:ph type="sldNum" sz="quarter" idx="12"/>
          </p:nvPr>
        </p:nvSpPr>
        <p:spPr/>
        <p:txBody>
          <a:bodyPr/>
          <a:lstStyle/>
          <a:p>
            <a:fld id="{40006F15-96B3-416B-BD63-25DA327291F4}" type="slidenum">
              <a:rPr lang="en-GB" smtClean="0"/>
              <a:t>‹#›</a:t>
            </a:fld>
            <a:endParaRPr lang="en-GB"/>
          </a:p>
        </p:txBody>
      </p:sp>
    </p:spTree>
    <p:extLst>
      <p:ext uri="{BB962C8B-B14F-4D97-AF65-F5344CB8AC3E}">
        <p14:creationId xmlns:p14="http://schemas.microsoft.com/office/powerpoint/2010/main" val="6459121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GB"/>
              <a:t>16/12/2019</a:t>
            </a:r>
          </a:p>
        </p:txBody>
      </p:sp>
      <p:sp>
        <p:nvSpPr>
          <p:cNvPr id="4" name="Footer Placeholder 3"/>
          <p:cNvSpPr>
            <a:spLocks noGrp="1"/>
          </p:cNvSpPr>
          <p:nvPr>
            <p:ph type="ftr" sz="quarter" idx="11"/>
          </p:nvPr>
        </p:nvSpPr>
        <p:spPr/>
        <p:txBody>
          <a:bodyPr/>
          <a:lstStyle/>
          <a:p>
            <a:r>
              <a:rPr lang="en-GB"/>
              <a:t>Effective Teamwork and Communication BMSW4002</a:t>
            </a:r>
          </a:p>
        </p:txBody>
      </p:sp>
      <p:sp>
        <p:nvSpPr>
          <p:cNvPr id="5" name="Slide Number Placeholder 4"/>
          <p:cNvSpPr>
            <a:spLocks noGrp="1"/>
          </p:cNvSpPr>
          <p:nvPr>
            <p:ph type="sldNum" sz="quarter" idx="12"/>
          </p:nvPr>
        </p:nvSpPr>
        <p:spPr/>
        <p:txBody>
          <a:bodyPr/>
          <a:lstStyle/>
          <a:p>
            <a:fld id="{40006F15-96B3-416B-BD63-25DA327291F4}" type="slidenum">
              <a:rPr lang="en-GB" smtClean="0"/>
              <a:t>‹#›</a:t>
            </a:fld>
            <a:endParaRPr lang="en-GB"/>
          </a:p>
        </p:txBody>
      </p:sp>
    </p:spTree>
    <p:extLst>
      <p:ext uri="{BB962C8B-B14F-4D97-AF65-F5344CB8AC3E}">
        <p14:creationId xmlns:p14="http://schemas.microsoft.com/office/powerpoint/2010/main" val="19508438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16/12/2019</a:t>
            </a:r>
          </a:p>
        </p:txBody>
      </p:sp>
      <p:sp>
        <p:nvSpPr>
          <p:cNvPr id="3" name="Footer Placeholder 2"/>
          <p:cNvSpPr>
            <a:spLocks noGrp="1"/>
          </p:cNvSpPr>
          <p:nvPr>
            <p:ph type="ftr" sz="quarter" idx="11"/>
          </p:nvPr>
        </p:nvSpPr>
        <p:spPr/>
        <p:txBody>
          <a:bodyPr/>
          <a:lstStyle/>
          <a:p>
            <a:r>
              <a:rPr lang="en-GB"/>
              <a:t>Effective Teamwork and Communication BMSW4002</a:t>
            </a:r>
          </a:p>
        </p:txBody>
      </p:sp>
      <p:sp>
        <p:nvSpPr>
          <p:cNvPr id="4" name="Slide Number Placeholder 3"/>
          <p:cNvSpPr>
            <a:spLocks noGrp="1"/>
          </p:cNvSpPr>
          <p:nvPr>
            <p:ph type="sldNum" sz="quarter" idx="12"/>
          </p:nvPr>
        </p:nvSpPr>
        <p:spPr/>
        <p:txBody>
          <a:bodyPr/>
          <a:lstStyle/>
          <a:p>
            <a:fld id="{40006F15-96B3-416B-BD63-25DA327291F4}" type="slidenum">
              <a:rPr lang="en-GB" smtClean="0"/>
              <a:t>‹#›</a:t>
            </a:fld>
            <a:endParaRPr lang="en-GB"/>
          </a:p>
        </p:txBody>
      </p:sp>
    </p:spTree>
    <p:extLst>
      <p:ext uri="{BB962C8B-B14F-4D97-AF65-F5344CB8AC3E}">
        <p14:creationId xmlns:p14="http://schemas.microsoft.com/office/powerpoint/2010/main" val="34553816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16/12/2019</a:t>
            </a:r>
          </a:p>
        </p:txBody>
      </p:sp>
      <p:sp>
        <p:nvSpPr>
          <p:cNvPr id="6" name="Footer Placeholder 5"/>
          <p:cNvSpPr>
            <a:spLocks noGrp="1"/>
          </p:cNvSpPr>
          <p:nvPr>
            <p:ph type="ftr" sz="quarter" idx="11"/>
          </p:nvPr>
        </p:nvSpPr>
        <p:spPr/>
        <p:txBody>
          <a:bodyPr/>
          <a:lstStyle/>
          <a:p>
            <a:r>
              <a:rPr lang="en-GB"/>
              <a:t>Effective Teamwork and Communication BMSW4002</a:t>
            </a:r>
          </a:p>
        </p:txBody>
      </p:sp>
      <p:sp>
        <p:nvSpPr>
          <p:cNvPr id="7" name="Slide Number Placeholder 6"/>
          <p:cNvSpPr>
            <a:spLocks noGrp="1"/>
          </p:cNvSpPr>
          <p:nvPr>
            <p:ph type="sldNum" sz="quarter" idx="12"/>
          </p:nvPr>
        </p:nvSpPr>
        <p:spPr/>
        <p:txBody>
          <a:bodyPr/>
          <a:lstStyle/>
          <a:p>
            <a:fld id="{40006F15-96B3-416B-BD63-25DA327291F4}" type="slidenum">
              <a:rPr lang="en-GB" smtClean="0"/>
              <a:t>‹#›</a:t>
            </a:fld>
            <a:endParaRPr lang="en-GB"/>
          </a:p>
        </p:txBody>
      </p:sp>
    </p:spTree>
    <p:extLst>
      <p:ext uri="{BB962C8B-B14F-4D97-AF65-F5344CB8AC3E}">
        <p14:creationId xmlns:p14="http://schemas.microsoft.com/office/powerpoint/2010/main" val="933571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16/12/2019</a:t>
            </a:r>
          </a:p>
        </p:txBody>
      </p:sp>
      <p:sp>
        <p:nvSpPr>
          <p:cNvPr id="6" name="Footer Placeholder 5"/>
          <p:cNvSpPr>
            <a:spLocks noGrp="1"/>
          </p:cNvSpPr>
          <p:nvPr>
            <p:ph type="ftr" sz="quarter" idx="11"/>
          </p:nvPr>
        </p:nvSpPr>
        <p:spPr/>
        <p:txBody>
          <a:bodyPr/>
          <a:lstStyle/>
          <a:p>
            <a:r>
              <a:rPr lang="en-GB"/>
              <a:t>Effective Teamwork and Communication BMSW4002</a:t>
            </a:r>
          </a:p>
        </p:txBody>
      </p:sp>
      <p:sp>
        <p:nvSpPr>
          <p:cNvPr id="7" name="Slide Number Placeholder 6"/>
          <p:cNvSpPr>
            <a:spLocks noGrp="1"/>
          </p:cNvSpPr>
          <p:nvPr>
            <p:ph type="sldNum" sz="quarter" idx="12"/>
          </p:nvPr>
        </p:nvSpPr>
        <p:spPr/>
        <p:txBody>
          <a:bodyPr/>
          <a:lstStyle/>
          <a:p>
            <a:fld id="{40006F15-96B3-416B-BD63-25DA327291F4}" type="slidenum">
              <a:rPr lang="en-GB" smtClean="0"/>
              <a:t>‹#›</a:t>
            </a:fld>
            <a:endParaRPr lang="en-GB"/>
          </a:p>
        </p:txBody>
      </p:sp>
    </p:spTree>
    <p:extLst>
      <p:ext uri="{BB962C8B-B14F-4D97-AF65-F5344CB8AC3E}">
        <p14:creationId xmlns:p14="http://schemas.microsoft.com/office/powerpoint/2010/main" val="5697734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16/12/2019</a:t>
            </a:r>
          </a:p>
        </p:txBody>
      </p:sp>
      <p:sp>
        <p:nvSpPr>
          <p:cNvPr id="5" name="Footer Placeholder 4"/>
          <p:cNvSpPr>
            <a:spLocks noGrp="1"/>
          </p:cNvSpPr>
          <p:nvPr>
            <p:ph type="ftr" sz="quarter" idx="11"/>
          </p:nvPr>
        </p:nvSpPr>
        <p:spPr/>
        <p:txBody>
          <a:bodyPr/>
          <a:lstStyle/>
          <a:p>
            <a:r>
              <a:rPr lang="en-GB"/>
              <a:t>Effective Teamwork and Communication BMSW4002</a:t>
            </a:r>
          </a:p>
        </p:txBody>
      </p:sp>
      <p:sp>
        <p:nvSpPr>
          <p:cNvPr id="6" name="Slide Number Placeholder 5"/>
          <p:cNvSpPr>
            <a:spLocks noGrp="1"/>
          </p:cNvSpPr>
          <p:nvPr>
            <p:ph type="sldNum" sz="quarter" idx="12"/>
          </p:nvPr>
        </p:nvSpPr>
        <p:spPr/>
        <p:txBody>
          <a:bodyPr/>
          <a:lstStyle/>
          <a:p>
            <a:fld id="{40006F15-96B3-416B-BD63-25DA327291F4}" type="slidenum">
              <a:rPr lang="en-GB" smtClean="0"/>
              <a:t>‹#›</a:t>
            </a:fld>
            <a:endParaRPr lang="en-GB"/>
          </a:p>
        </p:txBody>
      </p:sp>
    </p:spTree>
    <p:extLst>
      <p:ext uri="{BB962C8B-B14F-4D97-AF65-F5344CB8AC3E}">
        <p14:creationId xmlns:p14="http://schemas.microsoft.com/office/powerpoint/2010/main" val="30843085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16/12/2019</a:t>
            </a:r>
          </a:p>
        </p:txBody>
      </p:sp>
      <p:sp>
        <p:nvSpPr>
          <p:cNvPr id="5" name="Footer Placeholder 4"/>
          <p:cNvSpPr>
            <a:spLocks noGrp="1"/>
          </p:cNvSpPr>
          <p:nvPr>
            <p:ph type="ftr" sz="quarter" idx="11"/>
          </p:nvPr>
        </p:nvSpPr>
        <p:spPr/>
        <p:txBody>
          <a:bodyPr/>
          <a:lstStyle/>
          <a:p>
            <a:r>
              <a:rPr lang="en-GB"/>
              <a:t>Effective Teamwork and Communication BMSW4002</a:t>
            </a:r>
          </a:p>
        </p:txBody>
      </p:sp>
      <p:sp>
        <p:nvSpPr>
          <p:cNvPr id="6" name="Slide Number Placeholder 5"/>
          <p:cNvSpPr>
            <a:spLocks noGrp="1"/>
          </p:cNvSpPr>
          <p:nvPr>
            <p:ph type="sldNum" sz="quarter" idx="12"/>
          </p:nvPr>
        </p:nvSpPr>
        <p:spPr/>
        <p:txBody>
          <a:bodyPr/>
          <a:lstStyle/>
          <a:p>
            <a:fld id="{40006F15-96B3-416B-BD63-25DA327291F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2040764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16/12/2019</a:t>
            </a:r>
          </a:p>
        </p:txBody>
      </p:sp>
      <p:sp>
        <p:nvSpPr>
          <p:cNvPr id="5" name="Footer Placeholder 4"/>
          <p:cNvSpPr>
            <a:spLocks noGrp="1"/>
          </p:cNvSpPr>
          <p:nvPr>
            <p:ph type="ftr" sz="quarter" idx="11"/>
          </p:nvPr>
        </p:nvSpPr>
        <p:spPr/>
        <p:txBody>
          <a:bodyPr/>
          <a:lstStyle/>
          <a:p>
            <a:r>
              <a:rPr lang="en-GB"/>
              <a:t>Effective Teamwork and Communication BMSW4002</a:t>
            </a:r>
          </a:p>
        </p:txBody>
      </p:sp>
      <p:sp>
        <p:nvSpPr>
          <p:cNvPr id="6" name="Slide Number Placeholder 5"/>
          <p:cNvSpPr>
            <a:spLocks noGrp="1"/>
          </p:cNvSpPr>
          <p:nvPr>
            <p:ph type="sldNum" sz="quarter" idx="12"/>
          </p:nvPr>
        </p:nvSpPr>
        <p:spPr/>
        <p:txBody>
          <a:bodyPr/>
          <a:lstStyle/>
          <a:p>
            <a:fld id="{40006F15-96B3-416B-BD63-25DA327291F4}" type="slidenum">
              <a:rPr lang="en-GB" smtClean="0"/>
              <a:t>‹#›</a:t>
            </a:fld>
            <a:endParaRPr lang="en-GB"/>
          </a:p>
        </p:txBody>
      </p:sp>
    </p:spTree>
    <p:extLst>
      <p:ext uri="{BB962C8B-B14F-4D97-AF65-F5344CB8AC3E}">
        <p14:creationId xmlns:p14="http://schemas.microsoft.com/office/powerpoint/2010/main" val="5621735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16/12/2019</a:t>
            </a:r>
          </a:p>
        </p:txBody>
      </p:sp>
      <p:sp>
        <p:nvSpPr>
          <p:cNvPr id="5" name="Footer Placeholder 4"/>
          <p:cNvSpPr>
            <a:spLocks noGrp="1"/>
          </p:cNvSpPr>
          <p:nvPr>
            <p:ph type="ftr" sz="quarter" idx="11"/>
          </p:nvPr>
        </p:nvSpPr>
        <p:spPr/>
        <p:txBody>
          <a:bodyPr/>
          <a:lstStyle/>
          <a:p>
            <a:r>
              <a:rPr lang="en-GB"/>
              <a:t>Effective Teamwork and Communication BMSW4002</a:t>
            </a:r>
          </a:p>
        </p:txBody>
      </p:sp>
      <p:sp>
        <p:nvSpPr>
          <p:cNvPr id="6" name="Slide Number Placeholder 5"/>
          <p:cNvSpPr>
            <a:spLocks noGrp="1"/>
          </p:cNvSpPr>
          <p:nvPr>
            <p:ph type="sldNum" sz="quarter" idx="12"/>
          </p:nvPr>
        </p:nvSpPr>
        <p:spPr/>
        <p:txBody>
          <a:bodyPr/>
          <a:lstStyle/>
          <a:p>
            <a:fld id="{40006F15-96B3-416B-BD63-25DA327291F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107681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16/12/2019</a:t>
            </a:r>
          </a:p>
        </p:txBody>
      </p:sp>
      <p:sp>
        <p:nvSpPr>
          <p:cNvPr id="5" name="Footer Placeholder 4"/>
          <p:cNvSpPr>
            <a:spLocks noGrp="1"/>
          </p:cNvSpPr>
          <p:nvPr>
            <p:ph type="ftr" sz="quarter" idx="11"/>
          </p:nvPr>
        </p:nvSpPr>
        <p:spPr/>
        <p:txBody>
          <a:bodyPr/>
          <a:lstStyle/>
          <a:p>
            <a:r>
              <a:rPr lang="en-GB"/>
              <a:t>Effective Teamwork and Communication BMSW4002</a:t>
            </a:r>
          </a:p>
        </p:txBody>
      </p:sp>
      <p:sp>
        <p:nvSpPr>
          <p:cNvPr id="6" name="Slide Number Placeholder 5"/>
          <p:cNvSpPr>
            <a:spLocks noGrp="1"/>
          </p:cNvSpPr>
          <p:nvPr>
            <p:ph type="sldNum" sz="quarter" idx="12"/>
          </p:nvPr>
        </p:nvSpPr>
        <p:spPr/>
        <p:txBody>
          <a:bodyPr/>
          <a:lstStyle/>
          <a:p>
            <a:fld id="{40006F15-96B3-416B-BD63-25DA327291F4}" type="slidenum">
              <a:rPr lang="en-GB" smtClean="0"/>
              <a:t>‹#›</a:t>
            </a:fld>
            <a:endParaRPr lang="en-GB"/>
          </a:p>
        </p:txBody>
      </p:sp>
    </p:spTree>
    <p:extLst>
      <p:ext uri="{BB962C8B-B14F-4D97-AF65-F5344CB8AC3E}">
        <p14:creationId xmlns:p14="http://schemas.microsoft.com/office/powerpoint/2010/main" val="21946621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16/12/2019</a:t>
            </a:r>
          </a:p>
        </p:txBody>
      </p:sp>
      <p:sp>
        <p:nvSpPr>
          <p:cNvPr id="5" name="Footer Placeholder 4"/>
          <p:cNvSpPr>
            <a:spLocks noGrp="1"/>
          </p:cNvSpPr>
          <p:nvPr>
            <p:ph type="ftr" sz="quarter" idx="11"/>
          </p:nvPr>
        </p:nvSpPr>
        <p:spPr/>
        <p:txBody>
          <a:bodyPr/>
          <a:lstStyle/>
          <a:p>
            <a:r>
              <a:rPr lang="en-GB"/>
              <a:t>Effective Teamwork and Communication BMSW4002</a:t>
            </a:r>
          </a:p>
        </p:txBody>
      </p:sp>
      <p:sp>
        <p:nvSpPr>
          <p:cNvPr id="6" name="Slide Number Placeholder 5"/>
          <p:cNvSpPr>
            <a:spLocks noGrp="1"/>
          </p:cNvSpPr>
          <p:nvPr>
            <p:ph type="sldNum" sz="quarter" idx="12"/>
          </p:nvPr>
        </p:nvSpPr>
        <p:spPr/>
        <p:txBody>
          <a:bodyPr/>
          <a:lstStyle/>
          <a:p>
            <a:fld id="{40006F15-96B3-416B-BD63-25DA327291F4}" type="slidenum">
              <a:rPr lang="en-GB" smtClean="0"/>
              <a:t>‹#›</a:t>
            </a:fld>
            <a:endParaRPr lang="en-GB"/>
          </a:p>
        </p:txBody>
      </p:sp>
    </p:spTree>
    <p:extLst>
      <p:ext uri="{BB962C8B-B14F-4D97-AF65-F5344CB8AC3E}">
        <p14:creationId xmlns:p14="http://schemas.microsoft.com/office/powerpoint/2010/main" val="11617479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16/12/2019</a:t>
            </a:r>
          </a:p>
        </p:txBody>
      </p:sp>
      <p:sp>
        <p:nvSpPr>
          <p:cNvPr id="5" name="Footer Placeholder 4"/>
          <p:cNvSpPr>
            <a:spLocks noGrp="1"/>
          </p:cNvSpPr>
          <p:nvPr>
            <p:ph type="ftr" sz="quarter" idx="11"/>
          </p:nvPr>
        </p:nvSpPr>
        <p:spPr/>
        <p:txBody>
          <a:bodyPr/>
          <a:lstStyle/>
          <a:p>
            <a:r>
              <a:rPr lang="en-GB"/>
              <a:t>Effective Teamwork and Communication BMSW4002</a:t>
            </a:r>
          </a:p>
        </p:txBody>
      </p:sp>
      <p:sp>
        <p:nvSpPr>
          <p:cNvPr id="6" name="Slide Number Placeholder 5"/>
          <p:cNvSpPr>
            <a:spLocks noGrp="1"/>
          </p:cNvSpPr>
          <p:nvPr>
            <p:ph type="sldNum" sz="quarter" idx="12"/>
          </p:nvPr>
        </p:nvSpPr>
        <p:spPr/>
        <p:txBody>
          <a:bodyPr/>
          <a:lstStyle/>
          <a:p>
            <a:fld id="{40006F15-96B3-416B-BD63-25DA327291F4}" type="slidenum">
              <a:rPr lang="en-GB" smtClean="0"/>
              <a:t>‹#›</a:t>
            </a:fld>
            <a:endParaRPr lang="en-GB"/>
          </a:p>
        </p:txBody>
      </p:sp>
    </p:spTree>
    <p:extLst>
      <p:ext uri="{BB962C8B-B14F-4D97-AF65-F5344CB8AC3E}">
        <p14:creationId xmlns:p14="http://schemas.microsoft.com/office/powerpoint/2010/main" val="27951533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r>
              <a:rPr lang="en-GB"/>
              <a:t>16/12/2019</a:t>
            </a:r>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GB"/>
              <a:t>Effective Teamwork and Communication BMSW4002</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0006F15-96B3-416B-BD63-25DA327291F4}" type="slidenum">
              <a:rPr lang="en-GB" smtClean="0"/>
              <a:t>‹#›</a:t>
            </a:fld>
            <a:endParaRPr lang="en-GB"/>
          </a:p>
        </p:txBody>
      </p:sp>
    </p:spTree>
    <p:extLst>
      <p:ext uri="{BB962C8B-B14F-4D97-AF65-F5344CB8AC3E}">
        <p14:creationId xmlns:p14="http://schemas.microsoft.com/office/powerpoint/2010/main" val="212505154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hf hd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flickr.com/photos/bransonmo/9470628361/"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meetthealchemist.blogspot.com/"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cute-pictures.blogspot.com/2011/08/75-free-stock-images-3d-human-character.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ute-pictures.blogspot.com/2011/08/75-free-stock-images-3d-human-character.html"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eoplematters.in/article/training/training-with-belbin-17022"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cutiebootycakes.blogspot.com/2010/09/thank-you.html"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infusc16.wordpress.com/"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extLst>
              <a:ext uri="{837473B0-CC2E-450A-ABE3-18F120FF3D39}">
                <a1611:picAttrSrcUrl xmlns:a1611="http://schemas.microsoft.com/office/drawing/2016/11/main" xmlns="" r:id="rId3"/>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910C7-2655-40C1-8E90-AD60B4F2B12F}"/>
              </a:ext>
            </a:extLst>
          </p:cNvPr>
          <p:cNvSpPr>
            <a:spLocks noGrp="1"/>
          </p:cNvSpPr>
          <p:nvPr>
            <p:ph type="ctrTitle"/>
          </p:nvPr>
        </p:nvSpPr>
        <p:spPr>
          <a:xfrm>
            <a:off x="1516031" y="1346697"/>
            <a:ext cx="9253567" cy="1646302"/>
          </a:xfrm>
          <a:noFill/>
          <a:ln>
            <a:solidFill>
              <a:schemeClr val="tx1"/>
            </a:solidFill>
          </a:ln>
        </p:spPr>
        <p:txBody>
          <a:bodyPr/>
          <a:lstStyle/>
          <a:p>
            <a:r>
              <a:rPr lang="en-GB" sz="4000" dirty="0">
                <a:solidFill>
                  <a:schemeClr val="tx1"/>
                </a:solidFill>
                <a:latin typeface="Broadway" panose="04040905080B02020502" pitchFamily="82" charset="0"/>
              </a:rPr>
              <a:t>Effective Teamwork</a:t>
            </a:r>
            <a:br>
              <a:rPr lang="en-GB" sz="4000" dirty="0">
                <a:solidFill>
                  <a:schemeClr val="tx1"/>
                </a:solidFill>
                <a:latin typeface="Broadway" panose="04040905080B02020502" pitchFamily="82" charset="0"/>
              </a:rPr>
            </a:br>
            <a:r>
              <a:rPr lang="en-GB" sz="4000" dirty="0">
                <a:solidFill>
                  <a:schemeClr val="tx1"/>
                </a:solidFill>
                <a:latin typeface="Broadway" panose="04040905080B02020502" pitchFamily="82" charset="0"/>
              </a:rPr>
              <a:t> and Communication</a:t>
            </a:r>
            <a:endParaRPr lang="en-GB" dirty="0">
              <a:latin typeface="Broadway" panose="04040905080B02020502" pitchFamily="82" charset="0"/>
            </a:endParaRPr>
          </a:p>
        </p:txBody>
      </p:sp>
      <p:sp>
        <p:nvSpPr>
          <p:cNvPr id="3" name="Subtitle 2">
            <a:extLst>
              <a:ext uri="{FF2B5EF4-FFF2-40B4-BE49-F238E27FC236}">
                <a16:creationId xmlns:a16="http://schemas.microsoft.com/office/drawing/2014/main" id="{71403C6C-3045-40AB-830D-9768F7CEE9CF}"/>
              </a:ext>
            </a:extLst>
          </p:cNvPr>
          <p:cNvSpPr>
            <a:spLocks noGrp="1"/>
          </p:cNvSpPr>
          <p:nvPr>
            <p:ph type="subTitle" idx="1"/>
          </p:nvPr>
        </p:nvSpPr>
        <p:spPr>
          <a:xfrm>
            <a:off x="1507066" y="3245224"/>
            <a:ext cx="9262533" cy="2048671"/>
          </a:xfrm>
        </p:spPr>
        <p:txBody>
          <a:bodyPr>
            <a:normAutofit lnSpcReduction="10000"/>
          </a:bodyPr>
          <a:lstStyle/>
          <a:p>
            <a:pPr algn="l"/>
            <a:r>
              <a:rPr lang="en-GB" sz="2000" dirty="0">
                <a:solidFill>
                  <a:schemeClr val="bg1"/>
                </a:solidFill>
                <a:latin typeface="Broadway" panose="04040905080B02020502" pitchFamily="82" charset="0"/>
              </a:rPr>
              <a:t>Jacob Middleton 1817899</a:t>
            </a:r>
          </a:p>
          <a:p>
            <a:pPr algn="l"/>
            <a:r>
              <a:rPr lang="en-GB" sz="2000" dirty="0" err="1">
                <a:solidFill>
                  <a:schemeClr val="bg1"/>
                </a:solidFill>
                <a:latin typeface="Broadway" panose="04040905080B02020502" pitchFamily="82" charset="0"/>
              </a:rPr>
              <a:t>Azizul</a:t>
            </a:r>
            <a:r>
              <a:rPr lang="en-GB" sz="2000" dirty="0">
                <a:solidFill>
                  <a:schemeClr val="bg1"/>
                </a:solidFill>
                <a:latin typeface="Broadway" panose="04040905080B02020502" pitchFamily="82" charset="0"/>
              </a:rPr>
              <a:t> Hoque 1818767  </a:t>
            </a:r>
          </a:p>
          <a:p>
            <a:pPr algn="l"/>
            <a:r>
              <a:rPr lang="en-GB" sz="2000" dirty="0">
                <a:solidFill>
                  <a:schemeClr val="bg1"/>
                </a:solidFill>
                <a:latin typeface="Broadway" panose="04040905080B02020502" pitchFamily="82" charset="0"/>
              </a:rPr>
              <a:t>Allen Odonohue 1818294</a:t>
            </a:r>
          </a:p>
          <a:p>
            <a:pPr algn="l"/>
            <a:r>
              <a:rPr lang="en-GB" sz="2000" dirty="0">
                <a:solidFill>
                  <a:schemeClr val="bg1"/>
                </a:solidFill>
                <a:latin typeface="Broadway" panose="04040905080B02020502" pitchFamily="82" charset="0"/>
              </a:rPr>
              <a:t>Richard </a:t>
            </a:r>
            <a:r>
              <a:rPr lang="en-GB" sz="2000" dirty="0" err="1">
                <a:solidFill>
                  <a:schemeClr val="bg1"/>
                </a:solidFill>
                <a:latin typeface="Broadway" panose="04040905080B02020502" pitchFamily="82" charset="0"/>
              </a:rPr>
              <a:t>Yembi</a:t>
            </a:r>
            <a:r>
              <a:rPr lang="en-GB" sz="2000" dirty="0">
                <a:solidFill>
                  <a:schemeClr val="bg1"/>
                </a:solidFill>
                <a:latin typeface="Broadway" panose="04040905080B02020502" pitchFamily="82" charset="0"/>
              </a:rPr>
              <a:t> </a:t>
            </a:r>
            <a:r>
              <a:rPr lang="en-GB" sz="2000" dirty="0" err="1">
                <a:solidFill>
                  <a:schemeClr val="bg1"/>
                </a:solidFill>
                <a:latin typeface="Broadway" panose="04040905080B02020502" pitchFamily="82" charset="0"/>
              </a:rPr>
              <a:t>Nganga</a:t>
            </a:r>
            <a:r>
              <a:rPr lang="en-GB" sz="2000" dirty="0">
                <a:solidFill>
                  <a:schemeClr val="bg1"/>
                </a:solidFill>
                <a:latin typeface="Broadway" panose="04040905080B02020502" pitchFamily="82" charset="0"/>
              </a:rPr>
              <a:t> 1718242</a:t>
            </a:r>
          </a:p>
          <a:p>
            <a:pPr algn="l"/>
            <a:r>
              <a:rPr lang="en-GB" sz="2000" dirty="0">
                <a:solidFill>
                  <a:schemeClr val="bg1"/>
                </a:solidFill>
                <a:latin typeface="Broadway" panose="04040905080B02020502" pitchFamily="82" charset="0"/>
              </a:rPr>
              <a:t>Christopher Nicholas-1817904</a:t>
            </a:r>
          </a:p>
          <a:p>
            <a:endParaRPr lang="en-GB" sz="1600" dirty="0"/>
          </a:p>
        </p:txBody>
      </p:sp>
      <p:sp>
        <p:nvSpPr>
          <p:cNvPr id="6" name="Date Placeholder 5">
            <a:extLst>
              <a:ext uri="{FF2B5EF4-FFF2-40B4-BE49-F238E27FC236}">
                <a16:creationId xmlns:a16="http://schemas.microsoft.com/office/drawing/2014/main" id="{4BF8D2C1-7D5B-4EDF-9411-60DDB36FD514}"/>
              </a:ext>
            </a:extLst>
          </p:cNvPr>
          <p:cNvSpPr>
            <a:spLocks noGrp="1"/>
          </p:cNvSpPr>
          <p:nvPr>
            <p:ph type="dt" sz="half" idx="10"/>
          </p:nvPr>
        </p:nvSpPr>
        <p:spPr>
          <a:xfrm>
            <a:off x="10441819" y="223010"/>
            <a:ext cx="1385530" cy="365125"/>
          </a:xfrm>
        </p:spPr>
        <p:txBody>
          <a:bodyPr/>
          <a:lstStyle/>
          <a:p>
            <a:r>
              <a:rPr lang="en-GB" sz="1400" dirty="0">
                <a:solidFill>
                  <a:schemeClr val="tx1"/>
                </a:solidFill>
                <a:latin typeface="Broadway" panose="04040905080B02020502" pitchFamily="82" charset="0"/>
              </a:rPr>
              <a:t>16/12/2019</a:t>
            </a:r>
          </a:p>
        </p:txBody>
      </p:sp>
      <p:sp>
        <p:nvSpPr>
          <p:cNvPr id="7" name="Footer Placeholder 6">
            <a:extLst>
              <a:ext uri="{FF2B5EF4-FFF2-40B4-BE49-F238E27FC236}">
                <a16:creationId xmlns:a16="http://schemas.microsoft.com/office/drawing/2014/main" id="{D31D9461-8939-48D1-90BC-2E8A033046CE}"/>
              </a:ext>
            </a:extLst>
          </p:cNvPr>
          <p:cNvSpPr>
            <a:spLocks noGrp="1"/>
          </p:cNvSpPr>
          <p:nvPr>
            <p:ph type="ftr" sz="quarter" idx="11"/>
          </p:nvPr>
        </p:nvSpPr>
        <p:spPr/>
        <p:txBody>
          <a:bodyPr/>
          <a:lstStyle/>
          <a:p>
            <a:r>
              <a:rPr lang="en-GB" sz="1400" dirty="0">
                <a:solidFill>
                  <a:schemeClr val="bg1"/>
                </a:solidFill>
                <a:latin typeface="Broadway" panose="04040905080B02020502" pitchFamily="82" charset="0"/>
              </a:rPr>
              <a:t>Effective Teamwork and Communication BMSW4002</a:t>
            </a:r>
          </a:p>
        </p:txBody>
      </p:sp>
      <p:sp>
        <p:nvSpPr>
          <p:cNvPr id="8" name="Slide Number Placeholder 7">
            <a:extLst>
              <a:ext uri="{FF2B5EF4-FFF2-40B4-BE49-F238E27FC236}">
                <a16:creationId xmlns:a16="http://schemas.microsoft.com/office/drawing/2014/main" id="{8454FD41-56A2-4EB0-B690-9B8D3F2C609E}"/>
              </a:ext>
            </a:extLst>
          </p:cNvPr>
          <p:cNvSpPr>
            <a:spLocks noGrp="1"/>
          </p:cNvSpPr>
          <p:nvPr>
            <p:ph type="sldNum" sz="quarter" idx="12"/>
          </p:nvPr>
        </p:nvSpPr>
        <p:spPr>
          <a:xfrm>
            <a:off x="11319349" y="6041361"/>
            <a:ext cx="683339" cy="365125"/>
          </a:xfrm>
        </p:spPr>
        <p:txBody>
          <a:bodyPr/>
          <a:lstStyle/>
          <a:p>
            <a:fld id="{40006F15-96B3-416B-BD63-25DA327291F4}" type="slidenum">
              <a:rPr lang="en-GB" sz="1600" smtClean="0">
                <a:solidFill>
                  <a:schemeClr val="bg1"/>
                </a:solidFill>
                <a:latin typeface="Broadway" panose="04040905080B02020502" pitchFamily="82" charset="0"/>
              </a:rPr>
              <a:t>1</a:t>
            </a:fld>
            <a:endParaRPr lang="en-GB" sz="1600" dirty="0">
              <a:solidFill>
                <a:schemeClr val="bg1"/>
              </a:solidFill>
              <a:latin typeface="Broadway" panose="04040905080B02020502" pitchFamily="82" charset="0"/>
            </a:endParaRPr>
          </a:p>
        </p:txBody>
      </p:sp>
    </p:spTree>
    <p:extLst>
      <p:ext uri="{BB962C8B-B14F-4D97-AF65-F5344CB8AC3E}">
        <p14:creationId xmlns:p14="http://schemas.microsoft.com/office/powerpoint/2010/main" val="30342940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extLst>
              <a:ext uri="{837473B0-CC2E-450A-ABE3-18F120FF3D39}">
                <a1611:picAttrSrcUrl xmlns:a1611="http://schemas.microsoft.com/office/drawing/2016/11/main" xmlns="" r:id="rId3"/>
              </a:ext>
            </a:extLst>
          </a:blip>
          <a:srcRect/>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5B4E6-6A52-4776-83B9-B0B60FCBE6A3}"/>
              </a:ext>
            </a:extLst>
          </p:cNvPr>
          <p:cNvSpPr>
            <a:spLocks noGrp="1"/>
          </p:cNvSpPr>
          <p:nvPr>
            <p:ph type="title"/>
          </p:nvPr>
        </p:nvSpPr>
        <p:spPr>
          <a:xfrm>
            <a:off x="1797666" y="839789"/>
            <a:ext cx="8596668" cy="1320800"/>
          </a:xfrm>
        </p:spPr>
        <p:txBody>
          <a:bodyPr/>
          <a:lstStyle/>
          <a:p>
            <a:pPr algn="ctr"/>
            <a:r>
              <a:rPr lang="en-GB" sz="6600" dirty="0">
                <a:solidFill>
                  <a:schemeClr val="tx1"/>
                </a:solidFill>
                <a:latin typeface="Broadway" panose="04040905080B02020502" pitchFamily="82" charset="0"/>
              </a:rPr>
              <a:t>Introduction</a:t>
            </a:r>
            <a:endParaRPr lang="en-GB" dirty="0">
              <a:solidFill>
                <a:schemeClr val="tx1"/>
              </a:solidFill>
              <a:latin typeface="Broadway" panose="04040905080B02020502" pitchFamily="82" charset="0"/>
            </a:endParaRPr>
          </a:p>
        </p:txBody>
      </p:sp>
      <p:sp>
        <p:nvSpPr>
          <p:cNvPr id="3" name="Content Placeholder 2">
            <a:extLst>
              <a:ext uri="{FF2B5EF4-FFF2-40B4-BE49-F238E27FC236}">
                <a16:creationId xmlns:a16="http://schemas.microsoft.com/office/drawing/2014/main" id="{3C055DBF-62BC-49E9-8627-0AB74648517C}"/>
              </a:ext>
            </a:extLst>
          </p:cNvPr>
          <p:cNvSpPr>
            <a:spLocks noGrp="1"/>
          </p:cNvSpPr>
          <p:nvPr>
            <p:ph idx="1"/>
          </p:nvPr>
        </p:nvSpPr>
        <p:spPr>
          <a:xfrm>
            <a:off x="2773016" y="2633870"/>
            <a:ext cx="6500985" cy="3407492"/>
          </a:xfrm>
          <a:ln>
            <a:noFill/>
          </a:ln>
        </p:spPr>
        <p:txBody>
          <a:bodyPr>
            <a:normAutofit/>
          </a:bodyPr>
          <a:lstStyle/>
          <a:p>
            <a:pPr marL="0" indent="0">
              <a:buNone/>
            </a:pPr>
            <a:r>
              <a:rPr lang="en-GB" sz="2400" dirty="0">
                <a:solidFill>
                  <a:schemeClr val="tx1"/>
                </a:solidFill>
                <a:latin typeface="Broadway" panose="04040905080B02020502" pitchFamily="82" charset="0"/>
              </a:rPr>
              <a:t>This presentation is about Effective Team Working and </a:t>
            </a:r>
            <a:r>
              <a:rPr lang="en-GB" sz="2400" dirty="0" smtClean="0">
                <a:solidFill>
                  <a:schemeClr val="tx1"/>
                </a:solidFill>
                <a:latin typeface="Broadway" panose="04040905080B02020502" pitchFamily="82" charset="0"/>
              </a:rPr>
              <a:t>Communication</a:t>
            </a:r>
          </a:p>
          <a:p>
            <a:pPr marL="0" indent="0">
              <a:buNone/>
            </a:pPr>
            <a:r>
              <a:rPr lang="en-GB" sz="1600" dirty="0" smtClean="0">
                <a:solidFill>
                  <a:schemeClr val="tx1"/>
                </a:solidFill>
                <a:latin typeface="Broadway" panose="04040905080B02020502" pitchFamily="82" charset="0"/>
              </a:rPr>
              <a:t>We will be speaking about how we have implemented the methods learnt from the module in our sub contracting company which is select brickwork</a:t>
            </a:r>
            <a:endParaRPr lang="en-GB" sz="1600" dirty="0">
              <a:solidFill>
                <a:schemeClr val="tx1"/>
              </a:solidFill>
              <a:latin typeface="Broadway" panose="04040905080B02020502" pitchFamily="82" charset="0"/>
            </a:endParaRPr>
          </a:p>
        </p:txBody>
      </p:sp>
      <p:sp>
        <p:nvSpPr>
          <p:cNvPr id="6" name="Date Placeholder 5">
            <a:extLst>
              <a:ext uri="{FF2B5EF4-FFF2-40B4-BE49-F238E27FC236}">
                <a16:creationId xmlns:a16="http://schemas.microsoft.com/office/drawing/2014/main" id="{AE0E184D-53CF-4975-AD32-41D8A4BFDC04}"/>
              </a:ext>
            </a:extLst>
          </p:cNvPr>
          <p:cNvSpPr>
            <a:spLocks noGrp="1"/>
          </p:cNvSpPr>
          <p:nvPr>
            <p:ph type="dt" sz="half" idx="10"/>
          </p:nvPr>
        </p:nvSpPr>
        <p:spPr>
          <a:xfrm>
            <a:off x="6792687" y="6041362"/>
            <a:ext cx="1324386" cy="365125"/>
          </a:xfrm>
        </p:spPr>
        <p:txBody>
          <a:bodyPr/>
          <a:lstStyle/>
          <a:p>
            <a:r>
              <a:rPr lang="en-GB" sz="1400" dirty="0">
                <a:solidFill>
                  <a:schemeClr val="tx1"/>
                </a:solidFill>
                <a:latin typeface="Broadway" panose="04040905080B02020502" pitchFamily="82" charset="0"/>
              </a:rPr>
              <a:t>16/12/2019</a:t>
            </a:r>
          </a:p>
        </p:txBody>
      </p:sp>
      <p:sp>
        <p:nvSpPr>
          <p:cNvPr id="7" name="Footer Placeholder 6">
            <a:extLst>
              <a:ext uri="{FF2B5EF4-FFF2-40B4-BE49-F238E27FC236}">
                <a16:creationId xmlns:a16="http://schemas.microsoft.com/office/drawing/2014/main" id="{7EC11A38-56E6-45CE-9934-5D2D34058A32}"/>
              </a:ext>
            </a:extLst>
          </p:cNvPr>
          <p:cNvSpPr>
            <a:spLocks noGrp="1"/>
          </p:cNvSpPr>
          <p:nvPr>
            <p:ph type="ftr" sz="quarter" idx="11"/>
          </p:nvPr>
        </p:nvSpPr>
        <p:spPr/>
        <p:txBody>
          <a:bodyPr/>
          <a:lstStyle/>
          <a:p>
            <a:r>
              <a:rPr lang="en-GB" sz="1400" dirty="0">
                <a:solidFill>
                  <a:schemeClr val="tx1"/>
                </a:solidFill>
                <a:latin typeface="Broadway" panose="04040905080B02020502" pitchFamily="82" charset="0"/>
              </a:rPr>
              <a:t>Effective Teamwork and Communication BMSW4002</a:t>
            </a:r>
          </a:p>
        </p:txBody>
      </p:sp>
      <p:sp>
        <p:nvSpPr>
          <p:cNvPr id="8" name="Slide Number Placeholder 7">
            <a:extLst>
              <a:ext uri="{FF2B5EF4-FFF2-40B4-BE49-F238E27FC236}">
                <a16:creationId xmlns:a16="http://schemas.microsoft.com/office/drawing/2014/main" id="{40E28D30-DAFE-4D0A-92D4-B5F077FE6FCA}"/>
              </a:ext>
            </a:extLst>
          </p:cNvPr>
          <p:cNvSpPr>
            <a:spLocks noGrp="1"/>
          </p:cNvSpPr>
          <p:nvPr>
            <p:ph type="sldNum" sz="quarter" idx="12"/>
          </p:nvPr>
        </p:nvSpPr>
        <p:spPr>
          <a:xfrm>
            <a:off x="10935759" y="6041362"/>
            <a:ext cx="683339" cy="365125"/>
          </a:xfrm>
        </p:spPr>
        <p:txBody>
          <a:bodyPr/>
          <a:lstStyle/>
          <a:p>
            <a:fld id="{40006F15-96B3-416B-BD63-25DA327291F4}" type="slidenum">
              <a:rPr lang="en-GB" sz="1400" smtClean="0">
                <a:solidFill>
                  <a:schemeClr val="tx1"/>
                </a:solidFill>
                <a:latin typeface="Broadway" panose="04040905080B02020502" pitchFamily="82" charset="0"/>
              </a:rPr>
              <a:t>2</a:t>
            </a:fld>
            <a:endParaRPr lang="en-GB" sz="14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39423394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extLst>
              <a:ext uri="{837473B0-CC2E-450A-ABE3-18F120FF3D39}">
                <a1611:picAttrSrcUrl xmlns:a1611="http://schemas.microsoft.com/office/drawing/2016/11/main" xmlns="" r:id="rId3"/>
              </a:ext>
            </a:extLst>
          </a:blip>
          <a:srcRect/>
          <a:stretch>
            <a:fillRect t="-18000" b="-1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9946F-AF4D-475B-BC84-CDB25903DAED}"/>
              </a:ext>
            </a:extLst>
          </p:cNvPr>
          <p:cNvSpPr>
            <a:spLocks noGrp="1"/>
          </p:cNvSpPr>
          <p:nvPr>
            <p:ph type="title"/>
          </p:nvPr>
        </p:nvSpPr>
        <p:spPr>
          <a:xfrm>
            <a:off x="1577220" y="595086"/>
            <a:ext cx="8596668" cy="1320800"/>
          </a:xfrm>
        </p:spPr>
        <p:txBody>
          <a:bodyPr>
            <a:normAutofit/>
          </a:bodyPr>
          <a:lstStyle/>
          <a:p>
            <a:pPr algn="ctr"/>
            <a:r>
              <a:rPr lang="en-GB" sz="4000" dirty="0">
                <a:solidFill>
                  <a:schemeClr val="tx1"/>
                </a:solidFill>
                <a:latin typeface="Broadway" panose="04040905080B02020502" pitchFamily="82" charset="0"/>
              </a:rPr>
              <a:t>What is Team?</a:t>
            </a:r>
          </a:p>
        </p:txBody>
      </p:sp>
      <p:sp>
        <p:nvSpPr>
          <p:cNvPr id="3" name="Content Placeholder 2">
            <a:extLst>
              <a:ext uri="{FF2B5EF4-FFF2-40B4-BE49-F238E27FC236}">
                <a16:creationId xmlns:a16="http://schemas.microsoft.com/office/drawing/2014/main" id="{E4C5D536-F426-4B3A-9758-1F803F152F4D}"/>
              </a:ext>
            </a:extLst>
          </p:cNvPr>
          <p:cNvSpPr>
            <a:spLocks noGrp="1"/>
          </p:cNvSpPr>
          <p:nvPr>
            <p:ph idx="1"/>
          </p:nvPr>
        </p:nvSpPr>
        <p:spPr>
          <a:xfrm>
            <a:off x="677333" y="2160589"/>
            <a:ext cx="10745409" cy="3880773"/>
          </a:xfrm>
        </p:spPr>
        <p:txBody>
          <a:bodyPr>
            <a:normAutofit lnSpcReduction="10000"/>
          </a:bodyPr>
          <a:lstStyle/>
          <a:p>
            <a:pPr algn="just"/>
            <a:r>
              <a:rPr lang="en-GB" sz="2000" b="1" dirty="0">
                <a:solidFill>
                  <a:schemeClr val="tx1"/>
                </a:solidFill>
                <a:latin typeface="Broadway" panose="04040905080B02020502" pitchFamily="82" charset="0"/>
              </a:rPr>
              <a:t>According to Hiriyappa (2011) </a:t>
            </a:r>
            <a:r>
              <a:rPr lang="en-GB" sz="2000" dirty="0">
                <a:solidFill>
                  <a:schemeClr val="tx1"/>
                </a:solidFill>
                <a:latin typeface="Broadway" panose="04040905080B02020502" pitchFamily="82" charset="0"/>
              </a:rPr>
              <a:t>A team is typically consists of group members who perform specific project within time bound and achieved the superior goal and make it as economic viability to business and clients who are stakeholders of the project. </a:t>
            </a:r>
          </a:p>
          <a:p>
            <a:pPr algn="just"/>
            <a:r>
              <a:rPr lang="en-GB" sz="2000" dirty="0">
                <a:solidFill>
                  <a:schemeClr val="tx1"/>
                </a:solidFill>
                <a:latin typeface="Broadway" panose="04040905080B02020502" pitchFamily="82" charset="0"/>
              </a:rPr>
              <a:t>Team should have the following as a match: </a:t>
            </a:r>
          </a:p>
          <a:p>
            <a:pPr lvl="1" algn="just"/>
            <a:r>
              <a:rPr lang="en-GB" sz="2000" dirty="0">
                <a:solidFill>
                  <a:schemeClr val="tx1"/>
                </a:solidFill>
                <a:latin typeface="Broadway" panose="04040905080B02020502" pitchFamily="82" charset="0"/>
              </a:rPr>
              <a:t>A group of People </a:t>
            </a:r>
          </a:p>
          <a:p>
            <a:pPr lvl="1" algn="just"/>
            <a:r>
              <a:rPr lang="en-GB" sz="2000" dirty="0">
                <a:solidFill>
                  <a:schemeClr val="tx1"/>
                </a:solidFill>
                <a:latin typeface="Broadway" panose="04040905080B02020502" pitchFamily="82" charset="0"/>
              </a:rPr>
              <a:t>A common goal</a:t>
            </a:r>
          </a:p>
          <a:p>
            <a:pPr lvl="1" algn="just"/>
            <a:r>
              <a:rPr lang="en-GB" sz="2000" dirty="0">
                <a:solidFill>
                  <a:schemeClr val="tx1"/>
                </a:solidFill>
                <a:latin typeface="Broadway" panose="04040905080B02020502" pitchFamily="82" charset="0"/>
              </a:rPr>
              <a:t>Target Oriented</a:t>
            </a:r>
          </a:p>
          <a:p>
            <a:pPr lvl="1" algn="just"/>
            <a:r>
              <a:rPr lang="en-GB" sz="2000" dirty="0">
                <a:solidFill>
                  <a:schemeClr val="tx1"/>
                </a:solidFill>
                <a:latin typeface="Broadway" panose="04040905080B02020502" pitchFamily="82" charset="0"/>
              </a:rPr>
              <a:t>Committed </a:t>
            </a:r>
          </a:p>
          <a:p>
            <a:pPr lvl="1" algn="just"/>
            <a:r>
              <a:rPr lang="en-GB" sz="2000" dirty="0">
                <a:solidFill>
                  <a:schemeClr val="tx1"/>
                </a:solidFill>
                <a:latin typeface="Broadway" panose="04040905080B02020502" pitchFamily="82" charset="0"/>
              </a:rPr>
              <a:t>Focused </a:t>
            </a:r>
          </a:p>
          <a:p>
            <a:pPr algn="just"/>
            <a:endParaRPr lang="en-GB" dirty="0"/>
          </a:p>
        </p:txBody>
      </p:sp>
      <p:sp>
        <p:nvSpPr>
          <p:cNvPr id="6" name="Date Placeholder 5">
            <a:extLst>
              <a:ext uri="{FF2B5EF4-FFF2-40B4-BE49-F238E27FC236}">
                <a16:creationId xmlns:a16="http://schemas.microsoft.com/office/drawing/2014/main" id="{5D40FF1E-C5BE-4036-BCDE-FC9778CD8E77}"/>
              </a:ext>
            </a:extLst>
          </p:cNvPr>
          <p:cNvSpPr>
            <a:spLocks noGrp="1"/>
          </p:cNvSpPr>
          <p:nvPr>
            <p:ph type="dt" sz="half" idx="10"/>
          </p:nvPr>
        </p:nvSpPr>
        <p:spPr>
          <a:xfrm>
            <a:off x="6865257" y="6041362"/>
            <a:ext cx="1251815" cy="365125"/>
          </a:xfrm>
        </p:spPr>
        <p:txBody>
          <a:bodyPr/>
          <a:lstStyle/>
          <a:p>
            <a:r>
              <a:rPr lang="en-GB" sz="1400" dirty="0">
                <a:solidFill>
                  <a:schemeClr val="tx1"/>
                </a:solidFill>
                <a:latin typeface="Broadway" panose="04040905080B02020502" pitchFamily="82" charset="0"/>
              </a:rPr>
              <a:t>16/12/2019</a:t>
            </a:r>
          </a:p>
        </p:txBody>
      </p:sp>
      <p:sp>
        <p:nvSpPr>
          <p:cNvPr id="7" name="Footer Placeholder 6">
            <a:extLst>
              <a:ext uri="{FF2B5EF4-FFF2-40B4-BE49-F238E27FC236}">
                <a16:creationId xmlns:a16="http://schemas.microsoft.com/office/drawing/2014/main" id="{092249B6-35C4-4B70-84B3-35C895CA54B8}"/>
              </a:ext>
            </a:extLst>
          </p:cNvPr>
          <p:cNvSpPr>
            <a:spLocks noGrp="1"/>
          </p:cNvSpPr>
          <p:nvPr>
            <p:ph type="ftr" sz="quarter" idx="11"/>
          </p:nvPr>
        </p:nvSpPr>
        <p:spPr/>
        <p:txBody>
          <a:bodyPr/>
          <a:lstStyle/>
          <a:p>
            <a:r>
              <a:rPr lang="en-GB" sz="1400" dirty="0">
                <a:solidFill>
                  <a:schemeClr val="tx1"/>
                </a:solidFill>
                <a:latin typeface="Broadway" panose="04040905080B02020502" pitchFamily="82" charset="0"/>
              </a:rPr>
              <a:t>Effective Teamwork and Communication BMSW4002</a:t>
            </a:r>
          </a:p>
        </p:txBody>
      </p:sp>
      <p:sp>
        <p:nvSpPr>
          <p:cNvPr id="8" name="Slide Number Placeholder 7">
            <a:extLst>
              <a:ext uri="{FF2B5EF4-FFF2-40B4-BE49-F238E27FC236}">
                <a16:creationId xmlns:a16="http://schemas.microsoft.com/office/drawing/2014/main" id="{C4752F17-3979-48D9-96E6-FD0B422F51D3}"/>
              </a:ext>
            </a:extLst>
          </p:cNvPr>
          <p:cNvSpPr>
            <a:spLocks noGrp="1"/>
          </p:cNvSpPr>
          <p:nvPr>
            <p:ph type="sldNum" sz="quarter" idx="12"/>
          </p:nvPr>
        </p:nvSpPr>
        <p:spPr>
          <a:xfrm>
            <a:off x="11172996" y="6041361"/>
            <a:ext cx="683339" cy="365125"/>
          </a:xfrm>
        </p:spPr>
        <p:txBody>
          <a:bodyPr/>
          <a:lstStyle/>
          <a:p>
            <a:fld id="{40006F15-96B3-416B-BD63-25DA327291F4}" type="slidenum">
              <a:rPr lang="en-GB" sz="1400" smtClean="0">
                <a:solidFill>
                  <a:schemeClr val="tx1"/>
                </a:solidFill>
                <a:latin typeface="Broadway" panose="04040905080B02020502" pitchFamily="82" charset="0"/>
              </a:rPr>
              <a:t>3</a:t>
            </a:fld>
            <a:endParaRPr lang="en-GB" sz="14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634273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extLst>
              <a:ext uri="{837473B0-CC2E-450A-ABE3-18F120FF3D39}">
                <a1611:picAttrSrcUrl xmlns:a1611="http://schemas.microsoft.com/office/drawing/2016/11/main" xmlns="" r:id="rId3"/>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823AD-2AB8-435B-8B9E-D2078983D541}"/>
              </a:ext>
            </a:extLst>
          </p:cNvPr>
          <p:cNvSpPr>
            <a:spLocks noGrp="1"/>
          </p:cNvSpPr>
          <p:nvPr>
            <p:ph type="title"/>
          </p:nvPr>
        </p:nvSpPr>
        <p:spPr>
          <a:xfrm>
            <a:off x="1954591" y="595086"/>
            <a:ext cx="8596668" cy="1320800"/>
          </a:xfrm>
        </p:spPr>
        <p:txBody>
          <a:bodyPr>
            <a:normAutofit/>
          </a:bodyPr>
          <a:lstStyle/>
          <a:p>
            <a:pPr algn="ctr"/>
            <a:r>
              <a:rPr lang="en-GB" sz="4000" dirty="0">
                <a:solidFill>
                  <a:schemeClr val="tx1"/>
                </a:solidFill>
                <a:latin typeface="Broadway" panose="04040905080B02020502" pitchFamily="82" charset="0"/>
              </a:rPr>
              <a:t>Stages of Team Development Cont.…</a:t>
            </a:r>
          </a:p>
        </p:txBody>
      </p:sp>
      <p:sp>
        <p:nvSpPr>
          <p:cNvPr id="3" name="Content Placeholder 2">
            <a:extLst>
              <a:ext uri="{FF2B5EF4-FFF2-40B4-BE49-F238E27FC236}">
                <a16:creationId xmlns:a16="http://schemas.microsoft.com/office/drawing/2014/main" id="{BBCBF80F-BC5E-4D8D-9050-E3B6F46FF3FE}"/>
              </a:ext>
            </a:extLst>
          </p:cNvPr>
          <p:cNvSpPr>
            <a:spLocks noGrp="1"/>
          </p:cNvSpPr>
          <p:nvPr>
            <p:ph idx="1"/>
          </p:nvPr>
        </p:nvSpPr>
        <p:spPr>
          <a:xfrm>
            <a:off x="677334" y="2109789"/>
            <a:ext cx="10919580" cy="4610325"/>
          </a:xfrm>
        </p:spPr>
        <p:txBody>
          <a:bodyPr>
            <a:noAutofit/>
          </a:bodyPr>
          <a:lstStyle/>
          <a:p>
            <a:r>
              <a:rPr lang="en-GB" sz="2000" dirty="0">
                <a:solidFill>
                  <a:schemeClr val="tx1"/>
                </a:solidFill>
                <a:latin typeface="Broadway" panose="04040905080B02020502" pitchFamily="82" charset="0"/>
              </a:rPr>
              <a:t>Definition of stages of team development		</a:t>
            </a:r>
          </a:p>
          <a:p>
            <a:r>
              <a:rPr lang="en-GB" sz="2000" dirty="0">
                <a:solidFill>
                  <a:schemeClr val="tx1"/>
                </a:solidFill>
                <a:latin typeface="Broadway" panose="04040905080B02020502" pitchFamily="82" charset="0"/>
              </a:rPr>
              <a:t>To  forming and develop any effective team It is important we create a friendly, creative, atmosphere, build trust and respect.</a:t>
            </a:r>
          </a:p>
          <a:p>
            <a:r>
              <a:rPr lang="en-GB" sz="2000" dirty="0">
                <a:solidFill>
                  <a:schemeClr val="tx1"/>
                </a:solidFill>
                <a:latin typeface="Broadway" panose="04040905080B02020502" pitchFamily="82" charset="0"/>
              </a:rPr>
              <a:t>Purpose of team development. Motivate people to work together to develop there strength and weakness. all members should work in unity for the benefit of the team.</a:t>
            </a:r>
          </a:p>
          <a:p>
            <a:r>
              <a:rPr lang="en-GB" sz="2000" dirty="0">
                <a:solidFill>
                  <a:schemeClr val="tx1"/>
                </a:solidFill>
                <a:latin typeface="Broadway" panose="04040905080B02020502" pitchFamily="82" charset="0"/>
              </a:rPr>
              <a:t>Advantages of team development.to improve productivity and empower each team members.</a:t>
            </a:r>
          </a:p>
          <a:p>
            <a:r>
              <a:rPr lang="en-GB" sz="2000" dirty="0">
                <a:solidFill>
                  <a:schemeClr val="tx1"/>
                </a:solidFill>
                <a:latin typeface="Broadway" panose="04040905080B02020502" pitchFamily="82" charset="0"/>
              </a:rPr>
              <a:t>Disadvantages of team development.</a:t>
            </a:r>
          </a:p>
          <a:p>
            <a:r>
              <a:rPr lang="en-GB" sz="2000" dirty="0">
                <a:solidFill>
                  <a:schemeClr val="tx1"/>
                </a:solidFill>
                <a:latin typeface="Broadway" panose="04040905080B02020502" pitchFamily="82" charset="0"/>
              </a:rPr>
              <a:t>A team which perform to its full capacity will fulfil the objectives of the organization, maximizing resources and profit of the business.</a:t>
            </a:r>
          </a:p>
          <a:p>
            <a:r>
              <a:rPr lang="en-GB" sz="2000" dirty="0">
                <a:solidFill>
                  <a:schemeClr val="tx1"/>
                </a:solidFill>
                <a:latin typeface="Broadway" panose="04040905080B02020502" pitchFamily="82" charset="0"/>
              </a:rPr>
              <a:t>Solution.  </a:t>
            </a:r>
          </a:p>
        </p:txBody>
      </p:sp>
      <p:sp>
        <p:nvSpPr>
          <p:cNvPr id="6" name="Date Placeholder 5">
            <a:extLst>
              <a:ext uri="{FF2B5EF4-FFF2-40B4-BE49-F238E27FC236}">
                <a16:creationId xmlns:a16="http://schemas.microsoft.com/office/drawing/2014/main" id="{82E6728C-C214-41BC-9115-6657346D2139}"/>
              </a:ext>
            </a:extLst>
          </p:cNvPr>
          <p:cNvSpPr>
            <a:spLocks noGrp="1"/>
          </p:cNvSpPr>
          <p:nvPr>
            <p:ph type="dt" sz="half" idx="10"/>
          </p:nvPr>
        </p:nvSpPr>
        <p:spPr>
          <a:xfrm>
            <a:off x="10601138" y="137885"/>
            <a:ext cx="1348957" cy="365125"/>
          </a:xfrm>
        </p:spPr>
        <p:txBody>
          <a:bodyPr/>
          <a:lstStyle/>
          <a:p>
            <a:r>
              <a:rPr lang="en-GB" sz="1400" dirty="0">
                <a:solidFill>
                  <a:schemeClr val="tx1"/>
                </a:solidFill>
                <a:latin typeface="Broadway" panose="04040905080B02020502" pitchFamily="82" charset="0"/>
              </a:rPr>
              <a:t>16/12/2019</a:t>
            </a:r>
          </a:p>
        </p:txBody>
      </p:sp>
      <p:sp>
        <p:nvSpPr>
          <p:cNvPr id="7" name="Footer Placeholder 6">
            <a:extLst>
              <a:ext uri="{FF2B5EF4-FFF2-40B4-BE49-F238E27FC236}">
                <a16:creationId xmlns:a16="http://schemas.microsoft.com/office/drawing/2014/main" id="{36CF0BA8-3466-40D9-BF33-96896105932B}"/>
              </a:ext>
            </a:extLst>
          </p:cNvPr>
          <p:cNvSpPr>
            <a:spLocks noGrp="1"/>
          </p:cNvSpPr>
          <p:nvPr>
            <p:ph type="ftr" sz="quarter" idx="11"/>
          </p:nvPr>
        </p:nvSpPr>
        <p:spPr>
          <a:xfrm>
            <a:off x="241905" y="137886"/>
            <a:ext cx="6297612" cy="365125"/>
          </a:xfrm>
        </p:spPr>
        <p:txBody>
          <a:bodyPr/>
          <a:lstStyle/>
          <a:p>
            <a:r>
              <a:rPr lang="en-GB" sz="1400" dirty="0">
                <a:solidFill>
                  <a:schemeClr val="tx1"/>
                </a:solidFill>
                <a:latin typeface="Broadway" panose="04040905080B02020502" pitchFamily="82" charset="0"/>
              </a:rPr>
              <a:t>Effective Teamwork and Communication BMSW4002</a:t>
            </a:r>
          </a:p>
        </p:txBody>
      </p:sp>
      <p:sp>
        <p:nvSpPr>
          <p:cNvPr id="8" name="Slide Number Placeholder 7">
            <a:extLst>
              <a:ext uri="{FF2B5EF4-FFF2-40B4-BE49-F238E27FC236}">
                <a16:creationId xmlns:a16="http://schemas.microsoft.com/office/drawing/2014/main" id="{1E611976-A3B4-490E-A98B-62E1D87BE31A}"/>
              </a:ext>
            </a:extLst>
          </p:cNvPr>
          <p:cNvSpPr>
            <a:spLocks noGrp="1"/>
          </p:cNvSpPr>
          <p:nvPr>
            <p:ph type="sldNum" sz="quarter" idx="12"/>
          </p:nvPr>
        </p:nvSpPr>
        <p:spPr>
          <a:xfrm>
            <a:off x="11172996" y="6215533"/>
            <a:ext cx="683339" cy="365125"/>
          </a:xfrm>
        </p:spPr>
        <p:txBody>
          <a:bodyPr/>
          <a:lstStyle/>
          <a:p>
            <a:fld id="{40006F15-96B3-416B-BD63-25DA327291F4}" type="slidenum">
              <a:rPr lang="en-GB" sz="1400" smtClean="0">
                <a:solidFill>
                  <a:schemeClr val="tx1"/>
                </a:solidFill>
                <a:latin typeface="Broadway" panose="04040905080B02020502" pitchFamily="82" charset="0"/>
              </a:rPr>
              <a:t>4</a:t>
            </a:fld>
            <a:endParaRPr lang="en-GB" sz="14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42672215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DE8DE2B-61C1-46D5-BEB8-521321C182C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E012C92A-B902-4B69-BDCF-CCA3021FCB4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A2BDBC14-42A0-4182-BFBA-0751F6350CB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1D6E2CEA-A5BB-4CF7-B907-AE4DBF6748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9BA4F16A-21DC-462A-AD37-0A93C8B79E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FB75EBDD-038D-4572-A372-1149382957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7" name="Picture 6">
            <a:extLst>
              <a:ext uri="{FF2B5EF4-FFF2-40B4-BE49-F238E27FC236}">
                <a16:creationId xmlns:a16="http://schemas.microsoft.com/office/drawing/2014/main" id="{43CDB820-6F1F-4F7A-BDED-8E4911FD0941}"/>
              </a:ext>
            </a:extLst>
          </p:cNvPr>
          <p:cNvPicPr>
            <a:picLocks noChangeAspect="1"/>
          </p:cNvPicPr>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12805585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extLst>
              <a:ext uri="{837473B0-CC2E-450A-ABE3-18F120FF3D39}">
                <a1611:picAttrSrcUrl xmlns:a1611="http://schemas.microsoft.com/office/drawing/2016/11/main" xmlns="" r:id="rId3"/>
              </a:ext>
            </a:extLst>
          </a:blip>
          <a:srcRect/>
          <a:stretch>
            <a:fillRect t="-2000"/>
          </a:stretch>
        </a:blip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B0D20A3-6017-4B19-99A1-9FE46E44EDED}"/>
              </a:ext>
            </a:extLst>
          </p:cNvPr>
          <p:cNvSpPr>
            <a:spLocks noGrp="1"/>
          </p:cNvSpPr>
          <p:nvPr>
            <p:ph type="dt" sz="half" idx="10"/>
          </p:nvPr>
        </p:nvSpPr>
        <p:spPr>
          <a:xfrm>
            <a:off x="10668000" y="134048"/>
            <a:ext cx="1266329" cy="365125"/>
          </a:xfrm>
        </p:spPr>
        <p:txBody>
          <a:bodyPr/>
          <a:lstStyle/>
          <a:p>
            <a:r>
              <a:rPr lang="en-GB" sz="1400" dirty="0">
                <a:solidFill>
                  <a:schemeClr val="tx1"/>
                </a:solidFill>
                <a:latin typeface="Broadway" panose="04040905080B02020502" pitchFamily="82" charset="0"/>
              </a:rPr>
              <a:t>16/12/2019</a:t>
            </a:r>
          </a:p>
        </p:txBody>
      </p:sp>
      <p:sp>
        <p:nvSpPr>
          <p:cNvPr id="5" name="Footer Placeholder 4">
            <a:extLst>
              <a:ext uri="{FF2B5EF4-FFF2-40B4-BE49-F238E27FC236}">
                <a16:creationId xmlns:a16="http://schemas.microsoft.com/office/drawing/2014/main" id="{FEE2F75C-2570-41C9-87D3-D75B0ED22130}"/>
              </a:ext>
            </a:extLst>
          </p:cNvPr>
          <p:cNvSpPr>
            <a:spLocks noGrp="1"/>
          </p:cNvSpPr>
          <p:nvPr>
            <p:ph type="ftr" sz="quarter" idx="11"/>
          </p:nvPr>
        </p:nvSpPr>
        <p:spPr>
          <a:xfrm>
            <a:off x="416077" y="1019419"/>
            <a:ext cx="6297612" cy="365125"/>
          </a:xfrm>
        </p:spPr>
        <p:txBody>
          <a:bodyPr/>
          <a:lstStyle/>
          <a:p>
            <a:r>
              <a:rPr lang="en-GB" sz="1600" dirty="0">
                <a:solidFill>
                  <a:schemeClr val="tx1"/>
                </a:solidFill>
                <a:latin typeface="Broadway" panose="04040905080B02020502" pitchFamily="82" charset="0"/>
              </a:rPr>
              <a:t>Effective Teamwork and Communication BMSW4002</a:t>
            </a:r>
          </a:p>
        </p:txBody>
      </p:sp>
      <p:sp>
        <p:nvSpPr>
          <p:cNvPr id="6" name="Slide Number Placeholder 5">
            <a:extLst>
              <a:ext uri="{FF2B5EF4-FFF2-40B4-BE49-F238E27FC236}">
                <a16:creationId xmlns:a16="http://schemas.microsoft.com/office/drawing/2014/main" id="{2074457D-738A-42BE-95CF-42D027F71692}"/>
              </a:ext>
            </a:extLst>
          </p:cNvPr>
          <p:cNvSpPr>
            <a:spLocks noGrp="1"/>
          </p:cNvSpPr>
          <p:nvPr>
            <p:ph type="sldNum" sz="quarter" idx="12"/>
          </p:nvPr>
        </p:nvSpPr>
        <p:spPr>
          <a:xfrm>
            <a:off x="11301164" y="6358827"/>
            <a:ext cx="683339" cy="365125"/>
          </a:xfrm>
        </p:spPr>
        <p:txBody>
          <a:bodyPr/>
          <a:lstStyle/>
          <a:p>
            <a:fld id="{40006F15-96B3-416B-BD63-25DA327291F4}" type="slidenum">
              <a:rPr lang="en-GB" sz="1600" smtClean="0">
                <a:solidFill>
                  <a:schemeClr val="tx1"/>
                </a:solidFill>
                <a:latin typeface="Broadway" panose="04040905080B02020502" pitchFamily="82" charset="0"/>
              </a:rPr>
              <a:t>6</a:t>
            </a:fld>
            <a:endParaRPr lang="en-GB" sz="16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32706096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94000">
              <a:schemeClr val="tx1"/>
            </a:gs>
            <a:gs pos="46000">
              <a:schemeClr val="accent2">
                <a:lumMod val="95000"/>
                <a:lumOff val="5000"/>
              </a:schemeClr>
            </a:gs>
            <a:gs pos="100000">
              <a:schemeClr val="accent2">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AE375-42A1-42B2-9D3F-8C3EAA957F84}"/>
              </a:ext>
            </a:extLst>
          </p:cNvPr>
          <p:cNvSpPr>
            <a:spLocks noGrp="1"/>
          </p:cNvSpPr>
          <p:nvPr>
            <p:ph type="title"/>
          </p:nvPr>
        </p:nvSpPr>
        <p:spPr>
          <a:xfrm>
            <a:off x="1388534" y="580571"/>
            <a:ext cx="8596668" cy="1320800"/>
          </a:xfrm>
        </p:spPr>
        <p:txBody>
          <a:bodyPr>
            <a:normAutofit/>
          </a:bodyPr>
          <a:lstStyle/>
          <a:p>
            <a:pPr algn="ctr"/>
            <a:r>
              <a:rPr lang="en-US" sz="4000" dirty="0">
                <a:solidFill>
                  <a:schemeClr val="tx1"/>
                </a:solidFill>
                <a:latin typeface="Matura MT Script Capitals" panose="03020802060602070202" pitchFamily="66" charset="0"/>
              </a:rPr>
              <a:t>Co-Ordinator (CO) </a:t>
            </a:r>
          </a:p>
        </p:txBody>
      </p:sp>
      <p:sp>
        <p:nvSpPr>
          <p:cNvPr id="3" name="Content Placeholder 2">
            <a:extLst>
              <a:ext uri="{FF2B5EF4-FFF2-40B4-BE49-F238E27FC236}">
                <a16:creationId xmlns:a16="http://schemas.microsoft.com/office/drawing/2014/main" id="{28EA0365-F69F-49B0-95DE-6D96F318F509}"/>
              </a:ext>
            </a:extLst>
          </p:cNvPr>
          <p:cNvSpPr>
            <a:spLocks noGrp="1"/>
          </p:cNvSpPr>
          <p:nvPr>
            <p:ph idx="1"/>
          </p:nvPr>
        </p:nvSpPr>
        <p:spPr>
          <a:xfrm>
            <a:off x="677334" y="2160589"/>
            <a:ext cx="10397066" cy="3880773"/>
          </a:xfrm>
        </p:spPr>
        <p:txBody>
          <a:bodyPr>
            <a:normAutofit/>
          </a:bodyPr>
          <a:lstStyle/>
          <a:p>
            <a:r>
              <a:rPr lang="en-US" sz="2000" dirty="0">
                <a:solidFill>
                  <a:schemeClr val="bg1"/>
                </a:solidFill>
                <a:highlight>
                  <a:srgbClr val="000000"/>
                </a:highlight>
                <a:latin typeface="Broadway" panose="04040905080B02020502" pitchFamily="82" charset="0"/>
              </a:rPr>
              <a:t>Role: Control and organize the overall team activity</a:t>
            </a:r>
          </a:p>
          <a:p>
            <a:pPr marL="0" indent="0">
              <a:buNone/>
            </a:pPr>
            <a:r>
              <a:rPr lang="en-US" sz="2000" dirty="0">
                <a:solidFill>
                  <a:schemeClr val="bg1"/>
                </a:solidFill>
                <a:highlight>
                  <a:srgbClr val="000000"/>
                </a:highlight>
                <a:latin typeface="Broadway" panose="04040905080B02020502" pitchFamily="82" charset="0"/>
              </a:rPr>
              <a:t>Use resources properly in the best possible way</a:t>
            </a:r>
          </a:p>
          <a:p>
            <a:pPr marL="0" indent="0">
              <a:buNone/>
            </a:pPr>
            <a:r>
              <a:rPr lang="en-US" sz="2000" dirty="0">
                <a:solidFill>
                  <a:schemeClr val="bg1"/>
                </a:solidFill>
                <a:highlight>
                  <a:srgbClr val="000000"/>
                </a:highlight>
                <a:latin typeface="Broadway" panose="04040905080B02020502" pitchFamily="82" charset="0"/>
              </a:rPr>
              <a:t>As a person: Mature, calm, self-confident</a:t>
            </a:r>
          </a:p>
          <a:p>
            <a:pPr marL="0" indent="0">
              <a:buNone/>
            </a:pPr>
            <a:r>
              <a:rPr lang="en-US" sz="2000" dirty="0">
                <a:solidFill>
                  <a:schemeClr val="bg1"/>
                </a:solidFill>
                <a:highlight>
                  <a:srgbClr val="000000"/>
                </a:highlight>
                <a:latin typeface="Broadway" panose="04040905080B02020502" pitchFamily="82" charset="0"/>
              </a:rPr>
              <a:t>Team role contribution: </a:t>
            </a:r>
          </a:p>
          <a:p>
            <a:pPr lvl="1"/>
            <a:r>
              <a:rPr lang="en-US" sz="2000" dirty="0">
                <a:solidFill>
                  <a:schemeClr val="bg1"/>
                </a:solidFill>
                <a:highlight>
                  <a:srgbClr val="000000"/>
                </a:highlight>
                <a:latin typeface="Broadway" panose="04040905080B02020502" pitchFamily="82" charset="0"/>
              </a:rPr>
              <a:t>Clarifies goals</a:t>
            </a:r>
          </a:p>
          <a:p>
            <a:pPr lvl="1"/>
            <a:r>
              <a:rPr lang="en-US" sz="2000" dirty="0">
                <a:solidFill>
                  <a:schemeClr val="bg1"/>
                </a:solidFill>
                <a:highlight>
                  <a:srgbClr val="000000"/>
                </a:highlight>
                <a:latin typeface="Broadway" panose="04040905080B02020502" pitchFamily="82" charset="0"/>
              </a:rPr>
              <a:t>Good listener</a:t>
            </a:r>
          </a:p>
          <a:p>
            <a:pPr lvl="1"/>
            <a:r>
              <a:rPr lang="en-US" sz="2000" dirty="0">
                <a:solidFill>
                  <a:schemeClr val="bg1"/>
                </a:solidFill>
                <a:highlight>
                  <a:srgbClr val="000000"/>
                </a:highlight>
                <a:latin typeface="Broadway" panose="04040905080B02020502" pitchFamily="82" charset="0"/>
              </a:rPr>
              <a:t>Delegates well</a:t>
            </a:r>
          </a:p>
          <a:p>
            <a:pPr lvl="1"/>
            <a:r>
              <a:rPr lang="en-US" sz="2000" dirty="0">
                <a:solidFill>
                  <a:schemeClr val="bg1"/>
                </a:solidFill>
                <a:highlight>
                  <a:srgbClr val="000000"/>
                </a:highlight>
                <a:latin typeface="Broadway" panose="04040905080B02020502" pitchFamily="82" charset="0"/>
              </a:rPr>
              <a:t>Promotes effective decision making</a:t>
            </a:r>
          </a:p>
        </p:txBody>
      </p:sp>
      <p:sp>
        <p:nvSpPr>
          <p:cNvPr id="6" name="Date Placeholder 5">
            <a:extLst>
              <a:ext uri="{FF2B5EF4-FFF2-40B4-BE49-F238E27FC236}">
                <a16:creationId xmlns:a16="http://schemas.microsoft.com/office/drawing/2014/main" id="{F172C426-2465-4F43-B21A-6FCAED3045D3}"/>
              </a:ext>
            </a:extLst>
          </p:cNvPr>
          <p:cNvSpPr>
            <a:spLocks noGrp="1"/>
          </p:cNvSpPr>
          <p:nvPr>
            <p:ph type="dt" sz="half" idx="10"/>
          </p:nvPr>
        </p:nvSpPr>
        <p:spPr>
          <a:xfrm>
            <a:off x="6974946" y="6041362"/>
            <a:ext cx="1428825" cy="365125"/>
          </a:xfrm>
        </p:spPr>
        <p:txBody>
          <a:bodyPr/>
          <a:lstStyle/>
          <a:p>
            <a:r>
              <a:rPr lang="en-GB" sz="1400" dirty="0">
                <a:solidFill>
                  <a:schemeClr val="tx1"/>
                </a:solidFill>
                <a:latin typeface="Broadway" panose="04040905080B02020502" pitchFamily="82" charset="0"/>
              </a:rPr>
              <a:t>16/12/2019</a:t>
            </a:r>
          </a:p>
        </p:txBody>
      </p:sp>
      <p:sp>
        <p:nvSpPr>
          <p:cNvPr id="7" name="Footer Placeholder 6">
            <a:extLst>
              <a:ext uri="{FF2B5EF4-FFF2-40B4-BE49-F238E27FC236}">
                <a16:creationId xmlns:a16="http://schemas.microsoft.com/office/drawing/2014/main" id="{528E42AA-CED8-4E4C-9C1B-EAE02B00DD80}"/>
              </a:ext>
            </a:extLst>
          </p:cNvPr>
          <p:cNvSpPr>
            <a:spLocks noGrp="1"/>
          </p:cNvSpPr>
          <p:nvPr>
            <p:ph type="ftr" sz="quarter" idx="11"/>
          </p:nvPr>
        </p:nvSpPr>
        <p:spPr/>
        <p:txBody>
          <a:bodyPr/>
          <a:lstStyle/>
          <a:p>
            <a:r>
              <a:rPr lang="en-GB" sz="1400" dirty="0">
                <a:solidFill>
                  <a:schemeClr val="tx1"/>
                </a:solidFill>
                <a:latin typeface="Broadway" panose="04040905080B02020502" pitchFamily="82" charset="0"/>
              </a:rPr>
              <a:t>Effective Teamwork and Communication BMSW4002</a:t>
            </a:r>
          </a:p>
        </p:txBody>
      </p:sp>
      <p:sp>
        <p:nvSpPr>
          <p:cNvPr id="8" name="Slide Number Placeholder 7">
            <a:extLst>
              <a:ext uri="{FF2B5EF4-FFF2-40B4-BE49-F238E27FC236}">
                <a16:creationId xmlns:a16="http://schemas.microsoft.com/office/drawing/2014/main" id="{853BB0BA-ACF6-430A-9C31-CF07D3746C52}"/>
              </a:ext>
            </a:extLst>
          </p:cNvPr>
          <p:cNvSpPr>
            <a:spLocks noGrp="1"/>
          </p:cNvSpPr>
          <p:nvPr>
            <p:ph type="sldNum" sz="quarter" idx="12"/>
          </p:nvPr>
        </p:nvSpPr>
        <p:spPr>
          <a:xfrm>
            <a:off x="10044407" y="6041361"/>
            <a:ext cx="1162937" cy="365125"/>
          </a:xfrm>
        </p:spPr>
        <p:txBody>
          <a:bodyPr/>
          <a:lstStyle/>
          <a:p>
            <a:fld id="{40006F15-96B3-416B-BD63-25DA327291F4}" type="slidenum">
              <a:rPr lang="en-GB" sz="1400" smtClean="0">
                <a:solidFill>
                  <a:schemeClr val="tx1"/>
                </a:solidFill>
                <a:latin typeface="Broadway" panose="04040905080B02020502" pitchFamily="82" charset="0"/>
              </a:rPr>
              <a:t>7</a:t>
            </a:fld>
            <a:endParaRPr lang="en-GB" sz="14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3286369512"/>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AE375-42A1-42B2-9D3F-8C3EAA957F84}"/>
              </a:ext>
            </a:extLst>
          </p:cNvPr>
          <p:cNvSpPr>
            <a:spLocks noGrp="1"/>
          </p:cNvSpPr>
          <p:nvPr>
            <p:ph type="title"/>
          </p:nvPr>
        </p:nvSpPr>
        <p:spPr>
          <a:xfrm>
            <a:off x="1797666" y="609600"/>
            <a:ext cx="8596668" cy="1320800"/>
          </a:xfrm>
        </p:spPr>
        <p:txBody>
          <a:bodyPr>
            <a:normAutofit/>
          </a:bodyPr>
          <a:lstStyle/>
          <a:p>
            <a:pPr algn="ctr"/>
            <a:r>
              <a:rPr lang="en-US" sz="4000" dirty="0">
                <a:latin typeface="Matura MT Script Capitals" panose="03020802060602070202" pitchFamily="66" charset="0"/>
              </a:rPr>
              <a:t>Shaper (SH) </a:t>
            </a:r>
          </a:p>
        </p:txBody>
      </p:sp>
      <p:sp>
        <p:nvSpPr>
          <p:cNvPr id="3" name="Content Placeholder 2">
            <a:extLst>
              <a:ext uri="{FF2B5EF4-FFF2-40B4-BE49-F238E27FC236}">
                <a16:creationId xmlns:a16="http://schemas.microsoft.com/office/drawing/2014/main" id="{28EA0365-F69F-49B0-95DE-6D96F318F509}"/>
              </a:ext>
            </a:extLst>
          </p:cNvPr>
          <p:cNvSpPr>
            <a:spLocks noGrp="1"/>
          </p:cNvSpPr>
          <p:nvPr>
            <p:ph idx="1"/>
          </p:nvPr>
        </p:nvSpPr>
        <p:spPr/>
        <p:txBody>
          <a:bodyPr>
            <a:normAutofit/>
          </a:bodyPr>
          <a:lstStyle/>
          <a:p>
            <a:r>
              <a:rPr lang="en-US" sz="2000" dirty="0">
                <a:highlight>
                  <a:srgbClr val="C0C0C0"/>
                </a:highlight>
                <a:latin typeface="Arial Black" panose="020B0A04020102020204" pitchFamily="34" charset="0"/>
              </a:rPr>
              <a:t>Role: To give shape in the field of team activity </a:t>
            </a:r>
          </a:p>
          <a:p>
            <a:pPr marL="0" indent="0">
              <a:buNone/>
            </a:pPr>
            <a:r>
              <a:rPr lang="en-US" sz="2000" dirty="0">
                <a:highlight>
                  <a:srgbClr val="C0C0C0"/>
                </a:highlight>
                <a:latin typeface="Arial Black" panose="020B0A04020102020204" pitchFamily="34" charset="0"/>
              </a:rPr>
              <a:t>As a person: Outgoing, challenging and dynamic</a:t>
            </a:r>
          </a:p>
          <a:p>
            <a:pPr marL="0" indent="0">
              <a:buNone/>
            </a:pPr>
            <a:r>
              <a:rPr lang="en-US" sz="2000" dirty="0">
                <a:highlight>
                  <a:srgbClr val="C0C0C0"/>
                </a:highlight>
                <a:latin typeface="Arial Black" panose="020B0A04020102020204" pitchFamily="34" charset="0"/>
              </a:rPr>
              <a:t>Team role contribution: </a:t>
            </a:r>
          </a:p>
          <a:p>
            <a:pPr lvl="1"/>
            <a:r>
              <a:rPr lang="en-US" sz="2000" dirty="0">
                <a:highlight>
                  <a:srgbClr val="C0C0C0"/>
                </a:highlight>
                <a:latin typeface="Arial Black" panose="020B0A04020102020204" pitchFamily="34" charset="0"/>
              </a:rPr>
              <a:t>Objective setting</a:t>
            </a:r>
          </a:p>
          <a:p>
            <a:pPr lvl="1"/>
            <a:r>
              <a:rPr lang="en-US" sz="2000" dirty="0">
                <a:highlight>
                  <a:srgbClr val="C0C0C0"/>
                </a:highlight>
                <a:latin typeface="Arial Black" panose="020B0A04020102020204" pitchFamily="34" charset="0"/>
              </a:rPr>
              <a:t>Challenging inertia</a:t>
            </a:r>
          </a:p>
          <a:p>
            <a:pPr lvl="1"/>
            <a:r>
              <a:rPr lang="en-US" sz="2000" dirty="0">
                <a:highlight>
                  <a:srgbClr val="C0C0C0"/>
                </a:highlight>
                <a:latin typeface="Arial Black" panose="020B0A04020102020204" pitchFamily="34" charset="0"/>
              </a:rPr>
              <a:t>Leadership</a:t>
            </a:r>
          </a:p>
          <a:p>
            <a:pPr lvl="1"/>
            <a:r>
              <a:rPr lang="en-US" sz="2000" dirty="0">
                <a:highlight>
                  <a:srgbClr val="C0C0C0"/>
                </a:highlight>
                <a:latin typeface="Arial Black" panose="020B0A04020102020204" pitchFamily="34" charset="0"/>
              </a:rPr>
              <a:t>Providing direction in each discussion field</a:t>
            </a:r>
          </a:p>
        </p:txBody>
      </p:sp>
      <p:sp>
        <p:nvSpPr>
          <p:cNvPr id="6" name="Date Placeholder 5">
            <a:extLst>
              <a:ext uri="{FF2B5EF4-FFF2-40B4-BE49-F238E27FC236}">
                <a16:creationId xmlns:a16="http://schemas.microsoft.com/office/drawing/2014/main" id="{FA5B616D-AD85-4F69-A9A1-EED7E170FF1B}"/>
              </a:ext>
            </a:extLst>
          </p:cNvPr>
          <p:cNvSpPr>
            <a:spLocks noGrp="1"/>
          </p:cNvSpPr>
          <p:nvPr>
            <p:ph type="dt" sz="half" idx="10"/>
          </p:nvPr>
        </p:nvSpPr>
        <p:spPr>
          <a:xfrm>
            <a:off x="6763657" y="6041362"/>
            <a:ext cx="1353415" cy="365125"/>
          </a:xfrm>
        </p:spPr>
        <p:txBody>
          <a:bodyPr/>
          <a:lstStyle/>
          <a:p>
            <a:r>
              <a:rPr lang="en-GB" sz="1400" dirty="0">
                <a:solidFill>
                  <a:schemeClr val="bg1"/>
                </a:solidFill>
                <a:latin typeface="Broadway" panose="04040905080B02020502" pitchFamily="82" charset="0"/>
              </a:rPr>
              <a:t>16/12/2019</a:t>
            </a:r>
          </a:p>
        </p:txBody>
      </p:sp>
      <p:sp>
        <p:nvSpPr>
          <p:cNvPr id="7" name="Footer Placeholder 6">
            <a:extLst>
              <a:ext uri="{FF2B5EF4-FFF2-40B4-BE49-F238E27FC236}">
                <a16:creationId xmlns:a16="http://schemas.microsoft.com/office/drawing/2014/main" id="{308D5F55-F80C-4699-BDF7-C924611F4292}"/>
              </a:ext>
            </a:extLst>
          </p:cNvPr>
          <p:cNvSpPr>
            <a:spLocks noGrp="1"/>
          </p:cNvSpPr>
          <p:nvPr>
            <p:ph type="ftr" sz="quarter" idx="11"/>
          </p:nvPr>
        </p:nvSpPr>
        <p:spPr/>
        <p:txBody>
          <a:bodyPr/>
          <a:lstStyle/>
          <a:p>
            <a:r>
              <a:rPr lang="en-GB" sz="1400" dirty="0">
                <a:solidFill>
                  <a:schemeClr val="bg1"/>
                </a:solidFill>
                <a:latin typeface="Broadway" panose="04040905080B02020502" pitchFamily="82" charset="0"/>
              </a:rPr>
              <a:t>Effective Teamwork and Communication BMSW4002</a:t>
            </a:r>
          </a:p>
        </p:txBody>
      </p:sp>
      <p:sp>
        <p:nvSpPr>
          <p:cNvPr id="8" name="Slide Number Placeholder 7">
            <a:extLst>
              <a:ext uri="{FF2B5EF4-FFF2-40B4-BE49-F238E27FC236}">
                <a16:creationId xmlns:a16="http://schemas.microsoft.com/office/drawing/2014/main" id="{B4B8736E-4A55-451E-A2C8-9D0396D45CE6}"/>
              </a:ext>
            </a:extLst>
          </p:cNvPr>
          <p:cNvSpPr>
            <a:spLocks noGrp="1"/>
          </p:cNvSpPr>
          <p:nvPr>
            <p:ph type="sldNum" sz="quarter" idx="12"/>
          </p:nvPr>
        </p:nvSpPr>
        <p:spPr>
          <a:xfrm>
            <a:off x="11172996" y="6044781"/>
            <a:ext cx="683339" cy="365125"/>
          </a:xfrm>
        </p:spPr>
        <p:txBody>
          <a:bodyPr/>
          <a:lstStyle/>
          <a:p>
            <a:fld id="{40006F15-96B3-416B-BD63-25DA327291F4}" type="slidenum">
              <a:rPr lang="en-GB" sz="1400" smtClean="0">
                <a:solidFill>
                  <a:schemeClr val="tx1"/>
                </a:solidFill>
                <a:latin typeface="Broadway" panose="04040905080B02020502" pitchFamily="82" charset="0"/>
              </a:rPr>
              <a:t>8</a:t>
            </a:fld>
            <a:endParaRPr lang="en-GB" sz="14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32638381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AE375-42A1-42B2-9D3F-8C3EAA957F84}"/>
              </a:ext>
            </a:extLst>
          </p:cNvPr>
          <p:cNvSpPr>
            <a:spLocks noGrp="1"/>
          </p:cNvSpPr>
          <p:nvPr>
            <p:ph type="title"/>
          </p:nvPr>
        </p:nvSpPr>
        <p:spPr>
          <a:xfrm>
            <a:off x="1243391" y="595086"/>
            <a:ext cx="8596668" cy="1320800"/>
          </a:xfrm>
        </p:spPr>
        <p:txBody>
          <a:bodyPr>
            <a:normAutofit/>
          </a:bodyPr>
          <a:lstStyle/>
          <a:p>
            <a:pPr algn="ctr"/>
            <a:r>
              <a:rPr lang="en-US" sz="4000" dirty="0">
                <a:latin typeface="Broadway" panose="04040905080B02020502" pitchFamily="82" charset="0"/>
              </a:rPr>
              <a:t>Plant (PL) </a:t>
            </a:r>
          </a:p>
        </p:txBody>
      </p:sp>
      <p:sp>
        <p:nvSpPr>
          <p:cNvPr id="3" name="Content Placeholder 2">
            <a:extLst>
              <a:ext uri="{FF2B5EF4-FFF2-40B4-BE49-F238E27FC236}">
                <a16:creationId xmlns:a16="http://schemas.microsoft.com/office/drawing/2014/main" id="{28EA0365-F69F-49B0-95DE-6D96F318F509}"/>
              </a:ext>
            </a:extLst>
          </p:cNvPr>
          <p:cNvSpPr>
            <a:spLocks noGrp="1"/>
          </p:cNvSpPr>
          <p:nvPr>
            <p:ph idx="1"/>
          </p:nvPr>
        </p:nvSpPr>
        <p:spPr>
          <a:xfrm>
            <a:off x="677333" y="2160589"/>
            <a:ext cx="10527695" cy="3880773"/>
          </a:xfrm>
        </p:spPr>
        <p:txBody>
          <a:bodyPr>
            <a:normAutofit/>
          </a:bodyPr>
          <a:lstStyle/>
          <a:p>
            <a:r>
              <a:rPr lang="en-US" sz="2000" dirty="0">
                <a:solidFill>
                  <a:schemeClr val="bg1"/>
                </a:solidFill>
                <a:latin typeface="Broadway" panose="04040905080B02020502" pitchFamily="82" charset="0"/>
              </a:rPr>
              <a:t>Role: To act for the innovation within the team</a:t>
            </a:r>
          </a:p>
          <a:p>
            <a:pPr marL="0" indent="0">
              <a:buNone/>
            </a:pPr>
            <a:r>
              <a:rPr lang="en-US" sz="2000" dirty="0">
                <a:solidFill>
                  <a:schemeClr val="bg1"/>
                </a:solidFill>
                <a:latin typeface="Broadway" panose="04040905080B02020502" pitchFamily="82" charset="0"/>
              </a:rPr>
              <a:t>As a person: Individualistic, intellectual and creative</a:t>
            </a:r>
          </a:p>
          <a:p>
            <a:pPr marL="0" indent="0">
              <a:buNone/>
            </a:pPr>
            <a:r>
              <a:rPr lang="en-US" sz="2000" dirty="0">
                <a:solidFill>
                  <a:schemeClr val="bg1"/>
                </a:solidFill>
                <a:latin typeface="Broadway" panose="04040905080B02020502" pitchFamily="82" charset="0"/>
              </a:rPr>
              <a:t>Team role contribution: </a:t>
            </a:r>
          </a:p>
          <a:p>
            <a:pPr lvl="1"/>
            <a:r>
              <a:rPr lang="en-US" sz="2000" dirty="0">
                <a:solidFill>
                  <a:schemeClr val="bg1"/>
                </a:solidFill>
                <a:latin typeface="Broadway" panose="04040905080B02020502" pitchFamily="82" charset="0"/>
              </a:rPr>
              <a:t>Creative genius</a:t>
            </a:r>
          </a:p>
          <a:p>
            <a:pPr lvl="1"/>
            <a:r>
              <a:rPr lang="en-US" sz="2000" dirty="0">
                <a:solidFill>
                  <a:schemeClr val="bg1"/>
                </a:solidFill>
                <a:latin typeface="Broadway" panose="04040905080B02020502" pitchFamily="82" charset="0"/>
              </a:rPr>
              <a:t>Imagination</a:t>
            </a:r>
          </a:p>
          <a:p>
            <a:pPr lvl="1"/>
            <a:r>
              <a:rPr lang="en-US" sz="2000" dirty="0">
                <a:solidFill>
                  <a:schemeClr val="bg1"/>
                </a:solidFill>
                <a:latin typeface="Broadway" panose="04040905080B02020502" pitchFamily="82" charset="0"/>
              </a:rPr>
              <a:t>Focus on major issues </a:t>
            </a:r>
          </a:p>
        </p:txBody>
      </p:sp>
      <p:sp>
        <p:nvSpPr>
          <p:cNvPr id="7" name="Date Placeholder 6">
            <a:extLst>
              <a:ext uri="{FF2B5EF4-FFF2-40B4-BE49-F238E27FC236}">
                <a16:creationId xmlns:a16="http://schemas.microsoft.com/office/drawing/2014/main" id="{F6679973-1C61-4099-998E-F9465D1BF63E}"/>
              </a:ext>
            </a:extLst>
          </p:cNvPr>
          <p:cNvSpPr>
            <a:spLocks noGrp="1"/>
          </p:cNvSpPr>
          <p:nvPr>
            <p:ph type="dt" sz="half" idx="10"/>
          </p:nvPr>
        </p:nvSpPr>
        <p:spPr>
          <a:xfrm>
            <a:off x="6659637" y="6041362"/>
            <a:ext cx="1457435" cy="365125"/>
          </a:xfrm>
        </p:spPr>
        <p:txBody>
          <a:bodyPr/>
          <a:lstStyle/>
          <a:p>
            <a:r>
              <a:rPr lang="en-GB" sz="1400" dirty="0">
                <a:solidFill>
                  <a:schemeClr val="bg1"/>
                </a:solidFill>
                <a:latin typeface="Broadway" panose="04040905080B02020502" pitchFamily="82" charset="0"/>
              </a:rPr>
              <a:t>16/12/2019</a:t>
            </a:r>
          </a:p>
        </p:txBody>
      </p:sp>
      <p:sp>
        <p:nvSpPr>
          <p:cNvPr id="8" name="Footer Placeholder 7">
            <a:extLst>
              <a:ext uri="{FF2B5EF4-FFF2-40B4-BE49-F238E27FC236}">
                <a16:creationId xmlns:a16="http://schemas.microsoft.com/office/drawing/2014/main" id="{0DFED3E9-E669-4BBF-AD55-836BB20A4778}"/>
              </a:ext>
            </a:extLst>
          </p:cNvPr>
          <p:cNvSpPr>
            <a:spLocks noGrp="1"/>
          </p:cNvSpPr>
          <p:nvPr>
            <p:ph type="ftr" sz="quarter" idx="11"/>
          </p:nvPr>
        </p:nvSpPr>
        <p:spPr/>
        <p:txBody>
          <a:bodyPr/>
          <a:lstStyle/>
          <a:p>
            <a:r>
              <a:rPr lang="en-GB" sz="1400" dirty="0">
                <a:solidFill>
                  <a:schemeClr val="bg1"/>
                </a:solidFill>
                <a:latin typeface="Broadway" panose="04040905080B02020502" pitchFamily="82" charset="0"/>
              </a:rPr>
              <a:t>Effective Teamwork and Communication BMSW4002</a:t>
            </a:r>
          </a:p>
        </p:txBody>
      </p:sp>
      <p:sp>
        <p:nvSpPr>
          <p:cNvPr id="9" name="Slide Number Placeholder 8">
            <a:extLst>
              <a:ext uri="{FF2B5EF4-FFF2-40B4-BE49-F238E27FC236}">
                <a16:creationId xmlns:a16="http://schemas.microsoft.com/office/drawing/2014/main" id="{21890C8B-4633-448B-89B1-3F321FE2C234}"/>
              </a:ext>
            </a:extLst>
          </p:cNvPr>
          <p:cNvSpPr>
            <a:spLocks noGrp="1"/>
          </p:cNvSpPr>
          <p:nvPr>
            <p:ph type="sldNum" sz="quarter" idx="12"/>
          </p:nvPr>
        </p:nvSpPr>
        <p:spPr>
          <a:xfrm>
            <a:off x="11205028" y="6044781"/>
            <a:ext cx="683339" cy="365125"/>
          </a:xfrm>
        </p:spPr>
        <p:txBody>
          <a:bodyPr/>
          <a:lstStyle/>
          <a:p>
            <a:fld id="{40006F15-96B3-416B-BD63-25DA327291F4}" type="slidenum">
              <a:rPr lang="en-GB" sz="1400" smtClean="0">
                <a:solidFill>
                  <a:schemeClr val="tx1"/>
                </a:solidFill>
                <a:latin typeface="Broadway" panose="04040905080B02020502" pitchFamily="82" charset="0"/>
              </a:rPr>
              <a:t>9</a:t>
            </a:fld>
            <a:endParaRPr lang="en-GB" sz="14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10735025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AE375-42A1-42B2-9D3F-8C3EAA957F84}"/>
              </a:ext>
            </a:extLst>
          </p:cNvPr>
          <p:cNvSpPr>
            <a:spLocks noGrp="1"/>
          </p:cNvSpPr>
          <p:nvPr>
            <p:ph type="title"/>
          </p:nvPr>
        </p:nvSpPr>
        <p:spPr>
          <a:xfrm>
            <a:off x="880847" y="595086"/>
            <a:ext cx="8596668" cy="1320800"/>
          </a:xfrm>
        </p:spPr>
        <p:txBody>
          <a:bodyPr/>
          <a:lstStyle/>
          <a:p>
            <a:pPr algn="ctr"/>
            <a:r>
              <a:rPr lang="en-US" dirty="0">
                <a:latin typeface="Broadway" panose="04040905080B02020502" pitchFamily="82" charset="0"/>
              </a:rPr>
              <a:t>Team Worker (TW) </a:t>
            </a:r>
          </a:p>
        </p:txBody>
      </p:sp>
      <p:sp>
        <p:nvSpPr>
          <p:cNvPr id="3" name="Content Placeholder 2">
            <a:extLst>
              <a:ext uri="{FF2B5EF4-FFF2-40B4-BE49-F238E27FC236}">
                <a16:creationId xmlns:a16="http://schemas.microsoft.com/office/drawing/2014/main" id="{28EA0365-F69F-49B0-95DE-6D96F318F509}"/>
              </a:ext>
            </a:extLst>
          </p:cNvPr>
          <p:cNvSpPr>
            <a:spLocks noGrp="1"/>
          </p:cNvSpPr>
          <p:nvPr>
            <p:ph idx="1"/>
          </p:nvPr>
        </p:nvSpPr>
        <p:spPr>
          <a:xfrm>
            <a:off x="677334" y="2160589"/>
            <a:ext cx="9003695" cy="3880773"/>
          </a:xfrm>
        </p:spPr>
        <p:txBody>
          <a:bodyPr>
            <a:normAutofit/>
          </a:bodyPr>
          <a:lstStyle/>
          <a:p>
            <a:r>
              <a:rPr lang="en-US" sz="2000" dirty="0">
                <a:solidFill>
                  <a:schemeClr val="bg1"/>
                </a:solidFill>
                <a:latin typeface="Broadway" panose="04040905080B02020502" pitchFamily="82" charset="0"/>
              </a:rPr>
              <a:t>Role: To help each other within the team to achieve the objective </a:t>
            </a:r>
          </a:p>
          <a:p>
            <a:pPr marL="0" indent="0">
              <a:buNone/>
            </a:pPr>
            <a:r>
              <a:rPr lang="en-US" sz="2000" dirty="0">
                <a:solidFill>
                  <a:schemeClr val="bg1"/>
                </a:solidFill>
                <a:latin typeface="Broadway" panose="04040905080B02020502" pitchFamily="82" charset="0"/>
              </a:rPr>
              <a:t>As a person: Likeable, sensitive, and socially oriented</a:t>
            </a:r>
          </a:p>
          <a:p>
            <a:pPr marL="0" indent="0">
              <a:buNone/>
            </a:pPr>
            <a:r>
              <a:rPr lang="en-US" sz="2000" dirty="0">
                <a:solidFill>
                  <a:schemeClr val="bg1"/>
                </a:solidFill>
                <a:latin typeface="Broadway" panose="04040905080B02020502" pitchFamily="82" charset="0"/>
              </a:rPr>
              <a:t>Team role contribution: </a:t>
            </a:r>
          </a:p>
          <a:p>
            <a:pPr lvl="1"/>
            <a:r>
              <a:rPr lang="en-US" sz="2000" dirty="0">
                <a:solidFill>
                  <a:schemeClr val="bg1"/>
                </a:solidFill>
                <a:latin typeface="Broadway" panose="04040905080B02020502" pitchFamily="82" charset="0"/>
              </a:rPr>
              <a:t>Counsellor</a:t>
            </a:r>
          </a:p>
          <a:p>
            <a:pPr lvl="1"/>
            <a:r>
              <a:rPr lang="en-US" sz="2000" dirty="0">
                <a:solidFill>
                  <a:schemeClr val="bg1"/>
                </a:solidFill>
                <a:latin typeface="Broadway" panose="04040905080B02020502" pitchFamily="82" charset="0"/>
              </a:rPr>
              <a:t>Conciliator</a:t>
            </a:r>
          </a:p>
          <a:p>
            <a:pPr lvl="1"/>
            <a:r>
              <a:rPr lang="en-US" sz="2000" dirty="0">
                <a:solidFill>
                  <a:schemeClr val="bg1"/>
                </a:solidFill>
                <a:latin typeface="Broadway" panose="04040905080B02020502" pitchFamily="82" charset="0"/>
              </a:rPr>
              <a:t>Improve communication</a:t>
            </a:r>
          </a:p>
          <a:p>
            <a:pPr lvl="1"/>
            <a:r>
              <a:rPr lang="en-US" sz="2000" dirty="0">
                <a:solidFill>
                  <a:schemeClr val="bg1"/>
                </a:solidFill>
                <a:latin typeface="Broadway" panose="04040905080B02020502" pitchFamily="82" charset="0"/>
              </a:rPr>
              <a:t>Build on suggestions </a:t>
            </a:r>
          </a:p>
        </p:txBody>
      </p:sp>
      <p:sp>
        <p:nvSpPr>
          <p:cNvPr id="7" name="Date Placeholder 6">
            <a:extLst>
              <a:ext uri="{FF2B5EF4-FFF2-40B4-BE49-F238E27FC236}">
                <a16:creationId xmlns:a16="http://schemas.microsoft.com/office/drawing/2014/main" id="{6C4D21F3-3085-4D5E-A625-FCA14FCF3D71}"/>
              </a:ext>
            </a:extLst>
          </p:cNvPr>
          <p:cNvSpPr>
            <a:spLocks noGrp="1"/>
          </p:cNvSpPr>
          <p:nvPr>
            <p:ph type="dt" sz="half" idx="10"/>
          </p:nvPr>
        </p:nvSpPr>
        <p:spPr>
          <a:xfrm>
            <a:off x="6798106" y="6041362"/>
            <a:ext cx="1385530" cy="365125"/>
          </a:xfrm>
        </p:spPr>
        <p:txBody>
          <a:bodyPr/>
          <a:lstStyle/>
          <a:p>
            <a:r>
              <a:rPr lang="en-GB" sz="1400" dirty="0">
                <a:solidFill>
                  <a:schemeClr val="bg1"/>
                </a:solidFill>
                <a:latin typeface="Broadway" panose="04040905080B02020502" pitchFamily="82" charset="0"/>
              </a:rPr>
              <a:t>16/12/2019</a:t>
            </a:r>
          </a:p>
        </p:txBody>
      </p:sp>
      <p:sp>
        <p:nvSpPr>
          <p:cNvPr id="8" name="Footer Placeholder 7">
            <a:extLst>
              <a:ext uri="{FF2B5EF4-FFF2-40B4-BE49-F238E27FC236}">
                <a16:creationId xmlns:a16="http://schemas.microsoft.com/office/drawing/2014/main" id="{924DAD17-3E41-4F6F-A785-986CEEC68C6A}"/>
              </a:ext>
            </a:extLst>
          </p:cNvPr>
          <p:cNvSpPr>
            <a:spLocks noGrp="1"/>
          </p:cNvSpPr>
          <p:nvPr>
            <p:ph type="ftr" sz="quarter" idx="11"/>
          </p:nvPr>
        </p:nvSpPr>
        <p:spPr/>
        <p:txBody>
          <a:bodyPr/>
          <a:lstStyle/>
          <a:p>
            <a:r>
              <a:rPr lang="en-GB" sz="1400" dirty="0">
                <a:solidFill>
                  <a:schemeClr val="bg1"/>
                </a:solidFill>
                <a:latin typeface="Broadway" panose="04040905080B02020502" pitchFamily="82" charset="0"/>
              </a:rPr>
              <a:t>Effective Teamwork and Communication BMSW4002</a:t>
            </a:r>
          </a:p>
        </p:txBody>
      </p:sp>
      <p:sp>
        <p:nvSpPr>
          <p:cNvPr id="9" name="Slide Number Placeholder 8">
            <a:extLst>
              <a:ext uri="{FF2B5EF4-FFF2-40B4-BE49-F238E27FC236}">
                <a16:creationId xmlns:a16="http://schemas.microsoft.com/office/drawing/2014/main" id="{93BC9D99-918E-43EB-A6C6-B36932E62A36}"/>
              </a:ext>
            </a:extLst>
          </p:cNvPr>
          <p:cNvSpPr>
            <a:spLocks noGrp="1"/>
          </p:cNvSpPr>
          <p:nvPr>
            <p:ph type="sldNum" sz="quarter" idx="12"/>
          </p:nvPr>
        </p:nvSpPr>
        <p:spPr>
          <a:xfrm>
            <a:off x="11172996" y="6041362"/>
            <a:ext cx="683339" cy="365125"/>
          </a:xfrm>
        </p:spPr>
        <p:txBody>
          <a:bodyPr/>
          <a:lstStyle/>
          <a:p>
            <a:fld id="{40006F15-96B3-416B-BD63-25DA327291F4}" type="slidenum">
              <a:rPr lang="en-GB" sz="1400" smtClean="0">
                <a:solidFill>
                  <a:schemeClr val="tx1"/>
                </a:solidFill>
                <a:latin typeface="Broadway" panose="04040905080B02020502" pitchFamily="82" charset="0"/>
              </a:rPr>
              <a:t>10</a:t>
            </a:fld>
            <a:endParaRPr lang="en-GB" sz="14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201234217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AE375-42A1-42B2-9D3F-8C3EAA957F84}"/>
              </a:ext>
            </a:extLst>
          </p:cNvPr>
          <p:cNvSpPr>
            <a:spLocks noGrp="1"/>
          </p:cNvSpPr>
          <p:nvPr>
            <p:ph type="title"/>
          </p:nvPr>
        </p:nvSpPr>
        <p:spPr/>
        <p:txBody>
          <a:bodyPr>
            <a:normAutofit/>
          </a:bodyPr>
          <a:lstStyle/>
          <a:p>
            <a:pPr algn="ctr"/>
            <a:r>
              <a:rPr lang="en-US" sz="4000" dirty="0">
                <a:latin typeface="Broadway" panose="04040905080B02020502" pitchFamily="82" charset="0"/>
              </a:rPr>
              <a:t>Specialist</a:t>
            </a:r>
            <a:r>
              <a:rPr lang="en-US" sz="4000" dirty="0"/>
              <a:t> </a:t>
            </a:r>
          </a:p>
        </p:txBody>
      </p:sp>
      <p:sp>
        <p:nvSpPr>
          <p:cNvPr id="3" name="Content Placeholder 2">
            <a:extLst>
              <a:ext uri="{FF2B5EF4-FFF2-40B4-BE49-F238E27FC236}">
                <a16:creationId xmlns:a16="http://schemas.microsoft.com/office/drawing/2014/main" id="{28EA0365-F69F-49B0-95DE-6D96F318F509}"/>
              </a:ext>
            </a:extLst>
          </p:cNvPr>
          <p:cNvSpPr>
            <a:spLocks noGrp="1"/>
          </p:cNvSpPr>
          <p:nvPr>
            <p:ph idx="1"/>
          </p:nvPr>
        </p:nvSpPr>
        <p:spPr/>
        <p:txBody>
          <a:bodyPr>
            <a:normAutofit/>
          </a:bodyPr>
          <a:lstStyle/>
          <a:p>
            <a:r>
              <a:rPr lang="en-US" sz="2000" dirty="0">
                <a:solidFill>
                  <a:schemeClr val="bg1"/>
                </a:solidFill>
                <a:latin typeface="Broadway" panose="04040905080B02020502" pitchFamily="82" charset="0"/>
              </a:rPr>
              <a:t>Role: To ensure that in-depth knowledges are brought in the working field within the team </a:t>
            </a:r>
          </a:p>
          <a:p>
            <a:pPr marL="0" indent="0">
              <a:buNone/>
            </a:pPr>
            <a:r>
              <a:rPr lang="en-US" sz="2000" dirty="0">
                <a:solidFill>
                  <a:schemeClr val="bg1"/>
                </a:solidFill>
                <a:latin typeface="Broadway" panose="04040905080B02020502" pitchFamily="82" charset="0"/>
              </a:rPr>
              <a:t>As a person: Single minded and dedicated towards work </a:t>
            </a:r>
          </a:p>
          <a:p>
            <a:pPr marL="0" indent="0">
              <a:buNone/>
            </a:pPr>
            <a:r>
              <a:rPr lang="en-US" sz="2000" dirty="0">
                <a:solidFill>
                  <a:schemeClr val="bg1"/>
                </a:solidFill>
                <a:latin typeface="Broadway" panose="04040905080B02020502" pitchFamily="82" charset="0"/>
              </a:rPr>
              <a:t>Team role contribution: </a:t>
            </a:r>
          </a:p>
          <a:p>
            <a:pPr lvl="1"/>
            <a:r>
              <a:rPr lang="en-US" sz="2000" dirty="0">
                <a:solidFill>
                  <a:schemeClr val="bg1"/>
                </a:solidFill>
                <a:latin typeface="Broadway" panose="04040905080B02020502" pitchFamily="82" charset="0"/>
              </a:rPr>
              <a:t>Provide special skills</a:t>
            </a:r>
          </a:p>
          <a:p>
            <a:pPr lvl="1"/>
            <a:r>
              <a:rPr lang="en-US" sz="2000" dirty="0">
                <a:solidFill>
                  <a:schemeClr val="bg1"/>
                </a:solidFill>
                <a:latin typeface="Broadway" panose="04040905080B02020502" pitchFamily="82" charset="0"/>
              </a:rPr>
              <a:t>Provide special ideas</a:t>
            </a:r>
          </a:p>
        </p:txBody>
      </p:sp>
      <p:sp>
        <p:nvSpPr>
          <p:cNvPr id="7" name="Date Placeholder 6">
            <a:extLst>
              <a:ext uri="{FF2B5EF4-FFF2-40B4-BE49-F238E27FC236}">
                <a16:creationId xmlns:a16="http://schemas.microsoft.com/office/drawing/2014/main" id="{0369EAC3-D63F-4B59-9502-305BFAEFF9C7}"/>
              </a:ext>
            </a:extLst>
          </p:cNvPr>
          <p:cNvSpPr>
            <a:spLocks noGrp="1"/>
          </p:cNvSpPr>
          <p:nvPr>
            <p:ph type="dt" sz="half" idx="10"/>
          </p:nvPr>
        </p:nvSpPr>
        <p:spPr>
          <a:xfrm>
            <a:off x="6778171" y="6041362"/>
            <a:ext cx="1338901" cy="365125"/>
          </a:xfrm>
        </p:spPr>
        <p:txBody>
          <a:bodyPr/>
          <a:lstStyle/>
          <a:p>
            <a:r>
              <a:rPr lang="en-GB" sz="1400" dirty="0">
                <a:solidFill>
                  <a:schemeClr val="bg1"/>
                </a:solidFill>
                <a:latin typeface="Broadway" panose="04040905080B02020502" pitchFamily="82" charset="0"/>
              </a:rPr>
              <a:t>16/12/2019</a:t>
            </a:r>
          </a:p>
        </p:txBody>
      </p:sp>
      <p:sp>
        <p:nvSpPr>
          <p:cNvPr id="8" name="Footer Placeholder 7">
            <a:extLst>
              <a:ext uri="{FF2B5EF4-FFF2-40B4-BE49-F238E27FC236}">
                <a16:creationId xmlns:a16="http://schemas.microsoft.com/office/drawing/2014/main" id="{FA6BB1D3-C8D1-417B-81FA-A797B746D646}"/>
              </a:ext>
            </a:extLst>
          </p:cNvPr>
          <p:cNvSpPr>
            <a:spLocks noGrp="1"/>
          </p:cNvSpPr>
          <p:nvPr>
            <p:ph type="ftr" sz="quarter" idx="11"/>
          </p:nvPr>
        </p:nvSpPr>
        <p:spPr/>
        <p:txBody>
          <a:bodyPr/>
          <a:lstStyle/>
          <a:p>
            <a:r>
              <a:rPr lang="en-GB" sz="1400" dirty="0">
                <a:solidFill>
                  <a:schemeClr val="bg1"/>
                </a:solidFill>
                <a:latin typeface="Broadway" panose="04040905080B02020502" pitchFamily="82" charset="0"/>
              </a:rPr>
              <a:t>Effective Teamwork and Communication BMSW4002</a:t>
            </a:r>
          </a:p>
        </p:txBody>
      </p:sp>
      <p:sp>
        <p:nvSpPr>
          <p:cNvPr id="9" name="Slide Number Placeholder 8">
            <a:extLst>
              <a:ext uri="{FF2B5EF4-FFF2-40B4-BE49-F238E27FC236}">
                <a16:creationId xmlns:a16="http://schemas.microsoft.com/office/drawing/2014/main" id="{6AFBDB5B-4329-4E38-B851-51463AC6C5D4}"/>
              </a:ext>
            </a:extLst>
          </p:cNvPr>
          <p:cNvSpPr>
            <a:spLocks noGrp="1"/>
          </p:cNvSpPr>
          <p:nvPr>
            <p:ph type="sldNum" sz="quarter" idx="12"/>
          </p:nvPr>
        </p:nvSpPr>
        <p:spPr>
          <a:xfrm>
            <a:off x="11172996" y="6041361"/>
            <a:ext cx="683339" cy="365125"/>
          </a:xfrm>
        </p:spPr>
        <p:txBody>
          <a:bodyPr/>
          <a:lstStyle/>
          <a:p>
            <a:fld id="{40006F15-96B3-416B-BD63-25DA327291F4}" type="slidenum">
              <a:rPr lang="en-GB" sz="1400" smtClean="0">
                <a:solidFill>
                  <a:schemeClr val="tx1"/>
                </a:solidFill>
                <a:latin typeface="Broadway" panose="04040905080B02020502" pitchFamily="82" charset="0"/>
              </a:rPr>
              <a:t>11</a:t>
            </a:fld>
            <a:endParaRPr lang="en-GB" sz="14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297722074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57642B0-0A49-45F0-A581-67A32D968132}"/>
              </a:ext>
            </a:extLst>
          </p:cNvPr>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rPr>
              <a:t>Conflict definition </a:t>
            </a: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10957D1-8F3C-49DF-9DBA-38082BE855C2}"/>
              </a:ext>
            </a:extLst>
          </p:cNvPr>
          <p:cNvSpPr>
            <a:spLocks noGrp="1"/>
          </p:cNvSpPr>
          <p:nvPr>
            <p:ph idx="1"/>
          </p:nvPr>
        </p:nvSpPr>
        <p:spPr>
          <a:xfrm>
            <a:off x="6116084" y="609601"/>
            <a:ext cx="5511296" cy="5175624"/>
          </a:xfrm>
        </p:spPr>
        <p:txBody>
          <a:bodyPr anchor="ctr">
            <a:normAutofit/>
          </a:bodyPr>
          <a:lstStyle/>
          <a:p>
            <a:r>
              <a:rPr lang="en-GB" sz="2400" dirty="0">
                <a:solidFill>
                  <a:srgbClr val="FFFFFF"/>
                </a:solidFill>
              </a:rPr>
              <a:t>Conflict arises when disagreements lead to arguments and misunderstandings, there is the inevitable clash between formal authority and power and those individuals and groups affected.</a:t>
            </a:r>
          </a:p>
        </p:txBody>
      </p:sp>
      <p:sp>
        <p:nvSpPr>
          <p:cNvPr id="6" name="Date Placeholder 5">
            <a:extLst>
              <a:ext uri="{FF2B5EF4-FFF2-40B4-BE49-F238E27FC236}">
                <a16:creationId xmlns:a16="http://schemas.microsoft.com/office/drawing/2014/main" id="{9204F7AB-10B0-4270-8923-6B4621361069}"/>
              </a:ext>
            </a:extLst>
          </p:cNvPr>
          <p:cNvSpPr>
            <a:spLocks noGrp="1"/>
          </p:cNvSpPr>
          <p:nvPr>
            <p:ph type="dt" sz="half" idx="10"/>
          </p:nvPr>
        </p:nvSpPr>
        <p:spPr>
          <a:xfrm>
            <a:off x="6788293" y="6041362"/>
            <a:ext cx="1328779" cy="365125"/>
          </a:xfrm>
        </p:spPr>
        <p:txBody>
          <a:bodyPr/>
          <a:lstStyle/>
          <a:p>
            <a:r>
              <a:rPr lang="en-GB" sz="1400" dirty="0">
                <a:solidFill>
                  <a:schemeClr val="bg1"/>
                </a:solidFill>
                <a:latin typeface="Broadway" panose="04040905080B02020502" pitchFamily="82" charset="0"/>
              </a:rPr>
              <a:t>16/12/2019</a:t>
            </a:r>
          </a:p>
        </p:txBody>
      </p:sp>
      <p:sp>
        <p:nvSpPr>
          <p:cNvPr id="7" name="Footer Placeholder 6">
            <a:extLst>
              <a:ext uri="{FF2B5EF4-FFF2-40B4-BE49-F238E27FC236}">
                <a16:creationId xmlns:a16="http://schemas.microsoft.com/office/drawing/2014/main" id="{7B8A530E-25B8-4278-9B93-5F9A85EDC011}"/>
              </a:ext>
            </a:extLst>
          </p:cNvPr>
          <p:cNvSpPr>
            <a:spLocks noGrp="1"/>
          </p:cNvSpPr>
          <p:nvPr>
            <p:ph type="ftr" sz="quarter" idx="11"/>
          </p:nvPr>
        </p:nvSpPr>
        <p:spPr/>
        <p:txBody>
          <a:bodyPr/>
          <a:lstStyle/>
          <a:p>
            <a:r>
              <a:rPr lang="en-GB" sz="1400" dirty="0">
                <a:solidFill>
                  <a:schemeClr val="tx1"/>
                </a:solidFill>
                <a:latin typeface="Broadway" panose="04040905080B02020502" pitchFamily="82" charset="0"/>
              </a:rPr>
              <a:t>Effective Teamwork and Communication BMSW4002</a:t>
            </a:r>
          </a:p>
        </p:txBody>
      </p:sp>
      <p:sp>
        <p:nvSpPr>
          <p:cNvPr id="9" name="Slide Number Placeholder 8">
            <a:extLst>
              <a:ext uri="{FF2B5EF4-FFF2-40B4-BE49-F238E27FC236}">
                <a16:creationId xmlns:a16="http://schemas.microsoft.com/office/drawing/2014/main" id="{8EFE81B1-2B8E-47B6-82A3-5D6AA6347128}"/>
              </a:ext>
            </a:extLst>
          </p:cNvPr>
          <p:cNvSpPr>
            <a:spLocks noGrp="1"/>
          </p:cNvSpPr>
          <p:nvPr>
            <p:ph type="sldNum" sz="quarter" idx="12"/>
          </p:nvPr>
        </p:nvSpPr>
        <p:spPr>
          <a:xfrm>
            <a:off x="11166992" y="6065836"/>
            <a:ext cx="683339" cy="365125"/>
          </a:xfrm>
        </p:spPr>
        <p:txBody>
          <a:bodyPr/>
          <a:lstStyle/>
          <a:p>
            <a:fld id="{40006F15-96B3-416B-BD63-25DA327291F4}" type="slidenum">
              <a:rPr lang="en-GB" sz="1400" smtClean="0">
                <a:solidFill>
                  <a:schemeClr val="bg1"/>
                </a:solidFill>
                <a:latin typeface="Broadway" panose="04040905080B02020502" pitchFamily="82" charset="0"/>
              </a:rPr>
              <a:t>12</a:t>
            </a:fld>
            <a:endParaRPr lang="en-GB" sz="1400" dirty="0">
              <a:solidFill>
                <a:schemeClr val="bg1"/>
              </a:solidFill>
              <a:latin typeface="Broadway" panose="04040905080B02020502" pitchFamily="82" charset="0"/>
            </a:endParaRPr>
          </a:p>
        </p:txBody>
      </p:sp>
    </p:spTree>
    <p:extLst>
      <p:ext uri="{BB962C8B-B14F-4D97-AF65-F5344CB8AC3E}">
        <p14:creationId xmlns:p14="http://schemas.microsoft.com/office/powerpoint/2010/main" val="16487815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DBF13004-A00F-4B46-85AC-B63F73732FD2}"/>
              </a:ext>
            </a:extLst>
          </p:cNvPr>
          <p:cNvSpPr>
            <a:spLocks noGrp="1"/>
          </p:cNvSpPr>
          <p:nvPr>
            <p:ph type="title"/>
          </p:nvPr>
        </p:nvSpPr>
        <p:spPr>
          <a:xfrm>
            <a:off x="677334" y="609600"/>
            <a:ext cx="8596668" cy="1320800"/>
          </a:xfrm>
        </p:spPr>
        <p:txBody>
          <a:bodyPr>
            <a:normAutofit/>
          </a:bodyPr>
          <a:lstStyle/>
          <a:p>
            <a:r>
              <a:rPr lang="en-GB" dirty="0"/>
              <a:t>Factors responsible for conflict</a:t>
            </a:r>
          </a:p>
        </p:txBody>
      </p:sp>
      <p:sp>
        <p:nvSpPr>
          <p:cNvPr id="3" name="Content Placeholder 2">
            <a:extLst>
              <a:ext uri="{FF2B5EF4-FFF2-40B4-BE49-F238E27FC236}">
                <a16:creationId xmlns:a16="http://schemas.microsoft.com/office/drawing/2014/main" id="{34557692-A2A5-497A-9C86-7B6CABB4A710}"/>
              </a:ext>
            </a:extLst>
          </p:cNvPr>
          <p:cNvSpPr>
            <a:spLocks noGrp="1"/>
          </p:cNvSpPr>
          <p:nvPr>
            <p:ph idx="1"/>
          </p:nvPr>
        </p:nvSpPr>
        <p:spPr>
          <a:xfrm>
            <a:off x="677334" y="2160589"/>
            <a:ext cx="8596668" cy="3880773"/>
          </a:xfrm>
        </p:spPr>
        <p:txBody>
          <a:bodyPr>
            <a:normAutofit/>
          </a:bodyPr>
          <a:lstStyle/>
          <a:p>
            <a:r>
              <a:rPr lang="en-GB" sz="2400" dirty="0"/>
              <a:t>Misunderstandings	</a:t>
            </a:r>
          </a:p>
          <a:p>
            <a:r>
              <a:rPr lang="en-GB" sz="2400" dirty="0"/>
              <a:t>Poor communication </a:t>
            </a:r>
          </a:p>
          <a:p>
            <a:r>
              <a:rPr lang="en-GB" sz="2400" dirty="0"/>
              <a:t>Attitude </a:t>
            </a:r>
          </a:p>
          <a:p>
            <a:r>
              <a:rPr lang="en-GB" sz="2400" dirty="0"/>
              <a:t>Personality clashes</a:t>
            </a:r>
          </a:p>
          <a:p>
            <a:r>
              <a:rPr lang="en-GB" sz="2400" dirty="0"/>
              <a:t>Jealousy</a:t>
            </a:r>
          </a:p>
          <a:p>
            <a:r>
              <a:rPr lang="en-GB" sz="2400" dirty="0"/>
              <a:t>Role definitions </a:t>
            </a:r>
          </a:p>
        </p:txBody>
      </p:sp>
      <p:sp>
        <p:nvSpPr>
          <p:cNvPr id="6" name="Date Placeholder 5">
            <a:extLst>
              <a:ext uri="{FF2B5EF4-FFF2-40B4-BE49-F238E27FC236}">
                <a16:creationId xmlns:a16="http://schemas.microsoft.com/office/drawing/2014/main" id="{E04DDED1-7AAE-4F75-B938-CA2EE5658B0C}"/>
              </a:ext>
            </a:extLst>
          </p:cNvPr>
          <p:cNvSpPr>
            <a:spLocks noGrp="1"/>
          </p:cNvSpPr>
          <p:nvPr>
            <p:ph type="dt" sz="half" idx="10"/>
          </p:nvPr>
        </p:nvSpPr>
        <p:spPr>
          <a:xfrm>
            <a:off x="6734629" y="6041362"/>
            <a:ext cx="1382443" cy="365125"/>
          </a:xfrm>
        </p:spPr>
        <p:txBody>
          <a:bodyPr/>
          <a:lstStyle/>
          <a:p>
            <a:r>
              <a:rPr lang="en-GB" sz="1400" dirty="0">
                <a:solidFill>
                  <a:schemeClr val="tx1"/>
                </a:solidFill>
                <a:latin typeface="Broadway" panose="04040905080B02020502" pitchFamily="82" charset="0"/>
              </a:rPr>
              <a:t>16/12/2019</a:t>
            </a:r>
          </a:p>
        </p:txBody>
      </p:sp>
      <p:sp>
        <p:nvSpPr>
          <p:cNvPr id="7" name="Footer Placeholder 6">
            <a:extLst>
              <a:ext uri="{FF2B5EF4-FFF2-40B4-BE49-F238E27FC236}">
                <a16:creationId xmlns:a16="http://schemas.microsoft.com/office/drawing/2014/main" id="{C677F3C2-68F6-4756-A027-7BCCBCC84E56}"/>
              </a:ext>
            </a:extLst>
          </p:cNvPr>
          <p:cNvSpPr>
            <a:spLocks noGrp="1"/>
          </p:cNvSpPr>
          <p:nvPr>
            <p:ph type="ftr" sz="quarter" idx="11"/>
          </p:nvPr>
        </p:nvSpPr>
        <p:spPr/>
        <p:txBody>
          <a:bodyPr/>
          <a:lstStyle/>
          <a:p>
            <a:r>
              <a:rPr lang="en-GB" sz="1400" dirty="0">
                <a:solidFill>
                  <a:schemeClr val="tx1"/>
                </a:solidFill>
                <a:latin typeface="Broadway" panose="04040905080B02020502" pitchFamily="82" charset="0"/>
              </a:rPr>
              <a:t>Effective Teamwork and Communication BMSW4002</a:t>
            </a:r>
          </a:p>
        </p:txBody>
      </p:sp>
      <p:sp>
        <p:nvSpPr>
          <p:cNvPr id="9" name="Slide Number Placeholder 8">
            <a:extLst>
              <a:ext uri="{FF2B5EF4-FFF2-40B4-BE49-F238E27FC236}">
                <a16:creationId xmlns:a16="http://schemas.microsoft.com/office/drawing/2014/main" id="{510CF8B5-A4D9-4C16-AD8D-54C1F5560CDE}"/>
              </a:ext>
            </a:extLst>
          </p:cNvPr>
          <p:cNvSpPr>
            <a:spLocks noGrp="1"/>
          </p:cNvSpPr>
          <p:nvPr>
            <p:ph type="sldNum" sz="quarter" idx="12"/>
          </p:nvPr>
        </p:nvSpPr>
        <p:spPr>
          <a:xfrm>
            <a:off x="11281292" y="6041362"/>
            <a:ext cx="683339" cy="365125"/>
          </a:xfrm>
        </p:spPr>
        <p:txBody>
          <a:bodyPr/>
          <a:lstStyle/>
          <a:p>
            <a:fld id="{40006F15-96B3-416B-BD63-25DA327291F4}" type="slidenum">
              <a:rPr lang="en-GB" sz="1400" smtClean="0">
                <a:solidFill>
                  <a:schemeClr val="bg1"/>
                </a:solidFill>
                <a:latin typeface="Broadway" panose="04040905080B02020502" pitchFamily="82" charset="0"/>
              </a:rPr>
              <a:t>13</a:t>
            </a:fld>
            <a:endParaRPr lang="en-GB" sz="1400" dirty="0">
              <a:solidFill>
                <a:schemeClr val="bg1"/>
              </a:solidFill>
              <a:latin typeface="Broadway" panose="04040905080B02020502" pitchFamily="82" charset="0"/>
            </a:endParaRPr>
          </a:p>
        </p:txBody>
      </p:sp>
    </p:spTree>
    <p:extLst>
      <p:ext uri="{BB962C8B-B14F-4D97-AF65-F5344CB8AC3E}">
        <p14:creationId xmlns:p14="http://schemas.microsoft.com/office/powerpoint/2010/main" val="11615267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4D2B747-3C25-45A4-B466-548A96552F57}"/>
              </a:ext>
            </a:extLst>
          </p:cNvPr>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rPr>
              <a:t>Pros and Cons of Conflict </a:t>
            </a: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D529EED-6799-499D-965A-59713FEEC3E4}"/>
              </a:ext>
            </a:extLst>
          </p:cNvPr>
          <p:cNvSpPr>
            <a:spLocks noGrp="1"/>
          </p:cNvSpPr>
          <p:nvPr>
            <p:ph idx="1"/>
          </p:nvPr>
        </p:nvSpPr>
        <p:spPr>
          <a:xfrm>
            <a:off x="7165542" y="1664208"/>
            <a:ext cx="4334578" cy="6577584"/>
          </a:xfrm>
        </p:spPr>
        <p:txBody>
          <a:bodyPr anchor="ctr">
            <a:normAutofit/>
          </a:bodyPr>
          <a:lstStyle/>
          <a:p>
            <a:pPr marL="0" indent="0">
              <a:buNone/>
            </a:pPr>
            <a:r>
              <a:rPr lang="en-GB" sz="2400" b="1" u="sng" dirty="0">
                <a:solidFill>
                  <a:srgbClr val="FFFFFF"/>
                </a:solidFill>
              </a:rPr>
              <a:t>Pros </a:t>
            </a:r>
          </a:p>
          <a:p>
            <a:r>
              <a:rPr lang="en-GB" sz="2400" dirty="0">
                <a:solidFill>
                  <a:srgbClr val="FFFFFF"/>
                </a:solidFill>
              </a:rPr>
              <a:t>New ideas</a:t>
            </a:r>
          </a:p>
          <a:p>
            <a:r>
              <a:rPr lang="en-GB" sz="2400" dirty="0">
                <a:solidFill>
                  <a:srgbClr val="FFFFFF"/>
                </a:solidFill>
              </a:rPr>
              <a:t>Fresh ideas</a:t>
            </a:r>
          </a:p>
          <a:p>
            <a:r>
              <a:rPr lang="en-GB" sz="2400" dirty="0">
                <a:solidFill>
                  <a:srgbClr val="FFFFFF"/>
                </a:solidFill>
              </a:rPr>
              <a:t>Relationship improvements </a:t>
            </a:r>
          </a:p>
          <a:p>
            <a:endParaRPr lang="en-GB" sz="2400" dirty="0">
              <a:solidFill>
                <a:srgbClr val="FFFFFF"/>
              </a:solidFill>
            </a:endParaRPr>
          </a:p>
          <a:p>
            <a:pPr marL="0" indent="0">
              <a:buNone/>
            </a:pPr>
            <a:r>
              <a:rPr lang="en-GB" sz="2400" b="1" u="sng" dirty="0">
                <a:solidFill>
                  <a:srgbClr val="FFFFFF"/>
                </a:solidFill>
              </a:rPr>
              <a:t>Cons</a:t>
            </a:r>
          </a:p>
          <a:p>
            <a:r>
              <a:rPr lang="en-GB" sz="2400" dirty="0">
                <a:solidFill>
                  <a:srgbClr val="FFFFFF"/>
                </a:solidFill>
              </a:rPr>
              <a:t>Poor performance</a:t>
            </a:r>
          </a:p>
          <a:p>
            <a:r>
              <a:rPr lang="en-GB" sz="2400" dirty="0">
                <a:solidFill>
                  <a:srgbClr val="FFFFFF"/>
                </a:solidFill>
              </a:rPr>
              <a:t>Colleague tension </a:t>
            </a:r>
          </a:p>
          <a:p>
            <a:r>
              <a:rPr lang="en-GB" sz="2400" dirty="0">
                <a:solidFill>
                  <a:srgbClr val="FFFFFF"/>
                </a:solidFill>
              </a:rPr>
              <a:t>Low morale</a:t>
            </a:r>
          </a:p>
          <a:p>
            <a:r>
              <a:rPr lang="en-GB" sz="2400" dirty="0">
                <a:solidFill>
                  <a:srgbClr val="FFFFFF"/>
                </a:solidFill>
              </a:rPr>
              <a:t>Time consuming </a:t>
            </a:r>
          </a:p>
          <a:p>
            <a:r>
              <a:rPr lang="en-GB" sz="2400" dirty="0">
                <a:solidFill>
                  <a:srgbClr val="FFFFFF"/>
                </a:solidFill>
              </a:rPr>
              <a:t>Negative emotions</a:t>
            </a:r>
          </a:p>
          <a:p>
            <a:endParaRPr lang="en-GB" sz="2400"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b="1" u="sng" dirty="0">
              <a:solidFill>
                <a:srgbClr val="FFFFFF"/>
              </a:solidFill>
            </a:endParaRPr>
          </a:p>
          <a:p>
            <a:endParaRPr lang="en-GB" b="1" u="sng" dirty="0">
              <a:solidFill>
                <a:srgbClr val="FFFFFF"/>
              </a:solidFill>
            </a:endParaRPr>
          </a:p>
        </p:txBody>
      </p:sp>
      <p:sp>
        <p:nvSpPr>
          <p:cNvPr id="6" name="Date Placeholder 5">
            <a:extLst>
              <a:ext uri="{FF2B5EF4-FFF2-40B4-BE49-F238E27FC236}">
                <a16:creationId xmlns:a16="http://schemas.microsoft.com/office/drawing/2014/main" id="{88572227-89A2-4AA8-BF2B-629F4A86C5F2}"/>
              </a:ext>
            </a:extLst>
          </p:cNvPr>
          <p:cNvSpPr>
            <a:spLocks noGrp="1"/>
          </p:cNvSpPr>
          <p:nvPr>
            <p:ph type="dt" sz="half" idx="10"/>
          </p:nvPr>
        </p:nvSpPr>
        <p:spPr>
          <a:xfrm>
            <a:off x="10588181" y="262408"/>
            <a:ext cx="1427994" cy="365125"/>
          </a:xfrm>
        </p:spPr>
        <p:txBody>
          <a:bodyPr/>
          <a:lstStyle/>
          <a:p>
            <a:r>
              <a:rPr lang="en-GB" sz="1400" dirty="0">
                <a:solidFill>
                  <a:schemeClr val="bg1"/>
                </a:solidFill>
                <a:latin typeface="Broadway" panose="04040905080B02020502" pitchFamily="82" charset="0"/>
              </a:rPr>
              <a:t>16/12/2019</a:t>
            </a:r>
          </a:p>
        </p:txBody>
      </p:sp>
      <p:sp>
        <p:nvSpPr>
          <p:cNvPr id="7" name="Footer Placeholder 6">
            <a:extLst>
              <a:ext uri="{FF2B5EF4-FFF2-40B4-BE49-F238E27FC236}">
                <a16:creationId xmlns:a16="http://schemas.microsoft.com/office/drawing/2014/main" id="{B04C5579-EFB4-4DCF-8181-2E073A73A9A2}"/>
              </a:ext>
            </a:extLst>
          </p:cNvPr>
          <p:cNvSpPr>
            <a:spLocks noGrp="1"/>
          </p:cNvSpPr>
          <p:nvPr>
            <p:ph type="ftr" sz="quarter" idx="11"/>
          </p:nvPr>
        </p:nvSpPr>
        <p:spPr>
          <a:xfrm>
            <a:off x="175825" y="244475"/>
            <a:ext cx="6297612" cy="365125"/>
          </a:xfrm>
        </p:spPr>
        <p:txBody>
          <a:bodyPr/>
          <a:lstStyle/>
          <a:p>
            <a:r>
              <a:rPr lang="en-GB" sz="1400" dirty="0">
                <a:solidFill>
                  <a:schemeClr val="tx1"/>
                </a:solidFill>
                <a:latin typeface="Broadway" panose="04040905080B02020502" pitchFamily="82" charset="0"/>
              </a:rPr>
              <a:t>Effective Teamwork and Communication BMSW4002</a:t>
            </a:r>
          </a:p>
        </p:txBody>
      </p:sp>
      <p:sp>
        <p:nvSpPr>
          <p:cNvPr id="9" name="Slide Number Placeholder 8">
            <a:extLst>
              <a:ext uri="{FF2B5EF4-FFF2-40B4-BE49-F238E27FC236}">
                <a16:creationId xmlns:a16="http://schemas.microsoft.com/office/drawing/2014/main" id="{E3ACA1F5-8B4C-479E-BEFB-09B9EFA2F6FB}"/>
              </a:ext>
            </a:extLst>
          </p:cNvPr>
          <p:cNvSpPr>
            <a:spLocks noGrp="1"/>
          </p:cNvSpPr>
          <p:nvPr>
            <p:ph type="sldNum" sz="quarter" idx="12"/>
          </p:nvPr>
        </p:nvSpPr>
        <p:spPr>
          <a:xfrm>
            <a:off x="11292897" y="6230467"/>
            <a:ext cx="683339" cy="365125"/>
          </a:xfrm>
        </p:spPr>
        <p:txBody>
          <a:bodyPr/>
          <a:lstStyle/>
          <a:p>
            <a:fld id="{40006F15-96B3-416B-BD63-25DA327291F4}" type="slidenum">
              <a:rPr lang="en-GB" sz="1400" smtClean="0">
                <a:solidFill>
                  <a:schemeClr val="bg1"/>
                </a:solidFill>
                <a:latin typeface="Broadway" panose="04040905080B02020502" pitchFamily="82" charset="0"/>
              </a:rPr>
              <a:t>14</a:t>
            </a:fld>
            <a:endParaRPr lang="en-GB" sz="1400" dirty="0">
              <a:solidFill>
                <a:schemeClr val="bg1"/>
              </a:solidFill>
              <a:latin typeface="Broadway" panose="04040905080B02020502" pitchFamily="82" charset="0"/>
            </a:endParaRPr>
          </a:p>
        </p:txBody>
      </p:sp>
    </p:spTree>
    <p:extLst>
      <p:ext uri="{BB962C8B-B14F-4D97-AF65-F5344CB8AC3E}">
        <p14:creationId xmlns:p14="http://schemas.microsoft.com/office/powerpoint/2010/main" val="662962710"/>
      </p:ext>
    </p:extLst>
  </p:cSld>
  <p:clrMapOvr>
    <a:overrideClrMapping bg1="dk1" tx1="lt1" bg2="dk2" tx2="lt2" accent1="accent1" accent2="accent2" accent3="accent3" accent4="accent4" accent5="accent5" accent6="accent6" hlink="hlink" folHlink="folHlink"/>
  </p:clrMapOvr>
  <p:transition spd="slow">
    <p:wheel spokes="1"/>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4B83B3-A021-4973-A22F-E1F0580714A8}"/>
              </a:ext>
            </a:extLst>
          </p:cNvPr>
          <p:cNvSpPr>
            <a:spLocks noGrp="1"/>
          </p:cNvSpPr>
          <p:nvPr>
            <p:ph type="title"/>
          </p:nvPr>
        </p:nvSpPr>
        <p:spPr>
          <a:xfrm>
            <a:off x="1333502" y="609600"/>
            <a:ext cx="8596668" cy="1320800"/>
          </a:xfrm>
        </p:spPr>
        <p:txBody>
          <a:bodyPr>
            <a:normAutofit/>
          </a:bodyPr>
          <a:lstStyle/>
          <a:p>
            <a:r>
              <a:rPr lang="en-GB" dirty="0"/>
              <a:t>How to Resolve Conflict-Interest Based Relational Approach </a:t>
            </a:r>
          </a:p>
        </p:txBody>
      </p:sp>
      <p:sp>
        <p:nvSpPr>
          <p:cNvPr id="29"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7A6083A-C1AA-442E-B535-D416CA67D624}"/>
              </a:ext>
            </a:extLst>
          </p:cNvPr>
          <p:cNvSpPr>
            <a:spLocks noGrp="1"/>
          </p:cNvSpPr>
          <p:nvPr>
            <p:ph idx="1"/>
          </p:nvPr>
        </p:nvSpPr>
        <p:spPr>
          <a:xfrm>
            <a:off x="1333502" y="2160589"/>
            <a:ext cx="8596668" cy="3880773"/>
          </a:xfrm>
        </p:spPr>
        <p:txBody>
          <a:bodyPr>
            <a:normAutofit/>
          </a:bodyPr>
          <a:lstStyle/>
          <a:p>
            <a:pPr marL="0" indent="0">
              <a:buNone/>
            </a:pPr>
            <a:endParaRPr lang="en-GB" dirty="0"/>
          </a:p>
          <a:p>
            <a:endParaRPr lang="en-GB" dirty="0"/>
          </a:p>
        </p:txBody>
      </p:sp>
      <p:sp>
        <p:nvSpPr>
          <p:cNvPr id="30"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Diagram 6">
            <a:extLst>
              <a:ext uri="{FF2B5EF4-FFF2-40B4-BE49-F238E27FC236}">
                <a16:creationId xmlns:a16="http://schemas.microsoft.com/office/drawing/2014/main" id="{EF800B28-6A1F-4C99-BDFE-6765997684E5}"/>
              </a:ext>
            </a:extLst>
          </p:cNvPr>
          <p:cNvGraphicFramePr/>
          <p:nvPr>
            <p:extLst>
              <p:ext uri="{D42A27DB-BD31-4B8C-83A1-F6EECF244321}">
                <p14:modId xmlns:p14="http://schemas.microsoft.com/office/powerpoint/2010/main" val="2772748639"/>
              </p:ext>
            </p:extLst>
          </p:nvPr>
        </p:nvGraphicFramePr>
        <p:xfrm>
          <a:off x="1002891" y="1356853"/>
          <a:ext cx="10019070" cy="54077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Date Placeholder 5">
            <a:extLst>
              <a:ext uri="{FF2B5EF4-FFF2-40B4-BE49-F238E27FC236}">
                <a16:creationId xmlns:a16="http://schemas.microsoft.com/office/drawing/2014/main" id="{78657B66-0D08-4F52-B52D-2D8D39DBD2AD}"/>
              </a:ext>
            </a:extLst>
          </p:cNvPr>
          <p:cNvSpPr>
            <a:spLocks noGrp="1"/>
          </p:cNvSpPr>
          <p:nvPr>
            <p:ph type="dt" sz="half" idx="10"/>
          </p:nvPr>
        </p:nvSpPr>
        <p:spPr>
          <a:xfrm>
            <a:off x="10582103" y="150940"/>
            <a:ext cx="1385530" cy="365125"/>
          </a:xfrm>
        </p:spPr>
        <p:txBody>
          <a:bodyPr/>
          <a:lstStyle/>
          <a:p>
            <a:r>
              <a:rPr lang="en-GB" sz="1400" dirty="0">
                <a:solidFill>
                  <a:schemeClr val="tx1"/>
                </a:solidFill>
                <a:latin typeface="Broadway" panose="04040905080B02020502" pitchFamily="82" charset="0"/>
              </a:rPr>
              <a:t>16/12/2019</a:t>
            </a:r>
          </a:p>
        </p:txBody>
      </p:sp>
      <p:sp>
        <p:nvSpPr>
          <p:cNvPr id="8" name="Footer Placeholder 7">
            <a:extLst>
              <a:ext uri="{FF2B5EF4-FFF2-40B4-BE49-F238E27FC236}">
                <a16:creationId xmlns:a16="http://schemas.microsoft.com/office/drawing/2014/main" id="{85802E11-175B-40FF-9B88-C57DD58CA935}"/>
              </a:ext>
            </a:extLst>
          </p:cNvPr>
          <p:cNvSpPr>
            <a:spLocks noGrp="1"/>
          </p:cNvSpPr>
          <p:nvPr>
            <p:ph type="ftr" sz="quarter" idx="11"/>
          </p:nvPr>
        </p:nvSpPr>
        <p:spPr>
          <a:xfrm>
            <a:off x="186215" y="6406487"/>
            <a:ext cx="6297612" cy="365125"/>
          </a:xfrm>
        </p:spPr>
        <p:txBody>
          <a:bodyPr/>
          <a:lstStyle/>
          <a:p>
            <a:r>
              <a:rPr lang="en-GB" sz="1400" dirty="0">
                <a:solidFill>
                  <a:schemeClr val="tx1"/>
                </a:solidFill>
                <a:latin typeface="Broadway" panose="04040905080B02020502" pitchFamily="82" charset="0"/>
              </a:rPr>
              <a:t>Effective Teamwork and Communication BMSW4002</a:t>
            </a:r>
          </a:p>
        </p:txBody>
      </p:sp>
      <p:sp>
        <p:nvSpPr>
          <p:cNvPr id="9" name="Slide Number Placeholder 8">
            <a:extLst>
              <a:ext uri="{FF2B5EF4-FFF2-40B4-BE49-F238E27FC236}">
                <a16:creationId xmlns:a16="http://schemas.microsoft.com/office/drawing/2014/main" id="{0E8E5379-1770-48C8-9D5B-A0F503577EAE}"/>
              </a:ext>
            </a:extLst>
          </p:cNvPr>
          <p:cNvSpPr>
            <a:spLocks noGrp="1"/>
          </p:cNvSpPr>
          <p:nvPr>
            <p:ph type="sldNum" sz="quarter" idx="12"/>
          </p:nvPr>
        </p:nvSpPr>
        <p:spPr>
          <a:xfrm>
            <a:off x="11059928" y="6374383"/>
            <a:ext cx="683339" cy="365125"/>
          </a:xfrm>
        </p:spPr>
        <p:txBody>
          <a:bodyPr/>
          <a:lstStyle/>
          <a:p>
            <a:fld id="{40006F15-96B3-416B-BD63-25DA327291F4}" type="slidenum">
              <a:rPr lang="en-GB" sz="1400" smtClean="0">
                <a:solidFill>
                  <a:schemeClr val="tx1"/>
                </a:solidFill>
                <a:latin typeface="Broadway" panose="04040905080B02020502" pitchFamily="82" charset="0"/>
              </a:rPr>
              <a:t>15</a:t>
            </a:fld>
            <a:endParaRPr lang="en-GB" sz="14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2461773961"/>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DE8DE2B-61C1-46D5-BEB8-521321C182C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012C92A-B902-4B69-BDCF-CCA3021FCB4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2BDBC14-42A0-4182-BFBA-0751F6350CB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6E2CEA-A5BB-4CF7-B907-AE4DBF6748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9BA4F16A-21DC-462A-AD37-0A93C8B79E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B75EBDD-038D-4572-A372-1149382957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descr="A close up of a flower&#10;&#10;Description automatically generated">
            <a:extLst>
              <a:ext uri="{FF2B5EF4-FFF2-40B4-BE49-F238E27FC236}">
                <a16:creationId xmlns:a16="http://schemas.microsoft.com/office/drawing/2014/main" id="{EC691C49-05FD-45BE-9977-ADEBF1AE0266}"/>
              </a:ext>
            </a:extLst>
          </p:cNvPr>
          <p:cNvPicPr>
            <a:picLocks noChangeAspect="1"/>
          </p:cNvPicPr>
          <p:nvPr/>
        </p:nvPicPr>
        <p:blipFill rotWithShape="1">
          <a:blip r:embed="rId2"/>
          <a:srcRect/>
          <a:stretch/>
        </p:blipFill>
        <p:spPr>
          <a:xfrm>
            <a:off x="20" y="10"/>
            <a:ext cx="12191980" cy="6857990"/>
          </a:xfrm>
          <a:prstGeom prst="rect">
            <a:avLst/>
          </a:prstGeom>
        </p:spPr>
      </p:pic>
      <p:sp>
        <p:nvSpPr>
          <p:cNvPr id="7" name="Date Placeholder 6">
            <a:extLst>
              <a:ext uri="{FF2B5EF4-FFF2-40B4-BE49-F238E27FC236}">
                <a16:creationId xmlns:a16="http://schemas.microsoft.com/office/drawing/2014/main" id="{B53E19F1-B3BD-4D40-8BE4-9BF9A018E834}"/>
              </a:ext>
            </a:extLst>
          </p:cNvPr>
          <p:cNvSpPr>
            <a:spLocks noGrp="1"/>
          </p:cNvSpPr>
          <p:nvPr>
            <p:ph type="dt" sz="half" idx="10"/>
          </p:nvPr>
        </p:nvSpPr>
        <p:spPr>
          <a:xfrm>
            <a:off x="7205133" y="6041362"/>
            <a:ext cx="1325032" cy="365125"/>
          </a:xfrm>
        </p:spPr>
        <p:txBody>
          <a:bodyPr/>
          <a:lstStyle/>
          <a:p>
            <a:r>
              <a:rPr lang="en-GB" sz="1400" dirty="0">
                <a:solidFill>
                  <a:schemeClr val="bg1"/>
                </a:solidFill>
                <a:latin typeface="Broadway" panose="04040905080B02020502" pitchFamily="82" charset="0"/>
              </a:rPr>
              <a:t>16/12/2019</a:t>
            </a:r>
          </a:p>
        </p:txBody>
      </p:sp>
      <p:sp>
        <p:nvSpPr>
          <p:cNvPr id="8" name="Footer Placeholder 7">
            <a:extLst>
              <a:ext uri="{FF2B5EF4-FFF2-40B4-BE49-F238E27FC236}">
                <a16:creationId xmlns:a16="http://schemas.microsoft.com/office/drawing/2014/main" id="{C0EDB81B-BB35-4D34-9C97-CA3A61A731BA}"/>
              </a:ext>
            </a:extLst>
          </p:cNvPr>
          <p:cNvSpPr>
            <a:spLocks noGrp="1"/>
          </p:cNvSpPr>
          <p:nvPr>
            <p:ph type="ftr" sz="quarter" idx="11"/>
          </p:nvPr>
        </p:nvSpPr>
        <p:spPr/>
        <p:txBody>
          <a:bodyPr/>
          <a:lstStyle/>
          <a:p>
            <a:r>
              <a:rPr lang="en-GB" sz="1600" dirty="0">
                <a:solidFill>
                  <a:schemeClr val="bg1"/>
                </a:solidFill>
                <a:latin typeface="Broadway" panose="04040905080B02020502" pitchFamily="82" charset="0"/>
              </a:rPr>
              <a:t>Effective Teamwork and Communication BMSW4002</a:t>
            </a:r>
          </a:p>
        </p:txBody>
      </p:sp>
      <p:sp>
        <p:nvSpPr>
          <p:cNvPr id="20" name="Slide Number Placeholder 19">
            <a:extLst>
              <a:ext uri="{FF2B5EF4-FFF2-40B4-BE49-F238E27FC236}">
                <a16:creationId xmlns:a16="http://schemas.microsoft.com/office/drawing/2014/main" id="{AE1D5D91-1E43-45F2-A63B-38674C9B3C44}"/>
              </a:ext>
            </a:extLst>
          </p:cNvPr>
          <p:cNvSpPr>
            <a:spLocks noGrp="1"/>
          </p:cNvSpPr>
          <p:nvPr>
            <p:ph type="sldNum" sz="quarter" idx="12"/>
          </p:nvPr>
        </p:nvSpPr>
        <p:spPr>
          <a:xfrm>
            <a:off x="10933031" y="6041361"/>
            <a:ext cx="683339" cy="365125"/>
          </a:xfrm>
        </p:spPr>
        <p:txBody>
          <a:bodyPr/>
          <a:lstStyle/>
          <a:p>
            <a:fld id="{40006F15-96B3-416B-BD63-25DA327291F4}" type="slidenum">
              <a:rPr lang="en-GB" sz="1400" smtClean="0">
                <a:solidFill>
                  <a:schemeClr val="bg1"/>
                </a:solidFill>
                <a:latin typeface="Broadway" panose="04040905080B02020502" pitchFamily="82" charset="0"/>
              </a:rPr>
              <a:t>16</a:t>
            </a:fld>
            <a:endParaRPr lang="en-GB" sz="1400" dirty="0">
              <a:solidFill>
                <a:schemeClr val="bg1"/>
              </a:solidFill>
              <a:latin typeface="Broadway" panose="04040905080B02020502" pitchFamily="82" charset="0"/>
            </a:endParaRPr>
          </a:p>
        </p:txBody>
      </p:sp>
    </p:spTree>
    <p:extLst>
      <p:ext uri="{BB962C8B-B14F-4D97-AF65-F5344CB8AC3E}">
        <p14:creationId xmlns:p14="http://schemas.microsoft.com/office/powerpoint/2010/main" val="405614572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26C30-6C6B-43CF-89C7-F12ED0B544B2}"/>
              </a:ext>
            </a:extLst>
          </p:cNvPr>
          <p:cNvSpPr>
            <a:spLocks noGrp="1"/>
          </p:cNvSpPr>
          <p:nvPr>
            <p:ph type="title"/>
          </p:nvPr>
        </p:nvSpPr>
        <p:spPr>
          <a:noFill/>
          <a:effectLst>
            <a:glow rad="127000">
              <a:schemeClr val="accent1">
                <a:lumMod val="75000"/>
                <a:alpha val="12000"/>
              </a:schemeClr>
            </a:glow>
          </a:effectLst>
        </p:spPr>
        <p:txBody>
          <a:bodyPr>
            <a:normAutofit/>
          </a:bodyPr>
          <a:lstStyle/>
          <a:p>
            <a:r>
              <a:rPr lang="en-GB" sz="4000" dirty="0">
                <a:solidFill>
                  <a:schemeClr val="accent3">
                    <a:lumMod val="60000"/>
                    <a:lumOff val="40000"/>
                  </a:schemeClr>
                </a:solidFill>
                <a:effectLst>
                  <a:glow rad="228600">
                    <a:schemeClr val="accent1">
                      <a:satMod val="175000"/>
                      <a:alpha val="40000"/>
                    </a:schemeClr>
                  </a:glow>
                </a:effectLst>
                <a:latin typeface="Bernard MT Condensed" panose="02050806060905020404" pitchFamily="18" charset="0"/>
              </a:rPr>
              <a:t>Benefits of team working cont.…</a:t>
            </a:r>
          </a:p>
        </p:txBody>
      </p:sp>
      <p:sp>
        <p:nvSpPr>
          <p:cNvPr id="3" name="Content Placeholder 2">
            <a:extLst>
              <a:ext uri="{FF2B5EF4-FFF2-40B4-BE49-F238E27FC236}">
                <a16:creationId xmlns:a16="http://schemas.microsoft.com/office/drawing/2014/main" id="{C4D4EBBE-A833-44EA-A520-CE4E0833663F}"/>
              </a:ext>
            </a:extLst>
          </p:cNvPr>
          <p:cNvSpPr>
            <a:spLocks noGrp="1"/>
          </p:cNvSpPr>
          <p:nvPr>
            <p:ph idx="1"/>
          </p:nvPr>
        </p:nvSpPr>
        <p:spPr>
          <a:effectLst>
            <a:glow rad="139700">
              <a:schemeClr val="accent1">
                <a:satMod val="175000"/>
                <a:alpha val="40000"/>
              </a:schemeClr>
            </a:glow>
          </a:effectLst>
        </p:spPr>
        <p:txBody>
          <a:bodyPr>
            <a:noAutofit/>
          </a:bodyPr>
          <a:lstStyle/>
          <a:p>
            <a:pPr marL="0" indent="0">
              <a:buNone/>
            </a:pPr>
            <a:r>
              <a:rPr lang="en-GB" sz="1600" b="1" dirty="0">
                <a:ln>
                  <a:solidFill>
                    <a:schemeClr val="tx1"/>
                  </a:solidFill>
                </a:ln>
                <a:effectLst>
                  <a:glow rad="228600">
                    <a:schemeClr val="accent1">
                      <a:satMod val="175000"/>
                      <a:alpha val="40000"/>
                    </a:schemeClr>
                  </a:glow>
                </a:effectLst>
                <a:latin typeface="Arial" panose="020B0604020202020204" pitchFamily="34" charset="0"/>
                <a:cs typeface="Arial" panose="020B0604020202020204" pitchFamily="34" charset="0"/>
              </a:rPr>
              <a:t>Good teamwork helps to build morale in the workplace, which makes workers more productive and ultimately improves profits. For organizations that have excellent teamwork, problem-solving is easier – since people with different skills and knowledge will work together to produce a creative solution</a:t>
            </a:r>
          </a:p>
          <a:p>
            <a:pPr marL="0" indent="0">
              <a:buNone/>
            </a:pPr>
            <a:r>
              <a:rPr lang="en-GB" sz="1600" b="1" dirty="0">
                <a:ln>
                  <a:solidFill>
                    <a:schemeClr val="tx1"/>
                  </a:solidFill>
                </a:ln>
                <a:effectLst>
                  <a:glow rad="228600">
                    <a:schemeClr val="accent1">
                      <a:satMod val="175000"/>
                      <a:alpha val="40000"/>
                    </a:schemeClr>
                  </a:glow>
                </a:effectLst>
                <a:latin typeface="Arial" panose="020B0604020202020204" pitchFamily="34" charset="0"/>
                <a:cs typeface="Arial" panose="020B0604020202020204" pitchFamily="34" charset="0"/>
              </a:rPr>
              <a:t>The knowledge gained from our workplace in construction as a bricklayer we acquired various skills from experienced workers that have been in the field for centuries which allowed us to build ourselves in skills and intellect for further progression in the career field. </a:t>
            </a:r>
          </a:p>
          <a:p>
            <a:pPr marL="0" indent="0">
              <a:buNone/>
            </a:pPr>
            <a:r>
              <a:rPr lang="en-GB" sz="1600" b="1" dirty="0">
                <a:ln>
                  <a:solidFill>
                    <a:schemeClr val="tx1"/>
                  </a:solidFill>
                </a:ln>
                <a:effectLst>
                  <a:glow rad="228600">
                    <a:schemeClr val="accent1">
                      <a:satMod val="175000"/>
                      <a:alpha val="40000"/>
                    </a:schemeClr>
                  </a:glow>
                </a:effectLst>
                <a:latin typeface="Arial" panose="020B0604020202020204" pitchFamily="34" charset="0"/>
                <a:cs typeface="Arial" panose="020B0604020202020204" pitchFamily="34" charset="0"/>
              </a:rPr>
              <a:t>It allowed us to focus on our strengths and weaknesses whilst also practicing to perfect our perception of others by adapting to their thoughts and opinions about the work</a:t>
            </a:r>
          </a:p>
        </p:txBody>
      </p:sp>
      <p:pic>
        <p:nvPicPr>
          <p:cNvPr id="4" name="Picture 3">
            <a:extLst>
              <a:ext uri="{FF2B5EF4-FFF2-40B4-BE49-F238E27FC236}">
                <a16:creationId xmlns:a16="http://schemas.microsoft.com/office/drawing/2014/main" id="{C6009BDF-90B6-44AF-8944-471A4B6DCC3B}"/>
              </a:ext>
            </a:extLst>
          </p:cNvPr>
          <p:cNvPicPr>
            <a:picLocks noChangeAspect="1"/>
          </p:cNvPicPr>
          <p:nvPr/>
        </p:nvPicPr>
        <p:blipFill>
          <a:blip r:embed="rId2"/>
          <a:stretch>
            <a:fillRect/>
          </a:stretch>
        </p:blipFill>
        <p:spPr>
          <a:xfrm>
            <a:off x="-33323" y="0"/>
            <a:ext cx="12192000" cy="6858000"/>
          </a:xfrm>
          <a:prstGeom prst="rect">
            <a:avLst/>
          </a:prstGeom>
        </p:spPr>
      </p:pic>
      <p:sp>
        <p:nvSpPr>
          <p:cNvPr id="10" name="Date Placeholder 9">
            <a:extLst>
              <a:ext uri="{FF2B5EF4-FFF2-40B4-BE49-F238E27FC236}">
                <a16:creationId xmlns:a16="http://schemas.microsoft.com/office/drawing/2014/main" id="{2B868F06-F71D-4D79-A580-16D1B9A34AC4}"/>
              </a:ext>
            </a:extLst>
          </p:cNvPr>
          <p:cNvSpPr>
            <a:spLocks noGrp="1"/>
          </p:cNvSpPr>
          <p:nvPr>
            <p:ph type="dt" sz="half" idx="10"/>
          </p:nvPr>
        </p:nvSpPr>
        <p:spPr>
          <a:xfrm>
            <a:off x="6096000" y="6041362"/>
            <a:ext cx="1396958" cy="365125"/>
          </a:xfrm>
        </p:spPr>
        <p:txBody>
          <a:bodyPr/>
          <a:lstStyle/>
          <a:p>
            <a:r>
              <a:rPr lang="en-GB" sz="1400" dirty="0">
                <a:solidFill>
                  <a:schemeClr val="tx1"/>
                </a:solidFill>
                <a:latin typeface="Broadway" panose="04040905080B02020502" pitchFamily="82" charset="0"/>
              </a:rPr>
              <a:t>16/12/2019</a:t>
            </a:r>
          </a:p>
        </p:txBody>
      </p:sp>
      <p:sp>
        <p:nvSpPr>
          <p:cNvPr id="11" name="Footer Placeholder 10">
            <a:extLst>
              <a:ext uri="{FF2B5EF4-FFF2-40B4-BE49-F238E27FC236}">
                <a16:creationId xmlns:a16="http://schemas.microsoft.com/office/drawing/2014/main" id="{D2BA2985-BD39-4962-B495-E43477D16806}"/>
              </a:ext>
            </a:extLst>
          </p:cNvPr>
          <p:cNvSpPr>
            <a:spLocks noGrp="1"/>
          </p:cNvSpPr>
          <p:nvPr>
            <p:ph type="ftr" sz="quarter" idx="11"/>
          </p:nvPr>
        </p:nvSpPr>
        <p:spPr/>
        <p:txBody>
          <a:bodyPr/>
          <a:lstStyle/>
          <a:p>
            <a:r>
              <a:rPr lang="en-GB" sz="1400" dirty="0">
                <a:solidFill>
                  <a:schemeClr val="tx1"/>
                </a:solidFill>
                <a:latin typeface="Broadway" panose="04040905080B02020502" pitchFamily="82" charset="0"/>
              </a:rPr>
              <a:t>Effective Teamwork and Communication BMSW4002</a:t>
            </a:r>
          </a:p>
        </p:txBody>
      </p:sp>
      <p:sp>
        <p:nvSpPr>
          <p:cNvPr id="12" name="Slide Number Placeholder 11">
            <a:extLst>
              <a:ext uri="{FF2B5EF4-FFF2-40B4-BE49-F238E27FC236}">
                <a16:creationId xmlns:a16="http://schemas.microsoft.com/office/drawing/2014/main" id="{FC379DE4-1A0B-4FD1-BBD1-BB6309CB7489}"/>
              </a:ext>
            </a:extLst>
          </p:cNvPr>
          <p:cNvSpPr>
            <a:spLocks noGrp="1"/>
          </p:cNvSpPr>
          <p:nvPr>
            <p:ph type="sldNum" sz="quarter" idx="12"/>
          </p:nvPr>
        </p:nvSpPr>
        <p:spPr>
          <a:xfrm>
            <a:off x="10923522" y="6041362"/>
            <a:ext cx="683339" cy="365125"/>
          </a:xfrm>
        </p:spPr>
        <p:txBody>
          <a:bodyPr/>
          <a:lstStyle/>
          <a:p>
            <a:fld id="{40006F15-96B3-416B-BD63-25DA327291F4}" type="slidenum">
              <a:rPr lang="en-GB" sz="1400" smtClean="0">
                <a:solidFill>
                  <a:schemeClr val="bg1"/>
                </a:solidFill>
                <a:latin typeface="Broadway" panose="04040905080B02020502" pitchFamily="82" charset="0"/>
              </a:rPr>
              <a:t>17</a:t>
            </a:fld>
            <a:endParaRPr lang="en-GB" sz="1400" dirty="0">
              <a:solidFill>
                <a:schemeClr val="bg1"/>
              </a:solidFill>
              <a:latin typeface="Broadway" panose="04040905080B02020502" pitchFamily="82" charset="0"/>
            </a:endParaRPr>
          </a:p>
        </p:txBody>
      </p:sp>
    </p:spTree>
    <p:extLst>
      <p:ext uri="{BB962C8B-B14F-4D97-AF65-F5344CB8AC3E}">
        <p14:creationId xmlns:p14="http://schemas.microsoft.com/office/powerpoint/2010/main" val="1564024298"/>
      </p:ext>
    </p:extLst>
  </p:cSld>
  <p:clrMapOvr>
    <a:masterClrMapping/>
  </p:clrMapOvr>
  <p:transition spd="slow">
    <p:randomBar dir="vert"/>
  </p:transition>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5C677E1-FE66-4ADE-AB0C-FC8E950365FE}"/>
              </a:ext>
            </a:extLst>
          </p:cNvPr>
          <p:cNvPicPr>
            <a:picLocks noGrp="1" noChangeAspect="1"/>
          </p:cNvPicPr>
          <p:nvPr>
            <p:ph idx="1"/>
          </p:nvPr>
        </p:nvPicPr>
        <p:blipFill>
          <a:blip r:embed="rId2"/>
          <a:stretch>
            <a:fillRect/>
          </a:stretch>
        </p:blipFill>
        <p:spPr>
          <a:xfrm>
            <a:off x="0" y="-49785"/>
            <a:ext cx="12191999" cy="6907785"/>
          </a:xfrm>
          <a:prstGeom prst="rect">
            <a:avLst/>
          </a:prstGeom>
        </p:spPr>
      </p:pic>
      <p:sp>
        <p:nvSpPr>
          <p:cNvPr id="7" name="Date Placeholder 6">
            <a:extLst>
              <a:ext uri="{FF2B5EF4-FFF2-40B4-BE49-F238E27FC236}">
                <a16:creationId xmlns:a16="http://schemas.microsoft.com/office/drawing/2014/main" id="{7DEAE4D7-E903-4DA3-958D-FFE55367EFE7}"/>
              </a:ext>
            </a:extLst>
          </p:cNvPr>
          <p:cNvSpPr>
            <a:spLocks noGrp="1"/>
          </p:cNvSpPr>
          <p:nvPr>
            <p:ph type="dt" sz="half" idx="10"/>
          </p:nvPr>
        </p:nvSpPr>
        <p:spPr>
          <a:xfrm>
            <a:off x="6778171" y="6041362"/>
            <a:ext cx="1338901" cy="365125"/>
          </a:xfrm>
        </p:spPr>
        <p:txBody>
          <a:bodyPr/>
          <a:lstStyle/>
          <a:p>
            <a:r>
              <a:rPr lang="en-GB" sz="1400" dirty="0">
                <a:solidFill>
                  <a:schemeClr val="tx1"/>
                </a:solidFill>
                <a:latin typeface="Broadway" panose="04040905080B02020502" pitchFamily="82" charset="0"/>
              </a:rPr>
              <a:t>16/12/2019</a:t>
            </a:r>
          </a:p>
        </p:txBody>
      </p:sp>
      <p:sp>
        <p:nvSpPr>
          <p:cNvPr id="8" name="Footer Placeholder 7">
            <a:extLst>
              <a:ext uri="{FF2B5EF4-FFF2-40B4-BE49-F238E27FC236}">
                <a16:creationId xmlns:a16="http://schemas.microsoft.com/office/drawing/2014/main" id="{E07584B9-F499-4A2F-B691-34123E15EA1F}"/>
              </a:ext>
            </a:extLst>
          </p:cNvPr>
          <p:cNvSpPr>
            <a:spLocks noGrp="1"/>
          </p:cNvSpPr>
          <p:nvPr>
            <p:ph type="ftr" sz="quarter" idx="11"/>
          </p:nvPr>
        </p:nvSpPr>
        <p:spPr/>
        <p:txBody>
          <a:bodyPr/>
          <a:lstStyle/>
          <a:p>
            <a:r>
              <a:rPr lang="en-GB" sz="1400" dirty="0">
                <a:solidFill>
                  <a:schemeClr val="tx1"/>
                </a:solidFill>
                <a:latin typeface="Broadway" panose="04040905080B02020502" pitchFamily="82" charset="0"/>
              </a:rPr>
              <a:t>Effective Teamwork and Communication BMSW4002</a:t>
            </a:r>
          </a:p>
        </p:txBody>
      </p:sp>
      <p:sp>
        <p:nvSpPr>
          <p:cNvPr id="9" name="Slide Number Placeholder 8">
            <a:extLst>
              <a:ext uri="{FF2B5EF4-FFF2-40B4-BE49-F238E27FC236}">
                <a16:creationId xmlns:a16="http://schemas.microsoft.com/office/drawing/2014/main" id="{D8AAE3B8-2533-406A-8AC1-0C9BC7E2F529}"/>
              </a:ext>
            </a:extLst>
          </p:cNvPr>
          <p:cNvSpPr>
            <a:spLocks noGrp="1"/>
          </p:cNvSpPr>
          <p:nvPr>
            <p:ph type="sldNum" sz="quarter" idx="12"/>
          </p:nvPr>
        </p:nvSpPr>
        <p:spPr>
          <a:xfrm>
            <a:off x="11000035" y="6059295"/>
            <a:ext cx="683339" cy="365125"/>
          </a:xfrm>
        </p:spPr>
        <p:txBody>
          <a:bodyPr/>
          <a:lstStyle/>
          <a:p>
            <a:fld id="{40006F15-96B3-416B-BD63-25DA327291F4}" type="slidenum">
              <a:rPr lang="en-GB" sz="1400" smtClean="0">
                <a:solidFill>
                  <a:schemeClr val="tx1"/>
                </a:solidFill>
                <a:latin typeface="Broadway" panose="04040905080B02020502" pitchFamily="82" charset="0"/>
              </a:rPr>
              <a:t>18</a:t>
            </a:fld>
            <a:endParaRPr lang="en-GB" sz="14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324887891"/>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8ADF901A-39A7-497B-879D-4948A9D94DD3}"/>
              </a:ext>
            </a:extLst>
          </p:cNvPr>
          <p:cNvPicPr>
            <a:picLocks noGrp="1" noChangeAspect="1"/>
          </p:cNvPicPr>
          <p:nvPr>
            <p:ph idx="1"/>
          </p:nvPr>
        </p:nvPicPr>
        <p:blipFill>
          <a:blip r:embed="rId2"/>
          <a:stretch>
            <a:fillRect/>
          </a:stretch>
        </p:blipFill>
        <p:spPr>
          <a:xfrm>
            <a:off x="0" y="0"/>
            <a:ext cx="12192000" cy="6858000"/>
          </a:xfrm>
          <a:prstGeom prst="rect">
            <a:avLst/>
          </a:prstGeom>
        </p:spPr>
      </p:pic>
      <p:sp>
        <p:nvSpPr>
          <p:cNvPr id="11" name="Date Placeholder 10">
            <a:extLst>
              <a:ext uri="{FF2B5EF4-FFF2-40B4-BE49-F238E27FC236}">
                <a16:creationId xmlns:a16="http://schemas.microsoft.com/office/drawing/2014/main" id="{2EB3C021-53AF-4165-97AB-C9B5DECFA2E0}"/>
              </a:ext>
            </a:extLst>
          </p:cNvPr>
          <p:cNvSpPr>
            <a:spLocks noGrp="1"/>
          </p:cNvSpPr>
          <p:nvPr>
            <p:ph type="dt" sz="half" idx="10"/>
          </p:nvPr>
        </p:nvSpPr>
        <p:spPr>
          <a:xfrm>
            <a:off x="9608457" y="210038"/>
            <a:ext cx="1973943" cy="365125"/>
          </a:xfrm>
        </p:spPr>
        <p:txBody>
          <a:bodyPr/>
          <a:lstStyle/>
          <a:p>
            <a:r>
              <a:rPr lang="en-GB" sz="1400" dirty="0">
                <a:solidFill>
                  <a:schemeClr val="tx1"/>
                </a:solidFill>
                <a:latin typeface="Broadway" panose="04040905080B02020502" pitchFamily="82" charset="0"/>
              </a:rPr>
              <a:t>16/12/2019</a:t>
            </a:r>
          </a:p>
        </p:txBody>
      </p:sp>
      <p:sp>
        <p:nvSpPr>
          <p:cNvPr id="12" name="Footer Placeholder 11">
            <a:extLst>
              <a:ext uri="{FF2B5EF4-FFF2-40B4-BE49-F238E27FC236}">
                <a16:creationId xmlns:a16="http://schemas.microsoft.com/office/drawing/2014/main" id="{0E32DDA8-90B0-4D91-B096-353BE8D72C2A}"/>
              </a:ext>
            </a:extLst>
          </p:cNvPr>
          <p:cNvSpPr>
            <a:spLocks noGrp="1"/>
          </p:cNvSpPr>
          <p:nvPr>
            <p:ph type="ftr" sz="quarter" idx="11"/>
          </p:nvPr>
        </p:nvSpPr>
        <p:spPr>
          <a:xfrm>
            <a:off x="169334" y="148562"/>
            <a:ext cx="6297612" cy="365125"/>
          </a:xfrm>
        </p:spPr>
        <p:txBody>
          <a:bodyPr/>
          <a:lstStyle/>
          <a:p>
            <a:r>
              <a:rPr lang="en-GB" sz="1400" dirty="0">
                <a:solidFill>
                  <a:schemeClr val="tx1"/>
                </a:solidFill>
                <a:latin typeface="Broadway" panose="04040905080B02020502" pitchFamily="82" charset="0"/>
              </a:rPr>
              <a:t>Effective Teamwork and Communication BMSW4002</a:t>
            </a:r>
          </a:p>
        </p:txBody>
      </p:sp>
      <p:sp>
        <p:nvSpPr>
          <p:cNvPr id="13" name="Slide Number Placeholder 12">
            <a:extLst>
              <a:ext uri="{FF2B5EF4-FFF2-40B4-BE49-F238E27FC236}">
                <a16:creationId xmlns:a16="http://schemas.microsoft.com/office/drawing/2014/main" id="{15BE818C-5802-4793-B5F4-9A05654CC321}"/>
              </a:ext>
            </a:extLst>
          </p:cNvPr>
          <p:cNvSpPr>
            <a:spLocks noGrp="1"/>
          </p:cNvSpPr>
          <p:nvPr>
            <p:ph type="sldNum" sz="quarter" idx="12"/>
          </p:nvPr>
        </p:nvSpPr>
        <p:spPr>
          <a:xfrm>
            <a:off x="317521" y="6128448"/>
            <a:ext cx="683339" cy="365125"/>
          </a:xfrm>
        </p:spPr>
        <p:txBody>
          <a:bodyPr/>
          <a:lstStyle/>
          <a:p>
            <a:fld id="{40006F15-96B3-416B-BD63-25DA327291F4}" type="slidenum">
              <a:rPr lang="en-GB" sz="1400" smtClean="0">
                <a:solidFill>
                  <a:schemeClr val="tx1"/>
                </a:solidFill>
                <a:latin typeface="Broadway" panose="04040905080B02020502" pitchFamily="82" charset="0"/>
              </a:rPr>
              <a:t>19</a:t>
            </a:fld>
            <a:endParaRPr lang="en-GB" sz="14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324641250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DE8DE2B-61C1-46D5-BEB8-521321C182C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012C92A-B902-4B69-BDCF-CCA3021FCB4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2BDBC14-42A0-4182-BFBA-0751F6350CB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6E2CEA-A5BB-4CF7-B907-AE4DBF6748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9BA4F16A-21DC-462A-AD37-0A93C8B79E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B75EBDD-038D-4572-A372-1149382957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descr="A picture containing sitting, small, red, black&#10;&#10;Description automatically generated">
            <a:extLst>
              <a:ext uri="{FF2B5EF4-FFF2-40B4-BE49-F238E27FC236}">
                <a16:creationId xmlns:a16="http://schemas.microsoft.com/office/drawing/2014/main" id="{623E842D-1938-4670-8BCA-4CF040406B64}"/>
              </a:ext>
            </a:extLst>
          </p:cNvPr>
          <p:cNvPicPr>
            <a:picLocks noChangeAspect="1"/>
          </p:cNvPicPr>
          <p:nvPr/>
        </p:nvPicPr>
        <p:blipFill rotWithShape="1">
          <a:blip r:embed="rId2"/>
          <a:srcRect/>
          <a:stretch/>
        </p:blipFill>
        <p:spPr>
          <a:xfrm>
            <a:off x="-3156" y="-8467"/>
            <a:ext cx="12191980" cy="6874934"/>
          </a:xfrm>
          <a:prstGeom prst="rect">
            <a:avLst/>
          </a:prstGeom>
        </p:spPr>
      </p:pic>
      <p:sp>
        <p:nvSpPr>
          <p:cNvPr id="7" name="Date Placeholder 6">
            <a:extLst>
              <a:ext uri="{FF2B5EF4-FFF2-40B4-BE49-F238E27FC236}">
                <a16:creationId xmlns:a16="http://schemas.microsoft.com/office/drawing/2014/main" id="{763E5565-C825-484A-9A54-100CABD4DF70}"/>
              </a:ext>
            </a:extLst>
          </p:cNvPr>
          <p:cNvSpPr>
            <a:spLocks noGrp="1"/>
          </p:cNvSpPr>
          <p:nvPr>
            <p:ph type="dt" sz="half" idx="10"/>
          </p:nvPr>
        </p:nvSpPr>
        <p:spPr/>
        <p:txBody>
          <a:bodyPr/>
          <a:lstStyle/>
          <a:p>
            <a:r>
              <a:rPr lang="en-GB" sz="1400" dirty="0">
                <a:solidFill>
                  <a:schemeClr val="bg1"/>
                </a:solidFill>
                <a:latin typeface="Broadway" panose="04040905080B02020502" pitchFamily="82" charset="0"/>
              </a:rPr>
              <a:t>16/12/2019</a:t>
            </a:r>
          </a:p>
        </p:txBody>
      </p:sp>
      <p:sp>
        <p:nvSpPr>
          <p:cNvPr id="8" name="Footer Placeholder 7">
            <a:extLst>
              <a:ext uri="{FF2B5EF4-FFF2-40B4-BE49-F238E27FC236}">
                <a16:creationId xmlns:a16="http://schemas.microsoft.com/office/drawing/2014/main" id="{BFEDCB44-63B7-446A-9200-4D9A72748CA9}"/>
              </a:ext>
            </a:extLst>
          </p:cNvPr>
          <p:cNvSpPr>
            <a:spLocks noGrp="1"/>
          </p:cNvSpPr>
          <p:nvPr>
            <p:ph type="ftr" sz="quarter" idx="11"/>
          </p:nvPr>
        </p:nvSpPr>
        <p:spPr/>
        <p:txBody>
          <a:bodyPr/>
          <a:lstStyle/>
          <a:p>
            <a:r>
              <a:rPr lang="en-GB" sz="1400" dirty="0">
                <a:solidFill>
                  <a:schemeClr val="bg1"/>
                </a:solidFill>
                <a:latin typeface="Broadway" panose="04040905080B02020502" pitchFamily="82" charset="0"/>
              </a:rPr>
              <a:t>Effective Teamwork and Communication BMSW4002</a:t>
            </a:r>
          </a:p>
        </p:txBody>
      </p:sp>
      <p:sp>
        <p:nvSpPr>
          <p:cNvPr id="20" name="Slide Number Placeholder 19">
            <a:extLst>
              <a:ext uri="{FF2B5EF4-FFF2-40B4-BE49-F238E27FC236}">
                <a16:creationId xmlns:a16="http://schemas.microsoft.com/office/drawing/2014/main" id="{6D064FD8-F5EA-4C5D-A909-35B2536ABC87}"/>
              </a:ext>
            </a:extLst>
          </p:cNvPr>
          <p:cNvSpPr>
            <a:spLocks noGrp="1"/>
          </p:cNvSpPr>
          <p:nvPr>
            <p:ph type="sldNum" sz="quarter" idx="12"/>
          </p:nvPr>
        </p:nvSpPr>
        <p:spPr>
          <a:xfrm>
            <a:off x="11222241" y="6044781"/>
            <a:ext cx="683339" cy="365125"/>
          </a:xfrm>
        </p:spPr>
        <p:txBody>
          <a:bodyPr/>
          <a:lstStyle/>
          <a:p>
            <a:fld id="{40006F15-96B3-416B-BD63-25DA327291F4}" type="slidenum">
              <a:rPr lang="en-GB" sz="1400" smtClean="0">
                <a:solidFill>
                  <a:schemeClr val="bg1"/>
                </a:solidFill>
                <a:latin typeface="Broadway" panose="04040905080B02020502" pitchFamily="82" charset="0"/>
              </a:rPr>
              <a:t>20</a:t>
            </a:fld>
            <a:endParaRPr lang="en-GB" sz="1400" dirty="0">
              <a:solidFill>
                <a:schemeClr val="bg1"/>
              </a:solidFill>
              <a:latin typeface="Broadway" panose="04040905080B02020502" pitchFamily="82" charset="0"/>
            </a:endParaRPr>
          </a:p>
        </p:txBody>
      </p:sp>
    </p:spTree>
    <p:extLst>
      <p:ext uri="{BB962C8B-B14F-4D97-AF65-F5344CB8AC3E}">
        <p14:creationId xmlns:p14="http://schemas.microsoft.com/office/powerpoint/2010/main" val="18441983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75C57-7D0C-4F9D-9B7F-EDBC9CDA7A80}"/>
              </a:ext>
            </a:extLst>
          </p:cNvPr>
          <p:cNvSpPr>
            <a:spLocks noGrp="1"/>
          </p:cNvSpPr>
          <p:nvPr>
            <p:ph type="title"/>
          </p:nvPr>
        </p:nvSpPr>
        <p:spPr/>
        <p:txBody>
          <a:bodyPr>
            <a:normAutofit/>
          </a:bodyPr>
          <a:lstStyle/>
          <a:p>
            <a:pPr algn="ctr"/>
            <a:r>
              <a:rPr lang="en-GB" sz="4000" dirty="0">
                <a:latin typeface="Broadway" panose="04040905080B02020502" pitchFamily="82" charset="0"/>
              </a:rPr>
              <a:t>Conclusion </a:t>
            </a:r>
          </a:p>
        </p:txBody>
      </p:sp>
      <p:sp>
        <p:nvSpPr>
          <p:cNvPr id="3" name="Content Placeholder 2">
            <a:extLst>
              <a:ext uri="{FF2B5EF4-FFF2-40B4-BE49-F238E27FC236}">
                <a16:creationId xmlns:a16="http://schemas.microsoft.com/office/drawing/2014/main" id="{C7104E56-116F-4E5F-9FBF-F88DAA942FF5}"/>
              </a:ext>
            </a:extLst>
          </p:cNvPr>
          <p:cNvSpPr>
            <a:spLocks noGrp="1"/>
          </p:cNvSpPr>
          <p:nvPr>
            <p:ph idx="1"/>
          </p:nvPr>
        </p:nvSpPr>
        <p:spPr>
          <a:xfrm>
            <a:off x="866020" y="1930400"/>
            <a:ext cx="8596668" cy="3880773"/>
          </a:xfrm>
        </p:spPr>
        <p:txBody>
          <a:bodyPr>
            <a:normAutofit fontScale="25000" lnSpcReduction="20000"/>
          </a:bodyPr>
          <a:lstStyle/>
          <a:p>
            <a:pPr marL="0" indent="0">
              <a:buNone/>
            </a:pPr>
            <a:r>
              <a:rPr lang="en-GB" sz="8000" dirty="0">
                <a:solidFill>
                  <a:schemeClr val="bg1"/>
                </a:solidFill>
                <a:latin typeface="Broadway" panose="04040905080B02020502" pitchFamily="82" charset="0"/>
              </a:rPr>
              <a:t>We will be finishing our slide with a brief ending of what we learnt and how we implemented this skill in our daily duties by explaining the way we improved our ability to uphold the theories/methods learnt in this module.</a:t>
            </a:r>
          </a:p>
          <a:p>
            <a:pPr marL="0" indent="0">
              <a:buNone/>
            </a:pPr>
            <a:r>
              <a:rPr lang="en-GB" sz="8000" dirty="0">
                <a:solidFill>
                  <a:schemeClr val="bg1"/>
                </a:solidFill>
                <a:latin typeface="Broadway" panose="04040905080B02020502" pitchFamily="82" charset="0"/>
              </a:rPr>
              <a:t>We first formed a group of five for this presentation then selected a team leader who will be focusing on each members role and coordinating the tasks given at hand.</a:t>
            </a:r>
          </a:p>
          <a:p>
            <a:pPr marL="0" indent="0">
              <a:buNone/>
            </a:pPr>
            <a:r>
              <a:rPr lang="en-GB" sz="8000" dirty="0">
                <a:solidFill>
                  <a:schemeClr val="bg1"/>
                </a:solidFill>
                <a:latin typeface="Broadway" panose="04040905080B02020502" pitchFamily="82" charset="0"/>
              </a:rPr>
              <a:t>Working as a team is the best way to get the job completed way before the deadline and being well prepared for the presentation, we took the necessary precautions by turning up early and rehearsing for the big finale.</a:t>
            </a:r>
          </a:p>
          <a:p>
            <a:pPr marL="0" indent="0">
              <a:buNone/>
            </a:pPr>
            <a:r>
              <a:rPr lang="en-GB" sz="8000" dirty="0">
                <a:solidFill>
                  <a:schemeClr val="bg1"/>
                </a:solidFill>
                <a:latin typeface="Broadway" panose="04040905080B02020502" pitchFamily="82" charset="0"/>
              </a:rPr>
              <a:t>Every member had the full confidence given by individuals of the group to carry out there tasks, little things like this make the team a great success.</a:t>
            </a:r>
          </a:p>
          <a:p>
            <a:pPr marL="0" indent="0">
              <a:buNone/>
            </a:pPr>
            <a:r>
              <a:rPr lang="en-GB" dirty="0"/>
              <a:t>  </a:t>
            </a:r>
          </a:p>
        </p:txBody>
      </p:sp>
      <p:sp>
        <p:nvSpPr>
          <p:cNvPr id="6" name="Date Placeholder 5">
            <a:extLst>
              <a:ext uri="{FF2B5EF4-FFF2-40B4-BE49-F238E27FC236}">
                <a16:creationId xmlns:a16="http://schemas.microsoft.com/office/drawing/2014/main" id="{B68B081F-1385-424E-9F00-50CC17C02CEE}"/>
              </a:ext>
            </a:extLst>
          </p:cNvPr>
          <p:cNvSpPr>
            <a:spLocks noGrp="1"/>
          </p:cNvSpPr>
          <p:nvPr>
            <p:ph type="dt" sz="half" idx="10"/>
          </p:nvPr>
        </p:nvSpPr>
        <p:spPr/>
        <p:txBody>
          <a:bodyPr/>
          <a:lstStyle/>
          <a:p>
            <a:r>
              <a:rPr lang="en-GB" sz="1400" dirty="0">
                <a:latin typeface="Broadway" panose="04040905080B02020502" pitchFamily="82" charset="0"/>
              </a:rPr>
              <a:t>16/12/2019</a:t>
            </a:r>
          </a:p>
        </p:txBody>
      </p:sp>
      <p:sp>
        <p:nvSpPr>
          <p:cNvPr id="7" name="Footer Placeholder 6">
            <a:extLst>
              <a:ext uri="{FF2B5EF4-FFF2-40B4-BE49-F238E27FC236}">
                <a16:creationId xmlns:a16="http://schemas.microsoft.com/office/drawing/2014/main" id="{FDCF5071-BE08-4370-A85F-9539C12EB88D}"/>
              </a:ext>
            </a:extLst>
          </p:cNvPr>
          <p:cNvSpPr>
            <a:spLocks noGrp="1"/>
          </p:cNvSpPr>
          <p:nvPr>
            <p:ph type="ftr" sz="quarter" idx="11"/>
          </p:nvPr>
        </p:nvSpPr>
        <p:spPr/>
        <p:txBody>
          <a:bodyPr/>
          <a:lstStyle/>
          <a:p>
            <a:r>
              <a:rPr lang="en-GB" sz="1400" dirty="0">
                <a:latin typeface="Broadway" panose="04040905080B02020502" pitchFamily="82" charset="0"/>
              </a:rPr>
              <a:t>Effective Teamwork and Communication BMSW4002</a:t>
            </a:r>
          </a:p>
        </p:txBody>
      </p:sp>
      <p:sp>
        <p:nvSpPr>
          <p:cNvPr id="8" name="Slide Number Placeholder 7">
            <a:extLst>
              <a:ext uri="{FF2B5EF4-FFF2-40B4-BE49-F238E27FC236}">
                <a16:creationId xmlns:a16="http://schemas.microsoft.com/office/drawing/2014/main" id="{D46E876E-9AD1-4415-B699-33201F661A8E}"/>
              </a:ext>
            </a:extLst>
          </p:cNvPr>
          <p:cNvSpPr>
            <a:spLocks noGrp="1"/>
          </p:cNvSpPr>
          <p:nvPr>
            <p:ph type="sldNum" sz="quarter" idx="12"/>
          </p:nvPr>
        </p:nvSpPr>
        <p:spPr/>
        <p:txBody>
          <a:bodyPr/>
          <a:lstStyle/>
          <a:p>
            <a:fld id="{40006F15-96B3-416B-BD63-25DA327291F4}" type="slidenum">
              <a:rPr lang="en-GB" sz="1400" smtClean="0">
                <a:solidFill>
                  <a:schemeClr val="tx1">
                    <a:lumMod val="50000"/>
                    <a:lumOff val="50000"/>
                  </a:schemeClr>
                </a:solidFill>
                <a:latin typeface="Broadway" panose="04040905080B02020502" pitchFamily="82" charset="0"/>
              </a:rPr>
              <a:t>21</a:t>
            </a:fld>
            <a:endParaRPr lang="en-GB" sz="1400" dirty="0">
              <a:solidFill>
                <a:schemeClr val="tx1">
                  <a:lumMod val="50000"/>
                  <a:lumOff val="50000"/>
                </a:schemeClr>
              </a:solidFill>
              <a:latin typeface="Broadway" panose="04040905080B02020502" pitchFamily="82" charset="0"/>
            </a:endParaRPr>
          </a:p>
        </p:txBody>
      </p:sp>
    </p:spTree>
    <p:extLst>
      <p:ext uri="{BB962C8B-B14F-4D97-AF65-F5344CB8AC3E}">
        <p14:creationId xmlns:p14="http://schemas.microsoft.com/office/powerpoint/2010/main" val="14224026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95E6A-5D8E-44B6-BF27-1B983E5BB1EE}"/>
              </a:ext>
            </a:extLst>
          </p:cNvPr>
          <p:cNvSpPr>
            <a:spLocks noGrp="1"/>
          </p:cNvSpPr>
          <p:nvPr>
            <p:ph type="title"/>
          </p:nvPr>
        </p:nvSpPr>
        <p:spPr>
          <a:xfrm>
            <a:off x="880534" y="609600"/>
            <a:ext cx="8596668" cy="1320800"/>
          </a:xfrm>
        </p:spPr>
        <p:txBody>
          <a:bodyPr>
            <a:normAutofit/>
          </a:bodyPr>
          <a:lstStyle/>
          <a:p>
            <a:pPr algn="ctr"/>
            <a:r>
              <a:rPr lang="en-GB" sz="4000" dirty="0">
                <a:solidFill>
                  <a:schemeClr val="tx1"/>
                </a:solidFill>
                <a:latin typeface="Broadway" panose="04040905080B02020502" pitchFamily="82" charset="0"/>
              </a:rPr>
              <a:t>Reference </a:t>
            </a:r>
          </a:p>
        </p:txBody>
      </p:sp>
      <p:sp>
        <p:nvSpPr>
          <p:cNvPr id="3" name="Content Placeholder 2">
            <a:extLst>
              <a:ext uri="{FF2B5EF4-FFF2-40B4-BE49-F238E27FC236}">
                <a16:creationId xmlns:a16="http://schemas.microsoft.com/office/drawing/2014/main" id="{393CAFD8-E8A2-4399-827D-CFD59A87E802}"/>
              </a:ext>
            </a:extLst>
          </p:cNvPr>
          <p:cNvSpPr>
            <a:spLocks noGrp="1"/>
          </p:cNvSpPr>
          <p:nvPr>
            <p:ph idx="1"/>
          </p:nvPr>
        </p:nvSpPr>
        <p:spPr>
          <a:xfrm>
            <a:off x="677334" y="2160589"/>
            <a:ext cx="8596668" cy="4370840"/>
          </a:xfrm>
        </p:spPr>
        <p:txBody>
          <a:bodyPr>
            <a:normAutofit fontScale="77500" lnSpcReduction="20000"/>
          </a:bodyPr>
          <a:lstStyle/>
          <a:p>
            <a:r>
              <a:rPr lang="en-GB" dirty="0">
                <a:solidFill>
                  <a:schemeClr val="tx1"/>
                </a:solidFill>
                <a:latin typeface="Broadway" panose="04040905080B02020502" pitchFamily="82" charset="0"/>
              </a:rPr>
              <a:t>Hiriyappa, B. (2011) </a:t>
            </a:r>
            <a:r>
              <a:rPr lang="en-GB" i="1" dirty="0">
                <a:solidFill>
                  <a:schemeClr val="tx1"/>
                </a:solidFill>
                <a:latin typeface="Broadway" panose="04040905080B02020502" pitchFamily="82" charset="0"/>
              </a:rPr>
              <a:t>Team Building and Group Dynamic</a:t>
            </a:r>
            <a:r>
              <a:rPr lang="en-GB" dirty="0">
                <a:solidFill>
                  <a:schemeClr val="tx1"/>
                </a:solidFill>
                <a:latin typeface="Broadway" panose="04040905080B02020502" pitchFamily="82" charset="0"/>
              </a:rPr>
              <a:t>. CreateSpace Independent Publishing, USA. </a:t>
            </a:r>
          </a:p>
          <a:p>
            <a:r>
              <a:rPr lang="en-GB" dirty="0">
                <a:solidFill>
                  <a:schemeClr val="tx1"/>
                </a:solidFill>
                <a:latin typeface="Broadway" panose="04040905080B02020502" pitchFamily="82" charset="0"/>
              </a:rPr>
              <a:t>Belbin, R. (1981). Management teams. London: Heinemann</a:t>
            </a:r>
          </a:p>
          <a:p>
            <a:r>
              <a:rPr lang="en-GB" dirty="0">
                <a:solidFill>
                  <a:schemeClr val="tx1"/>
                </a:solidFill>
                <a:latin typeface="Broadway" panose="04040905080B02020502" pitchFamily="82" charset="0"/>
              </a:rPr>
              <a:t>Tuckman, B. (1965). Developmental sequence in small groups. Psychological Bulletin, 63(6), pp.384-399.</a:t>
            </a:r>
          </a:p>
          <a:p>
            <a:r>
              <a:rPr lang="en-GB" i="1" dirty="0">
                <a:solidFill>
                  <a:schemeClr val="tx1"/>
                </a:solidFill>
                <a:latin typeface="Broadway" panose="04040905080B02020502" pitchFamily="82" charset="0"/>
              </a:rPr>
              <a:t>Handbook of Organizational Teamwork and Cooperative Working</a:t>
            </a:r>
            <a:r>
              <a:rPr lang="en-GB" dirty="0">
                <a:solidFill>
                  <a:schemeClr val="tx1"/>
                </a:solidFill>
                <a:latin typeface="Broadway" panose="04040905080B02020502" pitchFamily="82" charset="0"/>
              </a:rPr>
              <a:t> (eds M.A. West, D. </a:t>
            </a:r>
            <a:r>
              <a:rPr lang="en-GB" dirty="0" err="1">
                <a:solidFill>
                  <a:schemeClr val="tx1"/>
                </a:solidFill>
                <a:latin typeface="Broadway" panose="04040905080B02020502" pitchFamily="82" charset="0"/>
              </a:rPr>
              <a:t>Tjosvold</a:t>
            </a:r>
            <a:r>
              <a:rPr lang="en-GB" dirty="0">
                <a:solidFill>
                  <a:schemeClr val="tx1"/>
                </a:solidFill>
                <a:latin typeface="Broadway" panose="04040905080B02020502" pitchFamily="82" charset="0"/>
              </a:rPr>
              <a:t> and K.G. Smith), John Wiley &amp; Sons, Ltd, Chichester, pp. 443–462.</a:t>
            </a:r>
          </a:p>
          <a:p>
            <a:r>
              <a:rPr lang="en-GB" dirty="0">
                <a:solidFill>
                  <a:schemeClr val="tx1"/>
                </a:solidFill>
                <a:latin typeface="Broadway" panose="04040905080B02020502" pitchFamily="82" charset="0"/>
              </a:rPr>
              <a:t>Ahearn, K.K., Ferris, G.R., </a:t>
            </a:r>
            <a:r>
              <a:rPr lang="en-GB" dirty="0" err="1">
                <a:solidFill>
                  <a:schemeClr val="tx1"/>
                </a:solidFill>
                <a:latin typeface="Broadway" panose="04040905080B02020502" pitchFamily="82" charset="0"/>
              </a:rPr>
              <a:t>Hochwarter</a:t>
            </a:r>
            <a:r>
              <a:rPr lang="en-GB" dirty="0">
                <a:solidFill>
                  <a:schemeClr val="tx1"/>
                </a:solidFill>
                <a:latin typeface="Broadway" panose="04040905080B02020502" pitchFamily="82" charset="0"/>
              </a:rPr>
              <a:t>, W.A. </a:t>
            </a:r>
            <a:r>
              <a:rPr lang="en-GB" i="1" dirty="0">
                <a:solidFill>
                  <a:schemeClr val="tx1"/>
                </a:solidFill>
                <a:latin typeface="Broadway" panose="04040905080B02020502" pitchFamily="82" charset="0"/>
              </a:rPr>
              <a:t>et al</a:t>
            </a:r>
            <a:r>
              <a:rPr lang="en-GB" dirty="0">
                <a:solidFill>
                  <a:schemeClr val="tx1"/>
                </a:solidFill>
                <a:latin typeface="Broadway" panose="04040905080B02020502" pitchFamily="82" charset="0"/>
              </a:rPr>
              <a:t>. (2004) Leader political skill and team performance. </a:t>
            </a:r>
            <a:r>
              <a:rPr lang="en-GB" i="1" dirty="0">
                <a:solidFill>
                  <a:schemeClr val="tx1"/>
                </a:solidFill>
                <a:latin typeface="Broadway" panose="04040905080B02020502" pitchFamily="82" charset="0"/>
              </a:rPr>
              <a:t>Journal of Management,</a:t>
            </a:r>
            <a:r>
              <a:rPr lang="en-GB" dirty="0">
                <a:solidFill>
                  <a:schemeClr val="tx1"/>
                </a:solidFill>
                <a:latin typeface="Broadway" panose="04040905080B02020502" pitchFamily="82" charset="0"/>
              </a:rPr>
              <a:t> 30(3), 309–327.</a:t>
            </a:r>
          </a:p>
          <a:p>
            <a:r>
              <a:rPr lang="en-GB" dirty="0">
                <a:solidFill>
                  <a:schemeClr val="tx1"/>
                </a:solidFill>
                <a:latin typeface="Broadway" panose="04040905080B02020502" pitchFamily="82" charset="0"/>
              </a:rPr>
              <a:t>Ainsworth, M.D.S. (1982) Attachment: Retrospect and prospect, in </a:t>
            </a:r>
            <a:r>
              <a:rPr lang="en-GB" i="1" dirty="0">
                <a:solidFill>
                  <a:schemeClr val="tx1"/>
                </a:solidFill>
                <a:latin typeface="Broadway" panose="04040905080B02020502" pitchFamily="82" charset="0"/>
              </a:rPr>
              <a:t>The Place of Attachment in Human </a:t>
            </a:r>
            <a:r>
              <a:rPr lang="en-GB" i="1" dirty="0" err="1">
                <a:solidFill>
                  <a:schemeClr val="tx1"/>
                </a:solidFill>
                <a:latin typeface="Broadway" panose="04040905080B02020502" pitchFamily="82" charset="0"/>
              </a:rPr>
              <a:t>Behavior</a:t>
            </a:r>
            <a:r>
              <a:rPr lang="en-GB" dirty="0">
                <a:solidFill>
                  <a:schemeClr val="tx1"/>
                </a:solidFill>
                <a:latin typeface="Broadway" panose="04040905080B02020502" pitchFamily="82" charset="0"/>
              </a:rPr>
              <a:t> (eds C.M. Parkes and J. Stevenson-Hinde), Basic Books, New York, pp. 3–30.</a:t>
            </a:r>
          </a:p>
          <a:p>
            <a:r>
              <a:rPr lang="en-GB" dirty="0">
                <a:solidFill>
                  <a:schemeClr val="tx1"/>
                </a:solidFill>
                <a:latin typeface="Broadway" panose="04040905080B02020502" pitchFamily="82" charset="0"/>
              </a:rPr>
              <a:t>Albrecht, S.L. and </a:t>
            </a:r>
            <a:r>
              <a:rPr lang="en-GB" dirty="0" err="1">
                <a:solidFill>
                  <a:schemeClr val="tx1"/>
                </a:solidFill>
                <a:latin typeface="Broadway" panose="04040905080B02020502" pitchFamily="82" charset="0"/>
              </a:rPr>
              <a:t>Travaglione</a:t>
            </a:r>
            <a:r>
              <a:rPr lang="en-GB" dirty="0">
                <a:solidFill>
                  <a:schemeClr val="tx1"/>
                </a:solidFill>
                <a:latin typeface="Broadway" panose="04040905080B02020502" pitchFamily="82" charset="0"/>
              </a:rPr>
              <a:t>, A. (2003) Trust in public senior management during times of turbulent change. </a:t>
            </a:r>
            <a:r>
              <a:rPr lang="en-GB" i="1" dirty="0">
                <a:solidFill>
                  <a:schemeClr val="tx1"/>
                </a:solidFill>
                <a:latin typeface="Broadway" panose="04040905080B02020502" pitchFamily="82" charset="0"/>
              </a:rPr>
              <a:t>International Journal of Human Resource Management,</a:t>
            </a:r>
            <a:r>
              <a:rPr lang="en-GB" dirty="0">
                <a:solidFill>
                  <a:schemeClr val="tx1"/>
                </a:solidFill>
                <a:latin typeface="Broadway" panose="04040905080B02020502" pitchFamily="82" charset="0"/>
              </a:rPr>
              <a:t> 14, 1–17.</a:t>
            </a:r>
          </a:p>
          <a:p>
            <a:r>
              <a:rPr lang="en-GB" dirty="0">
                <a:solidFill>
                  <a:schemeClr val="tx1"/>
                </a:solidFill>
                <a:latin typeface="Broadway" panose="04040905080B02020502" pitchFamily="82" charset="0"/>
              </a:rPr>
              <a:t>Amabile, T.M. (1997) Motivating creativity in organizations: On doing what you love and loving what you do. </a:t>
            </a:r>
            <a:r>
              <a:rPr lang="en-GB" i="1" dirty="0">
                <a:solidFill>
                  <a:schemeClr val="tx1"/>
                </a:solidFill>
                <a:latin typeface="Broadway" panose="04040905080B02020502" pitchFamily="82" charset="0"/>
              </a:rPr>
              <a:t>California Management Review,</a:t>
            </a:r>
            <a:r>
              <a:rPr lang="en-GB" dirty="0">
                <a:solidFill>
                  <a:schemeClr val="tx1"/>
                </a:solidFill>
                <a:latin typeface="Broadway" panose="04040905080B02020502" pitchFamily="82" charset="0"/>
              </a:rPr>
              <a:t> 40, 39–58.</a:t>
            </a:r>
          </a:p>
          <a:p>
            <a:r>
              <a:rPr lang="en-GB" dirty="0">
                <a:solidFill>
                  <a:schemeClr val="tx1"/>
                </a:solidFill>
                <a:latin typeface="Broadway" panose="04040905080B02020502" pitchFamily="82" charset="0"/>
              </a:rPr>
              <a:t>Ancona, D. and Caldwell, D.F. (1992) Demography and design: Predictors of new product team performance. </a:t>
            </a:r>
            <a:r>
              <a:rPr lang="en-GB" i="1" dirty="0">
                <a:solidFill>
                  <a:schemeClr val="tx1"/>
                </a:solidFill>
                <a:latin typeface="Broadway" panose="04040905080B02020502" pitchFamily="82" charset="0"/>
              </a:rPr>
              <a:t>Organization Science,</a:t>
            </a:r>
            <a:r>
              <a:rPr lang="en-GB" dirty="0">
                <a:solidFill>
                  <a:schemeClr val="tx1"/>
                </a:solidFill>
                <a:latin typeface="Broadway" panose="04040905080B02020502" pitchFamily="82" charset="0"/>
              </a:rPr>
              <a:t> 3, 321–341.</a:t>
            </a:r>
          </a:p>
          <a:p>
            <a:endParaRPr lang="en-GB" dirty="0"/>
          </a:p>
        </p:txBody>
      </p:sp>
      <p:sp>
        <p:nvSpPr>
          <p:cNvPr id="6" name="Date Placeholder 5">
            <a:extLst>
              <a:ext uri="{FF2B5EF4-FFF2-40B4-BE49-F238E27FC236}">
                <a16:creationId xmlns:a16="http://schemas.microsoft.com/office/drawing/2014/main" id="{C408187E-723D-4E73-9B35-3A0D9B9B1E44}"/>
              </a:ext>
            </a:extLst>
          </p:cNvPr>
          <p:cNvSpPr>
            <a:spLocks noGrp="1"/>
          </p:cNvSpPr>
          <p:nvPr>
            <p:ph type="dt" sz="half" idx="10"/>
          </p:nvPr>
        </p:nvSpPr>
        <p:spPr>
          <a:xfrm>
            <a:off x="10383761" y="131551"/>
            <a:ext cx="1406676" cy="365125"/>
          </a:xfrm>
        </p:spPr>
        <p:txBody>
          <a:bodyPr/>
          <a:lstStyle/>
          <a:p>
            <a:r>
              <a:rPr lang="en-GB" sz="1400" dirty="0">
                <a:solidFill>
                  <a:schemeClr val="tx1"/>
                </a:solidFill>
                <a:latin typeface="Broadway" panose="04040905080B02020502" pitchFamily="82" charset="0"/>
              </a:rPr>
              <a:t>16/12/2019</a:t>
            </a:r>
          </a:p>
        </p:txBody>
      </p:sp>
      <p:sp>
        <p:nvSpPr>
          <p:cNvPr id="7" name="Footer Placeholder 6">
            <a:extLst>
              <a:ext uri="{FF2B5EF4-FFF2-40B4-BE49-F238E27FC236}">
                <a16:creationId xmlns:a16="http://schemas.microsoft.com/office/drawing/2014/main" id="{DB3D88D0-4899-4D10-A894-D49C978CCD22}"/>
              </a:ext>
            </a:extLst>
          </p:cNvPr>
          <p:cNvSpPr>
            <a:spLocks noGrp="1"/>
          </p:cNvSpPr>
          <p:nvPr>
            <p:ph type="ftr" sz="quarter" idx="11"/>
          </p:nvPr>
        </p:nvSpPr>
        <p:spPr>
          <a:xfrm>
            <a:off x="111277" y="129380"/>
            <a:ext cx="6297612" cy="365125"/>
          </a:xfrm>
        </p:spPr>
        <p:txBody>
          <a:bodyPr/>
          <a:lstStyle/>
          <a:p>
            <a:r>
              <a:rPr lang="en-GB" sz="1400" dirty="0">
                <a:solidFill>
                  <a:schemeClr val="tx1"/>
                </a:solidFill>
                <a:latin typeface="Broadway" panose="04040905080B02020502" pitchFamily="82" charset="0"/>
              </a:rPr>
              <a:t>Effective Teamwork and Communication BMSW4002</a:t>
            </a:r>
          </a:p>
        </p:txBody>
      </p:sp>
      <p:sp>
        <p:nvSpPr>
          <p:cNvPr id="8" name="Slide Number Placeholder 7">
            <a:extLst>
              <a:ext uri="{FF2B5EF4-FFF2-40B4-BE49-F238E27FC236}">
                <a16:creationId xmlns:a16="http://schemas.microsoft.com/office/drawing/2014/main" id="{BA455D09-0078-4581-80FD-A557F6D75032}"/>
              </a:ext>
            </a:extLst>
          </p:cNvPr>
          <p:cNvSpPr>
            <a:spLocks noGrp="1"/>
          </p:cNvSpPr>
          <p:nvPr>
            <p:ph type="sldNum" sz="quarter" idx="12"/>
          </p:nvPr>
        </p:nvSpPr>
        <p:spPr>
          <a:xfrm>
            <a:off x="11275806" y="6361324"/>
            <a:ext cx="683339" cy="365125"/>
          </a:xfrm>
        </p:spPr>
        <p:txBody>
          <a:bodyPr/>
          <a:lstStyle/>
          <a:p>
            <a:fld id="{40006F15-96B3-416B-BD63-25DA327291F4}" type="slidenum">
              <a:rPr lang="en-GB" sz="1400" smtClean="0">
                <a:solidFill>
                  <a:schemeClr val="tx1"/>
                </a:solidFill>
                <a:latin typeface="Broadway" panose="04040905080B02020502" pitchFamily="82" charset="0"/>
              </a:rPr>
              <a:t>22</a:t>
            </a:fld>
            <a:endParaRPr lang="en-GB" sz="14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396812243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extLst>
              <a:ext uri="{837473B0-CC2E-450A-ABE3-18F120FF3D39}">
                <a1611:picAttrSrcUrl xmlns:a1611="http://schemas.microsoft.com/office/drawing/2016/11/main" xmlns="" r:id="rId3"/>
              </a:ext>
            </a:extLst>
          </a:blip>
          <a:srcRect/>
          <a:stretch>
            <a:fillRect t="-9000" b="-9000"/>
          </a:stretch>
        </a:blipFill>
        <a:effectLst/>
      </p:bgPr>
    </p:bg>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B7EA8EC1-08E8-4FCD-A916-4CF1F5C9ED21}"/>
              </a:ext>
            </a:extLst>
          </p:cNvPr>
          <p:cNvSpPr>
            <a:spLocks noGrp="1"/>
          </p:cNvSpPr>
          <p:nvPr>
            <p:ph type="dt" sz="half" idx="10"/>
          </p:nvPr>
        </p:nvSpPr>
        <p:spPr>
          <a:xfrm>
            <a:off x="5403235" y="518677"/>
            <a:ext cx="1385530" cy="365125"/>
          </a:xfrm>
        </p:spPr>
        <p:txBody>
          <a:bodyPr/>
          <a:lstStyle/>
          <a:p>
            <a:r>
              <a:rPr lang="en-GB" sz="1400" dirty="0">
                <a:solidFill>
                  <a:schemeClr val="tx1"/>
                </a:solidFill>
                <a:latin typeface="Broadway" panose="04040905080B02020502" pitchFamily="82" charset="0"/>
              </a:rPr>
              <a:t>16/12/2019</a:t>
            </a:r>
          </a:p>
        </p:txBody>
      </p:sp>
      <p:sp>
        <p:nvSpPr>
          <p:cNvPr id="8" name="Footer Placeholder 7">
            <a:extLst>
              <a:ext uri="{FF2B5EF4-FFF2-40B4-BE49-F238E27FC236}">
                <a16:creationId xmlns:a16="http://schemas.microsoft.com/office/drawing/2014/main" id="{2DA99604-DE9B-4627-867D-2160138E5908}"/>
              </a:ext>
            </a:extLst>
          </p:cNvPr>
          <p:cNvSpPr>
            <a:spLocks noGrp="1"/>
          </p:cNvSpPr>
          <p:nvPr>
            <p:ph type="ftr" sz="quarter" idx="11"/>
          </p:nvPr>
        </p:nvSpPr>
        <p:spPr>
          <a:xfrm>
            <a:off x="3478591" y="118836"/>
            <a:ext cx="6297612" cy="365125"/>
          </a:xfrm>
        </p:spPr>
        <p:txBody>
          <a:bodyPr/>
          <a:lstStyle/>
          <a:p>
            <a:r>
              <a:rPr lang="en-GB" sz="1400" dirty="0">
                <a:solidFill>
                  <a:schemeClr val="tx1"/>
                </a:solidFill>
                <a:latin typeface="Broadway" panose="04040905080B02020502" pitchFamily="82" charset="0"/>
              </a:rPr>
              <a:t>Effective Teamwork and Communication BMSW4002</a:t>
            </a:r>
          </a:p>
        </p:txBody>
      </p:sp>
      <p:sp>
        <p:nvSpPr>
          <p:cNvPr id="9" name="Slide Number Placeholder 8">
            <a:extLst>
              <a:ext uri="{FF2B5EF4-FFF2-40B4-BE49-F238E27FC236}">
                <a16:creationId xmlns:a16="http://schemas.microsoft.com/office/drawing/2014/main" id="{0F0ABC80-43C4-4802-A962-F2374BD734C1}"/>
              </a:ext>
            </a:extLst>
          </p:cNvPr>
          <p:cNvSpPr>
            <a:spLocks noGrp="1"/>
          </p:cNvSpPr>
          <p:nvPr>
            <p:ph type="sldNum" sz="quarter" idx="12"/>
          </p:nvPr>
        </p:nvSpPr>
        <p:spPr>
          <a:xfrm>
            <a:off x="246742" y="6273590"/>
            <a:ext cx="466251" cy="365125"/>
          </a:xfrm>
        </p:spPr>
        <p:txBody>
          <a:bodyPr/>
          <a:lstStyle/>
          <a:p>
            <a:fld id="{40006F15-96B3-416B-BD63-25DA327291F4}" type="slidenum">
              <a:rPr lang="en-GB" sz="1400" smtClean="0">
                <a:solidFill>
                  <a:schemeClr val="tx1"/>
                </a:solidFill>
                <a:latin typeface="Broadway" panose="04040905080B02020502" pitchFamily="82" charset="0"/>
              </a:rPr>
              <a:t>23</a:t>
            </a:fld>
            <a:endParaRPr lang="en-GB" sz="14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646155960"/>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extLst>
              <a:ext uri="{837473B0-CC2E-450A-ABE3-18F120FF3D39}">
                <a1611:picAttrSrcUrl xmlns:a1611="http://schemas.microsoft.com/office/drawing/2016/11/main" xmlns="" r:id="rId3"/>
              </a:ext>
            </a:extLst>
          </a:blip>
          <a:srcRect/>
          <a:stretch>
            <a:fillRect t="-1000" b="-4000"/>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AAE6512-EE7B-491B-8FED-8A9F977CE58F}"/>
              </a:ext>
            </a:extLst>
          </p:cNvPr>
          <p:cNvSpPr/>
          <p:nvPr/>
        </p:nvSpPr>
        <p:spPr>
          <a:xfrm rot="20542290">
            <a:off x="4069463" y="-182041"/>
            <a:ext cx="2549054" cy="1200329"/>
          </a:xfrm>
          <a:prstGeom prst="rect">
            <a:avLst/>
          </a:prstGeom>
          <a:noFill/>
        </p:spPr>
        <p:txBody>
          <a:bodyPr wrap="square" lIns="91440" tIns="45720" rIns="91440" bIns="45720">
            <a:spAutoFit/>
          </a:bodyPr>
          <a:lstStyle/>
          <a:p>
            <a:pPr algn="ctr"/>
            <a:r>
              <a:rPr lang="en-US" sz="7200" b="1" cap="none" spc="0" dirty="0">
                <a:ln w="0">
                  <a:solidFill>
                    <a:schemeClr val="bg1"/>
                  </a:solidFill>
                </a:ln>
                <a:effectLst>
                  <a:outerShdw blurRad="38100" dist="19050" dir="2700000" algn="tl" rotWithShape="0">
                    <a:schemeClr val="dk1">
                      <a:alpha val="40000"/>
                    </a:schemeClr>
                  </a:outerShdw>
                </a:effectLst>
                <a:latin typeface="Broadway" panose="04040905080B02020502" pitchFamily="82" charset="0"/>
              </a:rPr>
              <a:t>our</a:t>
            </a:r>
          </a:p>
        </p:txBody>
      </p:sp>
      <p:sp>
        <p:nvSpPr>
          <p:cNvPr id="8" name="Date Placeholder 7">
            <a:extLst>
              <a:ext uri="{FF2B5EF4-FFF2-40B4-BE49-F238E27FC236}">
                <a16:creationId xmlns:a16="http://schemas.microsoft.com/office/drawing/2014/main" id="{9FD9F210-AAA2-40E5-AFA1-BDA67161707B}"/>
              </a:ext>
            </a:extLst>
          </p:cNvPr>
          <p:cNvSpPr>
            <a:spLocks noGrp="1"/>
          </p:cNvSpPr>
          <p:nvPr>
            <p:ph type="dt" sz="half" idx="10"/>
          </p:nvPr>
        </p:nvSpPr>
        <p:spPr>
          <a:xfrm>
            <a:off x="10310022" y="6077429"/>
            <a:ext cx="1707807" cy="658115"/>
          </a:xfrm>
        </p:spPr>
        <p:txBody>
          <a:bodyPr/>
          <a:lstStyle/>
          <a:p>
            <a:r>
              <a:rPr lang="en-GB" sz="1400" dirty="0">
                <a:solidFill>
                  <a:schemeClr val="tx1"/>
                </a:solidFill>
                <a:latin typeface="Broadway" panose="04040905080B02020502" pitchFamily="82" charset="0"/>
              </a:rPr>
              <a:t>16/12/2019</a:t>
            </a:r>
            <a:endParaRPr lang="en-GB" dirty="0"/>
          </a:p>
        </p:txBody>
      </p:sp>
      <p:sp>
        <p:nvSpPr>
          <p:cNvPr id="9" name="Footer Placeholder 8">
            <a:extLst>
              <a:ext uri="{FF2B5EF4-FFF2-40B4-BE49-F238E27FC236}">
                <a16:creationId xmlns:a16="http://schemas.microsoft.com/office/drawing/2014/main" id="{705540B0-AE41-4020-8A12-1225EDBA62F3}"/>
              </a:ext>
            </a:extLst>
          </p:cNvPr>
          <p:cNvSpPr>
            <a:spLocks noGrp="1"/>
          </p:cNvSpPr>
          <p:nvPr>
            <p:ph type="ftr" sz="quarter" idx="11"/>
          </p:nvPr>
        </p:nvSpPr>
        <p:spPr>
          <a:xfrm>
            <a:off x="1533677" y="4909247"/>
            <a:ext cx="6297612" cy="816638"/>
          </a:xfrm>
        </p:spPr>
        <p:txBody>
          <a:bodyPr/>
          <a:lstStyle/>
          <a:p>
            <a:r>
              <a:rPr lang="en-GB" sz="1200" dirty="0">
                <a:solidFill>
                  <a:schemeClr val="tx1"/>
                </a:solidFill>
                <a:latin typeface="Broadway" panose="04040905080B02020502" pitchFamily="82" charset="0"/>
              </a:rPr>
              <a:t>Effective Teamwork and Communication BMSW4002</a:t>
            </a:r>
          </a:p>
        </p:txBody>
      </p:sp>
      <p:sp>
        <p:nvSpPr>
          <p:cNvPr id="10" name="Slide Number Placeholder 9">
            <a:extLst>
              <a:ext uri="{FF2B5EF4-FFF2-40B4-BE49-F238E27FC236}">
                <a16:creationId xmlns:a16="http://schemas.microsoft.com/office/drawing/2014/main" id="{B98D2982-3E63-4B3A-9B9E-3E130F68EED8}"/>
              </a:ext>
            </a:extLst>
          </p:cNvPr>
          <p:cNvSpPr>
            <a:spLocks noGrp="1"/>
          </p:cNvSpPr>
          <p:nvPr>
            <p:ph type="sldNum" sz="quarter" idx="12"/>
          </p:nvPr>
        </p:nvSpPr>
        <p:spPr>
          <a:xfrm>
            <a:off x="275771" y="6223923"/>
            <a:ext cx="435429" cy="365125"/>
          </a:xfrm>
        </p:spPr>
        <p:txBody>
          <a:bodyPr/>
          <a:lstStyle/>
          <a:p>
            <a:fld id="{40006F15-96B3-416B-BD63-25DA327291F4}" type="slidenum">
              <a:rPr lang="en-GB" sz="1400" smtClean="0">
                <a:solidFill>
                  <a:schemeClr val="tx1"/>
                </a:solidFill>
                <a:latin typeface="Broadway" panose="04040905080B02020502" pitchFamily="82" charset="0"/>
              </a:rPr>
              <a:t>24</a:t>
            </a:fld>
            <a:endParaRPr lang="en-GB" sz="1400" dirty="0">
              <a:solidFill>
                <a:schemeClr val="tx1"/>
              </a:solidFill>
              <a:latin typeface="Broadway" panose="04040905080B02020502" pitchFamily="82" charset="0"/>
            </a:endParaRPr>
          </a:p>
        </p:txBody>
      </p:sp>
    </p:spTree>
    <p:extLst>
      <p:ext uri="{BB962C8B-B14F-4D97-AF65-F5344CB8AC3E}">
        <p14:creationId xmlns:p14="http://schemas.microsoft.com/office/powerpoint/2010/main" val="34535586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910</Words>
  <Application>Microsoft Office PowerPoint</Application>
  <PresentationFormat>Widescreen</PresentationFormat>
  <Paragraphs>185</Paragraphs>
  <Slides>24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Arial Black</vt:lpstr>
      <vt:lpstr>Bernard MT Condensed</vt:lpstr>
      <vt:lpstr>Broadway</vt:lpstr>
      <vt:lpstr>Calibri</vt:lpstr>
      <vt:lpstr>Matura MT Script Capitals</vt:lpstr>
      <vt:lpstr>Trebuchet MS</vt:lpstr>
      <vt:lpstr>Wingdings 3</vt:lpstr>
      <vt:lpstr>Facet</vt:lpstr>
      <vt:lpstr>Effective Teamwork  and Communication</vt:lpstr>
      <vt:lpstr>Introduction</vt:lpstr>
      <vt:lpstr>What is Team?</vt:lpstr>
      <vt:lpstr>Stages of Team Development Cont.…</vt:lpstr>
      <vt:lpstr>PowerPoint Presentation</vt:lpstr>
      <vt:lpstr>PowerPoint Presentation</vt:lpstr>
      <vt:lpstr>Co-Ordinator (CO) </vt:lpstr>
      <vt:lpstr>Shaper (SH) </vt:lpstr>
      <vt:lpstr>Plant (PL) </vt:lpstr>
      <vt:lpstr>Team Worker (TW) </vt:lpstr>
      <vt:lpstr>Specialist </vt:lpstr>
      <vt:lpstr>Conflict definition </vt:lpstr>
      <vt:lpstr>Factors responsible for conflict</vt:lpstr>
      <vt:lpstr>Pros and Cons of Conflict </vt:lpstr>
      <vt:lpstr>How to Resolve Conflict-Interest Based Relational Approach </vt:lpstr>
      <vt:lpstr>PowerPoint Presentation</vt:lpstr>
      <vt:lpstr>Benefits of team working cont.…</vt:lpstr>
      <vt:lpstr>PowerPoint Presentation</vt:lpstr>
      <vt:lpstr>PowerPoint Presentation</vt:lpstr>
      <vt:lpstr>PowerPoint Presentation</vt:lpstr>
      <vt:lpstr>Conclusion </vt:lpstr>
      <vt:lpstr>Reference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and Communication</dc:title>
  <dc:creator>Odonohue Allen (1818294)</dc:creator>
  <cp:lastModifiedBy>Azizul Hoque (1818767)</cp:lastModifiedBy>
  <cp:revision>2</cp:revision>
  <dcterms:created xsi:type="dcterms:W3CDTF">2019-12-16T09:48:57Z</dcterms:created>
  <dcterms:modified xsi:type="dcterms:W3CDTF">2019-12-20T13:19:10Z</dcterms:modified>
</cp:coreProperties>
</file>