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59" r:id="rId5"/>
    <p:sldId id="260" r:id="rId6"/>
    <p:sldId id="262"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C847E1-B514-48BF-A256-DC7182B69934}" type="datetimeFigureOut">
              <a:rPr lang="en-GB" smtClean="0"/>
              <a:t>03/06/2019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3E9250-C03F-4532-83EB-16E20379C259}" type="slidenum">
              <a:rPr lang="en-GB" smtClean="0"/>
              <a:t>‹#›</a:t>
            </a:fld>
            <a:endParaRPr lang="en-GB"/>
          </a:p>
        </p:txBody>
      </p:sp>
    </p:spTree>
    <p:extLst>
      <p:ext uri="{BB962C8B-B14F-4D97-AF65-F5344CB8AC3E}">
        <p14:creationId xmlns:p14="http://schemas.microsoft.com/office/powerpoint/2010/main" val="3534835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pages: 7, 8 &amp; 9</a:t>
            </a:r>
          </a:p>
        </p:txBody>
      </p:sp>
      <p:sp>
        <p:nvSpPr>
          <p:cNvPr id="4" name="Slide Number Placeholder 3"/>
          <p:cNvSpPr>
            <a:spLocks noGrp="1"/>
          </p:cNvSpPr>
          <p:nvPr>
            <p:ph type="sldNum" sz="quarter" idx="5"/>
          </p:nvPr>
        </p:nvSpPr>
        <p:spPr/>
        <p:txBody>
          <a:bodyPr/>
          <a:lstStyle/>
          <a:p>
            <a:fld id="{CD3E9250-C03F-4532-83EB-16E20379C259}" type="slidenum">
              <a:rPr lang="en-GB" smtClean="0"/>
              <a:t>3</a:t>
            </a:fld>
            <a:endParaRPr lang="en-GB"/>
          </a:p>
        </p:txBody>
      </p:sp>
    </p:spTree>
    <p:extLst>
      <p:ext uri="{BB962C8B-B14F-4D97-AF65-F5344CB8AC3E}">
        <p14:creationId xmlns:p14="http://schemas.microsoft.com/office/powerpoint/2010/main" val="1806136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Pages 1, 2, 3, 19, 21, 22</a:t>
            </a:r>
          </a:p>
        </p:txBody>
      </p:sp>
      <p:sp>
        <p:nvSpPr>
          <p:cNvPr id="4" name="Slide Number Placeholder 3"/>
          <p:cNvSpPr>
            <a:spLocks noGrp="1"/>
          </p:cNvSpPr>
          <p:nvPr>
            <p:ph type="sldNum" sz="quarter" idx="5"/>
          </p:nvPr>
        </p:nvSpPr>
        <p:spPr/>
        <p:txBody>
          <a:bodyPr/>
          <a:lstStyle/>
          <a:p>
            <a:fld id="{CD3E9250-C03F-4532-83EB-16E20379C259}" type="slidenum">
              <a:rPr lang="en-GB" smtClean="0"/>
              <a:t>4</a:t>
            </a:fld>
            <a:endParaRPr lang="en-GB"/>
          </a:p>
        </p:txBody>
      </p:sp>
    </p:spTree>
    <p:extLst>
      <p:ext uri="{BB962C8B-B14F-4D97-AF65-F5344CB8AC3E}">
        <p14:creationId xmlns:p14="http://schemas.microsoft.com/office/powerpoint/2010/main" val="33424278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Pages 29 &amp; 30</a:t>
            </a:r>
          </a:p>
        </p:txBody>
      </p:sp>
      <p:sp>
        <p:nvSpPr>
          <p:cNvPr id="4" name="Slide Number Placeholder 3"/>
          <p:cNvSpPr>
            <a:spLocks noGrp="1"/>
          </p:cNvSpPr>
          <p:nvPr>
            <p:ph type="sldNum" sz="quarter" idx="5"/>
          </p:nvPr>
        </p:nvSpPr>
        <p:spPr/>
        <p:txBody>
          <a:bodyPr/>
          <a:lstStyle/>
          <a:p>
            <a:fld id="{CD3E9250-C03F-4532-83EB-16E20379C259}" type="slidenum">
              <a:rPr lang="en-GB" smtClean="0"/>
              <a:t>5</a:t>
            </a:fld>
            <a:endParaRPr lang="en-GB"/>
          </a:p>
        </p:txBody>
      </p:sp>
    </p:spTree>
    <p:extLst>
      <p:ext uri="{BB962C8B-B14F-4D97-AF65-F5344CB8AC3E}">
        <p14:creationId xmlns:p14="http://schemas.microsoft.com/office/powerpoint/2010/main" val="2177000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296A9-627F-46F7-9755-01390828927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ADEAAAD-37FA-4361-9559-9F69415012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C185264-9119-4866-B99E-333AE3A8C388}"/>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5" name="Footer Placeholder 4">
            <a:extLst>
              <a:ext uri="{FF2B5EF4-FFF2-40B4-BE49-F238E27FC236}">
                <a16:creationId xmlns:a16="http://schemas.microsoft.com/office/drawing/2014/main" id="{9A52019D-A33C-4063-B8BD-34DD506557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4E1D71-1198-4ED9-A693-0D44DAB4B2BE}"/>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4204044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DCB95-988C-4848-988F-712A475F7A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5B4309-7344-4A8F-9A74-D441F0DF53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C81A3A-3191-47C4-9ADF-9C86BC72A035}"/>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5" name="Footer Placeholder 4">
            <a:extLst>
              <a:ext uri="{FF2B5EF4-FFF2-40B4-BE49-F238E27FC236}">
                <a16:creationId xmlns:a16="http://schemas.microsoft.com/office/drawing/2014/main" id="{CE7A3163-3268-433F-AE83-85C64754B9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F8C352-2F3B-4956-9B07-D9F343FF77DE}"/>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3413834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4C6DA-D506-4F6B-BE15-F568968171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20BA22-4FE3-4396-ABC1-2B1341C5FF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BF9711-9FDE-4903-B2F3-81E8A8C20CA0}"/>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5" name="Footer Placeholder 4">
            <a:extLst>
              <a:ext uri="{FF2B5EF4-FFF2-40B4-BE49-F238E27FC236}">
                <a16:creationId xmlns:a16="http://schemas.microsoft.com/office/drawing/2014/main" id="{ABB8B7B5-D882-4815-BD37-0E24B4A251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AD5777-729E-4882-AD5B-AF480BDCF4B7}"/>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3800686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8FEE5-EE41-4AC5-BA46-E0C45E7BA2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03350E-368D-4077-9512-5157DCF8E9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0319480-4DBB-44AC-A7C9-51B46557EC3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7F2BFD-F076-494F-A729-6A6227AC0146}"/>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6" name="Footer Placeholder 5">
            <a:extLst>
              <a:ext uri="{FF2B5EF4-FFF2-40B4-BE49-F238E27FC236}">
                <a16:creationId xmlns:a16="http://schemas.microsoft.com/office/drawing/2014/main" id="{EA48AB64-E147-4FBC-AB0E-2FCD060AA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2A7DA6-C54E-4C59-98F3-8D4178ADCB6E}"/>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415489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C4FCC-3DCA-47B0-B5CD-0B32712201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FC0E28-F274-47AC-A8CE-31FDF29672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65ED40-993E-4DCD-9C9C-EC1525DF8BF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36D597-B26C-4B72-B272-38F5A45829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D4D371-3BE2-4D5C-8584-A0CAD6E236B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F68695-8A78-4549-90F2-5562ED493C5F}"/>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8" name="Footer Placeholder 7">
            <a:extLst>
              <a:ext uri="{FF2B5EF4-FFF2-40B4-BE49-F238E27FC236}">
                <a16:creationId xmlns:a16="http://schemas.microsoft.com/office/drawing/2014/main" id="{D115D37A-8E27-4427-84D9-72BC963B27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B8898C-C0FE-4459-95E1-F324BB2E4B3E}"/>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2096367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2F388-5A82-4FA5-BB98-64B5C3A8C82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6F407A2-4CF6-46E9-8C80-D950935D190B}"/>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4" name="Footer Placeholder 3">
            <a:extLst>
              <a:ext uri="{FF2B5EF4-FFF2-40B4-BE49-F238E27FC236}">
                <a16:creationId xmlns:a16="http://schemas.microsoft.com/office/drawing/2014/main" id="{B3F733CA-DE99-408E-9C85-BC421B698D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2FA24EF-82D1-4FD4-935E-65D075676268}"/>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55566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34B4519-6F04-4DC4-A870-1D4CE3E6DAD5}"/>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3" name="Footer Placeholder 2">
            <a:extLst>
              <a:ext uri="{FF2B5EF4-FFF2-40B4-BE49-F238E27FC236}">
                <a16:creationId xmlns:a16="http://schemas.microsoft.com/office/drawing/2014/main" id="{4B0F0375-E36C-46B0-9AF1-71A42127EAC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E976301-C4DA-4CBB-8297-DA92FBD7B789}"/>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3367327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35F03-FAD8-4E7D-BA7B-E9442D6EF3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CBA05C-6BFB-49E9-B42B-88DB74A72C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FBF0792-97D1-4D8D-A31C-97DD6E4154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B29351-5A46-4537-8D23-09123BAFE845}"/>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6" name="Footer Placeholder 5">
            <a:extLst>
              <a:ext uri="{FF2B5EF4-FFF2-40B4-BE49-F238E27FC236}">
                <a16:creationId xmlns:a16="http://schemas.microsoft.com/office/drawing/2014/main" id="{BA40E2D1-4214-4CF0-958B-672683C988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146FAE-2E57-4E63-A2D0-6EA289BAF6A6}"/>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754419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E4FA6-2A99-4883-9BC6-0490B7826E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CD48B66-5F10-4461-9AD1-0DE69584EF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C605206-1D99-4DDB-B640-D3BD6D0622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D91D57-D4A5-4418-AD26-D5B240686FFE}"/>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6" name="Footer Placeholder 5">
            <a:extLst>
              <a:ext uri="{FF2B5EF4-FFF2-40B4-BE49-F238E27FC236}">
                <a16:creationId xmlns:a16="http://schemas.microsoft.com/office/drawing/2014/main" id="{8C2646EA-4773-41D4-987D-3C2B52CD2B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9E6E94-8A7C-4C92-A930-7A3930205694}"/>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3201830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668BE-AAC5-46F7-A0F3-908FCE57775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5346B1-1955-447E-93E8-9ACDFAD53A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D2B13A-0BBD-48FC-B154-8EFFF114B716}"/>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5" name="Footer Placeholder 4">
            <a:extLst>
              <a:ext uri="{FF2B5EF4-FFF2-40B4-BE49-F238E27FC236}">
                <a16:creationId xmlns:a16="http://schemas.microsoft.com/office/drawing/2014/main" id="{D9CBC0E5-1717-4CDA-924C-4F88E1E052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3FD602-76C7-469B-AFDE-1ED4EA6D497D}"/>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3138617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924046-7200-40C1-9B55-C7AB3C6D614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25C941C-21C7-4DF8-8027-69CD05285E2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74D05C-B296-4F5E-BEE1-85A7773C855E}"/>
              </a:ext>
            </a:extLst>
          </p:cNvPr>
          <p:cNvSpPr>
            <a:spLocks noGrp="1"/>
          </p:cNvSpPr>
          <p:nvPr>
            <p:ph type="dt" sz="half" idx="10"/>
          </p:nvPr>
        </p:nvSpPr>
        <p:spPr/>
        <p:txBody>
          <a:bodyPr/>
          <a:lstStyle/>
          <a:p>
            <a:fld id="{0588D1FE-6EB4-4185-BBAA-824DBAF62B55}" type="datetimeFigureOut">
              <a:rPr lang="en-GB" smtClean="0"/>
              <a:t>03/06/2019</a:t>
            </a:fld>
            <a:endParaRPr lang="en-GB"/>
          </a:p>
        </p:txBody>
      </p:sp>
      <p:sp>
        <p:nvSpPr>
          <p:cNvPr id="5" name="Footer Placeholder 4">
            <a:extLst>
              <a:ext uri="{FF2B5EF4-FFF2-40B4-BE49-F238E27FC236}">
                <a16:creationId xmlns:a16="http://schemas.microsoft.com/office/drawing/2014/main" id="{0BCE644F-867B-4291-BB0D-1B886FA72E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F83B11-547C-405D-A895-6FF807BAC309}"/>
              </a:ext>
            </a:extLst>
          </p:cNvPr>
          <p:cNvSpPr>
            <a:spLocks noGrp="1"/>
          </p:cNvSpPr>
          <p:nvPr>
            <p:ph type="sldNum" sz="quarter" idx="12"/>
          </p:nvPr>
        </p:nvSpPr>
        <p:spPr/>
        <p:txBody>
          <a:bodyPr/>
          <a:lstStyle/>
          <a:p>
            <a:fld id="{CAF028C7-1E4F-4759-8BC7-B7CBD01F1730}" type="slidenum">
              <a:rPr lang="en-GB" smtClean="0"/>
              <a:t>‹#›</a:t>
            </a:fld>
            <a:endParaRPr lang="en-GB"/>
          </a:p>
        </p:txBody>
      </p:sp>
    </p:spTree>
    <p:extLst>
      <p:ext uri="{BB962C8B-B14F-4D97-AF65-F5344CB8AC3E}">
        <p14:creationId xmlns:p14="http://schemas.microsoft.com/office/powerpoint/2010/main" val="1221748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DA267B-F1F6-4D83-BBB1-CCA4220F8A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4E4D6E-8ACC-430F-8839-D1A03036BB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FA67E9-4F60-4576-9651-A8DD7D8BCF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8D1FE-6EB4-4185-BBAA-824DBAF62B55}" type="datetimeFigureOut">
              <a:rPr lang="en-GB" smtClean="0"/>
              <a:t>03/06/2019</a:t>
            </a:fld>
            <a:endParaRPr lang="en-GB"/>
          </a:p>
        </p:txBody>
      </p:sp>
      <p:sp>
        <p:nvSpPr>
          <p:cNvPr id="5" name="Footer Placeholder 4">
            <a:extLst>
              <a:ext uri="{FF2B5EF4-FFF2-40B4-BE49-F238E27FC236}">
                <a16:creationId xmlns:a16="http://schemas.microsoft.com/office/drawing/2014/main" id="{42F73B06-2D61-4B30-B13B-3192F526BC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ACD520A-D99E-4490-8599-047AE8BAEA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F028C7-1E4F-4759-8BC7-B7CBD01F1730}" type="slidenum">
              <a:rPr lang="en-GB" smtClean="0"/>
              <a:t>‹#›</a:t>
            </a:fld>
            <a:endParaRPr lang="en-GB"/>
          </a:p>
        </p:txBody>
      </p:sp>
    </p:spTree>
    <p:extLst>
      <p:ext uri="{BB962C8B-B14F-4D97-AF65-F5344CB8AC3E}">
        <p14:creationId xmlns:p14="http://schemas.microsoft.com/office/powerpoint/2010/main" val="35015215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AD77B-1D93-4C9C-9899-CF52A5FF640B}"/>
              </a:ext>
            </a:extLst>
          </p:cNvPr>
          <p:cNvSpPr>
            <a:spLocks noGrp="1"/>
          </p:cNvSpPr>
          <p:nvPr>
            <p:ph type="ctrTitle"/>
          </p:nvPr>
        </p:nvSpPr>
        <p:spPr/>
        <p:txBody>
          <a:bodyPr/>
          <a:lstStyle/>
          <a:p>
            <a:r>
              <a:rPr lang="en-GB" dirty="0">
                <a:solidFill>
                  <a:srgbClr val="FFFF00"/>
                </a:solidFill>
              </a:rPr>
              <a:t>Theory behind Traditional Chinese Medicine</a:t>
            </a:r>
          </a:p>
        </p:txBody>
      </p:sp>
      <p:sp>
        <p:nvSpPr>
          <p:cNvPr id="3" name="Subtitle 2">
            <a:extLst>
              <a:ext uri="{FF2B5EF4-FFF2-40B4-BE49-F238E27FC236}">
                <a16:creationId xmlns:a16="http://schemas.microsoft.com/office/drawing/2014/main" id="{60061E56-9895-48DB-BD9A-CD7CB1DB0630}"/>
              </a:ext>
            </a:extLst>
          </p:cNvPr>
          <p:cNvSpPr>
            <a:spLocks noGrp="1"/>
          </p:cNvSpPr>
          <p:nvPr>
            <p:ph type="subTitle" idx="1"/>
          </p:nvPr>
        </p:nvSpPr>
        <p:spPr/>
        <p:txBody>
          <a:bodyPr/>
          <a:lstStyle/>
          <a:p>
            <a:r>
              <a:rPr lang="en-GB" dirty="0">
                <a:solidFill>
                  <a:srgbClr val="FFFF00"/>
                </a:solidFill>
              </a:rPr>
              <a:t> by Sean Kirkham</a:t>
            </a:r>
          </a:p>
        </p:txBody>
      </p:sp>
    </p:spTree>
    <p:extLst>
      <p:ext uri="{BB962C8B-B14F-4D97-AF65-F5344CB8AC3E}">
        <p14:creationId xmlns:p14="http://schemas.microsoft.com/office/powerpoint/2010/main" val="36744423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92D1E2-F532-42A3-9C05-3E57108F6BDE}"/>
              </a:ext>
            </a:extLst>
          </p:cNvPr>
          <p:cNvSpPr>
            <a:spLocks noGrp="1"/>
          </p:cNvSpPr>
          <p:nvPr>
            <p:ph type="title"/>
          </p:nvPr>
        </p:nvSpPr>
        <p:spPr/>
        <p:txBody>
          <a:bodyPr/>
          <a:lstStyle/>
          <a:p>
            <a:r>
              <a:rPr lang="en-GB" dirty="0">
                <a:solidFill>
                  <a:srgbClr val="FFFF00"/>
                </a:solidFill>
              </a:rPr>
              <a:t>What is traditional Chinese medicine</a:t>
            </a:r>
          </a:p>
        </p:txBody>
      </p:sp>
      <p:sp>
        <p:nvSpPr>
          <p:cNvPr id="3" name="Content Placeholder 2">
            <a:extLst>
              <a:ext uri="{FF2B5EF4-FFF2-40B4-BE49-F238E27FC236}">
                <a16:creationId xmlns:a16="http://schemas.microsoft.com/office/drawing/2014/main" id="{1A5E1AC4-EA5B-42EE-B56A-3DA3F12C7994}"/>
              </a:ext>
            </a:extLst>
          </p:cNvPr>
          <p:cNvSpPr>
            <a:spLocks noGrp="1"/>
          </p:cNvSpPr>
          <p:nvPr>
            <p:ph idx="1"/>
          </p:nvPr>
        </p:nvSpPr>
        <p:spPr/>
        <p:txBody>
          <a:bodyPr/>
          <a:lstStyle/>
          <a:p>
            <a:r>
              <a:rPr lang="en-GB" dirty="0">
                <a:solidFill>
                  <a:srgbClr val="FFFF00"/>
                </a:solidFill>
              </a:rPr>
              <a:t>It is a collection of medical practices that have been used in China for Thousands of years, </a:t>
            </a:r>
          </a:p>
          <a:p>
            <a:r>
              <a:rPr lang="en-GB" dirty="0">
                <a:solidFill>
                  <a:srgbClr val="FFFF00"/>
                </a:solidFill>
              </a:rPr>
              <a:t>It is based around a complex belief system in which all thing in the universe are linked together.</a:t>
            </a:r>
          </a:p>
          <a:p>
            <a:r>
              <a:rPr lang="en-GB" dirty="0">
                <a:solidFill>
                  <a:srgbClr val="FFFF00"/>
                </a:solidFill>
              </a:rPr>
              <a:t>It still continues to be widely practiced today and is even becoming popular in Western countries.</a:t>
            </a:r>
          </a:p>
          <a:p>
            <a:pPr marL="0" indent="0">
              <a:buNone/>
            </a:pPr>
            <a:endParaRPr lang="en-GB" dirty="0"/>
          </a:p>
        </p:txBody>
      </p:sp>
    </p:spTree>
    <p:extLst>
      <p:ext uri="{BB962C8B-B14F-4D97-AF65-F5344CB8AC3E}">
        <p14:creationId xmlns:p14="http://schemas.microsoft.com/office/powerpoint/2010/main" val="210045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A12CA-73FD-4593-AC41-CFB834A506B2}"/>
              </a:ext>
            </a:extLst>
          </p:cNvPr>
          <p:cNvSpPr>
            <a:spLocks noGrp="1"/>
          </p:cNvSpPr>
          <p:nvPr>
            <p:ph type="title"/>
          </p:nvPr>
        </p:nvSpPr>
        <p:spPr/>
        <p:txBody>
          <a:bodyPr/>
          <a:lstStyle/>
          <a:p>
            <a:r>
              <a:rPr lang="en-GB" dirty="0">
                <a:solidFill>
                  <a:srgbClr val="FFFF00"/>
                </a:solidFill>
              </a:rPr>
              <a:t>The five phases</a:t>
            </a:r>
          </a:p>
        </p:txBody>
      </p:sp>
      <p:sp>
        <p:nvSpPr>
          <p:cNvPr id="3" name="Content Placeholder 2">
            <a:extLst>
              <a:ext uri="{FF2B5EF4-FFF2-40B4-BE49-F238E27FC236}">
                <a16:creationId xmlns:a16="http://schemas.microsoft.com/office/drawing/2014/main" id="{03941CF6-ED66-4133-8C40-92DF312DC639}"/>
              </a:ext>
            </a:extLst>
          </p:cNvPr>
          <p:cNvSpPr>
            <a:spLocks noGrp="1"/>
          </p:cNvSpPr>
          <p:nvPr>
            <p:ph idx="1"/>
          </p:nvPr>
        </p:nvSpPr>
        <p:spPr/>
        <p:txBody>
          <a:bodyPr/>
          <a:lstStyle/>
          <a:p>
            <a:r>
              <a:rPr lang="en-GB" dirty="0">
                <a:solidFill>
                  <a:srgbClr val="FFFF00"/>
                </a:solidFill>
              </a:rPr>
              <a:t>The five phases came about as the Chinese examined nature.</a:t>
            </a:r>
          </a:p>
          <a:p>
            <a:r>
              <a:rPr lang="en-GB" dirty="0">
                <a:solidFill>
                  <a:srgbClr val="FFFF00"/>
                </a:solidFill>
              </a:rPr>
              <a:t>Its core principle is the belief there are five qualities, Water, Earth, Fire, Metal and Wood.</a:t>
            </a:r>
          </a:p>
          <a:p>
            <a:r>
              <a:rPr lang="en-GB" dirty="0">
                <a:solidFill>
                  <a:srgbClr val="FFFF00"/>
                </a:solidFill>
              </a:rPr>
              <a:t>In medicine, each of the qualities are linked to a vital organ in the body. </a:t>
            </a:r>
          </a:p>
          <a:p>
            <a:r>
              <a:rPr lang="en-GB" dirty="0">
                <a:solidFill>
                  <a:srgbClr val="FFFF00"/>
                </a:solidFill>
              </a:rPr>
              <a:t>This allowed for a greater understanding of why balance within the body is necessary and can allow for doctors to prescribe medicines that can help achieve balance. </a:t>
            </a:r>
          </a:p>
          <a:p>
            <a:pPr marL="0" indent="0">
              <a:buNone/>
            </a:pPr>
            <a:r>
              <a:rPr lang="en-GB" dirty="0"/>
              <a:t> </a:t>
            </a:r>
          </a:p>
        </p:txBody>
      </p:sp>
    </p:spTree>
    <p:extLst>
      <p:ext uri="{BB962C8B-B14F-4D97-AF65-F5344CB8AC3E}">
        <p14:creationId xmlns:p14="http://schemas.microsoft.com/office/powerpoint/2010/main" val="43045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2CA62-2D01-4A72-86B2-65DAE1E71E39}"/>
              </a:ext>
            </a:extLst>
          </p:cNvPr>
          <p:cNvSpPr>
            <a:spLocks noGrp="1"/>
          </p:cNvSpPr>
          <p:nvPr>
            <p:ph type="title"/>
          </p:nvPr>
        </p:nvSpPr>
        <p:spPr/>
        <p:txBody>
          <a:bodyPr/>
          <a:lstStyle/>
          <a:p>
            <a:r>
              <a:rPr lang="en-GB" dirty="0">
                <a:solidFill>
                  <a:srgbClr val="FFFF00"/>
                </a:solidFill>
              </a:rPr>
              <a:t>Qi and Blood / Yin and Yang</a:t>
            </a:r>
          </a:p>
        </p:txBody>
      </p:sp>
      <p:sp>
        <p:nvSpPr>
          <p:cNvPr id="3" name="Content Placeholder 2">
            <a:extLst>
              <a:ext uri="{FF2B5EF4-FFF2-40B4-BE49-F238E27FC236}">
                <a16:creationId xmlns:a16="http://schemas.microsoft.com/office/drawing/2014/main" id="{C8C544B7-5329-4121-B0BB-7E154EFDE71F}"/>
              </a:ext>
            </a:extLst>
          </p:cNvPr>
          <p:cNvSpPr>
            <a:spLocks noGrp="1"/>
          </p:cNvSpPr>
          <p:nvPr>
            <p:ph idx="1"/>
          </p:nvPr>
        </p:nvSpPr>
        <p:spPr/>
        <p:txBody>
          <a:bodyPr/>
          <a:lstStyle/>
          <a:p>
            <a:r>
              <a:rPr lang="en-GB" dirty="0">
                <a:solidFill>
                  <a:srgbClr val="FFFF00"/>
                </a:solidFill>
              </a:rPr>
              <a:t>Yin and Yang are key principles in Chinese understanding of the universe, they are opposing forces, Male is Yang, female is Yin.</a:t>
            </a:r>
          </a:p>
          <a:p>
            <a:r>
              <a:rPr lang="en-GB" dirty="0">
                <a:solidFill>
                  <a:srgbClr val="FFFF00"/>
                </a:solidFill>
              </a:rPr>
              <a:t>Each part of the body is either Yin or Yang, such as the back being yang and the abdomen being yin. </a:t>
            </a:r>
          </a:p>
          <a:p>
            <a:r>
              <a:rPr lang="en-GB" dirty="0">
                <a:solidFill>
                  <a:srgbClr val="FFFF00"/>
                </a:solidFill>
              </a:rPr>
              <a:t>Blood and Qi are the prime example of Yin and Yang within the body and its importance. </a:t>
            </a:r>
          </a:p>
          <a:p>
            <a:r>
              <a:rPr lang="en-GB" dirty="0">
                <a:solidFill>
                  <a:srgbClr val="FFFF00"/>
                </a:solidFill>
              </a:rPr>
              <a:t>Blood is Yin and Qi is Yang, Blood cannot move without Qi, however Qi cannot be nourished without blood. ‘Qi is the commander of blood’ however ‘blood is the mother of Qi’.</a:t>
            </a:r>
          </a:p>
        </p:txBody>
      </p:sp>
    </p:spTree>
    <p:extLst>
      <p:ext uri="{BB962C8B-B14F-4D97-AF65-F5344CB8AC3E}">
        <p14:creationId xmlns:p14="http://schemas.microsoft.com/office/powerpoint/2010/main" val="15559251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CFD7C-8B0F-401F-9450-CB090DE3AE82}"/>
              </a:ext>
            </a:extLst>
          </p:cNvPr>
          <p:cNvSpPr>
            <a:spLocks noGrp="1"/>
          </p:cNvSpPr>
          <p:nvPr>
            <p:ph type="title"/>
          </p:nvPr>
        </p:nvSpPr>
        <p:spPr/>
        <p:txBody>
          <a:bodyPr/>
          <a:lstStyle/>
          <a:p>
            <a:r>
              <a:rPr lang="en-GB" dirty="0">
                <a:solidFill>
                  <a:srgbClr val="FFFF00"/>
                </a:solidFill>
              </a:rPr>
              <a:t>The channels</a:t>
            </a:r>
          </a:p>
        </p:txBody>
      </p:sp>
      <p:sp>
        <p:nvSpPr>
          <p:cNvPr id="3" name="Content Placeholder 2">
            <a:extLst>
              <a:ext uri="{FF2B5EF4-FFF2-40B4-BE49-F238E27FC236}">
                <a16:creationId xmlns:a16="http://schemas.microsoft.com/office/drawing/2014/main" id="{4A35D00F-D31D-4A0B-A442-8003E81826B6}"/>
              </a:ext>
            </a:extLst>
          </p:cNvPr>
          <p:cNvSpPr>
            <a:spLocks noGrp="1"/>
          </p:cNvSpPr>
          <p:nvPr>
            <p:ph idx="1"/>
          </p:nvPr>
        </p:nvSpPr>
        <p:spPr/>
        <p:txBody>
          <a:bodyPr/>
          <a:lstStyle/>
          <a:p>
            <a:r>
              <a:rPr lang="en-GB" dirty="0">
                <a:solidFill>
                  <a:srgbClr val="FFFF00"/>
                </a:solidFill>
              </a:rPr>
              <a:t>They are pathways that carry Qi, blood and other fluids around the body.</a:t>
            </a:r>
          </a:p>
          <a:p>
            <a:r>
              <a:rPr lang="en-GB" dirty="0">
                <a:solidFill>
                  <a:srgbClr val="FFFF00"/>
                </a:solidFill>
              </a:rPr>
              <a:t>They ensure that there is a balance between Yin and Yang and keep the body properly nourished</a:t>
            </a:r>
          </a:p>
          <a:p>
            <a:r>
              <a:rPr lang="en-GB" dirty="0">
                <a:solidFill>
                  <a:srgbClr val="FFFF00"/>
                </a:solidFill>
              </a:rPr>
              <a:t>There are numerous Channels and networks throughout the body</a:t>
            </a:r>
          </a:p>
          <a:p>
            <a:r>
              <a:rPr lang="en-GB" dirty="0">
                <a:solidFill>
                  <a:srgbClr val="FFFF00"/>
                </a:solidFill>
              </a:rPr>
              <a:t>Acupuncture allows for the channels to be opened up allowing for chi to flow through it, or create an abundance of chi.</a:t>
            </a:r>
          </a:p>
          <a:p>
            <a:r>
              <a:rPr lang="en-GB" dirty="0">
                <a:solidFill>
                  <a:srgbClr val="FFFF00"/>
                </a:solidFill>
              </a:rPr>
              <a:t>Disease can spread through the channels causing various symptoms.</a:t>
            </a:r>
          </a:p>
          <a:p>
            <a:pPr marL="0" indent="0">
              <a:buNone/>
            </a:pPr>
            <a:endParaRPr lang="en-GB" dirty="0"/>
          </a:p>
        </p:txBody>
      </p:sp>
    </p:spTree>
    <p:extLst>
      <p:ext uri="{BB962C8B-B14F-4D97-AF65-F5344CB8AC3E}">
        <p14:creationId xmlns:p14="http://schemas.microsoft.com/office/powerpoint/2010/main" val="2819549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BE4CF-0F0D-4E73-BD12-E2F49864543E}"/>
              </a:ext>
            </a:extLst>
          </p:cNvPr>
          <p:cNvSpPr>
            <a:spLocks noGrp="1"/>
          </p:cNvSpPr>
          <p:nvPr>
            <p:ph type="title"/>
          </p:nvPr>
        </p:nvSpPr>
        <p:spPr/>
        <p:txBody>
          <a:bodyPr/>
          <a:lstStyle/>
          <a:p>
            <a:r>
              <a:rPr lang="en-GB" dirty="0">
                <a:solidFill>
                  <a:srgbClr val="FFFF00"/>
                </a:solidFill>
              </a:rPr>
              <a:t>Conclusion</a:t>
            </a:r>
          </a:p>
        </p:txBody>
      </p:sp>
      <p:sp>
        <p:nvSpPr>
          <p:cNvPr id="3" name="Content Placeholder 2">
            <a:extLst>
              <a:ext uri="{FF2B5EF4-FFF2-40B4-BE49-F238E27FC236}">
                <a16:creationId xmlns:a16="http://schemas.microsoft.com/office/drawing/2014/main" id="{E3C70127-27CA-4F05-9AC6-F3DFB9E12C36}"/>
              </a:ext>
            </a:extLst>
          </p:cNvPr>
          <p:cNvSpPr>
            <a:spLocks noGrp="1"/>
          </p:cNvSpPr>
          <p:nvPr>
            <p:ph idx="1"/>
          </p:nvPr>
        </p:nvSpPr>
        <p:spPr/>
        <p:txBody>
          <a:bodyPr/>
          <a:lstStyle/>
          <a:p>
            <a:r>
              <a:rPr lang="en-GB" dirty="0">
                <a:solidFill>
                  <a:srgbClr val="FFFF00"/>
                </a:solidFill>
              </a:rPr>
              <a:t>A basic understanding of some of the theories that form the basis of traditional Chinese medicine.</a:t>
            </a:r>
          </a:p>
          <a:p>
            <a:r>
              <a:rPr lang="en-GB" dirty="0">
                <a:solidFill>
                  <a:srgbClr val="FFFF00"/>
                </a:solidFill>
              </a:rPr>
              <a:t>How this shapes the Chinese view of health and the way that they approach treatment of illnesses. </a:t>
            </a:r>
          </a:p>
        </p:txBody>
      </p:sp>
    </p:spTree>
    <p:extLst>
      <p:ext uri="{BB962C8B-B14F-4D97-AF65-F5344CB8AC3E}">
        <p14:creationId xmlns:p14="http://schemas.microsoft.com/office/powerpoint/2010/main" val="2683539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960F4-B1F7-46E9-B811-BCDFAB36C051}"/>
              </a:ext>
            </a:extLst>
          </p:cNvPr>
          <p:cNvSpPr>
            <a:spLocks noGrp="1"/>
          </p:cNvSpPr>
          <p:nvPr>
            <p:ph type="title"/>
          </p:nvPr>
        </p:nvSpPr>
        <p:spPr/>
        <p:txBody>
          <a:bodyPr/>
          <a:lstStyle/>
          <a:p>
            <a:r>
              <a:rPr lang="en-GB" dirty="0">
                <a:solidFill>
                  <a:srgbClr val="FFFF00"/>
                </a:solidFill>
              </a:rPr>
              <a:t>reference</a:t>
            </a:r>
          </a:p>
        </p:txBody>
      </p:sp>
      <p:sp>
        <p:nvSpPr>
          <p:cNvPr id="3" name="Content Placeholder 2">
            <a:extLst>
              <a:ext uri="{FF2B5EF4-FFF2-40B4-BE49-F238E27FC236}">
                <a16:creationId xmlns:a16="http://schemas.microsoft.com/office/drawing/2014/main" id="{A12FA487-1869-48BD-BDD6-AF82B7BFA215}"/>
              </a:ext>
            </a:extLst>
          </p:cNvPr>
          <p:cNvSpPr>
            <a:spLocks noGrp="1"/>
          </p:cNvSpPr>
          <p:nvPr>
            <p:ph idx="1"/>
          </p:nvPr>
        </p:nvSpPr>
        <p:spPr/>
        <p:txBody>
          <a:bodyPr/>
          <a:lstStyle/>
          <a:p>
            <a:pPr marL="0" indent="0">
              <a:buNone/>
            </a:pPr>
            <a:r>
              <a:rPr lang="en-GB" dirty="0">
                <a:solidFill>
                  <a:srgbClr val="FFFF00"/>
                </a:solidFill>
              </a:rPr>
              <a:t>Wiseman, N., 1997. Fundamentals Of Chinese Medicine. Paradigm </a:t>
            </a:r>
            <a:r>
              <a:rPr lang="en-GB" dirty="0" err="1">
                <a:solidFill>
                  <a:srgbClr val="FFFF00"/>
                </a:solidFill>
              </a:rPr>
              <a:t>Pubns</a:t>
            </a:r>
            <a:r>
              <a:rPr lang="en-GB" dirty="0">
                <a:solidFill>
                  <a:srgbClr val="FFFF00"/>
                </a:solidFill>
              </a:rPr>
              <a:t>.</a:t>
            </a:r>
          </a:p>
          <a:p>
            <a:pPr marL="0" indent="0">
              <a:buNone/>
            </a:pPr>
            <a:endParaRPr lang="en-GB" dirty="0"/>
          </a:p>
        </p:txBody>
      </p:sp>
    </p:spTree>
    <p:extLst>
      <p:ext uri="{BB962C8B-B14F-4D97-AF65-F5344CB8AC3E}">
        <p14:creationId xmlns:p14="http://schemas.microsoft.com/office/powerpoint/2010/main" val="16406886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416</Words>
  <Application>Microsoft Office PowerPoint</Application>
  <PresentationFormat>Widescreen</PresentationFormat>
  <Paragraphs>34</Paragraphs>
  <Slides>7</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Theory behind Traditional Chinese Medicine</vt:lpstr>
      <vt:lpstr>What is traditional Chinese medicine</vt:lpstr>
      <vt:lpstr>The five phases</vt:lpstr>
      <vt:lpstr>Qi and Blood / Yin and Yang</vt:lpstr>
      <vt:lpstr>The channels</vt:lpstr>
      <vt:lpstr>Conclusion</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Mao Zedong</dc:title>
  <dc:creator>sean kirkham</dc:creator>
  <cp:lastModifiedBy>sean kirkham</cp:lastModifiedBy>
  <cp:revision>13</cp:revision>
  <dcterms:created xsi:type="dcterms:W3CDTF">2019-06-03T02:52:02Z</dcterms:created>
  <dcterms:modified xsi:type="dcterms:W3CDTF">2019-06-03T05:19:54Z</dcterms:modified>
</cp:coreProperties>
</file>