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quickStyle4.xml" ContentType="application/vnd.openxmlformats-officedocument.drawingml.diagramStyle+xml"/>
  <Default Extension="svg" ContentType="image/svg+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diagrams/drawing4.xml" ContentType="application/vnd.ms-office.drawingml.diagramDrawing+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3.xml" ContentType="application/vnd.openxmlformats-officedocument.presentationml.notesSlide+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7"/>
  </p:notesMasterIdLst>
  <p:sldIdLst>
    <p:sldId id="256" r:id="rId2"/>
    <p:sldId id="269" r:id="rId3"/>
    <p:sldId id="257" r:id="rId4"/>
    <p:sldId id="276" r:id="rId5"/>
    <p:sldId id="271" r:id="rId6"/>
    <p:sldId id="258" r:id="rId7"/>
    <p:sldId id="259" r:id="rId8"/>
    <p:sldId id="272" r:id="rId9"/>
    <p:sldId id="273" r:id="rId10"/>
    <p:sldId id="270" r:id="rId11"/>
    <p:sldId id="260" r:id="rId12"/>
    <p:sldId id="267" r:id="rId13"/>
    <p:sldId id="274" r:id="rId14"/>
    <p:sldId id="275" r:id="rId15"/>
    <p:sldId id="268" r:id="rId16"/>
  </p:sldIdLst>
  <p:sldSz cx="18288000" cy="10287000"/>
  <p:notesSz cx="6858000" cy="9144000"/>
  <p:embeddedFontLst>
    <p:embeddedFont>
      <p:font typeface="Calibri" pitchFamily="34" charset="0"/>
      <p:regular r:id="rId18"/>
      <p:bold r:id="rId19"/>
      <p:italic r:id="rId20"/>
      <p:boldItalic r:id="rId21"/>
    </p:embeddedFont>
    <p:embeddedFont>
      <p:font typeface="Roboto Bold" charset="0"/>
      <p:regular r:id="rId22"/>
    </p:embeddedFont>
    <p:embeddedFont>
      <p:font typeface="Poppins" charset="0"/>
      <p:regular r:id="rId23"/>
      <p:bold r:id="rId24"/>
      <p:italic r:id="rId25"/>
      <p:boldItalic r:id="rId26"/>
    </p:embeddedFont>
    <p:embeddedFont>
      <p:font typeface="League Spartan" charset="0"/>
      <p:regular r:id="rId27"/>
    </p:embeddedFont>
    <p:embeddedFont>
      <p:font typeface="Inter" charset="0"/>
      <p:regular r:id="rId28"/>
    </p:embeddedFont>
    <p:embeddedFont>
      <p:font typeface="Aptos Narrow" charset="0"/>
      <p:regular r:id="rId29"/>
      <p:bold r:id="rId30"/>
      <p:italic r:id="rId31"/>
      <p:boldItalic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DC25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912" autoAdjust="0"/>
    <p:restoredTop sz="86409" autoAdjust="0"/>
  </p:normalViewPr>
  <p:slideViewPr>
    <p:cSldViewPr>
      <p:cViewPr varScale="1">
        <p:scale>
          <a:sx n="50" d="100"/>
          <a:sy n="50" d="100"/>
        </p:scale>
        <p:origin x="-1118"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heme" Target="theme/theme1.xml"/></Relationships>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7.png"/><Relationship Id="rId6" Type="http://schemas.openxmlformats.org/officeDocument/2006/relationships/image" Target="../media/image13.svg"/><Relationship Id="rId5" Type="http://schemas.openxmlformats.org/officeDocument/2006/relationships/image" Target="../media/image9.pn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1.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1.png"/><Relationship Id="rId6" Type="http://schemas.openxmlformats.org/officeDocument/2006/relationships/image" Target="../media/image13.svg"/><Relationship Id="rId5" Type="http://schemas.openxmlformats.org/officeDocument/2006/relationships/image" Target="../media/image121.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892E2D-E780-4424-974F-0555C57136B9}"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06A8DAD3-4A38-4DAA-8289-C6E174B83841}">
      <dgm:prSet phldrT="[Text]"/>
      <dgm:spPr/>
      <dgm:t>
        <a:bodyPr/>
        <a:lstStyle/>
        <a:p>
          <a:r>
            <a:rPr lang="en-US" dirty="0"/>
            <a:t>Weak clinical governance systems</a:t>
          </a:r>
        </a:p>
      </dgm:t>
    </dgm:pt>
    <dgm:pt modelId="{F0712445-417D-4E04-8D0D-9EDF5EEF53DC}" type="parTrans" cxnId="{2F9F7A22-E016-4F5E-B27D-D7296AA0D840}">
      <dgm:prSet/>
      <dgm:spPr/>
      <dgm:t>
        <a:bodyPr/>
        <a:lstStyle/>
        <a:p>
          <a:endParaRPr lang="en-US"/>
        </a:p>
      </dgm:t>
    </dgm:pt>
    <dgm:pt modelId="{67CB7056-2A0E-498C-90D6-75644D25286E}" type="sibTrans" cxnId="{2F9F7A22-E016-4F5E-B27D-D7296AA0D840}">
      <dgm:prSet/>
      <dgm:spPr/>
      <dgm:t>
        <a:bodyPr/>
        <a:lstStyle/>
        <a:p>
          <a:endParaRPr lang="en-US"/>
        </a:p>
      </dgm:t>
    </dgm:pt>
    <dgm:pt modelId="{55C60642-E019-4BC5-AC38-53282692CDC9}">
      <dgm:prSet phldrT="[Text]"/>
      <dgm:spPr/>
      <dgm:t>
        <a:bodyPr/>
        <a:lstStyle/>
        <a:p>
          <a:r>
            <a:rPr lang="en-US" dirty="0"/>
            <a:t>Poor monitoring of care quality and patient safety indicators
Mortality data and audit findings were not effectively reviewed or escalated</a:t>
          </a:r>
        </a:p>
      </dgm:t>
    </dgm:pt>
    <dgm:pt modelId="{EBFC6940-8AF0-4560-8543-0D397FC0EFD5}" type="parTrans" cxnId="{06F52ACD-588D-4DD1-AEC2-2A86550EF099}">
      <dgm:prSet/>
      <dgm:spPr/>
      <dgm:t>
        <a:bodyPr/>
        <a:lstStyle/>
        <a:p>
          <a:endParaRPr lang="en-US"/>
        </a:p>
      </dgm:t>
    </dgm:pt>
    <dgm:pt modelId="{A78A02E6-0C4B-4555-BFCC-B22F7FF8156D}" type="sibTrans" cxnId="{06F52ACD-588D-4DD1-AEC2-2A86550EF099}">
      <dgm:prSet/>
      <dgm:spPr/>
      <dgm:t>
        <a:bodyPr/>
        <a:lstStyle/>
        <a:p>
          <a:endParaRPr lang="en-US"/>
        </a:p>
      </dgm:t>
    </dgm:pt>
    <dgm:pt modelId="{95529744-7812-4621-9763-F1D491E2C4BE}">
      <dgm:prSet phldrT="[Text]"/>
      <dgm:spPr/>
      <dgm:t>
        <a:bodyPr/>
        <a:lstStyle/>
        <a:p>
          <a:r>
            <a:rPr lang="en-US" dirty="0"/>
            <a:t>Board-level failure</a:t>
          </a:r>
        </a:p>
      </dgm:t>
    </dgm:pt>
    <dgm:pt modelId="{901973D1-8B4E-4CDD-8D9E-D80846827092}" type="parTrans" cxnId="{A7FBBA9F-CB44-40AA-8C0D-2F6D44363B2C}">
      <dgm:prSet/>
      <dgm:spPr/>
      <dgm:t>
        <a:bodyPr/>
        <a:lstStyle/>
        <a:p>
          <a:endParaRPr lang="en-US"/>
        </a:p>
      </dgm:t>
    </dgm:pt>
    <dgm:pt modelId="{BF32FA59-FEEB-448B-9EEC-C10103D585AD}" type="sibTrans" cxnId="{A7FBBA9F-CB44-40AA-8C0D-2F6D44363B2C}">
      <dgm:prSet/>
      <dgm:spPr/>
      <dgm:t>
        <a:bodyPr/>
        <a:lstStyle/>
        <a:p>
          <a:endParaRPr lang="en-US"/>
        </a:p>
      </dgm:t>
    </dgm:pt>
    <dgm:pt modelId="{DF35EF62-1C82-4551-BE93-DC8BC26DFC89}">
      <dgm:prSet phldrT="[Text]"/>
      <dgm:spPr/>
      <dgm:t>
        <a:bodyPr/>
        <a:lstStyle/>
        <a:p>
          <a:r>
            <a:rPr lang="en-US" dirty="0"/>
            <a:t>Leadership </a:t>
          </a:r>
          <a:r>
            <a:rPr lang="en-US" dirty="0" err="1"/>
            <a:t>prioritised</a:t>
          </a:r>
          <a:r>
            <a:rPr lang="en-US" dirty="0"/>
            <a:t> financial targets and Foundation Trust status
Limited challenge and scrutiny of declining care standards (Dower, Moore and </a:t>
          </a:r>
          <a:r>
            <a:rPr lang="en-US" dirty="0" err="1"/>
            <a:t>Langelier</a:t>
          </a:r>
          <a:r>
            <a:rPr lang="en-US" dirty="0"/>
            <a:t>, 2013)</a:t>
          </a:r>
        </a:p>
      </dgm:t>
    </dgm:pt>
    <dgm:pt modelId="{5582F40E-1D6A-4133-8201-55CBD71EE3E0}" type="parTrans" cxnId="{CC51A97E-FB7A-4B6B-89F2-3E964680637F}">
      <dgm:prSet/>
      <dgm:spPr/>
      <dgm:t>
        <a:bodyPr/>
        <a:lstStyle/>
        <a:p>
          <a:endParaRPr lang="en-US"/>
        </a:p>
      </dgm:t>
    </dgm:pt>
    <dgm:pt modelId="{FF380E72-D5FF-486D-A88C-753175F91AB3}" type="sibTrans" cxnId="{CC51A97E-FB7A-4B6B-89F2-3E964680637F}">
      <dgm:prSet/>
      <dgm:spPr/>
      <dgm:t>
        <a:bodyPr/>
        <a:lstStyle/>
        <a:p>
          <a:endParaRPr lang="en-US"/>
        </a:p>
      </dgm:t>
    </dgm:pt>
    <dgm:pt modelId="{30F6863D-2C2E-4788-B986-C3E231295605}">
      <dgm:prSet phldrT="[Text]"/>
      <dgm:spPr/>
      <dgm:t>
        <a:bodyPr/>
        <a:lstStyle/>
        <a:p>
          <a:r>
            <a:rPr lang="en-US" dirty="0"/>
            <a:t>Ineffective reporting and learning systems</a:t>
          </a:r>
        </a:p>
      </dgm:t>
    </dgm:pt>
    <dgm:pt modelId="{6AA6321B-96D1-415E-A75D-FFE8BF5D4B6D}" type="parTrans" cxnId="{337F1EC9-A98F-4355-8C54-CAA28CEE4BD9}">
      <dgm:prSet/>
      <dgm:spPr/>
      <dgm:t>
        <a:bodyPr/>
        <a:lstStyle/>
        <a:p>
          <a:endParaRPr lang="en-US"/>
        </a:p>
      </dgm:t>
    </dgm:pt>
    <dgm:pt modelId="{2842812A-6F06-479C-8D9A-8E2ADC4609BC}" type="sibTrans" cxnId="{337F1EC9-A98F-4355-8C54-CAA28CEE4BD9}">
      <dgm:prSet/>
      <dgm:spPr/>
      <dgm:t>
        <a:bodyPr/>
        <a:lstStyle/>
        <a:p>
          <a:endParaRPr lang="en-US"/>
        </a:p>
      </dgm:t>
    </dgm:pt>
    <dgm:pt modelId="{18E946BA-D893-4A97-8813-7BFF3B6E8F36}">
      <dgm:prSet phldrT="[Text]"/>
      <dgm:spPr/>
      <dgm:t>
        <a:bodyPr/>
        <a:lstStyle/>
        <a:p>
          <a:r>
            <a:rPr lang="en-US" dirty="0"/>
            <a:t>Culture of fear and defensiveness</a:t>
          </a:r>
        </a:p>
      </dgm:t>
    </dgm:pt>
    <dgm:pt modelId="{EBFBD9AF-0D38-4CCB-A6B0-909AD73D51E5}" type="parTrans" cxnId="{1C814A18-BD1E-4AC3-B2BA-3A1243C9F4E6}">
      <dgm:prSet/>
      <dgm:spPr/>
      <dgm:t>
        <a:bodyPr/>
        <a:lstStyle/>
        <a:p>
          <a:endParaRPr lang="en-US"/>
        </a:p>
      </dgm:t>
    </dgm:pt>
    <dgm:pt modelId="{8ED2C77B-A3C6-4C02-B958-B9E5C8528181}" type="sibTrans" cxnId="{1C814A18-BD1E-4AC3-B2BA-3A1243C9F4E6}">
      <dgm:prSet/>
      <dgm:spPr/>
      <dgm:t>
        <a:bodyPr/>
        <a:lstStyle/>
        <a:p>
          <a:endParaRPr lang="en-US"/>
        </a:p>
      </dgm:t>
    </dgm:pt>
    <dgm:pt modelId="{30956AE5-97B1-4C88-88BB-7B41CCA983BF}">
      <dgm:prSet phldrT="[Text]"/>
      <dgm:spPr/>
      <dgm:t>
        <a:bodyPr/>
        <a:lstStyle/>
        <a:p>
          <a:r>
            <a:rPr lang="en-US" dirty="0"/>
            <a:t>Staff felt unable to raise concerns safely
Poor standards became </a:t>
          </a:r>
          <a:r>
            <a:rPr lang="en-US" dirty="0" err="1"/>
            <a:t>normalised</a:t>
          </a:r>
          <a:r>
            <a:rPr lang="en-US" dirty="0"/>
            <a:t> rather than addressed</a:t>
          </a:r>
        </a:p>
      </dgm:t>
    </dgm:pt>
    <dgm:pt modelId="{2A78E795-C1B6-47BF-9F41-13E564EC7BDD}" type="parTrans" cxnId="{0D0557F0-6A44-4D09-8BEF-F94429272B0B}">
      <dgm:prSet/>
      <dgm:spPr/>
      <dgm:t>
        <a:bodyPr/>
        <a:lstStyle/>
        <a:p>
          <a:endParaRPr lang="en-US"/>
        </a:p>
      </dgm:t>
    </dgm:pt>
    <dgm:pt modelId="{B7894E1F-9878-4E1D-B298-658BCE4924D7}" type="sibTrans" cxnId="{0D0557F0-6A44-4D09-8BEF-F94429272B0B}">
      <dgm:prSet/>
      <dgm:spPr/>
      <dgm:t>
        <a:bodyPr/>
        <a:lstStyle/>
        <a:p>
          <a:endParaRPr lang="en-US"/>
        </a:p>
      </dgm:t>
    </dgm:pt>
    <dgm:pt modelId="{06B73AAB-3F83-4F20-838F-AD33554494E7}">
      <dgm:prSet phldrT="[Text]" phldr="1"/>
      <dgm:spPr/>
      <dgm:t>
        <a:bodyPr/>
        <a:lstStyle/>
        <a:p>
          <a:endParaRPr lang="en-US"/>
        </a:p>
      </dgm:t>
    </dgm:pt>
    <dgm:pt modelId="{F8EABF48-8530-4B65-AB96-505794128C05}" type="parTrans" cxnId="{3BB6F4FA-F224-4081-A29D-598A06D138D0}">
      <dgm:prSet/>
      <dgm:spPr/>
      <dgm:t>
        <a:bodyPr/>
        <a:lstStyle/>
        <a:p>
          <a:endParaRPr lang="en-US"/>
        </a:p>
      </dgm:t>
    </dgm:pt>
    <dgm:pt modelId="{34D11DF5-90B0-4CBD-8AF3-0AFB549A0FAC}" type="sibTrans" cxnId="{3BB6F4FA-F224-4081-A29D-598A06D138D0}">
      <dgm:prSet/>
      <dgm:spPr/>
      <dgm:t>
        <a:bodyPr/>
        <a:lstStyle/>
        <a:p>
          <a:endParaRPr lang="en-US"/>
        </a:p>
      </dgm:t>
    </dgm:pt>
    <dgm:pt modelId="{258A5AFF-F927-4F3A-8FC7-ACA5FECC3002}">
      <dgm:prSet phldrT="[Text]"/>
      <dgm:spPr/>
      <dgm:t>
        <a:bodyPr/>
        <a:lstStyle/>
        <a:p>
          <a:r>
            <a:rPr lang="en-US"/>
            <a:t>Complaints and incident reports were not used to drive improvement
Lack of transparency and openness in sharing concerns</a:t>
          </a:r>
          <a:endParaRPr lang="en-US" dirty="0"/>
        </a:p>
      </dgm:t>
    </dgm:pt>
    <dgm:pt modelId="{BC411A4B-04F5-4A57-8242-066C5317AAAE}" type="parTrans" cxnId="{76AA7107-637E-44E5-BCCB-3FA577AEAC9E}">
      <dgm:prSet/>
      <dgm:spPr/>
      <dgm:t>
        <a:bodyPr/>
        <a:lstStyle/>
        <a:p>
          <a:endParaRPr lang="en-US"/>
        </a:p>
      </dgm:t>
    </dgm:pt>
    <dgm:pt modelId="{EF521B1F-07A7-4568-818C-6B60DED7004E}" type="sibTrans" cxnId="{76AA7107-637E-44E5-BCCB-3FA577AEAC9E}">
      <dgm:prSet/>
      <dgm:spPr/>
      <dgm:t>
        <a:bodyPr/>
        <a:lstStyle/>
        <a:p>
          <a:endParaRPr lang="en-US"/>
        </a:p>
      </dgm:t>
    </dgm:pt>
    <dgm:pt modelId="{E8C07E02-63D8-4E6D-A6FC-E002D5F612A7}" type="pres">
      <dgm:prSet presAssocID="{3A892E2D-E780-4424-974F-0555C57136B9}" presName="Name0" presStyleCnt="0">
        <dgm:presLayoutVars>
          <dgm:dir/>
          <dgm:animLvl val="lvl"/>
          <dgm:resizeHandles val="exact"/>
        </dgm:presLayoutVars>
      </dgm:prSet>
      <dgm:spPr/>
      <dgm:t>
        <a:bodyPr/>
        <a:lstStyle/>
        <a:p>
          <a:endParaRPr lang="en-US"/>
        </a:p>
      </dgm:t>
    </dgm:pt>
    <dgm:pt modelId="{04282605-AA9D-47F2-88CC-8640118A44F3}" type="pres">
      <dgm:prSet presAssocID="{06A8DAD3-4A38-4DAA-8289-C6E174B83841}" presName="composite" presStyleCnt="0"/>
      <dgm:spPr/>
    </dgm:pt>
    <dgm:pt modelId="{CC808989-6B5A-48DD-AB71-691F9B4967CD}" type="pres">
      <dgm:prSet presAssocID="{06A8DAD3-4A38-4DAA-8289-C6E174B83841}" presName="parTx" presStyleLbl="alignNode1" presStyleIdx="0" presStyleCnt="4">
        <dgm:presLayoutVars>
          <dgm:chMax val="0"/>
          <dgm:chPref val="0"/>
          <dgm:bulletEnabled val="1"/>
        </dgm:presLayoutVars>
      </dgm:prSet>
      <dgm:spPr/>
      <dgm:t>
        <a:bodyPr/>
        <a:lstStyle/>
        <a:p>
          <a:endParaRPr lang="en-US"/>
        </a:p>
      </dgm:t>
    </dgm:pt>
    <dgm:pt modelId="{3E2A21F9-A3B1-4536-9F67-DF7D7E63383F}" type="pres">
      <dgm:prSet presAssocID="{06A8DAD3-4A38-4DAA-8289-C6E174B83841}" presName="desTx" presStyleLbl="alignAccFollowNode1" presStyleIdx="0" presStyleCnt="4">
        <dgm:presLayoutVars>
          <dgm:bulletEnabled val="1"/>
        </dgm:presLayoutVars>
      </dgm:prSet>
      <dgm:spPr/>
      <dgm:t>
        <a:bodyPr/>
        <a:lstStyle/>
        <a:p>
          <a:endParaRPr lang="en-US"/>
        </a:p>
      </dgm:t>
    </dgm:pt>
    <dgm:pt modelId="{0E285768-5A36-4BAE-AA8C-688EC82A0823}" type="pres">
      <dgm:prSet presAssocID="{67CB7056-2A0E-498C-90D6-75644D25286E}" presName="space" presStyleCnt="0"/>
      <dgm:spPr/>
    </dgm:pt>
    <dgm:pt modelId="{C2AFD202-2CAD-4B64-B609-39886047410E}" type="pres">
      <dgm:prSet presAssocID="{95529744-7812-4621-9763-F1D491E2C4BE}" presName="composite" presStyleCnt="0"/>
      <dgm:spPr/>
    </dgm:pt>
    <dgm:pt modelId="{0C38C431-2DA9-4314-BAF9-A6387C2E1EB2}" type="pres">
      <dgm:prSet presAssocID="{95529744-7812-4621-9763-F1D491E2C4BE}" presName="parTx" presStyleLbl="alignNode1" presStyleIdx="1" presStyleCnt="4">
        <dgm:presLayoutVars>
          <dgm:chMax val="0"/>
          <dgm:chPref val="0"/>
          <dgm:bulletEnabled val="1"/>
        </dgm:presLayoutVars>
      </dgm:prSet>
      <dgm:spPr/>
      <dgm:t>
        <a:bodyPr/>
        <a:lstStyle/>
        <a:p>
          <a:endParaRPr lang="en-US"/>
        </a:p>
      </dgm:t>
    </dgm:pt>
    <dgm:pt modelId="{2C119153-7B19-43CF-A203-5A37651F75AD}" type="pres">
      <dgm:prSet presAssocID="{95529744-7812-4621-9763-F1D491E2C4BE}" presName="desTx" presStyleLbl="alignAccFollowNode1" presStyleIdx="1" presStyleCnt="4">
        <dgm:presLayoutVars>
          <dgm:bulletEnabled val="1"/>
        </dgm:presLayoutVars>
      </dgm:prSet>
      <dgm:spPr/>
      <dgm:t>
        <a:bodyPr/>
        <a:lstStyle/>
        <a:p>
          <a:endParaRPr lang="en-US"/>
        </a:p>
      </dgm:t>
    </dgm:pt>
    <dgm:pt modelId="{22BA083A-3555-428F-822D-14FAB2918C9F}" type="pres">
      <dgm:prSet presAssocID="{BF32FA59-FEEB-448B-9EEC-C10103D585AD}" presName="space" presStyleCnt="0"/>
      <dgm:spPr/>
    </dgm:pt>
    <dgm:pt modelId="{3429B5A8-AEB0-45F8-BAC0-2ABDA7D39682}" type="pres">
      <dgm:prSet presAssocID="{30F6863D-2C2E-4788-B986-C3E231295605}" presName="composite" presStyleCnt="0"/>
      <dgm:spPr/>
    </dgm:pt>
    <dgm:pt modelId="{F2EEC842-6DF7-4553-9EE2-BCC325D77ECF}" type="pres">
      <dgm:prSet presAssocID="{30F6863D-2C2E-4788-B986-C3E231295605}" presName="parTx" presStyleLbl="alignNode1" presStyleIdx="2" presStyleCnt="4">
        <dgm:presLayoutVars>
          <dgm:chMax val="0"/>
          <dgm:chPref val="0"/>
          <dgm:bulletEnabled val="1"/>
        </dgm:presLayoutVars>
      </dgm:prSet>
      <dgm:spPr/>
      <dgm:t>
        <a:bodyPr/>
        <a:lstStyle/>
        <a:p>
          <a:endParaRPr lang="en-US"/>
        </a:p>
      </dgm:t>
    </dgm:pt>
    <dgm:pt modelId="{00BEDB8B-8D17-4F8B-AACB-97277D36FD46}" type="pres">
      <dgm:prSet presAssocID="{30F6863D-2C2E-4788-B986-C3E231295605}" presName="desTx" presStyleLbl="alignAccFollowNode1" presStyleIdx="2" presStyleCnt="4">
        <dgm:presLayoutVars>
          <dgm:bulletEnabled val="1"/>
        </dgm:presLayoutVars>
      </dgm:prSet>
      <dgm:spPr/>
      <dgm:t>
        <a:bodyPr/>
        <a:lstStyle/>
        <a:p>
          <a:endParaRPr lang="en-US"/>
        </a:p>
      </dgm:t>
    </dgm:pt>
    <dgm:pt modelId="{5D63BCF6-7AE3-4867-A57F-6328CC981EDA}" type="pres">
      <dgm:prSet presAssocID="{2842812A-6F06-479C-8D9A-8E2ADC4609BC}" presName="space" presStyleCnt="0"/>
      <dgm:spPr/>
    </dgm:pt>
    <dgm:pt modelId="{4C4DFDD5-0175-400A-8560-A5C7DFA3269D}" type="pres">
      <dgm:prSet presAssocID="{18E946BA-D893-4A97-8813-7BFF3B6E8F36}" presName="composite" presStyleCnt="0"/>
      <dgm:spPr/>
    </dgm:pt>
    <dgm:pt modelId="{FFE06F90-D39F-410D-AFA0-2B11FE9F23CB}" type="pres">
      <dgm:prSet presAssocID="{18E946BA-D893-4A97-8813-7BFF3B6E8F36}" presName="parTx" presStyleLbl="alignNode1" presStyleIdx="3" presStyleCnt="4">
        <dgm:presLayoutVars>
          <dgm:chMax val="0"/>
          <dgm:chPref val="0"/>
          <dgm:bulletEnabled val="1"/>
        </dgm:presLayoutVars>
      </dgm:prSet>
      <dgm:spPr/>
      <dgm:t>
        <a:bodyPr/>
        <a:lstStyle/>
        <a:p>
          <a:endParaRPr lang="en-US"/>
        </a:p>
      </dgm:t>
    </dgm:pt>
    <dgm:pt modelId="{77410995-B1B5-4FEE-9E91-4F66C7565DE6}" type="pres">
      <dgm:prSet presAssocID="{18E946BA-D893-4A97-8813-7BFF3B6E8F36}" presName="desTx" presStyleLbl="alignAccFollowNode1" presStyleIdx="3" presStyleCnt="4">
        <dgm:presLayoutVars>
          <dgm:bulletEnabled val="1"/>
        </dgm:presLayoutVars>
      </dgm:prSet>
      <dgm:spPr/>
      <dgm:t>
        <a:bodyPr/>
        <a:lstStyle/>
        <a:p>
          <a:endParaRPr lang="en-US"/>
        </a:p>
      </dgm:t>
    </dgm:pt>
  </dgm:ptLst>
  <dgm:cxnLst>
    <dgm:cxn modelId="{61894628-A631-4AAA-928C-3AB5A7F2DB00}" type="presOf" srcId="{30F6863D-2C2E-4788-B986-C3E231295605}" destId="{F2EEC842-6DF7-4553-9EE2-BCC325D77ECF}" srcOrd="0" destOrd="0" presId="urn:microsoft.com/office/officeart/2005/8/layout/hList1"/>
    <dgm:cxn modelId="{355DF641-75A7-4FB5-9C71-D9FD7273C5BF}" type="presOf" srcId="{06A8DAD3-4A38-4DAA-8289-C6E174B83841}" destId="{CC808989-6B5A-48DD-AB71-691F9B4967CD}" srcOrd="0" destOrd="0" presId="urn:microsoft.com/office/officeart/2005/8/layout/hList1"/>
    <dgm:cxn modelId="{06F52ACD-588D-4DD1-AEC2-2A86550EF099}" srcId="{06A8DAD3-4A38-4DAA-8289-C6E174B83841}" destId="{55C60642-E019-4BC5-AC38-53282692CDC9}" srcOrd="0" destOrd="0" parTransId="{EBFC6940-8AF0-4560-8543-0D397FC0EFD5}" sibTransId="{A78A02E6-0C4B-4555-BFCC-B22F7FF8156D}"/>
    <dgm:cxn modelId="{934AA889-CFA7-445E-8C93-393807413914}" type="presOf" srcId="{30956AE5-97B1-4C88-88BB-7B41CCA983BF}" destId="{77410995-B1B5-4FEE-9E91-4F66C7565DE6}" srcOrd="0" destOrd="0" presId="urn:microsoft.com/office/officeart/2005/8/layout/hList1"/>
    <dgm:cxn modelId="{1C814A18-BD1E-4AC3-B2BA-3A1243C9F4E6}" srcId="{3A892E2D-E780-4424-974F-0555C57136B9}" destId="{18E946BA-D893-4A97-8813-7BFF3B6E8F36}" srcOrd="3" destOrd="0" parTransId="{EBFBD9AF-0D38-4CCB-A6B0-909AD73D51E5}" sibTransId="{8ED2C77B-A3C6-4C02-B958-B9E5C8528181}"/>
    <dgm:cxn modelId="{2394B516-B503-4B1E-BDEE-6C0A7186FC45}" type="presOf" srcId="{95529744-7812-4621-9763-F1D491E2C4BE}" destId="{0C38C431-2DA9-4314-BAF9-A6387C2E1EB2}" srcOrd="0" destOrd="0" presId="urn:microsoft.com/office/officeart/2005/8/layout/hList1"/>
    <dgm:cxn modelId="{0D0557F0-6A44-4D09-8BEF-F94429272B0B}" srcId="{18E946BA-D893-4A97-8813-7BFF3B6E8F36}" destId="{30956AE5-97B1-4C88-88BB-7B41CCA983BF}" srcOrd="0" destOrd="0" parTransId="{2A78E795-C1B6-47BF-9F41-13E564EC7BDD}" sibTransId="{B7894E1F-9878-4E1D-B298-658BCE4924D7}"/>
    <dgm:cxn modelId="{CF582EEB-D4AC-4165-B157-B0F09B25CBD2}" type="presOf" srcId="{DF35EF62-1C82-4551-BE93-DC8BC26DFC89}" destId="{2C119153-7B19-43CF-A203-5A37651F75AD}" srcOrd="0" destOrd="0" presId="urn:microsoft.com/office/officeart/2005/8/layout/hList1"/>
    <dgm:cxn modelId="{133B5537-6615-4B03-9CF8-CB25B345E1A6}" type="presOf" srcId="{258A5AFF-F927-4F3A-8FC7-ACA5FECC3002}" destId="{00BEDB8B-8D17-4F8B-AACB-97277D36FD46}" srcOrd="0" destOrd="0" presId="urn:microsoft.com/office/officeart/2005/8/layout/hList1"/>
    <dgm:cxn modelId="{76AA7107-637E-44E5-BCCB-3FA577AEAC9E}" srcId="{30F6863D-2C2E-4788-B986-C3E231295605}" destId="{258A5AFF-F927-4F3A-8FC7-ACA5FECC3002}" srcOrd="0" destOrd="0" parTransId="{BC411A4B-04F5-4A57-8242-066C5317AAAE}" sibTransId="{EF521B1F-07A7-4568-818C-6B60DED7004E}"/>
    <dgm:cxn modelId="{CC51A97E-FB7A-4B6B-89F2-3E964680637F}" srcId="{95529744-7812-4621-9763-F1D491E2C4BE}" destId="{DF35EF62-1C82-4551-BE93-DC8BC26DFC89}" srcOrd="0" destOrd="0" parTransId="{5582F40E-1D6A-4133-8201-55CBD71EE3E0}" sibTransId="{FF380E72-D5FF-486D-A88C-753175F91AB3}"/>
    <dgm:cxn modelId="{3BB6F4FA-F224-4081-A29D-598A06D138D0}" srcId="{18E946BA-D893-4A97-8813-7BFF3B6E8F36}" destId="{06B73AAB-3F83-4F20-838F-AD33554494E7}" srcOrd="1" destOrd="0" parTransId="{F8EABF48-8530-4B65-AB96-505794128C05}" sibTransId="{34D11DF5-90B0-4CBD-8AF3-0AFB549A0FAC}"/>
    <dgm:cxn modelId="{F28B2B94-22D0-4BEA-B7C5-EECB6F3D399A}" type="presOf" srcId="{55C60642-E019-4BC5-AC38-53282692CDC9}" destId="{3E2A21F9-A3B1-4536-9F67-DF7D7E63383F}" srcOrd="0" destOrd="0" presId="urn:microsoft.com/office/officeart/2005/8/layout/hList1"/>
    <dgm:cxn modelId="{A7FBBA9F-CB44-40AA-8C0D-2F6D44363B2C}" srcId="{3A892E2D-E780-4424-974F-0555C57136B9}" destId="{95529744-7812-4621-9763-F1D491E2C4BE}" srcOrd="1" destOrd="0" parTransId="{901973D1-8B4E-4CDD-8D9E-D80846827092}" sibTransId="{BF32FA59-FEEB-448B-9EEC-C10103D585AD}"/>
    <dgm:cxn modelId="{CFF3EB9F-8B2A-49EB-A10A-465F35E2A623}" type="presOf" srcId="{06B73AAB-3F83-4F20-838F-AD33554494E7}" destId="{77410995-B1B5-4FEE-9E91-4F66C7565DE6}" srcOrd="0" destOrd="1" presId="urn:microsoft.com/office/officeart/2005/8/layout/hList1"/>
    <dgm:cxn modelId="{0DA69BCB-57EF-465A-8055-2EDEF8443A3D}" type="presOf" srcId="{18E946BA-D893-4A97-8813-7BFF3B6E8F36}" destId="{FFE06F90-D39F-410D-AFA0-2B11FE9F23CB}" srcOrd="0" destOrd="0" presId="urn:microsoft.com/office/officeart/2005/8/layout/hList1"/>
    <dgm:cxn modelId="{2F9F7A22-E016-4F5E-B27D-D7296AA0D840}" srcId="{3A892E2D-E780-4424-974F-0555C57136B9}" destId="{06A8DAD3-4A38-4DAA-8289-C6E174B83841}" srcOrd="0" destOrd="0" parTransId="{F0712445-417D-4E04-8D0D-9EDF5EEF53DC}" sibTransId="{67CB7056-2A0E-498C-90D6-75644D25286E}"/>
    <dgm:cxn modelId="{337F1EC9-A98F-4355-8C54-CAA28CEE4BD9}" srcId="{3A892E2D-E780-4424-974F-0555C57136B9}" destId="{30F6863D-2C2E-4788-B986-C3E231295605}" srcOrd="2" destOrd="0" parTransId="{6AA6321B-96D1-415E-A75D-FFE8BF5D4B6D}" sibTransId="{2842812A-6F06-479C-8D9A-8E2ADC4609BC}"/>
    <dgm:cxn modelId="{A8C44E34-5A99-4227-8582-7280EC39ED07}" type="presOf" srcId="{3A892E2D-E780-4424-974F-0555C57136B9}" destId="{E8C07E02-63D8-4E6D-A6FC-E002D5F612A7}" srcOrd="0" destOrd="0" presId="urn:microsoft.com/office/officeart/2005/8/layout/hList1"/>
    <dgm:cxn modelId="{B6A5A0EB-258B-4471-8B75-F6A720BC977F}" type="presParOf" srcId="{E8C07E02-63D8-4E6D-A6FC-E002D5F612A7}" destId="{04282605-AA9D-47F2-88CC-8640118A44F3}" srcOrd="0" destOrd="0" presId="urn:microsoft.com/office/officeart/2005/8/layout/hList1"/>
    <dgm:cxn modelId="{9F4E9239-64F8-41F1-8F9F-0E18BB446DEC}" type="presParOf" srcId="{04282605-AA9D-47F2-88CC-8640118A44F3}" destId="{CC808989-6B5A-48DD-AB71-691F9B4967CD}" srcOrd="0" destOrd="0" presId="urn:microsoft.com/office/officeart/2005/8/layout/hList1"/>
    <dgm:cxn modelId="{1DE9E35A-FFC7-482B-B175-5058D5ED4A47}" type="presParOf" srcId="{04282605-AA9D-47F2-88CC-8640118A44F3}" destId="{3E2A21F9-A3B1-4536-9F67-DF7D7E63383F}" srcOrd="1" destOrd="0" presId="urn:microsoft.com/office/officeart/2005/8/layout/hList1"/>
    <dgm:cxn modelId="{79A00B68-1D7D-4FDE-8A0E-E4B955594624}" type="presParOf" srcId="{E8C07E02-63D8-4E6D-A6FC-E002D5F612A7}" destId="{0E285768-5A36-4BAE-AA8C-688EC82A0823}" srcOrd="1" destOrd="0" presId="urn:microsoft.com/office/officeart/2005/8/layout/hList1"/>
    <dgm:cxn modelId="{BB167E24-5D40-49F3-81E2-3FC805C7D74C}" type="presParOf" srcId="{E8C07E02-63D8-4E6D-A6FC-E002D5F612A7}" destId="{C2AFD202-2CAD-4B64-B609-39886047410E}" srcOrd="2" destOrd="0" presId="urn:microsoft.com/office/officeart/2005/8/layout/hList1"/>
    <dgm:cxn modelId="{3D39BFB5-9CFF-4BFD-BE9C-C213C698BCE7}" type="presParOf" srcId="{C2AFD202-2CAD-4B64-B609-39886047410E}" destId="{0C38C431-2DA9-4314-BAF9-A6387C2E1EB2}" srcOrd="0" destOrd="0" presId="urn:microsoft.com/office/officeart/2005/8/layout/hList1"/>
    <dgm:cxn modelId="{17240E94-C744-42B9-8BF7-F480575FD01F}" type="presParOf" srcId="{C2AFD202-2CAD-4B64-B609-39886047410E}" destId="{2C119153-7B19-43CF-A203-5A37651F75AD}" srcOrd="1" destOrd="0" presId="urn:microsoft.com/office/officeart/2005/8/layout/hList1"/>
    <dgm:cxn modelId="{4002E527-C22D-4249-8B4D-D57C9F0C8FA4}" type="presParOf" srcId="{E8C07E02-63D8-4E6D-A6FC-E002D5F612A7}" destId="{22BA083A-3555-428F-822D-14FAB2918C9F}" srcOrd="3" destOrd="0" presId="urn:microsoft.com/office/officeart/2005/8/layout/hList1"/>
    <dgm:cxn modelId="{2A082DE0-0B5A-48CC-AE20-110902A0DE4B}" type="presParOf" srcId="{E8C07E02-63D8-4E6D-A6FC-E002D5F612A7}" destId="{3429B5A8-AEB0-45F8-BAC0-2ABDA7D39682}" srcOrd="4" destOrd="0" presId="urn:microsoft.com/office/officeart/2005/8/layout/hList1"/>
    <dgm:cxn modelId="{CF4D6D00-178D-4B6D-8059-CD588C8C353B}" type="presParOf" srcId="{3429B5A8-AEB0-45F8-BAC0-2ABDA7D39682}" destId="{F2EEC842-6DF7-4553-9EE2-BCC325D77ECF}" srcOrd="0" destOrd="0" presId="urn:microsoft.com/office/officeart/2005/8/layout/hList1"/>
    <dgm:cxn modelId="{F9465998-5C03-4A64-901A-D9F77FBA78E1}" type="presParOf" srcId="{3429B5A8-AEB0-45F8-BAC0-2ABDA7D39682}" destId="{00BEDB8B-8D17-4F8B-AACB-97277D36FD46}" srcOrd="1" destOrd="0" presId="urn:microsoft.com/office/officeart/2005/8/layout/hList1"/>
    <dgm:cxn modelId="{5964B4D8-E26F-441E-934B-809AD00075C6}" type="presParOf" srcId="{E8C07E02-63D8-4E6D-A6FC-E002D5F612A7}" destId="{5D63BCF6-7AE3-4867-A57F-6328CC981EDA}" srcOrd="5" destOrd="0" presId="urn:microsoft.com/office/officeart/2005/8/layout/hList1"/>
    <dgm:cxn modelId="{3BCD6C64-EBED-4D48-8242-F69BD9BDDEE1}" type="presParOf" srcId="{E8C07E02-63D8-4E6D-A6FC-E002D5F612A7}" destId="{4C4DFDD5-0175-400A-8560-A5C7DFA3269D}" srcOrd="6" destOrd="0" presId="urn:microsoft.com/office/officeart/2005/8/layout/hList1"/>
    <dgm:cxn modelId="{5DFF08C1-7A17-4B8F-90A5-7D7E007FB2A9}" type="presParOf" srcId="{4C4DFDD5-0175-400A-8560-A5C7DFA3269D}" destId="{FFE06F90-D39F-410D-AFA0-2B11FE9F23CB}" srcOrd="0" destOrd="0" presId="urn:microsoft.com/office/officeart/2005/8/layout/hList1"/>
    <dgm:cxn modelId="{64BC6EDE-F5D3-4ED3-A2D8-124A9FED4FB5}" type="presParOf" srcId="{4C4DFDD5-0175-400A-8560-A5C7DFA3269D}" destId="{77410995-B1B5-4FEE-9E91-4F66C7565DE6}" srcOrd="1" destOrd="0" presId="urn:microsoft.com/office/officeart/2005/8/layout/hList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B653B0-CD5B-4B60-BE5C-122C80864C7C}"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8ED832EC-266E-45A4-859A-E79624A10084}">
      <dgm:prSet/>
      <dgm:spPr/>
      <dgm:t>
        <a:bodyPr/>
        <a:lstStyle/>
        <a:p>
          <a:r>
            <a:rPr lang="en-GB" dirty="0"/>
            <a:t>Abnormal CTG not identified or reported appropriately.</a:t>
          </a:r>
          <a:endParaRPr lang="en-US" dirty="0"/>
        </a:p>
      </dgm:t>
    </dgm:pt>
    <dgm:pt modelId="{4ADC6664-15FF-4963-9C41-F3F24454CFFD}" type="parTrans" cxnId="{77EE3155-97C9-4950-BDA3-DC92C5D19D02}">
      <dgm:prSet/>
      <dgm:spPr/>
      <dgm:t>
        <a:bodyPr/>
        <a:lstStyle/>
        <a:p>
          <a:endParaRPr lang="en-US"/>
        </a:p>
      </dgm:t>
    </dgm:pt>
    <dgm:pt modelId="{A53386DF-5D71-48A8-A0DC-2731D6C7AD73}" type="sibTrans" cxnId="{77EE3155-97C9-4950-BDA3-DC92C5D19D02}">
      <dgm:prSet/>
      <dgm:spPr/>
      <dgm:t>
        <a:bodyPr/>
        <a:lstStyle/>
        <a:p>
          <a:endParaRPr lang="en-US"/>
        </a:p>
      </dgm:t>
    </dgm:pt>
    <dgm:pt modelId="{AE0E684B-961E-46F9-872A-7BB2888DD62E}">
      <dgm:prSet/>
      <dgm:spPr/>
      <dgm:t>
        <a:bodyPr/>
        <a:lstStyle/>
        <a:p>
          <a:r>
            <a:rPr lang="en-GB"/>
            <a:t>The process of escalation was slowed down by poor visibility and cultural obstacles.</a:t>
          </a:r>
          <a:endParaRPr lang="en-US"/>
        </a:p>
      </dgm:t>
    </dgm:pt>
    <dgm:pt modelId="{E5BA5D79-B5AC-4807-899B-95657F6625A9}" type="parTrans" cxnId="{A0A87049-9FDD-4DFA-9EE1-206F62CD60D6}">
      <dgm:prSet/>
      <dgm:spPr/>
      <dgm:t>
        <a:bodyPr/>
        <a:lstStyle/>
        <a:p>
          <a:endParaRPr lang="en-US"/>
        </a:p>
      </dgm:t>
    </dgm:pt>
    <dgm:pt modelId="{B48FB4D2-C897-4D96-A53C-30AA2BBAE469}" type="sibTrans" cxnId="{A0A87049-9FDD-4DFA-9EE1-206F62CD60D6}">
      <dgm:prSet/>
      <dgm:spPr/>
      <dgm:t>
        <a:bodyPr/>
        <a:lstStyle/>
        <a:p>
          <a:endParaRPr lang="en-US"/>
        </a:p>
      </dgm:t>
    </dgm:pt>
    <dgm:pt modelId="{2B31E0B4-9CD7-4E91-84A7-8F98D250C574}">
      <dgm:prSet/>
      <dgm:spPr/>
      <dgm:t>
        <a:bodyPr/>
        <a:lstStyle/>
        <a:p>
          <a:r>
            <a:rPr lang="en-GB" dirty="0"/>
            <a:t>Low levels of senior obstetric provision.</a:t>
          </a:r>
          <a:endParaRPr lang="en-US" dirty="0"/>
        </a:p>
      </dgm:t>
    </dgm:pt>
    <dgm:pt modelId="{8ECE466E-F373-4568-B4AB-0D2DB202E2D4}" type="parTrans" cxnId="{E8F2B2C9-326D-4C73-9906-27CEDE12A7C2}">
      <dgm:prSet/>
      <dgm:spPr/>
      <dgm:t>
        <a:bodyPr/>
        <a:lstStyle/>
        <a:p>
          <a:endParaRPr lang="en-US"/>
        </a:p>
      </dgm:t>
    </dgm:pt>
    <dgm:pt modelId="{6CC32503-18E8-4241-8781-314C89693A8B}" type="sibTrans" cxnId="{E8F2B2C9-326D-4C73-9906-27CEDE12A7C2}">
      <dgm:prSet/>
      <dgm:spPr/>
      <dgm:t>
        <a:bodyPr/>
        <a:lstStyle/>
        <a:p>
          <a:endParaRPr lang="en-US"/>
        </a:p>
      </dgm:t>
    </dgm:pt>
    <dgm:pt modelId="{914DE5D8-C023-4F41-ABA9-60AA2D41E65F}">
      <dgm:prSet/>
      <dgm:spPr/>
      <dgm:t>
        <a:bodyPr/>
        <a:lstStyle/>
        <a:p>
          <a:r>
            <a:rPr lang="en-GB" dirty="0"/>
            <a:t>Past related occurrences were not put into learning.</a:t>
          </a:r>
          <a:endParaRPr lang="en-US" dirty="0"/>
        </a:p>
      </dgm:t>
    </dgm:pt>
    <dgm:pt modelId="{A0DA16F0-1158-4362-BD94-FB3A58FB4E0E}" type="parTrans" cxnId="{2F20B1B1-5124-4B98-BD2B-A3CE9C26EFD8}">
      <dgm:prSet/>
      <dgm:spPr/>
      <dgm:t>
        <a:bodyPr/>
        <a:lstStyle/>
        <a:p>
          <a:endParaRPr lang="en-US"/>
        </a:p>
      </dgm:t>
    </dgm:pt>
    <dgm:pt modelId="{C8404F06-26C8-48E5-B348-B6387FD6268C}" type="sibTrans" cxnId="{2F20B1B1-5124-4B98-BD2B-A3CE9C26EFD8}">
      <dgm:prSet/>
      <dgm:spPr/>
      <dgm:t>
        <a:bodyPr/>
        <a:lstStyle/>
        <a:p>
          <a:endParaRPr lang="en-US"/>
        </a:p>
      </dgm:t>
    </dgm:pt>
    <dgm:pt modelId="{D010FD2F-B191-46EB-925C-822E80E9F2A4}">
      <dgm:prSet/>
      <dgm:spPr/>
      <dgm:t>
        <a:bodyPr/>
        <a:lstStyle/>
        <a:p>
          <a:r>
            <a:rPr lang="en-GB" dirty="0"/>
            <a:t>Frequent synchronisation of failures - preventable deaths and injuries </a:t>
          </a:r>
          <a:r>
            <a:rPr lang="en-US" dirty="0"/>
            <a:t>(</a:t>
          </a:r>
          <a:r>
            <a:rPr lang="en-US" dirty="0" err="1"/>
            <a:t>Montmany</a:t>
          </a:r>
          <a:r>
            <a:rPr lang="en-US" dirty="0"/>
            <a:t> et al., 2016)</a:t>
          </a:r>
          <a:r>
            <a:rPr lang="en-GB" dirty="0"/>
            <a:t>.</a:t>
          </a:r>
          <a:endParaRPr lang="en-US" dirty="0"/>
        </a:p>
      </dgm:t>
    </dgm:pt>
    <dgm:pt modelId="{DF8CF130-6C2E-451E-BEED-075AEA6839CB}" type="parTrans" cxnId="{646979FD-EC21-4EF1-BCDE-216E6C5A45B5}">
      <dgm:prSet/>
      <dgm:spPr/>
      <dgm:t>
        <a:bodyPr/>
        <a:lstStyle/>
        <a:p>
          <a:endParaRPr lang="en-US"/>
        </a:p>
      </dgm:t>
    </dgm:pt>
    <dgm:pt modelId="{07697D23-4C35-4FD2-8D9A-FBE7AEC5A72E}" type="sibTrans" cxnId="{646979FD-EC21-4EF1-BCDE-216E6C5A45B5}">
      <dgm:prSet/>
      <dgm:spPr/>
      <dgm:t>
        <a:bodyPr/>
        <a:lstStyle/>
        <a:p>
          <a:endParaRPr lang="en-US"/>
        </a:p>
      </dgm:t>
    </dgm:pt>
    <dgm:pt modelId="{BEF3119E-BD93-4139-9902-7D4B83DB80AB}" type="pres">
      <dgm:prSet presAssocID="{26B653B0-CD5B-4B60-BE5C-122C80864C7C}" presName="outerComposite" presStyleCnt="0">
        <dgm:presLayoutVars>
          <dgm:chMax val="5"/>
          <dgm:dir/>
          <dgm:resizeHandles val="exact"/>
        </dgm:presLayoutVars>
      </dgm:prSet>
      <dgm:spPr/>
      <dgm:t>
        <a:bodyPr/>
        <a:lstStyle/>
        <a:p>
          <a:endParaRPr lang="en-US"/>
        </a:p>
      </dgm:t>
    </dgm:pt>
    <dgm:pt modelId="{FE91EBA6-EB02-4ED7-99F1-A23F160F129D}" type="pres">
      <dgm:prSet presAssocID="{26B653B0-CD5B-4B60-BE5C-122C80864C7C}" presName="dummyMaxCanvas" presStyleCnt="0">
        <dgm:presLayoutVars/>
      </dgm:prSet>
      <dgm:spPr/>
    </dgm:pt>
    <dgm:pt modelId="{00518BFB-D0E6-4352-BE37-F8619F0567BA}" type="pres">
      <dgm:prSet presAssocID="{26B653B0-CD5B-4B60-BE5C-122C80864C7C}" presName="FiveNodes_1" presStyleLbl="node1" presStyleIdx="0" presStyleCnt="5">
        <dgm:presLayoutVars>
          <dgm:bulletEnabled val="1"/>
        </dgm:presLayoutVars>
      </dgm:prSet>
      <dgm:spPr/>
      <dgm:t>
        <a:bodyPr/>
        <a:lstStyle/>
        <a:p>
          <a:endParaRPr lang="en-US"/>
        </a:p>
      </dgm:t>
    </dgm:pt>
    <dgm:pt modelId="{C7A8F4A0-3C0B-48D9-BA11-39E3108EEEA2}" type="pres">
      <dgm:prSet presAssocID="{26B653B0-CD5B-4B60-BE5C-122C80864C7C}" presName="FiveNodes_2" presStyleLbl="node1" presStyleIdx="1" presStyleCnt="5">
        <dgm:presLayoutVars>
          <dgm:bulletEnabled val="1"/>
        </dgm:presLayoutVars>
      </dgm:prSet>
      <dgm:spPr/>
      <dgm:t>
        <a:bodyPr/>
        <a:lstStyle/>
        <a:p>
          <a:endParaRPr lang="en-US"/>
        </a:p>
      </dgm:t>
    </dgm:pt>
    <dgm:pt modelId="{959F3755-7C22-4A34-B1E4-200341667E91}" type="pres">
      <dgm:prSet presAssocID="{26B653B0-CD5B-4B60-BE5C-122C80864C7C}" presName="FiveNodes_3" presStyleLbl="node1" presStyleIdx="2" presStyleCnt="5">
        <dgm:presLayoutVars>
          <dgm:bulletEnabled val="1"/>
        </dgm:presLayoutVars>
      </dgm:prSet>
      <dgm:spPr/>
      <dgm:t>
        <a:bodyPr/>
        <a:lstStyle/>
        <a:p>
          <a:endParaRPr lang="en-US"/>
        </a:p>
      </dgm:t>
    </dgm:pt>
    <dgm:pt modelId="{7346582C-5EB9-4D90-84B2-AEB1BA6A493C}" type="pres">
      <dgm:prSet presAssocID="{26B653B0-CD5B-4B60-BE5C-122C80864C7C}" presName="FiveNodes_4" presStyleLbl="node1" presStyleIdx="3" presStyleCnt="5">
        <dgm:presLayoutVars>
          <dgm:bulletEnabled val="1"/>
        </dgm:presLayoutVars>
      </dgm:prSet>
      <dgm:spPr/>
      <dgm:t>
        <a:bodyPr/>
        <a:lstStyle/>
        <a:p>
          <a:endParaRPr lang="en-US"/>
        </a:p>
      </dgm:t>
    </dgm:pt>
    <dgm:pt modelId="{1CC4D0CC-81DB-485A-B946-7AEBE48461AA}" type="pres">
      <dgm:prSet presAssocID="{26B653B0-CD5B-4B60-BE5C-122C80864C7C}" presName="FiveNodes_5" presStyleLbl="node1" presStyleIdx="4" presStyleCnt="5">
        <dgm:presLayoutVars>
          <dgm:bulletEnabled val="1"/>
        </dgm:presLayoutVars>
      </dgm:prSet>
      <dgm:spPr/>
      <dgm:t>
        <a:bodyPr/>
        <a:lstStyle/>
        <a:p>
          <a:endParaRPr lang="en-US"/>
        </a:p>
      </dgm:t>
    </dgm:pt>
    <dgm:pt modelId="{1D04BFEF-3A53-448F-80A3-B267F6B93A24}" type="pres">
      <dgm:prSet presAssocID="{26B653B0-CD5B-4B60-BE5C-122C80864C7C}" presName="FiveConn_1-2" presStyleLbl="fgAccFollowNode1" presStyleIdx="0" presStyleCnt="4">
        <dgm:presLayoutVars>
          <dgm:bulletEnabled val="1"/>
        </dgm:presLayoutVars>
      </dgm:prSet>
      <dgm:spPr/>
      <dgm:t>
        <a:bodyPr/>
        <a:lstStyle/>
        <a:p>
          <a:endParaRPr lang="en-US"/>
        </a:p>
      </dgm:t>
    </dgm:pt>
    <dgm:pt modelId="{B8CFD01E-7311-460D-B2EF-1DF7DBB3E2E4}" type="pres">
      <dgm:prSet presAssocID="{26B653B0-CD5B-4B60-BE5C-122C80864C7C}" presName="FiveConn_2-3" presStyleLbl="fgAccFollowNode1" presStyleIdx="1" presStyleCnt="4">
        <dgm:presLayoutVars>
          <dgm:bulletEnabled val="1"/>
        </dgm:presLayoutVars>
      </dgm:prSet>
      <dgm:spPr/>
      <dgm:t>
        <a:bodyPr/>
        <a:lstStyle/>
        <a:p>
          <a:endParaRPr lang="en-US"/>
        </a:p>
      </dgm:t>
    </dgm:pt>
    <dgm:pt modelId="{BDC0F00C-BA31-49A1-BACB-D39BE4A3A52B}" type="pres">
      <dgm:prSet presAssocID="{26B653B0-CD5B-4B60-BE5C-122C80864C7C}" presName="FiveConn_3-4" presStyleLbl="fgAccFollowNode1" presStyleIdx="2" presStyleCnt="4">
        <dgm:presLayoutVars>
          <dgm:bulletEnabled val="1"/>
        </dgm:presLayoutVars>
      </dgm:prSet>
      <dgm:spPr/>
      <dgm:t>
        <a:bodyPr/>
        <a:lstStyle/>
        <a:p>
          <a:endParaRPr lang="en-US"/>
        </a:p>
      </dgm:t>
    </dgm:pt>
    <dgm:pt modelId="{E52F44C3-0C24-4B52-A35B-77AF1191A16D}" type="pres">
      <dgm:prSet presAssocID="{26B653B0-CD5B-4B60-BE5C-122C80864C7C}" presName="FiveConn_4-5" presStyleLbl="fgAccFollowNode1" presStyleIdx="3" presStyleCnt="4">
        <dgm:presLayoutVars>
          <dgm:bulletEnabled val="1"/>
        </dgm:presLayoutVars>
      </dgm:prSet>
      <dgm:spPr/>
      <dgm:t>
        <a:bodyPr/>
        <a:lstStyle/>
        <a:p>
          <a:endParaRPr lang="en-US"/>
        </a:p>
      </dgm:t>
    </dgm:pt>
    <dgm:pt modelId="{4F9B8656-2C95-47C4-B46D-C5E351A86F64}" type="pres">
      <dgm:prSet presAssocID="{26B653B0-CD5B-4B60-BE5C-122C80864C7C}" presName="FiveNodes_1_text" presStyleLbl="node1" presStyleIdx="4" presStyleCnt="5">
        <dgm:presLayoutVars>
          <dgm:bulletEnabled val="1"/>
        </dgm:presLayoutVars>
      </dgm:prSet>
      <dgm:spPr/>
      <dgm:t>
        <a:bodyPr/>
        <a:lstStyle/>
        <a:p>
          <a:endParaRPr lang="en-US"/>
        </a:p>
      </dgm:t>
    </dgm:pt>
    <dgm:pt modelId="{76DD9D02-3938-4BDB-87DE-7E490110BFBB}" type="pres">
      <dgm:prSet presAssocID="{26B653B0-CD5B-4B60-BE5C-122C80864C7C}" presName="FiveNodes_2_text" presStyleLbl="node1" presStyleIdx="4" presStyleCnt="5">
        <dgm:presLayoutVars>
          <dgm:bulletEnabled val="1"/>
        </dgm:presLayoutVars>
      </dgm:prSet>
      <dgm:spPr/>
      <dgm:t>
        <a:bodyPr/>
        <a:lstStyle/>
        <a:p>
          <a:endParaRPr lang="en-US"/>
        </a:p>
      </dgm:t>
    </dgm:pt>
    <dgm:pt modelId="{4EE62DC9-1D0B-4781-BD55-080F95D4CE90}" type="pres">
      <dgm:prSet presAssocID="{26B653B0-CD5B-4B60-BE5C-122C80864C7C}" presName="FiveNodes_3_text" presStyleLbl="node1" presStyleIdx="4" presStyleCnt="5">
        <dgm:presLayoutVars>
          <dgm:bulletEnabled val="1"/>
        </dgm:presLayoutVars>
      </dgm:prSet>
      <dgm:spPr/>
      <dgm:t>
        <a:bodyPr/>
        <a:lstStyle/>
        <a:p>
          <a:endParaRPr lang="en-US"/>
        </a:p>
      </dgm:t>
    </dgm:pt>
    <dgm:pt modelId="{86CB728E-20DF-45BF-88F5-1D268C5BF0CD}" type="pres">
      <dgm:prSet presAssocID="{26B653B0-CD5B-4B60-BE5C-122C80864C7C}" presName="FiveNodes_4_text" presStyleLbl="node1" presStyleIdx="4" presStyleCnt="5">
        <dgm:presLayoutVars>
          <dgm:bulletEnabled val="1"/>
        </dgm:presLayoutVars>
      </dgm:prSet>
      <dgm:spPr/>
      <dgm:t>
        <a:bodyPr/>
        <a:lstStyle/>
        <a:p>
          <a:endParaRPr lang="en-US"/>
        </a:p>
      </dgm:t>
    </dgm:pt>
    <dgm:pt modelId="{8DD7664D-E1AB-4DB0-AA88-7969CD68B03F}" type="pres">
      <dgm:prSet presAssocID="{26B653B0-CD5B-4B60-BE5C-122C80864C7C}" presName="FiveNodes_5_text" presStyleLbl="node1" presStyleIdx="4" presStyleCnt="5">
        <dgm:presLayoutVars>
          <dgm:bulletEnabled val="1"/>
        </dgm:presLayoutVars>
      </dgm:prSet>
      <dgm:spPr/>
      <dgm:t>
        <a:bodyPr/>
        <a:lstStyle/>
        <a:p>
          <a:endParaRPr lang="en-US"/>
        </a:p>
      </dgm:t>
    </dgm:pt>
  </dgm:ptLst>
  <dgm:cxnLst>
    <dgm:cxn modelId="{25226CD9-561D-4D29-BB7C-0D5192737D51}" type="presOf" srcId="{B48FB4D2-C897-4D96-A53C-30AA2BBAE469}" destId="{B8CFD01E-7311-460D-B2EF-1DF7DBB3E2E4}" srcOrd="0" destOrd="0" presId="urn:microsoft.com/office/officeart/2005/8/layout/vProcess5"/>
    <dgm:cxn modelId="{ED2B1FD1-A45F-4B81-92EA-8FD4E8C73413}" type="presOf" srcId="{2B31E0B4-9CD7-4E91-84A7-8F98D250C574}" destId="{959F3755-7C22-4A34-B1E4-200341667E91}" srcOrd="0" destOrd="0" presId="urn:microsoft.com/office/officeart/2005/8/layout/vProcess5"/>
    <dgm:cxn modelId="{59CA9CBC-EF91-4ABC-9852-9F8D4EAE08C6}" type="presOf" srcId="{914DE5D8-C023-4F41-ABA9-60AA2D41E65F}" destId="{86CB728E-20DF-45BF-88F5-1D268C5BF0CD}" srcOrd="1" destOrd="0" presId="urn:microsoft.com/office/officeart/2005/8/layout/vProcess5"/>
    <dgm:cxn modelId="{2DAF68DA-3BC9-4390-96D2-2BC454F32A6E}" type="presOf" srcId="{6CC32503-18E8-4241-8781-314C89693A8B}" destId="{BDC0F00C-BA31-49A1-BACB-D39BE4A3A52B}" srcOrd="0" destOrd="0" presId="urn:microsoft.com/office/officeart/2005/8/layout/vProcess5"/>
    <dgm:cxn modelId="{E8F2B2C9-326D-4C73-9906-27CEDE12A7C2}" srcId="{26B653B0-CD5B-4B60-BE5C-122C80864C7C}" destId="{2B31E0B4-9CD7-4E91-84A7-8F98D250C574}" srcOrd="2" destOrd="0" parTransId="{8ECE466E-F373-4568-B4AB-0D2DB202E2D4}" sibTransId="{6CC32503-18E8-4241-8781-314C89693A8B}"/>
    <dgm:cxn modelId="{8FA74396-C69A-41C8-9FFC-6C2F85979EA2}" type="presOf" srcId="{8ED832EC-266E-45A4-859A-E79624A10084}" destId="{00518BFB-D0E6-4352-BE37-F8619F0567BA}" srcOrd="0" destOrd="0" presId="urn:microsoft.com/office/officeart/2005/8/layout/vProcess5"/>
    <dgm:cxn modelId="{4D757BC2-4A8F-4A66-A35F-94AD2012BCB5}" type="presOf" srcId="{26B653B0-CD5B-4B60-BE5C-122C80864C7C}" destId="{BEF3119E-BD93-4139-9902-7D4B83DB80AB}" srcOrd="0" destOrd="0" presId="urn:microsoft.com/office/officeart/2005/8/layout/vProcess5"/>
    <dgm:cxn modelId="{9DE058D2-AE1C-4210-AD1D-21CE71E711CB}" type="presOf" srcId="{914DE5D8-C023-4F41-ABA9-60AA2D41E65F}" destId="{7346582C-5EB9-4D90-84B2-AEB1BA6A493C}" srcOrd="0" destOrd="0" presId="urn:microsoft.com/office/officeart/2005/8/layout/vProcess5"/>
    <dgm:cxn modelId="{A0A87049-9FDD-4DFA-9EE1-206F62CD60D6}" srcId="{26B653B0-CD5B-4B60-BE5C-122C80864C7C}" destId="{AE0E684B-961E-46F9-872A-7BB2888DD62E}" srcOrd="1" destOrd="0" parTransId="{E5BA5D79-B5AC-4807-899B-95657F6625A9}" sibTransId="{B48FB4D2-C897-4D96-A53C-30AA2BBAE469}"/>
    <dgm:cxn modelId="{6D48CDAC-7D91-4187-9E97-D24A2794EE11}" type="presOf" srcId="{D010FD2F-B191-46EB-925C-822E80E9F2A4}" destId="{1CC4D0CC-81DB-485A-B946-7AEBE48461AA}" srcOrd="0" destOrd="0" presId="urn:microsoft.com/office/officeart/2005/8/layout/vProcess5"/>
    <dgm:cxn modelId="{AA9FDDB2-D8E7-422D-8F6C-AA38AABB35AE}" type="presOf" srcId="{A53386DF-5D71-48A8-A0DC-2731D6C7AD73}" destId="{1D04BFEF-3A53-448F-80A3-B267F6B93A24}" srcOrd="0" destOrd="0" presId="urn:microsoft.com/office/officeart/2005/8/layout/vProcess5"/>
    <dgm:cxn modelId="{48324116-D5DB-4E26-B9B5-5F539DEAF474}" type="presOf" srcId="{2B31E0B4-9CD7-4E91-84A7-8F98D250C574}" destId="{4EE62DC9-1D0B-4781-BD55-080F95D4CE90}" srcOrd="1" destOrd="0" presId="urn:microsoft.com/office/officeart/2005/8/layout/vProcess5"/>
    <dgm:cxn modelId="{8915111C-4222-4808-926F-37E4DC8C1861}" type="presOf" srcId="{AE0E684B-961E-46F9-872A-7BB2888DD62E}" destId="{C7A8F4A0-3C0B-48D9-BA11-39E3108EEEA2}" srcOrd="0" destOrd="0" presId="urn:microsoft.com/office/officeart/2005/8/layout/vProcess5"/>
    <dgm:cxn modelId="{BE1D9E62-1D93-495A-8B89-E0F6589470BF}" type="presOf" srcId="{C8404F06-26C8-48E5-B348-B6387FD6268C}" destId="{E52F44C3-0C24-4B52-A35B-77AF1191A16D}" srcOrd="0" destOrd="0" presId="urn:microsoft.com/office/officeart/2005/8/layout/vProcess5"/>
    <dgm:cxn modelId="{646979FD-EC21-4EF1-BCDE-216E6C5A45B5}" srcId="{26B653B0-CD5B-4B60-BE5C-122C80864C7C}" destId="{D010FD2F-B191-46EB-925C-822E80E9F2A4}" srcOrd="4" destOrd="0" parTransId="{DF8CF130-6C2E-451E-BEED-075AEA6839CB}" sibTransId="{07697D23-4C35-4FD2-8D9A-FBE7AEC5A72E}"/>
    <dgm:cxn modelId="{F32DD4BA-277A-4D49-A4E7-7D57CF0FBA67}" type="presOf" srcId="{D010FD2F-B191-46EB-925C-822E80E9F2A4}" destId="{8DD7664D-E1AB-4DB0-AA88-7969CD68B03F}" srcOrd="1" destOrd="0" presId="urn:microsoft.com/office/officeart/2005/8/layout/vProcess5"/>
    <dgm:cxn modelId="{2F20B1B1-5124-4B98-BD2B-A3CE9C26EFD8}" srcId="{26B653B0-CD5B-4B60-BE5C-122C80864C7C}" destId="{914DE5D8-C023-4F41-ABA9-60AA2D41E65F}" srcOrd="3" destOrd="0" parTransId="{A0DA16F0-1158-4362-BD94-FB3A58FB4E0E}" sibTransId="{C8404F06-26C8-48E5-B348-B6387FD6268C}"/>
    <dgm:cxn modelId="{EC2FC505-D317-43C2-8EFD-6FD46C4BA5A6}" type="presOf" srcId="{AE0E684B-961E-46F9-872A-7BB2888DD62E}" destId="{76DD9D02-3938-4BDB-87DE-7E490110BFBB}" srcOrd="1" destOrd="0" presId="urn:microsoft.com/office/officeart/2005/8/layout/vProcess5"/>
    <dgm:cxn modelId="{2DA1F884-ECA6-42CB-8C89-6FBC1F2FB462}" type="presOf" srcId="{8ED832EC-266E-45A4-859A-E79624A10084}" destId="{4F9B8656-2C95-47C4-B46D-C5E351A86F64}" srcOrd="1" destOrd="0" presId="urn:microsoft.com/office/officeart/2005/8/layout/vProcess5"/>
    <dgm:cxn modelId="{77EE3155-97C9-4950-BDA3-DC92C5D19D02}" srcId="{26B653B0-CD5B-4B60-BE5C-122C80864C7C}" destId="{8ED832EC-266E-45A4-859A-E79624A10084}" srcOrd="0" destOrd="0" parTransId="{4ADC6664-15FF-4963-9C41-F3F24454CFFD}" sibTransId="{A53386DF-5D71-48A8-A0DC-2731D6C7AD73}"/>
    <dgm:cxn modelId="{80593038-0CEA-4723-B077-C0E723FE7934}" type="presParOf" srcId="{BEF3119E-BD93-4139-9902-7D4B83DB80AB}" destId="{FE91EBA6-EB02-4ED7-99F1-A23F160F129D}" srcOrd="0" destOrd="0" presId="urn:microsoft.com/office/officeart/2005/8/layout/vProcess5"/>
    <dgm:cxn modelId="{0BE0C1B2-186E-43CC-BC9E-A110EBF66A4E}" type="presParOf" srcId="{BEF3119E-BD93-4139-9902-7D4B83DB80AB}" destId="{00518BFB-D0E6-4352-BE37-F8619F0567BA}" srcOrd="1" destOrd="0" presId="urn:microsoft.com/office/officeart/2005/8/layout/vProcess5"/>
    <dgm:cxn modelId="{534A5E64-DD4F-4445-AF08-A17160688B92}" type="presParOf" srcId="{BEF3119E-BD93-4139-9902-7D4B83DB80AB}" destId="{C7A8F4A0-3C0B-48D9-BA11-39E3108EEEA2}" srcOrd="2" destOrd="0" presId="urn:microsoft.com/office/officeart/2005/8/layout/vProcess5"/>
    <dgm:cxn modelId="{8F4D2711-DFD6-49BB-BA41-9EFDBCBAE7CC}" type="presParOf" srcId="{BEF3119E-BD93-4139-9902-7D4B83DB80AB}" destId="{959F3755-7C22-4A34-B1E4-200341667E91}" srcOrd="3" destOrd="0" presId="urn:microsoft.com/office/officeart/2005/8/layout/vProcess5"/>
    <dgm:cxn modelId="{CADF8E18-1804-4CB6-B884-804EA3D621A4}" type="presParOf" srcId="{BEF3119E-BD93-4139-9902-7D4B83DB80AB}" destId="{7346582C-5EB9-4D90-84B2-AEB1BA6A493C}" srcOrd="4" destOrd="0" presId="urn:microsoft.com/office/officeart/2005/8/layout/vProcess5"/>
    <dgm:cxn modelId="{BA8DB607-D98B-46F1-92C9-8004BF2C57B5}" type="presParOf" srcId="{BEF3119E-BD93-4139-9902-7D4B83DB80AB}" destId="{1CC4D0CC-81DB-485A-B946-7AEBE48461AA}" srcOrd="5" destOrd="0" presId="urn:microsoft.com/office/officeart/2005/8/layout/vProcess5"/>
    <dgm:cxn modelId="{27D62FF0-D3E9-4401-8BFB-3C4B976D2B15}" type="presParOf" srcId="{BEF3119E-BD93-4139-9902-7D4B83DB80AB}" destId="{1D04BFEF-3A53-448F-80A3-B267F6B93A24}" srcOrd="6" destOrd="0" presId="urn:microsoft.com/office/officeart/2005/8/layout/vProcess5"/>
    <dgm:cxn modelId="{7C4A0FDA-1B19-43AC-AF05-136FF195360F}" type="presParOf" srcId="{BEF3119E-BD93-4139-9902-7D4B83DB80AB}" destId="{B8CFD01E-7311-460D-B2EF-1DF7DBB3E2E4}" srcOrd="7" destOrd="0" presId="urn:microsoft.com/office/officeart/2005/8/layout/vProcess5"/>
    <dgm:cxn modelId="{EE09BC5D-E4B2-4C06-BAA8-98DAAAB95895}" type="presParOf" srcId="{BEF3119E-BD93-4139-9902-7D4B83DB80AB}" destId="{BDC0F00C-BA31-49A1-BACB-D39BE4A3A52B}" srcOrd="8" destOrd="0" presId="urn:microsoft.com/office/officeart/2005/8/layout/vProcess5"/>
    <dgm:cxn modelId="{0574F091-15AD-49C0-A7CC-28EE8E082ECE}" type="presParOf" srcId="{BEF3119E-BD93-4139-9902-7D4B83DB80AB}" destId="{E52F44C3-0C24-4B52-A35B-77AF1191A16D}" srcOrd="9" destOrd="0" presId="urn:microsoft.com/office/officeart/2005/8/layout/vProcess5"/>
    <dgm:cxn modelId="{BDEEAC87-B3FC-4935-A3F4-8CF7FE2B8FEC}" type="presParOf" srcId="{BEF3119E-BD93-4139-9902-7D4B83DB80AB}" destId="{4F9B8656-2C95-47C4-B46D-C5E351A86F64}" srcOrd="10" destOrd="0" presId="urn:microsoft.com/office/officeart/2005/8/layout/vProcess5"/>
    <dgm:cxn modelId="{E5763051-81B0-4B11-A864-A62410DE5353}" type="presParOf" srcId="{BEF3119E-BD93-4139-9902-7D4B83DB80AB}" destId="{76DD9D02-3938-4BDB-87DE-7E490110BFBB}" srcOrd="11" destOrd="0" presId="urn:microsoft.com/office/officeart/2005/8/layout/vProcess5"/>
    <dgm:cxn modelId="{3F5B1FF3-B7AC-4E7C-BAC6-5A347263D6A1}" type="presParOf" srcId="{BEF3119E-BD93-4139-9902-7D4B83DB80AB}" destId="{4EE62DC9-1D0B-4781-BD55-080F95D4CE90}" srcOrd="12" destOrd="0" presId="urn:microsoft.com/office/officeart/2005/8/layout/vProcess5"/>
    <dgm:cxn modelId="{94ED2372-51A7-4DFB-888C-3E64230DD943}" type="presParOf" srcId="{BEF3119E-BD93-4139-9902-7D4B83DB80AB}" destId="{86CB728E-20DF-45BF-88F5-1D268C5BF0CD}" srcOrd="13" destOrd="0" presId="urn:microsoft.com/office/officeart/2005/8/layout/vProcess5"/>
    <dgm:cxn modelId="{43EDF843-283F-4933-92C1-D2D4A6F62088}" type="presParOf" srcId="{BEF3119E-BD93-4139-9902-7D4B83DB80AB}" destId="{8DD7664D-E1AB-4DB0-AA88-7969CD68B03F}" srcOrd="14" destOrd="0" presId="urn:microsoft.com/office/officeart/2005/8/layout/vProcess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9F37E4-ADB5-496E-802B-2B8FB7A1B992}"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95C269C6-7032-4D38-BCA3-3F8AEF5967C7}">
      <dgm:prSet/>
      <dgm:spPr/>
      <dgm:t>
        <a:bodyPr/>
        <a:lstStyle/>
        <a:p>
          <a:pPr>
            <a:lnSpc>
              <a:spcPct val="100000"/>
            </a:lnSpc>
          </a:pPr>
          <a:r>
            <a:rPr lang="en-US" dirty="0"/>
            <a:t>A combination of system failures that interacted, rather than individual clinical errors, caused harm.</a:t>
          </a:r>
        </a:p>
      </dgm:t>
    </dgm:pt>
    <dgm:pt modelId="{E08E97AB-CDD5-4C2A-BDFA-7C7CFAC2681A}" type="parTrans" cxnId="{E00B8564-0181-4751-A9DD-03CF6C5D9A4D}">
      <dgm:prSet/>
      <dgm:spPr/>
      <dgm:t>
        <a:bodyPr/>
        <a:lstStyle/>
        <a:p>
          <a:endParaRPr lang="en-US"/>
        </a:p>
      </dgm:t>
    </dgm:pt>
    <dgm:pt modelId="{DA333BE8-00ED-4AE4-A62A-231F576C6A66}" type="sibTrans" cxnId="{E00B8564-0181-4751-A9DD-03CF6C5D9A4D}">
      <dgm:prSet/>
      <dgm:spPr/>
      <dgm:t>
        <a:bodyPr/>
        <a:lstStyle/>
        <a:p>
          <a:pPr>
            <a:lnSpc>
              <a:spcPct val="100000"/>
            </a:lnSpc>
          </a:pPr>
          <a:endParaRPr lang="en-US"/>
        </a:p>
      </dgm:t>
    </dgm:pt>
    <dgm:pt modelId="{1DD2D955-1261-4C38-82ED-6B244C01179E}">
      <dgm:prSet/>
      <dgm:spPr/>
      <dgm:t>
        <a:bodyPr/>
        <a:lstStyle/>
        <a:p>
          <a:pPr>
            <a:lnSpc>
              <a:spcPct val="100000"/>
            </a:lnSpc>
          </a:pPr>
          <a:r>
            <a:rPr lang="en-US" dirty="0"/>
            <a:t>Several feeble obstacles came in line.</a:t>
          </a:r>
        </a:p>
      </dgm:t>
    </dgm:pt>
    <dgm:pt modelId="{FC35971F-37FF-4D71-AF6E-F6FADDBAEE24}" type="parTrans" cxnId="{E6668189-C199-47C2-B08C-0BA98023046E}">
      <dgm:prSet/>
      <dgm:spPr/>
      <dgm:t>
        <a:bodyPr/>
        <a:lstStyle/>
        <a:p>
          <a:endParaRPr lang="en-US"/>
        </a:p>
      </dgm:t>
    </dgm:pt>
    <dgm:pt modelId="{CE61503B-A674-4158-991F-4C00CC25A587}" type="sibTrans" cxnId="{E6668189-C199-47C2-B08C-0BA98023046E}">
      <dgm:prSet/>
      <dgm:spPr/>
      <dgm:t>
        <a:bodyPr/>
        <a:lstStyle/>
        <a:p>
          <a:pPr>
            <a:lnSpc>
              <a:spcPct val="100000"/>
            </a:lnSpc>
          </a:pPr>
          <a:endParaRPr lang="en-US"/>
        </a:p>
      </dgm:t>
    </dgm:pt>
    <dgm:pt modelId="{F05EA093-062F-49A4-9556-E1EFDC5D2C38}">
      <dgm:prSet/>
      <dgm:spPr/>
      <dgm:t>
        <a:bodyPr/>
        <a:lstStyle/>
        <a:p>
          <a:pPr>
            <a:lnSpc>
              <a:spcPct val="100000"/>
            </a:lnSpc>
          </a:pPr>
          <a:r>
            <a:rPr lang="en-US" dirty="0"/>
            <a:t>Clinical risks were enhanced by governance and culture (</a:t>
          </a:r>
          <a:r>
            <a:rPr lang="en-US" dirty="0" err="1"/>
            <a:t>Prenestini</a:t>
          </a:r>
          <a:r>
            <a:rPr lang="en-US" dirty="0"/>
            <a:t> et al., 2015).</a:t>
          </a:r>
        </a:p>
      </dgm:t>
    </dgm:pt>
    <dgm:pt modelId="{A67247EF-B825-4639-A50A-D310EF345105}" type="parTrans" cxnId="{48C827DC-5FD3-4B0F-8D4C-4C51BED724D4}">
      <dgm:prSet/>
      <dgm:spPr/>
      <dgm:t>
        <a:bodyPr/>
        <a:lstStyle/>
        <a:p>
          <a:endParaRPr lang="en-US"/>
        </a:p>
      </dgm:t>
    </dgm:pt>
    <dgm:pt modelId="{81E80F4A-4403-494C-918E-FF72609AE6C5}" type="sibTrans" cxnId="{48C827DC-5FD3-4B0F-8D4C-4C51BED724D4}">
      <dgm:prSet/>
      <dgm:spPr/>
      <dgm:t>
        <a:bodyPr/>
        <a:lstStyle/>
        <a:p>
          <a:pPr>
            <a:lnSpc>
              <a:spcPct val="100000"/>
            </a:lnSpc>
          </a:pPr>
          <a:endParaRPr lang="en-US"/>
        </a:p>
      </dgm:t>
    </dgm:pt>
    <dgm:pt modelId="{2ED6EA79-A2C6-4DC6-B03B-279442E85470}">
      <dgm:prSet/>
      <dgm:spPr/>
      <dgm:t>
        <a:bodyPr/>
        <a:lstStyle/>
        <a:p>
          <a:pPr>
            <a:lnSpc>
              <a:spcPct val="100000"/>
            </a:lnSpc>
          </a:pPr>
          <a:r>
            <a:rPr lang="en-US" dirty="0"/>
            <a:t>Absence of learning provided an opportunity to practice in an unsafe way.</a:t>
          </a:r>
        </a:p>
      </dgm:t>
    </dgm:pt>
    <dgm:pt modelId="{602FFBF4-1087-47FD-8BE2-54BDA70A236C}" type="parTrans" cxnId="{D53F20A4-90F3-4B43-B1A0-B5AD1BAB6003}">
      <dgm:prSet/>
      <dgm:spPr/>
      <dgm:t>
        <a:bodyPr/>
        <a:lstStyle/>
        <a:p>
          <a:endParaRPr lang="en-US"/>
        </a:p>
      </dgm:t>
    </dgm:pt>
    <dgm:pt modelId="{6C4517BC-6062-4009-8DC2-06BE4CC009B0}" type="sibTrans" cxnId="{D53F20A4-90F3-4B43-B1A0-B5AD1BAB6003}">
      <dgm:prSet/>
      <dgm:spPr/>
      <dgm:t>
        <a:bodyPr/>
        <a:lstStyle/>
        <a:p>
          <a:endParaRPr lang="en-US"/>
        </a:p>
      </dgm:t>
    </dgm:pt>
    <dgm:pt modelId="{B681EE97-D778-4083-8AE4-0FA9800D0238}" type="pres">
      <dgm:prSet presAssocID="{249F37E4-ADB5-496E-802B-2B8FB7A1B992}" presName="root" presStyleCnt="0">
        <dgm:presLayoutVars>
          <dgm:dir/>
          <dgm:resizeHandles val="exact"/>
        </dgm:presLayoutVars>
      </dgm:prSet>
      <dgm:spPr/>
      <dgm:t>
        <a:bodyPr/>
        <a:lstStyle/>
        <a:p>
          <a:endParaRPr lang="en-US"/>
        </a:p>
      </dgm:t>
    </dgm:pt>
    <dgm:pt modelId="{9C891B2B-8728-4CCA-863B-D7C0F80ADC30}" type="pres">
      <dgm:prSet presAssocID="{249F37E4-ADB5-496E-802B-2B8FB7A1B992}" presName="container" presStyleCnt="0">
        <dgm:presLayoutVars>
          <dgm:dir/>
          <dgm:resizeHandles val="exact"/>
        </dgm:presLayoutVars>
      </dgm:prSet>
      <dgm:spPr/>
    </dgm:pt>
    <dgm:pt modelId="{9810499C-F81C-40DD-9934-C7CED8D64D97}" type="pres">
      <dgm:prSet presAssocID="{95C269C6-7032-4D38-BCA3-3F8AEF5967C7}" presName="compNode" presStyleCnt="0"/>
      <dgm:spPr/>
    </dgm:pt>
    <dgm:pt modelId="{DD7E1AF6-2A71-438C-8366-CE4B90D66DD8}" type="pres">
      <dgm:prSet presAssocID="{95C269C6-7032-4D38-BCA3-3F8AEF5967C7}" presName="iconBgRect" presStyleLbl="bgShp" presStyleIdx="0" presStyleCnt="4"/>
      <dgm:spPr/>
    </dgm:pt>
    <dgm:pt modelId="{69D477D6-4004-440B-945F-EC485DBD3802}" type="pres">
      <dgm:prSet presAssocID="{95C269C6-7032-4D38-BCA3-3F8AEF5967C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xmlns="" val="0"/>
              </a:ext>
              <a:ext uri="{96DAC541-7B7A-43D3-8B79-37D633B846F1}">
                <asvg:svgBlip xmlns:asvg="http://schemas.microsoft.com/office/drawing/2016/SVG/main" xmlns="" r:embed="rId2"/>
              </a:ext>
            </a:extLst>
          </a:blip>
          <a:stretch>
            <a:fillRect/>
          </a:stretch>
        </a:blipFill>
      </dgm:spPr>
      <dgm:extLst>
        <a:ext uri="{E40237B7-FDA0-4F09-8148-C483321AD2D9}">
          <dgm14:cNvPr xmlns:dgm14="http://schemas.microsoft.com/office/drawing/2010/diagram" xmlns="" id="0" name="" descr="Disconnected"/>
        </a:ext>
      </dgm:extLst>
    </dgm:pt>
    <dgm:pt modelId="{CD1A3503-27AF-472A-BB78-70D5114FF89F}" type="pres">
      <dgm:prSet presAssocID="{95C269C6-7032-4D38-BCA3-3F8AEF5967C7}" presName="spaceRect" presStyleCnt="0"/>
      <dgm:spPr/>
    </dgm:pt>
    <dgm:pt modelId="{20AA0B18-A1ED-4DB7-9926-8E6BADB09E42}" type="pres">
      <dgm:prSet presAssocID="{95C269C6-7032-4D38-BCA3-3F8AEF5967C7}" presName="textRect" presStyleLbl="revTx" presStyleIdx="0" presStyleCnt="4">
        <dgm:presLayoutVars>
          <dgm:chMax val="1"/>
          <dgm:chPref val="1"/>
        </dgm:presLayoutVars>
      </dgm:prSet>
      <dgm:spPr/>
      <dgm:t>
        <a:bodyPr/>
        <a:lstStyle/>
        <a:p>
          <a:endParaRPr lang="en-US"/>
        </a:p>
      </dgm:t>
    </dgm:pt>
    <dgm:pt modelId="{195355BA-39DB-44F3-BD42-A9A5CC8CBFD8}" type="pres">
      <dgm:prSet presAssocID="{DA333BE8-00ED-4AE4-A62A-231F576C6A66}" presName="sibTrans" presStyleLbl="sibTrans2D1" presStyleIdx="0" presStyleCnt="0"/>
      <dgm:spPr/>
      <dgm:t>
        <a:bodyPr/>
        <a:lstStyle/>
        <a:p>
          <a:endParaRPr lang="en-US"/>
        </a:p>
      </dgm:t>
    </dgm:pt>
    <dgm:pt modelId="{5734C0DC-C776-45A0-84B3-FBBDE2175461}" type="pres">
      <dgm:prSet presAssocID="{1DD2D955-1261-4C38-82ED-6B244C01179E}" presName="compNode" presStyleCnt="0"/>
      <dgm:spPr/>
    </dgm:pt>
    <dgm:pt modelId="{AB34BBD6-24B9-4B23-8D6A-2E6E78A2403C}" type="pres">
      <dgm:prSet presAssocID="{1DD2D955-1261-4C38-82ED-6B244C01179E}" presName="iconBgRect" presStyleLbl="bgShp" presStyleIdx="1" presStyleCnt="4"/>
      <dgm:spPr/>
    </dgm:pt>
    <dgm:pt modelId="{F6125DEF-43BD-4685-B2C5-B4AAFDD66765}" type="pres">
      <dgm:prSet presAssocID="{1DD2D955-1261-4C38-82ED-6B244C01179E}" presName="iconRect" presStyleLbl="node1" presStyleIdx="1" presStyleCnt="4"/>
      <dgm:spPr>
        <a:blipFill>
          <a:blip xmlns:r="http://schemas.openxmlformats.org/officeDocument/2006/relationships" r:embed="rId3">
            <a:extLst>
              <a:ext uri="{96DAC541-7B7A-43D3-8B79-37D633B846F1}">
                <asvg:svgBlip xmlns:asvg="http://schemas.microsoft.com/office/drawing/2016/SVG/main" xmlns="" r:embed="rId4"/>
              </a:ext>
            </a:extLst>
          </a:blip>
          <a:srcRect/>
          <a:stretch>
            <a:fillRect/>
          </a:stretch>
        </a:blipFill>
      </dgm:spPr>
      <dgm:extLst>
        <a:ext uri="{E40237B7-FDA0-4F09-8148-C483321AD2D9}">
          <dgm14:cNvPr xmlns:dgm14="http://schemas.microsoft.com/office/drawing/2010/diagram" xmlns="" id="0" name="" descr="Building Brick Wall outline"/>
        </a:ext>
      </dgm:extLst>
    </dgm:pt>
    <dgm:pt modelId="{1A8198B9-FAD8-4463-8AE6-793A4B0FECA7}" type="pres">
      <dgm:prSet presAssocID="{1DD2D955-1261-4C38-82ED-6B244C01179E}" presName="spaceRect" presStyleCnt="0"/>
      <dgm:spPr/>
    </dgm:pt>
    <dgm:pt modelId="{712F78BB-5546-446A-8DB7-B9FA958A8A10}" type="pres">
      <dgm:prSet presAssocID="{1DD2D955-1261-4C38-82ED-6B244C01179E}" presName="textRect" presStyleLbl="revTx" presStyleIdx="1" presStyleCnt="4">
        <dgm:presLayoutVars>
          <dgm:chMax val="1"/>
          <dgm:chPref val="1"/>
        </dgm:presLayoutVars>
      </dgm:prSet>
      <dgm:spPr/>
      <dgm:t>
        <a:bodyPr/>
        <a:lstStyle/>
        <a:p>
          <a:endParaRPr lang="en-US"/>
        </a:p>
      </dgm:t>
    </dgm:pt>
    <dgm:pt modelId="{A5F99236-FB77-4D3C-A8A8-312D806CB4C7}" type="pres">
      <dgm:prSet presAssocID="{CE61503B-A674-4158-991F-4C00CC25A587}" presName="sibTrans" presStyleLbl="sibTrans2D1" presStyleIdx="0" presStyleCnt="0"/>
      <dgm:spPr/>
      <dgm:t>
        <a:bodyPr/>
        <a:lstStyle/>
        <a:p>
          <a:endParaRPr lang="en-US"/>
        </a:p>
      </dgm:t>
    </dgm:pt>
    <dgm:pt modelId="{31B589EE-2874-48B4-9AD9-E2A6E7F819DB}" type="pres">
      <dgm:prSet presAssocID="{F05EA093-062F-49A4-9556-E1EFDC5D2C38}" presName="compNode" presStyleCnt="0"/>
      <dgm:spPr/>
    </dgm:pt>
    <dgm:pt modelId="{60ECE018-5D03-4E26-949A-B578F0C89657}" type="pres">
      <dgm:prSet presAssocID="{F05EA093-062F-49A4-9556-E1EFDC5D2C38}" presName="iconBgRect" presStyleLbl="bgShp" presStyleIdx="2" presStyleCnt="4"/>
      <dgm:spPr/>
    </dgm:pt>
    <dgm:pt modelId="{C80892AD-7D5B-402D-A22B-664DAB629159}" type="pres">
      <dgm:prSet presAssocID="{F05EA093-062F-49A4-9556-E1EFDC5D2C3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xmlns="" val="0"/>
              </a:ext>
              <a:ext uri="{96DAC541-7B7A-43D3-8B79-37D633B846F1}">
                <asvg:svgBlip xmlns:asvg="http://schemas.microsoft.com/office/drawing/2016/SVG/main" xmlns="" r:embed="rId6"/>
              </a:ext>
            </a:extLst>
          </a:blip>
          <a:stretch>
            <a:fillRect/>
          </a:stretch>
        </a:blipFill>
      </dgm:spPr>
      <dgm:extLst>
        <a:ext uri="{E40237B7-FDA0-4F09-8148-C483321AD2D9}">
          <dgm14:cNvPr xmlns:dgm14="http://schemas.microsoft.com/office/drawing/2010/diagram" xmlns="" id="0" name="" descr="Doctor"/>
        </a:ext>
      </dgm:extLst>
    </dgm:pt>
    <dgm:pt modelId="{E31FFE5B-5FE4-433D-8FAD-75B25E86976C}" type="pres">
      <dgm:prSet presAssocID="{F05EA093-062F-49A4-9556-E1EFDC5D2C38}" presName="spaceRect" presStyleCnt="0"/>
      <dgm:spPr/>
    </dgm:pt>
    <dgm:pt modelId="{6E38EED0-41CC-469E-AAC4-0B463B97828B}" type="pres">
      <dgm:prSet presAssocID="{F05EA093-062F-49A4-9556-E1EFDC5D2C38}" presName="textRect" presStyleLbl="revTx" presStyleIdx="2" presStyleCnt="4">
        <dgm:presLayoutVars>
          <dgm:chMax val="1"/>
          <dgm:chPref val="1"/>
        </dgm:presLayoutVars>
      </dgm:prSet>
      <dgm:spPr/>
      <dgm:t>
        <a:bodyPr/>
        <a:lstStyle/>
        <a:p>
          <a:endParaRPr lang="en-US"/>
        </a:p>
      </dgm:t>
    </dgm:pt>
    <dgm:pt modelId="{8175A85B-9F9F-4419-95C0-D59F116CED35}" type="pres">
      <dgm:prSet presAssocID="{81E80F4A-4403-494C-918E-FF72609AE6C5}" presName="sibTrans" presStyleLbl="sibTrans2D1" presStyleIdx="0" presStyleCnt="0"/>
      <dgm:spPr/>
      <dgm:t>
        <a:bodyPr/>
        <a:lstStyle/>
        <a:p>
          <a:endParaRPr lang="en-US"/>
        </a:p>
      </dgm:t>
    </dgm:pt>
    <dgm:pt modelId="{686BFF31-62DC-48D6-AB28-399E8E281EB7}" type="pres">
      <dgm:prSet presAssocID="{2ED6EA79-A2C6-4DC6-B03B-279442E85470}" presName="compNode" presStyleCnt="0"/>
      <dgm:spPr/>
    </dgm:pt>
    <dgm:pt modelId="{47E29374-2B07-492D-82B4-1EC45352FBF7}" type="pres">
      <dgm:prSet presAssocID="{2ED6EA79-A2C6-4DC6-B03B-279442E85470}" presName="iconBgRect" presStyleLbl="bgShp" presStyleIdx="3" presStyleCnt="4"/>
      <dgm:spPr/>
    </dgm:pt>
    <dgm:pt modelId="{FC965151-C6FC-4321-A5E0-76CAC45AA3D9}" type="pres">
      <dgm:prSet presAssocID="{2ED6EA79-A2C6-4DC6-B03B-279442E8547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xmlns="" val="0"/>
              </a:ext>
              <a:ext uri="{96DAC541-7B7A-43D3-8B79-37D633B846F1}">
                <asvg:svgBlip xmlns:asvg="http://schemas.microsoft.com/office/drawing/2016/SVG/main" xmlns="" r:embed="rId8"/>
              </a:ext>
            </a:extLst>
          </a:blip>
          <a:stretch>
            <a:fillRect/>
          </a:stretch>
        </a:blipFill>
      </dgm:spPr>
      <dgm:extLst>
        <a:ext uri="{E40237B7-FDA0-4F09-8148-C483321AD2D9}">
          <dgm14:cNvPr xmlns:dgm14="http://schemas.microsoft.com/office/drawing/2010/diagram" xmlns="" id="0" name="" descr="Classroom"/>
        </a:ext>
      </dgm:extLst>
    </dgm:pt>
    <dgm:pt modelId="{B8D10D5C-D14B-46E3-9C8E-AB3624CB824B}" type="pres">
      <dgm:prSet presAssocID="{2ED6EA79-A2C6-4DC6-B03B-279442E85470}" presName="spaceRect" presStyleCnt="0"/>
      <dgm:spPr/>
    </dgm:pt>
    <dgm:pt modelId="{C5ED1C4C-A073-4D2F-8524-8A1D2D6F79E4}" type="pres">
      <dgm:prSet presAssocID="{2ED6EA79-A2C6-4DC6-B03B-279442E85470}" presName="textRect" presStyleLbl="revTx" presStyleIdx="3" presStyleCnt="4">
        <dgm:presLayoutVars>
          <dgm:chMax val="1"/>
          <dgm:chPref val="1"/>
        </dgm:presLayoutVars>
      </dgm:prSet>
      <dgm:spPr/>
      <dgm:t>
        <a:bodyPr/>
        <a:lstStyle/>
        <a:p>
          <a:endParaRPr lang="en-US"/>
        </a:p>
      </dgm:t>
    </dgm:pt>
  </dgm:ptLst>
  <dgm:cxnLst>
    <dgm:cxn modelId="{A3BD332B-E5AD-49C4-977A-F89B1341DC06}" type="presOf" srcId="{1DD2D955-1261-4C38-82ED-6B244C01179E}" destId="{712F78BB-5546-446A-8DB7-B9FA958A8A10}" srcOrd="0" destOrd="0" presId="urn:microsoft.com/office/officeart/2018/2/layout/IconCircleList"/>
    <dgm:cxn modelId="{DACD515E-9DF6-410D-B268-4BDACCCBD121}" type="presOf" srcId="{2ED6EA79-A2C6-4DC6-B03B-279442E85470}" destId="{C5ED1C4C-A073-4D2F-8524-8A1D2D6F79E4}" srcOrd="0" destOrd="0" presId="urn:microsoft.com/office/officeart/2018/2/layout/IconCircleList"/>
    <dgm:cxn modelId="{E00B8564-0181-4751-A9DD-03CF6C5D9A4D}" srcId="{249F37E4-ADB5-496E-802B-2B8FB7A1B992}" destId="{95C269C6-7032-4D38-BCA3-3F8AEF5967C7}" srcOrd="0" destOrd="0" parTransId="{E08E97AB-CDD5-4C2A-BDFA-7C7CFAC2681A}" sibTransId="{DA333BE8-00ED-4AE4-A62A-231F576C6A66}"/>
    <dgm:cxn modelId="{36964C73-A57C-4376-AB4F-9D2AB2D23FC3}" type="presOf" srcId="{81E80F4A-4403-494C-918E-FF72609AE6C5}" destId="{8175A85B-9F9F-4419-95C0-D59F116CED35}" srcOrd="0" destOrd="0" presId="urn:microsoft.com/office/officeart/2018/2/layout/IconCircleList"/>
    <dgm:cxn modelId="{CF9EB9A5-667E-4F26-B27E-5AA7CBCCFE80}" type="presOf" srcId="{DA333BE8-00ED-4AE4-A62A-231F576C6A66}" destId="{195355BA-39DB-44F3-BD42-A9A5CC8CBFD8}" srcOrd="0" destOrd="0" presId="urn:microsoft.com/office/officeart/2018/2/layout/IconCircleList"/>
    <dgm:cxn modelId="{1675628F-812C-4F76-9B38-3C5C87CEC964}" type="presOf" srcId="{95C269C6-7032-4D38-BCA3-3F8AEF5967C7}" destId="{20AA0B18-A1ED-4DB7-9926-8E6BADB09E42}" srcOrd="0" destOrd="0" presId="urn:microsoft.com/office/officeart/2018/2/layout/IconCircleList"/>
    <dgm:cxn modelId="{E6668189-C199-47C2-B08C-0BA98023046E}" srcId="{249F37E4-ADB5-496E-802B-2B8FB7A1B992}" destId="{1DD2D955-1261-4C38-82ED-6B244C01179E}" srcOrd="1" destOrd="0" parTransId="{FC35971F-37FF-4D71-AF6E-F6FADDBAEE24}" sibTransId="{CE61503B-A674-4158-991F-4C00CC25A587}"/>
    <dgm:cxn modelId="{C5C1AEB2-5AB4-4CBC-8ADA-E8161C3797D4}" type="presOf" srcId="{249F37E4-ADB5-496E-802B-2B8FB7A1B992}" destId="{B681EE97-D778-4083-8AE4-0FA9800D0238}" srcOrd="0" destOrd="0" presId="urn:microsoft.com/office/officeart/2018/2/layout/IconCircleList"/>
    <dgm:cxn modelId="{6C2E847B-0981-4DBA-AE4A-B0C15BCD951B}" type="presOf" srcId="{F05EA093-062F-49A4-9556-E1EFDC5D2C38}" destId="{6E38EED0-41CC-469E-AAC4-0B463B97828B}" srcOrd="0" destOrd="0" presId="urn:microsoft.com/office/officeart/2018/2/layout/IconCircleList"/>
    <dgm:cxn modelId="{D53F20A4-90F3-4B43-B1A0-B5AD1BAB6003}" srcId="{249F37E4-ADB5-496E-802B-2B8FB7A1B992}" destId="{2ED6EA79-A2C6-4DC6-B03B-279442E85470}" srcOrd="3" destOrd="0" parTransId="{602FFBF4-1087-47FD-8BE2-54BDA70A236C}" sibTransId="{6C4517BC-6062-4009-8DC2-06BE4CC009B0}"/>
    <dgm:cxn modelId="{48C827DC-5FD3-4B0F-8D4C-4C51BED724D4}" srcId="{249F37E4-ADB5-496E-802B-2B8FB7A1B992}" destId="{F05EA093-062F-49A4-9556-E1EFDC5D2C38}" srcOrd="2" destOrd="0" parTransId="{A67247EF-B825-4639-A50A-D310EF345105}" sibTransId="{81E80F4A-4403-494C-918E-FF72609AE6C5}"/>
    <dgm:cxn modelId="{8CDD6780-395B-4F36-A60C-B7F8C8959B2A}" type="presOf" srcId="{CE61503B-A674-4158-991F-4C00CC25A587}" destId="{A5F99236-FB77-4D3C-A8A8-312D806CB4C7}" srcOrd="0" destOrd="0" presId="urn:microsoft.com/office/officeart/2018/2/layout/IconCircleList"/>
    <dgm:cxn modelId="{B013F18E-4FFA-4EAB-BC6C-69126E1A502F}" type="presParOf" srcId="{B681EE97-D778-4083-8AE4-0FA9800D0238}" destId="{9C891B2B-8728-4CCA-863B-D7C0F80ADC30}" srcOrd="0" destOrd="0" presId="urn:microsoft.com/office/officeart/2018/2/layout/IconCircleList"/>
    <dgm:cxn modelId="{CD5CFED0-E91D-4F42-88BD-55EFAEAC1E49}" type="presParOf" srcId="{9C891B2B-8728-4CCA-863B-D7C0F80ADC30}" destId="{9810499C-F81C-40DD-9934-C7CED8D64D97}" srcOrd="0" destOrd="0" presId="urn:microsoft.com/office/officeart/2018/2/layout/IconCircleList"/>
    <dgm:cxn modelId="{38E3B60E-4C78-4971-9431-4A74893A8ACC}" type="presParOf" srcId="{9810499C-F81C-40DD-9934-C7CED8D64D97}" destId="{DD7E1AF6-2A71-438C-8366-CE4B90D66DD8}" srcOrd="0" destOrd="0" presId="urn:microsoft.com/office/officeart/2018/2/layout/IconCircleList"/>
    <dgm:cxn modelId="{C9BD1977-C95C-490B-80D6-A644350C50EB}" type="presParOf" srcId="{9810499C-F81C-40DD-9934-C7CED8D64D97}" destId="{69D477D6-4004-440B-945F-EC485DBD3802}" srcOrd="1" destOrd="0" presId="urn:microsoft.com/office/officeart/2018/2/layout/IconCircleList"/>
    <dgm:cxn modelId="{89DF11C8-06D2-4B0B-AB4A-B0076A7DB932}" type="presParOf" srcId="{9810499C-F81C-40DD-9934-C7CED8D64D97}" destId="{CD1A3503-27AF-472A-BB78-70D5114FF89F}" srcOrd="2" destOrd="0" presId="urn:microsoft.com/office/officeart/2018/2/layout/IconCircleList"/>
    <dgm:cxn modelId="{0E491E86-4C52-49E8-8F9E-85D1B2564AC4}" type="presParOf" srcId="{9810499C-F81C-40DD-9934-C7CED8D64D97}" destId="{20AA0B18-A1ED-4DB7-9926-8E6BADB09E42}" srcOrd="3" destOrd="0" presId="urn:microsoft.com/office/officeart/2018/2/layout/IconCircleList"/>
    <dgm:cxn modelId="{87494CFA-FC23-4B0A-8AAD-C2331AACBB50}" type="presParOf" srcId="{9C891B2B-8728-4CCA-863B-D7C0F80ADC30}" destId="{195355BA-39DB-44F3-BD42-A9A5CC8CBFD8}" srcOrd="1" destOrd="0" presId="urn:microsoft.com/office/officeart/2018/2/layout/IconCircleList"/>
    <dgm:cxn modelId="{51FFABB2-2333-45AA-A5C0-13D3E70B2FFD}" type="presParOf" srcId="{9C891B2B-8728-4CCA-863B-D7C0F80ADC30}" destId="{5734C0DC-C776-45A0-84B3-FBBDE2175461}" srcOrd="2" destOrd="0" presId="urn:microsoft.com/office/officeart/2018/2/layout/IconCircleList"/>
    <dgm:cxn modelId="{B4734FDE-EDCE-4797-AF7C-15469C0FDDB5}" type="presParOf" srcId="{5734C0DC-C776-45A0-84B3-FBBDE2175461}" destId="{AB34BBD6-24B9-4B23-8D6A-2E6E78A2403C}" srcOrd="0" destOrd="0" presId="urn:microsoft.com/office/officeart/2018/2/layout/IconCircleList"/>
    <dgm:cxn modelId="{BC09FA5C-0F14-45A1-80E4-5C81A8D382E4}" type="presParOf" srcId="{5734C0DC-C776-45A0-84B3-FBBDE2175461}" destId="{F6125DEF-43BD-4685-B2C5-B4AAFDD66765}" srcOrd="1" destOrd="0" presId="urn:microsoft.com/office/officeart/2018/2/layout/IconCircleList"/>
    <dgm:cxn modelId="{C6724836-6C8B-40D3-83D9-90D748799C51}" type="presParOf" srcId="{5734C0DC-C776-45A0-84B3-FBBDE2175461}" destId="{1A8198B9-FAD8-4463-8AE6-793A4B0FECA7}" srcOrd="2" destOrd="0" presId="urn:microsoft.com/office/officeart/2018/2/layout/IconCircleList"/>
    <dgm:cxn modelId="{E62B1985-CEE8-4397-8633-6CBB541FAECE}" type="presParOf" srcId="{5734C0DC-C776-45A0-84B3-FBBDE2175461}" destId="{712F78BB-5546-446A-8DB7-B9FA958A8A10}" srcOrd="3" destOrd="0" presId="urn:microsoft.com/office/officeart/2018/2/layout/IconCircleList"/>
    <dgm:cxn modelId="{9FE226D5-D57B-45A5-A374-B391A370D97C}" type="presParOf" srcId="{9C891B2B-8728-4CCA-863B-D7C0F80ADC30}" destId="{A5F99236-FB77-4D3C-A8A8-312D806CB4C7}" srcOrd="3" destOrd="0" presId="urn:microsoft.com/office/officeart/2018/2/layout/IconCircleList"/>
    <dgm:cxn modelId="{AE7D817A-19A4-46A3-B5FA-9366A9A639C3}" type="presParOf" srcId="{9C891B2B-8728-4CCA-863B-D7C0F80ADC30}" destId="{31B589EE-2874-48B4-9AD9-E2A6E7F819DB}" srcOrd="4" destOrd="0" presId="urn:microsoft.com/office/officeart/2018/2/layout/IconCircleList"/>
    <dgm:cxn modelId="{753C3978-3482-447E-B6BB-C5FFB9C9C336}" type="presParOf" srcId="{31B589EE-2874-48B4-9AD9-E2A6E7F819DB}" destId="{60ECE018-5D03-4E26-949A-B578F0C89657}" srcOrd="0" destOrd="0" presId="urn:microsoft.com/office/officeart/2018/2/layout/IconCircleList"/>
    <dgm:cxn modelId="{8443A6CB-A2E5-4513-A41E-1C78C16C8F6C}" type="presParOf" srcId="{31B589EE-2874-48B4-9AD9-E2A6E7F819DB}" destId="{C80892AD-7D5B-402D-A22B-664DAB629159}" srcOrd="1" destOrd="0" presId="urn:microsoft.com/office/officeart/2018/2/layout/IconCircleList"/>
    <dgm:cxn modelId="{EC50A024-758C-4C1B-8FC8-2BF68DB31E7B}" type="presParOf" srcId="{31B589EE-2874-48B4-9AD9-E2A6E7F819DB}" destId="{E31FFE5B-5FE4-433D-8FAD-75B25E86976C}" srcOrd="2" destOrd="0" presId="urn:microsoft.com/office/officeart/2018/2/layout/IconCircleList"/>
    <dgm:cxn modelId="{B9359EBC-E943-4487-BC81-CB6534D7E998}" type="presParOf" srcId="{31B589EE-2874-48B4-9AD9-E2A6E7F819DB}" destId="{6E38EED0-41CC-469E-AAC4-0B463B97828B}" srcOrd="3" destOrd="0" presId="urn:microsoft.com/office/officeart/2018/2/layout/IconCircleList"/>
    <dgm:cxn modelId="{4130CFCF-B9E5-432C-93AC-97254BD5B714}" type="presParOf" srcId="{9C891B2B-8728-4CCA-863B-D7C0F80ADC30}" destId="{8175A85B-9F9F-4419-95C0-D59F116CED35}" srcOrd="5" destOrd="0" presId="urn:microsoft.com/office/officeart/2018/2/layout/IconCircleList"/>
    <dgm:cxn modelId="{2F014CB5-2B71-4E08-8F0F-3420E7505E88}" type="presParOf" srcId="{9C891B2B-8728-4CCA-863B-D7C0F80ADC30}" destId="{686BFF31-62DC-48D6-AB28-399E8E281EB7}" srcOrd="6" destOrd="0" presId="urn:microsoft.com/office/officeart/2018/2/layout/IconCircleList"/>
    <dgm:cxn modelId="{1A39A593-CA81-49CF-8C3B-19387353A6BA}" type="presParOf" srcId="{686BFF31-62DC-48D6-AB28-399E8E281EB7}" destId="{47E29374-2B07-492D-82B4-1EC45352FBF7}" srcOrd="0" destOrd="0" presId="urn:microsoft.com/office/officeart/2018/2/layout/IconCircleList"/>
    <dgm:cxn modelId="{0921DEB6-5365-4B68-A5C4-34651449C645}" type="presParOf" srcId="{686BFF31-62DC-48D6-AB28-399E8E281EB7}" destId="{FC965151-C6FC-4321-A5E0-76CAC45AA3D9}" srcOrd="1" destOrd="0" presId="urn:microsoft.com/office/officeart/2018/2/layout/IconCircleList"/>
    <dgm:cxn modelId="{15D0C89C-E76F-4921-83CC-EA38F1DF1CD9}" type="presParOf" srcId="{686BFF31-62DC-48D6-AB28-399E8E281EB7}" destId="{B8D10D5C-D14B-46E3-9C8E-AB3624CB824B}" srcOrd="2" destOrd="0" presId="urn:microsoft.com/office/officeart/2018/2/layout/IconCircleList"/>
    <dgm:cxn modelId="{503B093B-C756-4CB4-8F4D-F323A2D3387C}" type="presParOf" srcId="{686BFF31-62DC-48D6-AB28-399E8E281EB7}" destId="{C5ED1C4C-A073-4D2F-8524-8A1D2D6F79E4}" srcOrd="3" destOrd="0" presId="urn:microsoft.com/office/officeart/2018/2/layout/IconCircleList"/>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03F720B-2012-4C60-A922-2E45C6573A1C}" type="doc">
      <dgm:prSet loTypeId="urn:microsoft.com/office/officeart/2016/7/layout/VerticalSolidActionList" loCatId="List" qsTypeId="urn:microsoft.com/office/officeart/2005/8/quickstyle/simple2" qsCatId="simple" csTypeId="urn:microsoft.com/office/officeart/2005/8/colors/colorful2" csCatId="colorful" phldr="1"/>
      <dgm:spPr/>
      <dgm:t>
        <a:bodyPr/>
        <a:lstStyle/>
        <a:p>
          <a:endParaRPr lang="en-US"/>
        </a:p>
      </dgm:t>
    </dgm:pt>
    <dgm:pt modelId="{8FF05CDD-DF2C-43E6-93F2-CCAC1C0FE156}">
      <dgm:prSet/>
      <dgm:spPr/>
      <dgm:t>
        <a:bodyPr/>
        <a:lstStyle/>
        <a:p>
          <a:r>
            <a:rPr lang="en-US"/>
            <a:t>Determine</a:t>
          </a:r>
        </a:p>
      </dgm:t>
    </dgm:pt>
    <dgm:pt modelId="{F12BF4A2-FA02-4196-9C47-0DAA38F257B4}" type="parTrans" cxnId="{F0C2BA4F-4288-4E83-81C2-90F62A21F413}">
      <dgm:prSet/>
      <dgm:spPr/>
      <dgm:t>
        <a:bodyPr/>
        <a:lstStyle/>
        <a:p>
          <a:endParaRPr lang="en-US"/>
        </a:p>
      </dgm:t>
    </dgm:pt>
    <dgm:pt modelId="{05C7FA03-D446-4B93-A284-7D567351E17C}" type="sibTrans" cxnId="{F0C2BA4F-4288-4E83-81C2-90F62A21F413}">
      <dgm:prSet/>
      <dgm:spPr/>
      <dgm:t>
        <a:bodyPr/>
        <a:lstStyle/>
        <a:p>
          <a:endParaRPr lang="en-US"/>
        </a:p>
      </dgm:t>
    </dgm:pt>
    <dgm:pt modelId="{54A750EC-412B-4618-BAD4-71518493663F}">
      <dgm:prSet/>
      <dgm:spPr/>
      <dgm:t>
        <a:bodyPr/>
        <a:lstStyle/>
        <a:p>
          <a:r>
            <a:rPr lang="en-US" dirty="0"/>
            <a:t>Determine the discrepancies between actual and intended performance (Redinger, 2019).</a:t>
          </a:r>
        </a:p>
      </dgm:t>
    </dgm:pt>
    <dgm:pt modelId="{AFB272CC-2394-41AE-81C7-B8567A023C49}" type="parTrans" cxnId="{FEBC7BA9-CC21-47A3-B23A-30157EFE737E}">
      <dgm:prSet/>
      <dgm:spPr/>
      <dgm:t>
        <a:bodyPr/>
        <a:lstStyle/>
        <a:p>
          <a:endParaRPr lang="en-US"/>
        </a:p>
      </dgm:t>
    </dgm:pt>
    <dgm:pt modelId="{900CDC3D-DA97-455E-88E0-6084DCA5B42A}" type="sibTrans" cxnId="{FEBC7BA9-CC21-47A3-B23A-30157EFE737E}">
      <dgm:prSet/>
      <dgm:spPr/>
      <dgm:t>
        <a:bodyPr/>
        <a:lstStyle/>
        <a:p>
          <a:endParaRPr lang="en-US"/>
        </a:p>
      </dgm:t>
    </dgm:pt>
    <dgm:pt modelId="{A12380B4-B8B1-4778-B0BC-F672F536054B}">
      <dgm:prSet/>
      <dgm:spPr/>
      <dgm:t>
        <a:bodyPr/>
        <a:lstStyle/>
        <a:p>
          <a:r>
            <a:rPr lang="en-US"/>
            <a:t>Enhance</a:t>
          </a:r>
        </a:p>
      </dgm:t>
    </dgm:pt>
    <dgm:pt modelId="{EDE33EAB-BE83-49B8-BAC7-B554750CADBC}" type="parTrans" cxnId="{820E4B7D-C0B8-4C2D-BDF1-90BC58B39974}">
      <dgm:prSet/>
      <dgm:spPr/>
      <dgm:t>
        <a:bodyPr/>
        <a:lstStyle/>
        <a:p>
          <a:endParaRPr lang="en-US"/>
        </a:p>
      </dgm:t>
    </dgm:pt>
    <dgm:pt modelId="{FC0AFB53-A0EE-48ED-A4B6-CB8F6DBA9C33}" type="sibTrans" cxnId="{820E4B7D-C0B8-4C2D-BDF1-90BC58B39974}">
      <dgm:prSet/>
      <dgm:spPr/>
      <dgm:t>
        <a:bodyPr/>
        <a:lstStyle/>
        <a:p>
          <a:endParaRPr lang="en-US"/>
        </a:p>
      </dgm:t>
    </dgm:pt>
    <dgm:pt modelId="{B47072E0-13A7-43A9-8831-B4B0275B9636}">
      <dgm:prSet/>
      <dgm:spPr/>
      <dgm:t>
        <a:bodyPr/>
        <a:lstStyle/>
        <a:p>
          <a:r>
            <a:rPr lang="en-US"/>
            <a:t>Enhance the quality and safety of the patient.</a:t>
          </a:r>
        </a:p>
      </dgm:t>
    </dgm:pt>
    <dgm:pt modelId="{4AACEECB-27DB-46E0-9AED-C449B5BC76B7}" type="parTrans" cxnId="{8EB8DE27-7A97-4A3A-9AF3-D88E102A0B7D}">
      <dgm:prSet/>
      <dgm:spPr/>
      <dgm:t>
        <a:bodyPr/>
        <a:lstStyle/>
        <a:p>
          <a:endParaRPr lang="en-US"/>
        </a:p>
      </dgm:t>
    </dgm:pt>
    <dgm:pt modelId="{0FC897D0-A1C8-4560-A236-FF89E73C2884}" type="sibTrans" cxnId="{8EB8DE27-7A97-4A3A-9AF3-D88E102A0B7D}">
      <dgm:prSet/>
      <dgm:spPr/>
      <dgm:t>
        <a:bodyPr/>
        <a:lstStyle/>
        <a:p>
          <a:endParaRPr lang="en-US"/>
        </a:p>
      </dgm:t>
    </dgm:pt>
    <dgm:pt modelId="{A994A8D1-3057-44AD-9CEE-A160C0EBC274}">
      <dgm:prSet/>
      <dgm:spPr/>
      <dgm:t>
        <a:bodyPr/>
        <a:lstStyle/>
        <a:p>
          <a:r>
            <a:rPr lang="en-US" dirty="0"/>
            <a:t>Enhance</a:t>
          </a:r>
        </a:p>
      </dgm:t>
    </dgm:pt>
    <dgm:pt modelId="{D989BCE6-54A0-498E-AFC4-4C7EC8F3E7A0}" type="parTrans" cxnId="{02F8066F-7901-4B95-A3DC-A08BE08E0818}">
      <dgm:prSet/>
      <dgm:spPr/>
      <dgm:t>
        <a:bodyPr/>
        <a:lstStyle/>
        <a:p>
          <a:endParaRPr lang="en-US"/>
        </a:p>
      </dgm:t>
    </dgm:pt>
    <dgm:pt modelId="{43471458-0621-4299-B855-5AB62DC7404F}" type="sibTrans" cxnId="{02F8066F-7901-4B95-A3DC-A08BE08E0818}">
      <dgm:prSet/>
      <dgm:spPr/>
      <dgm:t>
        <a:bodyPr/>
        <a:lstStyle/>
        <a:p>
          <a:endParaRPr lang="en-US"/>
        </a:p>
      </dgm:t>
    </dgm:pt>
    <dgm:pt modelId="{8600F0D3-953F-4F75-BF32-2866002CFB0B}">
      <dgm:prSet/>
      <dgm:spPr/>
      <dgm:t>
        <a:bodyPr/>
        <a:lstStyle/>
        <a:p>
          <a:r>
            <a:rPr lang="en-US"/>
            <a:t>Enhance accountability and governance.</a:t>
          </a:r>
        </a:p>
      </dgm:t>
    </dgm:pt>
    <dgm:pt modelId="{63AB8FBD-38EA-4230-8588-4117CB6AF7AD}" type="parTrans" cxnId="{B339E677-E235-4EB4-9644-E48DCE268723}">
      <dgm:prSet/>
      <dgm:spPr/>
      <dgm:t>
        <a:bodyPr/>
        <a:lstStyle/>
        <a:p>
          <a:endParaRPr lang="en-US"/>
        </a:p>
      </dgm:t>
    </dgm:pt>
    <dgm:pt modelId="{36DB3409-48F8-4EC1-BF45-AED880FBA586}" type="sibTrans" cxnId="{B339E677-E235-4EB4-9644-E48DCE268723}">
      <dgm:prSet/>
      <dgm:spPr/>
      <dgm:t>
        <a:bodyPr/>
        <a:lstStyle/>
        <a:p>
          <a:endParaRPr lang="en-US"/>
        </a:p>
      </dgm:t>
    </dgm:pt>
    <dgm:pt modelId="{D480501C-0E0B-40F8-9887-9EFBBBDE0449}">
      <dgm:prSet/>
      <dgm:spPr/>
      <dgm:t>
        <a:bodyPr/>
        <a:lstStyle/>
        <a:p>
          <a:r>
            <a:rPr lang="en-US"/>
            <a:t>Facilitate</a:t>
          </a:r>
        </a:p>
      </dgm:t>
    </dgm:pt>
    <dgm:pt modelId="{811B39B8-0F9F-47AF-B198-8D33A034B906}" type="parTrans" cxnId="{C9AE9D79-FC0D-4556-A402-1DABE7551FA6}">
      <dgm:prSet/>
      <dgm:spPr/>
      <dgm:t>
        <a:bodyPr/>
        <a:lstStyle/>
        <a:p>
          <a:endParaRPr lang="en-US"/>
        </a:p>
      </dgm:t>
    </dgm:pt>
    <dgm:pt modelId="{76DE339C-1884-4144-8DEF-E59DEF7DB8C4}" type="sibTrans" cxnId="{C9AE9D79-FC0D-4556-A402-1DABE7551FA6}">
      <dgm:prSet/>
      <dgm:spPr/>
      <dgm:t>
        <a:bodyPr/>
        <a:lstStyle/>
        <a:p>
          <a:endParaRPr lang="en-US"/>
        </a:p>
      </dgm:t>
    </dgm:pt>
    <dgm:pt modelId="{E6946342-9BE9-4A11-8FB8-37BDFFA353FE}">
      <dgm:prSet/>
      <dgm:spPr/>
      <dgm:t>
        <a:bodyPr/>
        <a:lstStyle/>
        <a:p>
          <a:r>
            <a:rPr lang="en-US" dirty="0"/>
            <a:t>Facilitate evidence-based decision-making(Redinger, 2019).</a:t>
          </a:r>
        </a:p>
      </dgm:t>
    </dgm:pt>
    <dgm:pt modelId="{70B7B029-6C91-4396-965B-420C0156F50C}" type="parTrans" cxnId="{B1B641C5-7ED4-4896-AF0A-2DB1C80A1AE9}">
      <dgm:prSet/>
      <dgm:spPr/>
      <dgm:t>
        <a:bodyPr/>
        <a:lstStyle/>
        <a:p>
          <a:endParaRPr lang="en-US"/>
        </a:p>
      </dgm:t>
    </dgm:pt>
    <dgm:pt modelId="{9B8923FA-DB04-4CFB-8383-9AA57843655F}" type="sibTrans" cxnId="{B1B641C5-7ED4-4896-AF0A-2DB1C80A1AE9}">
      <dgm:prSet/>
      <dgm:spPr/>
      <dgm:t>
        <a:bodyPr/>
        <a:lstStyle/>
        <a:p>
          <a:endParaRPr lang="en-US"/>
        </a:p>
      </dgm:t>
    </dgm:pt>
    <dgm:pt modelId="{0DBF7463-61C9-4CDB-9A5D-F696505864D5}">
      <dgm:prSet/>
      <dgm:spPr/>
      <dgm:t>
        <a:bodyPr/>
        <a:lstStyle/>
        <a:p>
          <a:r>
            <a:rPr lang="en-US"/>
            <a:t>Facilitate</a:t>
          </a:r>
        </a:p>
      </dgm:t>
    </dgm:pt>
    <dgm:pt modelId="{2BA33EAD-6309-4F9D-829E-6416BF62A222}" type="parTrans" cxnId="{30B824F4-7DDA-4C98-BCE8-E2496EE5A222}">
      <dgm:prSet/>
      <dgm:spPr/>
      <dgm:t>
        <a:bodyPr/>
        <a:lstStyle/>
        <a:p>
          <a:endParaRPr lang="en-US"/>
        </a:p>
      </dgm:t>
    </dgm:pt>
    <dgm:pt modelId="{5F60D469-A962-4A87-8D16-1027BFCAC059}" type="sibTrans" cxnId="{30B824F4-7DDA-4C98-BCE8-E2496EE5A222}">
      <dgm:prSet/>
      <dgm:spPr/>
      <dgm:t>
        <a:bodyPr/>
        <a:lstStyle/>
        <a:p>
          <a:endParaRPr lang="en-US"/>
        </a:p>
      </dgm:t>
    </dgm:pt>
    <dgm:pt modelId="{DBA9A9F3-A95E-41D9-AEF3-900EF8C80D1C}">
      <dgm:prSet/>
      <dgm:spPr/>
      <dgm:t>
        <a:bodyPr/>
        <a:lstStyle/>
        <a:p>
          <a:r>
            <a:rPr lang="en-US"/>
            <a:t>Facilitate learning in the organisation and adoption of the best practices.</a:t>
          </a:r>
        </a:p>
      </dgm:t>
    </dgm:pt>
    <dgm:pt modelId="{B3F59375-9F2C-4168-ABB9-270028E4F8C5}" type="parTrans" cxnId="{DE56BDB7-6540-4882-9BA4-1CF63D0963D3}">
      <dgm:prSet/>
      <dgm:spPr/>
      <dgm:t>
        <a:bodyPr/>
        <a:lstStyle/>
        <a:p>
          <a:endParaRPr lang="en-US"/>
        </a:p>
      </dgm:t>
    </dgm:pt>
    <dgm:pt modelId="{5100AE2B-7717-4FE4-9D87-F540275E918C}" type="sibTrans" cxnId="{DE56BDB7-6540-4882-9BA4-1CF63D0963D3}">
      <dgm:prSet/>
      <dgm:spPr/>
      <dgm:t>
        <a:bodyPr/>
        <a:lstStyle/>
        <a:p>
          <a:endParaRPr lang="en-US"/>
        </a:p>
      </dgm:t>
    </dgm:pt>
    <dgm:pt modelId="{5AF627EE-C606-494E-A863-BF7E0C9923D7}" type="pres">
      <dgm:prSet presAssocID="{F03F720B-2012-4C60-A922-2E45C6573A1C}" presName="Name0" presStyleCnt="0">
        <dgm:presLayoutVars>
          <dgm:dir/>
          <dgm:animLvl val="lvl"/>
          <dgm:resizeHandles val="exact"/>
        </dgm:presLayoutVars>
      </dgm:prSet>
      <dgm:spPr/>
      <dgm:t>
        <a:bodyPr/>
        <a:lstStyle/>
        <a:p>
          <a:endParaRPr lang="en-US"/>
        </a:p>
      </dgm:t>
    </dgm:pt>
    <dgm:pt modelId="{F19201E7-7983-464D-B15D-3499627D3DE3}" type="pres">
      <dgm:prSet presAssocID="{8FF05CDD-DF2C-43E6-93F2-CCAC1C0FE156}" presName="linNode" presStyleCnt="0"/>
      <dgm:spPr/>
    </dgm:pt>
    <dgm:pt modelId="{C6D77884-2CA3-438D-9A44-C42EA313C06E}" type="pres">
      <dgm:prSet presAssocID="{8FF05CDD-DF2C-43E6-93F2-CCAC1C0FE156}" presName="parentText" presStyleLbl="alignNode1" presStyleIdx="0" presStyleCnt="5">
        <dgm:presLayoutVars>
          <dgm:chMax val="1"/>
          <dgm:bulletEnabled/>
        </dgm:presLayoutVars>
      </dgm:prSet>
      <dgm:spPr/>
      <dgm:t>
        <a:bodyPr/>
        <a:lstStyle/>
        <a:p>
          <a:endParaRPr lang="en-US"/>
        </a:p>
      </dgm:t>
    </dgm:pt>
    <dgm:pt modelId="{A4017816-6BBA-4C49-B663-D749D0FB1791}" type="pres">
      <dgm:prSet presAssocID="{8FF05CDD-DF2C-43E6-93F2-CCAC1C0FE156}" presName="descendantText" presStyleLbl="alignAccFollowNode1" presStyleIdx="0" presStyleCnt="5">
        <dgm:presLayoutVars>
          <dgm:bulletEnabled/>
        </dgm:presLayoutVars>
      </dgm:prSet>
      <dgm:spPr/>
      <dgm:t>
        <a:bodyPr/>
        <a:lstStyle/>
        <a:p>
          <a:endParaRPr lang="en-US"/>
        </a:p>
      </dgm:t>
    </dgm:pt>
    <dgm:pt modelId="{7079D3B5-9EF3-43B0-9428-F0F631E6968C}" type="pres">
      <dgm:prSet presAssocID="{05C7FA03-D446-4B93-A284-7D567351E17C}" presName="sp" presStyleCnt="0"/>
      <dgm:spPr/>
    </dgm:pt>
    <dgm:pt modelId="{FF8AB06F-8590-4D80-9DB1-98981C5D4954}" type="pres">
      <dgm:prSet presAssocID="{A12380B4-B8B1-4778-B0BC-F672F536054B}" presName="linNode" presStyleCnt="0"/>
      <dgm:spPr/>
    </dgm:pt>
    <dgm:pt modelId="{95E5B9BF-5A70-4215-9984-5A76D543D74C}" type="pres">
      <dgm:prSet presAssocID="{A12380B4-B8B1-4778-B0BC-F672F536054B}" presName="parentText" presStyleLbl="alignNode1" presStyleIdx="1" presStyleCnt="5">
        <dgm:presLayoutVars>
          <dgm:chMax val="1"/>
          <dgm:bulletEnabled/>
        </dgm:presLayoutVars>
      </dgm:prSet>
      <dgm:spPr/>
      <dgm:t>
        <a:bodyPr/>
        <a:lstStyle/>
        <a:p>
          <a:endParaRPr lang="en-US"/>
        </a:p>
      </dgm:t>
    </dgm:pt>
    <dgm:pt modelId="{ACD03C23-D718-4DD6-BF7C-CF5785EBA2E9}" type="pres">
      <dgm:prSet presAssocID="{A12380B4-B8B1-4778-B0BC-F672F536054B}" presName="descendantText" presStyleLbl="alignAccFollowNode1" presStyleIdx="1" presStyleCnt="5">
        <dgm:presLayoutVars>
          <dgm:bulletEnabled/>
        </dgm:presLayoutVars>
      </dgm:prSet>
      <dgm:spPr/>
      <dgm:t>
        <a:bodyPr/>
        <a:lstStyle/>
        <a:p>
          <a:endParaRPr lang="en-US"/>
        </a:p>
      </dgm:t>
    </dgm:pt>
    <dgm:pt modelId="{5C9B1642-2343-4FC2-9362-03130E6821C8}" type="pres">
      <dgm:prSet presAssocID="{FC0AFB53-A0EE-48ED-A4B6-CB8F6DBA9C33}" presName="sp" presStyleCnt="0"/>
      <dgm:spPr/>
    </dgm:pt>
    <dgm:pt modelId="{9C314C1B-8E6B-4594-AC31-03712A0998AF}" type="pres">
      <dgm:prSet presAssocID="{A994A8D1-3057-44AD-9CEE-A160C0EBC274}" presName="linNode" presStyleCnt="0"/>
      <dgm:spPr/>
    </dgm:pt>
    <dgm:pt modelId="{820619B0-D5E5-48F5-949F-2A13DE9A705D}" type="pres">
      <dgm:prSet presAssocID="{A994A8D1-3057-44AD-9CEE-A160C0EBC274}" presName="parentText" presStyleLbl="alignNode1" presStyleIdx="2" presStyleCnt="5">
        <dgm:presLayoutVars>
          <dgm:chMax val="1"/>
          <dgm:bulletEnabled/>
        </dgm:presLayoutVars>
      </dgm:prSet>
      <dgm:spPr/>
      <dgm:t>
        <a:bodyPr/>
        <a:lstStyle/>
        <a:p>
          <a:endParaRPr lang="en-US"/>
        </a:p>
      </dgm:t>
    </dgm:pt>
    <dgm:pt modelId="{24AA7990-E675-40FF-86DA-6620E3C39A7A}" type="pres">
      <dgm:prSet presAssocID="{A994A8D1-3057-44AD-9CEE-A160C0EBC274}" presName="descendantText" presStyleLbl="alignAccFollowNode1" presStyleIdx="2" presStyleCnt="5">
        <dgm:presLayoutVars>
          <dgm:bulletEnabled/>
        </dgm:presLayoutVars>
      </dgm:prSet>
      <dgm:spPr/>
      <dgm:t>
        <a:bodyPr/>
        <a:lstStyle/>
        <a:p>
          <a:endParaRPr lang="en-US"/>
        </a:p>
      </dgm:t>
    </dgm:pt>
    <dgm:pt modelId="{72CF58E0-CD81-461F-ABB5-6C23106DF58D}" type="pres">
      <dgm:prSet presAssocID="{43471458-0621-4299-B855-5AB62DC7404F}" presName="sp" presStyleCnt="0"/>
      <dgm:spPr/>
    </dgm:pt>
    <dgm:pt modelId="{32946F5C-DB63-4EB1-B8D3-14FBE913707A}" type="pres">
      <dgm:prSet presAssocID="{D480501C-0E0B-40F8-9887-9EFBBBDE0449}" presName="linNode" presStyleCnt="0"/>
      <dgm:spPr/>
    </dgm:pt>
    <dgm:pt modelId="{2C5FAD3D-BAEA-4DB3-87B8-125A2B8BBBB4}" type="pres">
      <dgm:prSet presAssocID="{D480501C-0E0B-40F8-9887-9EFBBBDE0449}" presName="parentText" presStyleLbl="alignNode1" presStyleIdx="3" presStyleCnt="5">
        <dgm:presLayoutVars>
          <dgm:chMax val="1"/>
          <dgm:bulletEnabled/>
        </dgm:presLayoutVars>
      </dgm:prSet>
      <dgm:spPr/>
      <dgm:t>
        <a:bodyPr/>
        <a:lstStyle/>
        <a:p>
          <a:endParaRPr lang="en-US"/>
        </a:p>
      </dgm:t>
    </dgm:pt>
    <dgm:pt modelId="{16983772-ACA5-41A1-96B7-E8169391E0C1}" type="pres">
      <dgm:prSet presAssocID="{D480501C-0E0B-40F8-9887-9EFBBBDE0449}" presName="descendantText" presStyleLbl="alignAccFollowNode1" presStyleIdx="3" presStyleCnt="5">
        <dgm:presLayoutVars>
          <dgm:bulletEnabled/>
        </dgm:presLayoutVars>
      </dgm:prSet>
      <dgm:spPr/>
      <dgm:t>
        <a:bodyPr/>
        <a:lstStyle/>
        <a:p>
          <a:endParaRPr lang="en-US"/>
        </a:p>
      </dgm:t>
    </dgm:pt>
    <dgm:pt modelId="{E2B8237D-8D2B-4591-B715-FE8887731688}" type="pres">
      <dgm:prSet presAssocID="{76DE339C-1884-4144-8DEF-E59DEF7DB8C4}" presName="sp" presStyleCnt="0"/>
      <dgm:spPr/>
    </dgm:pt>
    <dgm:pt modelId="{B9B51F0D-CBEF-4BE0-B465-56D37FAAC73E}" type="pres">
      <dgm:prSet presAssocID="{0DBF7463-61C9-4CDB-9A5D-F696505864D5}" presName="linNode" presStyleCnt="0"/>
      <dgm:spPr/>
    </dgm:pt>
    <dgm:pt modelId="{8C44FB04-D661-48B5-A323-F26F5B2A4531}" type="pres">
      <dgm:prSet presAssocID="{0DBF7463-61C9-4CDB-9A5D-F696505864D5}" presName="parentText" presStyleLbl="alignNode1" presStyleIdx="4" presStyleCnt="5">
        <dgm:presLayoutVars>
          <dgm:chMax val="1"/>
          <dgm:bulletEnabled/>
        </dgm:presLayoutVars>
      </dgm:prSet>
      <dgm:spPr/>
      <dgm:t>
        <a:bodyPr/>
        <a:lstStyle/>
        <a:p>
          <a:endParaRPr lang="en-US"/>
        </a:p>
      </dgm:t>
    </dgm:pt>
    <dgm:pt modelId="{9117CCCA-6BE0-480F-ACDB-03CDF53264B1}" type="pres">
      <dgm:prSet presAssocID="{0DBF7463-61C9-4CDB-9A5D-F696505864D5}" presName="descendantText" presStyleLbl="alignAccFollowNode1" presStyleIdx="4" presStyleCnt="5">
        <dgm:presLayoutVars>
          <dgm:bulletEnabled/>
        </dgm:presLayoutVars>
      </dgm:prSet>
      <dgm:spPr/>
      <dgm:t>
        <a:bodyPr/>
        <a:lstStyle/>
        <a:p>
          <a:endParaRPr lang="en-US"/>
        </a:p>
      </dgm:t>
    </dgm:pt>
  </dgm:ptLst>
  <dgm:cxnLst>
    <dgm:cxn modelId="{C9AE9D79-FC0D-4556-A402-1DABE7551FA6}" srcId="{F03F720B-2012-4C60-A922-2E45C6573A1C}" destId="{D480501C-0E0B-40F8-9887-9EFBBBDE0449}" srcOrd="3" destOrd="0" parTransId="{811B39B8-0F9F-47AF-B198-8D33A034B906}" sibTransId="{76DE339C-1884-4144-8DEF-E59DEF7DB8C4}"/>
    <dgm:cxn modelId="{F0C2BA4F-4288-4E83-81C2-90F62A21F413}" srcId="{F03F720B-2012-4C60-A922-2E45C6573A1C}" destId="{8FF05CDD-DF2C-43E6-93F2-CCAC1C0FE156}" srcOrd="0" destOrd="0" parTransId="{F12BF4A2-FA02-4196-9C47-0DAA38F257B4}" sibTransId="{05C7FA03-D446-4B93-A284-7D567351E17C}"/>
    <dgm:cxn modelId="{B96F87DB-B3C4-41FD-B2C7-50049C8AA1E9}" type="presOf" srcId="{E6946342-9BE9-4A11-8FB8-37BDFFA353FE}" destId="{16983772-ACA5-41A1-96B7-E8169391E0C1}" srcOrd="0" destOrd="0" presId="urn:microsoft.com/office/officeart/2016/7/layout/VerticalSolidActionList"/>
    <dgm:cxn modelId="{820E4B7D-C0B8-4C2D-BDF1-90BC58B39974}" srcId="{F03F720B-2012-4C60-A922-2E45C6573A1C}" destId="{A12380B4-B8B1-4778-B0BC-F672F536054B}" srcOrd="1" destOrd="0" parTransId="{EDE33EAB-BE83-49B8-BAC7-B554750CADBC}" sibTransId="{FC0AFB53-A0EE-48ED-A4B6-CB8F6DBA9C33}"/>
    <dgm:cxn modelId="{30B824F4-7DDA-4C98-BCE8-E2496EE5A222}" srcId="{F03F720B-2012-4C60-A922-2E45C6573A1C}" destId="{0DBF7463-61C9-4CDB-9A5D-F696505864D5}" srcOrd="4" destOrd="0" parTransId="{2BA33EAD-6309-4F9D-829E-6416BF62A222}" sibTransId="{5F60D469-A962-4A87-8D16-1027BFCAC059}"/>
    <dgm:cxn modelId="{8EB8DE27-7A97-4A3A-9AF3-D88E102A0B7D}" srcId="{A12380B4-B8B1-4778-B0BC-F672F536054B}" destId="{B47072E0-13A7-43A9-8831-B4B0275B9636}" srcOrd="0" destOrd="0" parTransId="{4AACEECB-27DB-46E0-9AED-C449B5BC76B7}" sibTransId="{0FC897D0-A1C8-4560-A236-FF89E73C2884}"/>
    <dgm:cxn modelId="{7A10EA97-DCAF-41A2-B7C8-5CCDC4A45801}" type="presOf" srcId="{0DBF7463-61C9-4CDB-9A5D-F696505864D5}" destId="{8C44FB04-D661-48B5-A323-F26F5B2A4531}" srcOrd="0" destOrd="0" presId="urn:microsoft.com/office/officeart/2016/7/layout/VerticalSolidActionList"/>
    <dgm:cxn modelId="{813F1895-8331-426D-BABF-A38C2DA42D3C}" type="presOf" srcId="{A12380B4-B8B1-4778-B0BC-F672F536054B}" destId="{95E5B9BF-5A70-4215-9984-5A76D543D74C}" srcOrd="0" destOrd="0" presId="urn:microsoft.com/office/officeart/2016/7/layout/VerticalSolidActionList"/>
    <dgm:cxn modelId="{B27AA7C5-B28E-4D73-A2ED-7C8448CCF0AD}" type="presOf" srcId="{8FF05CDD-DF2C-43E6-93F2-CCAC1C0FE156}" destId="{C6D77884-2CA3-438D-9A44-C42EA313C06E}" srcOrd="0" destOrd="0" presId="urn:microsoft.com/office/officeart/2016/7/layout/VerticalSolidActionList"/>
    <dgm:cxn modelId="{B1B641C5-7ED4-4896-AF0A-2DB1C80A1AE9}" srcId="{D480501C-0E0B-40F8-9887-9EFBBBDE0449}" destId="{E6946342-9BE9-4A11-8FB8-37BDFFA353FE}" srcOrd="0" destOrd="0" parTransId="{70B7B029-6C91-4396-965B-420C0156F50C}" sibTransId="{9B8923FA-DB04-4CFB-8383-9AA57843655F}"/>
    <dgm:cxn modelId="{9E61D965-F4BC-4EF5-856E-91A2F0E83E38}" type="presOf" srcId="{DBA9A9F3-A95E-41D9-AEF3-900EF8C80D1C}" destId="{9117CCCA-6BE0-480F-ACDB-03CDF53264B1}" srcOrd="0" destOrd="0" presId="urn:microsoft.com/office/officeart/2016/7/layout/VerticalSolidActionList"/>
    <dgm:cxn modelId="{89DDBDD0-D7A9-4E6E-9BCB-C85714F33A6D}" type="presOf" srcId="{54A750EC-412B-4618-BAD4-71518493663F}" destId="{A4017816-6BBA-4C49-B663-D749D0FB1791}" srcOrd="0" destOrd="0" presId="urn:microsoft.com/office/officeart/2016/7/layout/VerticalSolidActionList"/>
    <dgm:cxn modelId="{FD140767-22C0-4A84-A5AB-19E5A86E2256}" type="presOf" srcId="{8600F0D3-953F-4F75-BF32-2866002CFB0B}" destId="{24AA7990-E675-40FF-86DA-6620E3C39A7A}" srcOrd="0" destOrd="0" presId="urn:microsoft.com/office/officeart/2016/7/layout/VerticalSolidActionList"/>
    <dgm:cxn modelId="{88B87E30-0F2C-49E5-A245-974EF3235016}" type="presOf" srcId="{D480501C-0E0B-40F8-9887-9EFBBBDE0449}" destId="{2C5FAD3D-BAEA-4DB3-87B8-125A2B8BBBB4}" srcOrd="0" destOrd="0" presId="urn:microsoft.com/office/officeart/2016/7/layout/VerticalSolidActionList"/>
    <dgm:cxn modelId="{B1FDD1E8-3DD2-40AC-AECB-9D2A6D91F70B}" type="presOf" srcId="{B47072E0-13A7-43A9-8831-B4B0275B9636}" destId="{ACD03C23-D718-4DD6-BF7C-CF5785EBA2E9}" srcOrd="0" destOrd="0" presId="urn:microsoft.com/office/officeart/2016/7/layout/VerticalSolidActionList"/>
    <dgm:cxn modelId="{0C205A04-454F-4FD8-9326-FF30B3F2D0E8}" type="presOf" srcId="{A994A8D1-3057-44AD-9CEE-A160C0EBC274}" destId="{820619B0-D5E5-48F5-949F-2A13DE9A705D}" srcOrd="0" destOrd="0" presId="urn:microsoft.com/office/officeart/2016/7/layout/VerticalSolidActionList"/>
    <dgm:cxn modelId="{FEBC7BA9-CC21-47A3-B23A-30157EFE737E}" srcId="{8FF05CDD-DF2C-43E6-93F2-CCAC1C0FE156}" destId="{54A750EC-412B-4618-BAD4-71518493663F}" srcOrd="0" destOrd="0" parTransId="{AFB272CC-2394-41AE-81C7-B8567A023C49}" sibTransId="{900CDC3D-DA97-455E-88E0-6084DCA5B42A}"/>
    <dgm:cxn modelId="{02F8066F-7901-4B95-A3DC-A08BE08E0818}" srcId="{F03F720B-2012-4C60-A922-2E45C6573A1C}" destId="{A994A8D1-3057-44AD-9CEE-A160C0EBC274}" srcOrd="2" destOrd="0" parTransId="{D989BCE6-54A0-498E-AFC4-4C7EC8F3E7A0}" sibTransId="{43471458-0621-4299-B855-5AB62DC7404F}"/>
    <dgm:cxn modelId="{BBAC60CA-043E-42E0-BDE0-B11502861524}" type="presOf" srcId="{F03F720B-2012-4C60-A922-2E45C6573A1C}" destId="{5AF627EE-C606-494E-A863-BF7E0C9923D7}" srcOrd="0" destOrd="0" presId="urn:microsoft.com/office/officeart/2016/7/layout/VerticalSolidActionList"/>
    <dgm:cxn modelId="{B339E677-E235-4EB4-9644-E48DCE268723}" srcId="{A994A8D1-3057-44AD-9CEE-A160C0EBC274}" destId="{8600F0D3-953F-4F75-BF32-2866002CFB0B}" srcOrd="0" destOrd="0" parTransId="{63AB8FBD-38EA-4230-8588-4117CB6AF7AD}" sibTransId="{36DB3409-48F8-4EC1-BF45-AED880FBA586}"/>
    <dgm:cxn modelId="{DE56BDB7-6540-4882-9BA4-1CF63D0963D3}" srcId="{0DBF7463-61C9-4CDB-9A5D-F696505864D5}" destId="{DBA9A9F3-A95E-41D9-AEF3-900EF8C80D1C}" srcOrd="0" destOrd="0" parTransId="{B3F59375-9F2C-4168-ABB9-270028E4F8C5}" sibTransId="{5100AE2B-7717-4FE4-9D87-F540275E918C}"/>
    <dgm:cxn modelId="{393631C6-92D1-45D9-A586-6061AD04A8E3}" type="presParOf" srcId="{5AF627EE-C606-494E-A863-BF7E0C9923D7}" destId="{F19201E7-7983-464D-B15D-3499627D3DE3}" srcOrd="0" destOrd="0" presId="urn:microsoft.com/office/officeart/2016/7/layout/VerticalSolidActionList"/>
    <dgm:cxn modelId="{414694D2-886D-4B62-ADBA-4838B2DA44DD}" type="presParOf" srcId="{F19201E7-7983-464D-B15D-3499627D3DE3}" destId="{C6D77884-2CA3-438D-9A44-C42EA313C06E}" srcOrd="0" destOrd="0" presId="urn:microsoft.com/office/officeart/2016/7/layout/VerticalSolidActionList"/>
    <dgm:cxn modelId="{AF16BBB5-3AA0-46D9-ADE3-450F5D945CAA}" type="presParOf" srcId="{F19201E7-7983-464D-B15D-3499627D3DE3}" destId="{A4017816-6BBA-4C49-B663-D749D0FB1791}" srcOrd="1" destOrd="0" presId="urn:microsoft.com/office/officeart/2016/7/layout/VerticalSolidActionList"/>
    <dgm:cxn modelId="{9F78A695-F535-4A0E-BE41-BE32693DD5AE}" type="presParOf" srcId="{5AF627EE-C606-494E-A863-BF7E0C9923D7}" destId="{7079D3B5-9EF3-43B0-9428-F0F631E6968C}" srcOrd="1" destOrd="0" presId="urn:microsoft.com/office/officeart/2016/7/layout/VerticalSolidActionList"/>
    <dgm:cxn modelId="{739D0636-8952-4F6B-9C31-02C2EB7EDCE6}" type="presParOf" srcId="{5AF627EE-C606-494E-A863-BF7E0C9923D7}" destId="{FF8AB06F-8590-4D80-9DB1-98981C5D4954}" srcOrd="2" destOrd="0" presId="urn:microsoft.com/office/officeart/2016/7/layout/VerticalSolidActionList"/>
    <dgm:cxn modelId="{9F275C0E-4DFA-4362-8445-1F68E6FE01DF}" type="presParOf" srcId="{FF8AB06F-8590-4D80-9DB1-98981C5D4954}" destId="{95E5B9BF-5A70-4215-9984-5A76D543D74C}" srcOrd="0" destOrd="0" presId="urn:microsoft.com/office/officeart/2016/7/layout/VerticalSolidActionList"/>
    <dgm:cxn modelId="{5F909A44-7177-4BC0-B3AD-253E9AAD2FB8}" type="presParOf" srcId="{FF8AB06F-8590-4D80-9DB1-98981C5D4954}" destId="{ACD03C23-D718-4DD6-BF7C-CF5785EBA2E9}" srcOrd="1" destOrd="0" presId="urn:microsoft.com/office/officeart/2016/7/layout/VerticalSolidActionList"/>
    <dgm:cxn modelId="{511DD4FF-225F-4D5F-800B-A1CE6A642599}" type="presParOf" srcId="{5AF627EE-C606-494E-A863-BF7E0C9923D7}" destId="{5C9B1642-2343-4FC2-9362-03130E6821C8}" srcOrd="3" destOrd="0" presId="urn:microsoft.com/office/officeart/2016/7/layout/VerticalSolidActionList"/>
    <dgm:cxn modelId="{94936B54-E2E1-4581-9751-D6390FD31C6A}" type="presParOf" srcId="{5AF627EE-C606-494E-A863-BF7E0C9923D7}" destId="{9C314C1B-8E6B-4594-AC31-03712A0998AF}" srcOrd="4" destOrd="0" presId="urn:microsoft.com/office/officeart/2016/7/layout/VerticalSolidActionList"/>
    <dgm:cxn modelId="{0982C934-B08A-41F8-87B4-01BBF798849B}" type="presParOf" srcId="{9C314C1B-8E6B-4594-AC31-03712A0998AF}" destId="{820619B0-D5E5-48F5-949F-2A13DE9A705D}" srcOrd="0" destOrd="0" presId="urn:microsoft.com/office/officeart/2016/7/layout/VerticalSolidActionList"/>
    <dgm:cxn modelId="{8F0D8F7F-F01D-4176-AF57-90A420237518}" type="presParOf" srcId="{9C314C1B-8E6B-4594-AC31-03712A0998AF}" destId="{24AA7990-E675-40FF-86DA-6620E3C39A7A}" srcOrd="1" destOrd="0" presId="urn:microsoft.com/office/officeart/2016/7/layout/VerticalSolidActionList"/>
    <dgm:cxn modelId="{809D06EF-F48C-4605-9ABE-6EB2345627AA}" type="presParOf" srcId="{5AF627EE-C606-494E-A863-BF7E0C9923D7}" destId="{72CF58E0-CD81-461F-ABB5-6C23106DF58D}" srcOrd="5" destOrd="0" presId="urn:microsoft.com/office/officeart/2016/7/layout/VerticalSolidActionList"/>
    <dgm:cxn modelId="{20F07BF0-BF6D-4E3C-9773-A6139B9C77DF}" type="presParOf" srcId="{5AF627EE-C606-494E-A863-BF7E0C9923D7}" destId="{32946F5C-DB63-4EB1-B8D3-14FBE913707A}" srcOrd="6" destOrd="0" presId="urn:microsoft.com/office/officeart/2016/7/layout/VerticalSolidActionList"/>
    <dgm:cxn modelId="{E0B00ECC-FA61-4A6C-A425-FC5763FB9DAA}" type="presParOf" srcId="{32946F5C-DB63-4EB1-B8D3-14FBE913707A}" destId="{2C5FAD3D-BAEA-4DB3-87B8-125A2B8BBBB4}" srcOrd="0" destOrd="0" presId="urn:microsoft.com/office/officeart/2016/7/layout/VerticalSolidActionList"/>
    <dgm:cxn modelId="{7099B7C5-8C63-4EA1-83F8-D717D524DFA9}" type="presParOf" srcId="{32946F5C-DB63-4EB1-B8D3-14FBE913707A}" destId="{16983772-ACA5-41A1-96B7-E8169391E0C1}" srcOrd="1" destOrd="0" presId="urn:microsoft.com/office/officeart/2016/7/layout/VerticalSolidActionList"/>
    <dgm:cxn modelId="{B30F7F74-7BA5-4EA9-A7EF-A2890D92ABA8}" type="presParOf" srcId="{5AF627EE-C606-494E-A863-BF7E0C9923D7}" destId="{E2B8237D-8D2B-4591-B715-FE8887731688}" srcOrd="7" destOrd="0" presId="urn:microsoft.com/office/officeart/2016/7/layout/VerticalSolidActionList"/>
    <dgm:cxn modelId="{95EECE81-3387-416F-97B4-711ED94AD473}" type="presParOf" srcId="{5AF627EE-C606-494E-A863-BF7E0C9923D7}" destId="{B9B51F0D-CBEF-4BE0-B465-56D37FAAC73E}" srcOrd="8" destOrd="0" presId="urn:microsoft.com/office/officeart/2016/7/layout/VerticalSolidActionList"/>
    <dgm:cxn modelId="{38AFA15B-F96C-463D-A14E-27DBD05DD7E7}" type="presParOf" srcId="{B9B51F0D-CBEF-4BE0-B465-56D37FAAC73E}" destId="{8C44FB04-D661-48B5-A323-F26F5B2A4531}" srcOrd="0" destOrd="0" presId="urn:microsoft.com/office/officeart/2016/7/layout/VerticalSolidActionList"/>
    <dgm:cxn modelId="{C9731DD8-30B5-4317-9E55-CBB367554767}" type="presParOf" srcId="{B9B51F0D-CBEF-4BE0-B465-56D37FAAC73E}" destId="{9117CCCA-6BE0-480F-ACDB-03CDF53264B1}" srcOrd="1" destOrd="0" presId="urn:microsoft.com/office/officeart/2016/7/layout/VerticalSolidActionList"/>
  </dgm:cxnLst>
  <dgm:bg/>
  <dgm:whole/>
  <dgm:extLst>
    <a:ext uri="http://schemas.microsoft.com/office/drawing/2008/diagram">
      <dsp:dataModelExt xmlns:dsp="http://schemas.microsoft.com/office/drawing/2008/diagram" xmlns="" relId="rId7" minVer="http://schemas.openxmlformats.org/drawingml/2006/diagram"/>
    </a:ext>
    <a:ext uri="{C62137D5-CB1D-491B-B009-E17868A290BF}">
      <dgm14:recolorImg xmlns:dgm14="http://schemas.microsoft.com/office/drawing/2010/diagram" xmlns=""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808989-6B5A-48DD-AB71-691F9B4967CD}">
      <dsp:nvSpPr>
        <dsp:cNvPr id="0" name=""/>
        <dsp:cNvSpPr/>
      </dsp:nvSpPr>
      <dsp:spPr>
        <a:xfrm>
          <a:off x="5844" y="1398524"/>
          <a:ext cx="3514278" cy="1012413"/>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a:t>Weak clinical governance systems</a:t>
          </a:r>
        </a:p>
      </dsp:txBody>
      <dsp:txXfrm>
        <a:off x="5844" y="1398524"/>
        <a:ext cx="3514278" cy="1012413"/>
      </dsp:txXfrm>
    </dsp:sp>
    <dsp:sp modelId="{3E2A21F9-A3B1-4536-9F67-DF7D7E63383F}">
      <dsp:nvSpPr>
        <dsp:cNvPr id="0" name=""/>
        <dsp:cNvSpPr/>
      </dsp:nvSpPr>
      <dsp:spPr>
        <a:xfrm>
          <a:off x="5844" y="2410937"/>
          <a:ext cx="3514278" cy="4746104"/>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a:t>Poor monitoring of care quality and patient safety indicators
Mortality data and audit findings were not effectively reviewed or escalated</a:t>
          </a:r>
        </a:p>
      </dsp:txBody>
      <dsp:txXfrm>
        <a:off x="5844" y="2410937"/>
        <a:ext cx="3514278" cy="4746104"/>
      </dsp:txXfrm>
    </dsp:sp>
    <dsp:sp modelId="{0C38C431-2DA9-4314-BAF9-A6387C2E1EB2}">
      <dsp:nvSpPr>
        <dsp:cNvPr id="0" name=""/>
        <dsp:cNvSpPr/>
      </dsp:nvSpPr>
      <dsp:spPr>
        <a:xfrm>
          <a:off x="4012121" y="1398524"/>
          <a:ext cx="3514278" cy="1012413"/>
        </a:xfrm>
        <a:prstGeom prst="rect">
          <a:avLst/>
        </a:prstGeom>
        <a:solidFill>
          <a:schemeClr val="accent5">
            <a:hueOff val="-3311292"/>
            <a:satOff val="13270"/>
            <a:lumOff val="2876"/>
            <a:alphaOff val="0"/>
          </a:schemeClr>
        </a:solidFill>
        <a:ln w="25400" cap="flat" cmpd="sng" algn="ctr">
          <a:solidFill>
            <a:schemeClr val="accent5">
              <a:hueOff val="-3311292"/>
              <a:satOff val="13270"/>
              <a:lumOff val="287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a:t>Board-level failure</a:t>
          </a:r>
        </a:p>
      </dsp:txBody>
      <dsp:txXfrm>
        <a:off x="4012121" y="1398524"/>
        <a:ext cx="3514278" cy="1012413"/>
      </dsp:txXfrm>
    </dsp:sp>
    <dsp:sp modelId="{2C119153-7B19-43CF-A203-5A37651F75AD}">
      <dsp:nvSpPr>
        <dsp:cNvPr id="0" name=""/>
        <dsp:cNvSpPr/>
      </dsp:nvSpPr>
      <dsp:spPr>
        <a:xfrm>
          <a:off x="4012121" y="2410937"/>
          <a:ext cx="3514278" cy="4746104"/>
        </a:xfrm>
        <a:prstGeom prst="rect">
          <a:avLst/>
        </a:prstGeom>
        <a:solidFill>
          <a:schemeClr val="accent5">
            <a:tint val="40000"/>
            <a:alpha val="90000"/>
            <a:hueOff val="-3580161"/>
            <a:satOff val="16084"/>
            <a:lumOff val="1106"/>
            <a:alphaOff val="0"/>
          </a:schemeClr>
        </a:solidFill>
        <a:ln w="25400" cap="flat" cmpd="sng" algn="ctr">
          <a:solidFill>
            <a:schemeClr val="accent5">
              <a:tint val="40000"/>
              <a:alpha val="90000"/>
              <a:hueOff val="-3580161"/>
              <a:satOff val="16084"/>
              <a:lumOff val="110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a:t>Leadership </a:t>
          </a:r>
          <a:r>
            <a:rPr lang="en-US" sz="2800" kern="1200" dirty="0" err="1"/>
            <a:t>prioritised</a:t>
          </a:r>
          <a:r>
            <a:rPr lang="en-US" sz="2800" kern="1200" dirty="0"/>
            <a:t> financial targets and Foundation Trust status
Limited challenge and scrutiny of declining care standards (Dower, Moore and </a:t>
          </a:r>
          <a:r>
            <a:rPr lang="en-US" sz="2800" kern="1200" dirty="0" err="1"/>
            <a:t>Langelier</a:t>
          </a:r>
          <a:r>
            <a:rPr lang="en-US" sz="2800" kern="1200" dirty="0"/>
            <a:t>, 2013)</a:t>
          </a:r>
        </a:p>
      </dsp:txBody>
      <dsp:txXfrm>
        <a:off x="4012121" y="2410937"/>
        <a:ext cx="3514278" cy="4746104"/>
      </dsp:txXfrm>
    </dsp:sp>
    <dsp:sp modelId="{F2EEC842-6DF7-4553-9EE2-BCC325D77ECF}">
      <dsp:nvSpPr>
        <dsp:cNvPr id="0" name=""/>
        <dsp:cNvSpPr/>
      </dsp:nvSpPr>
      <dsp:spPr>
        <a:xfrm>
          <a:off x="8018399" y="1398524"/>
          <a:ext cx="3514278" cy="1012413"/>
        </a:xfrm>
        <a:prstGeom prst="rect">
          <a:avLst/>
        </a:prstGeom>
        <a:solidFill>
          <a:schemeClr val="accent5">
            <a:hueOff val="-6622584"/>
            <a:satOff val="26541"/>
            <a:lumOff val="5752"/>
            <a:alphaOff val="0"/>
          </a:schemeClr>
        </a:solidFill>
        <a:ln w="25400" cap="flat" cmpd="sng" algn="ctr">
          <a:solidFill>
            <a:schemeClr val="accent5">
              <a:hueOff val="-6622584"/>
              <a:satOff val="26541"/>
              <a:lumOff val="575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a:t>Ineffective reporting and learning systems</a:t>
          </a:r>
        </a:p>
      </dsp:txBody>
      <dsp:txXfrm>
        <a:off x="8018399" y="1398524"/>
        <a:ext cx="3514278" cy="1012413"/>
      </dsp:txXfrm>
    </dsp:sp>
    <dsp:sp modelId="{00BEDB8B-8D17-4F8B-AACB-97277D36FD46}">
      <dsp:nvSpPr>
        <dsp:cNvPr id="0" name=""/>
        <dsp:cNvSpPr/>
      </dsp:nvSpPr>
      <dsp:spPr>
        <a:xfrm>
          <a:off x="8018399" y="2410937"/>
          <a:ext cx="3514278" cy="4746104"/>
        </a:xfrm>
        <a:prstGeom prst="rect">
          <a:avLst/>
        </a:prstGeom>
        <a:solidFill>
          <a:schemeClr val="accent5">
            <a:tint val="40000"/>
            <a:alpha val="90000"/>
            <a:hueOff val="-7160321"/>
            <a:satOff val="32169"/>
            <a:lumOff val="2211"/>
            <a:alphaOff val="0"/>
          </a:schemeClr>
        </a:solidFill>
        <a:ln w="25400" cap="flat" cmpd="sng" algn="ctr">
          <a:solidFill>
            <a:schemeClr val="accent5">
              <a:tint val="40000"/>
              <a:alpha val="90000"/>
              <a:hueOff val="-7160321"/>
              <a:satOff val="32169"/>
              <a:lumOff val="221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a:t>Complaints and incident reports were not used to drive improvement
Lack of transparency and openness in sharing concerns</a:t>
          </a:r>
          <a:endParaRPr lang="en-US" sz="2800" kern="1200" dirty="0"/>
        </a:p>
      </dsp:txBody>
      <dsp:txXfrm>
        <a:off x="8018399" y="2410937"/>
        <a:ext cx="3514278" cy="4746104"/>
      </dsp:txXfrm>
    </dsp:sp>
    <dsp:sp modelId="{FFE06F90-D39F-410D-AFA0-2B11FE9F23CB}">
      <dsp:nvSpPr>
        <dsp:cNvPr id="0" name=""/>
        <dsp:cNvSpPr/>
      </dsp:nvSpPr>
      <dsp:spPr>
        <a:xfrm>
          <a:off x="12024677" y="1398524"/>
          <a:ext cx="3514278" cy="1012413"/>
        </a:xfrm>
        <a:prstGeom prst="rect">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kern="1200" dirty="0"/>
            <a:t>Culture of fear and defensiveness</a:t>
          </a:r>
        </a:p>
      </dsp:txBody>
      <dsp:txXfrm>
        <a:off x="12024677" y="1398524"/>
        <a:ext cx="3514278" cy="1012413"/>
      </dsp:txXfrm>
    </dsp:sp>
    <dsp:sp modelId="{77410995-B1B5-4FEE-9E91-4F66C7565DE6}">
      <dsp:nvSpPr>
        <dsp:cNvPr id="0" name=""/>
        <dsp:cNvSpPr/>
      </dsp:nvSpPr>
      <dsp:spPr>
        <a:xfrm>
          <a:off x="12024677" y="2410937"/>
          <a:ext cx="3514278" cy="4746104"/>
        </a:xfrm>
        <a:prstGeom prst="rect">
          <a:avLst/>
        </a:prstGeom>
        <a:solidFill>
          <a:schemeClr val="accent5">
            <a:tint val="40000"/>
            <a:alpha val="90000"/>
            <a:hueOff val="-10740482"/>
            <a:satOff val="48253"/>
            <a:lumOff val="3317"/>
            <a:alphaOff val="0"/>
          </a:schemeClr>
        </a:solidFill>
        <a:ln w="25400" cap="flat" cmpd="sng" algn="ctr">
          <a:solidFill>
            <a:schemeClr val="accent5">
              <a:tint val="40000"/>
              <a:alpha val="90000"/>
              <a:hueOff val="-10740482"/>
              <a:satOff val="48253"/>
              <a:lumOff val="331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l" defTabSz="1244600">
            <a:lnSpc>
              <a:spcPct val="90000"/>
            </a:lnSpc>
            <a:spcBef>
              <a:spcPct val="0"/>
            </a:spcBef>
            <a:spcAft>
              <a:spcPct val="15000"/>
            </a:spcAft>
            <a:buChar char="•"/>
          </a:pPr>
          <a:r>
            <a:rPr lang="en-US" sz="2800" kern="1200" dirty="0"/>
            <a:t>Staff felt unable to raise concerns safely
Poor standards became </a:t>
          </a:r>
          <a:r>
            <a:rPr lang="en-US" sz="2800" kern="1200" dirty="0" err="1"/>
            <a:t>normalised</a:t>
          </a:r>
          <a:r>
            <a:rPr lang="en-US" sz="2800" kern="1200" dirty="0"/>
            <a:t> rather than addressed</a:t>
          </a:r>
        </a:p>
        <a:p>
          <a:pPr marL="285750" lvl="1" indent="-285750" algn="l" defTabSz="1244600">
            <a:lnSpc>
              <a:spcPct val="90000"/>
            </a:lnSpc>
            <a:spcBef>
              <a:spcPct val="0"/>
            </a:spcBef>
            <a:spcAft>
              <a:spcPct val="15000"/>
            </a:spcAft>
            <a:buChar char="•"/>
          </a:pPr>
          <a:endParaRPr lang="en-US" sz="2800" kern="1200"/>
        </a:p>
      </dsp:txBody>
      <dsp:txXfrm>
        <a:off x="12024677" y="2410937"/>
        <a:ext cx="3514278" cy="47461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518BFB-D0E6-4352-BE37-F8619F0567BA}">
      <dsp:nvSpPr>
        <dsp:cNvPr id="0" name=""/>
        <dsp:cNvSpPr/>
      </dsp:nvSpPr>
      <dsp:spPr>
        <a:xfrm>
          <a:off x="0" y="0"/>
          <a:ext cx="12621642" cy="996139"/>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Abnormal CTG not identified or reported appropriately.</a:t>
          </a:r>
          <a:endParaRPr lang="en-US" sz="2600" kern="1200" dirty="0"/>
        </a:p>
      </dsp:txBody>
      <dsp:txXfrm>
        <a:off x="29176" y="29176"/>
        <a:ext cx="11430181" cy="937787"/>
      </dsp:txXfrm>
    </dsp:sp>
    <dsp:sp modelId="{C7A8F4A0-3C0B-48D9-BA11-39E3108EEEA2}">
      <dsp:nvSpPr>
        <dsp:cNvPr id="0" name=""/>
        <dsp:cNvSpPr/>
      </dsp:nvSpPr>
      <dsp:spPr>
        <a:xfrm>
          <a:off x="942525" y="1134492"/>
          <a:ext cx="12621642" cy="996139"/>
        </a:xfrm>
        <a:prstGeom prst="roundRect">
          <a:avLst>
            <a:gd name="adj" fmla="val 10000"/>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The process of escalation was slowed down by poor visibility and cultural obstacles.</a:t>
          </a:r>
          <a:endParaRPr lang="en-US" sz="2600" kern="1200"/>
        </a:p>
      </dsp:txBody>
      <dsp:txXfrm>
        <a:off x="971701" y="1163668"/>
        <a:ext cx="10973274" cy="937787"/>
      </dsp:txXfrm>
    </dsp:sp>
    <dsp:sp modelId="{959F3755-7C22-4A34-B1E4-200341667E91}">
      <dsp:nvSpPr>
        <dsp:cNvPr id="0" name=""/>
        <dsp:cNvSpPr/>
      </dsp:nvSpPr>
      <dsp:spPr>
        <a:xfrm>
          <a:off x="1885050" y="2268984"/>
          <a:ext cx="12621642" cy="996139"/>
        </a:xfrm>
        <a:prstGeom prst="roundRect">
          <a:avLst>
            <a:gd name="adj" fmla="val 10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Low levels of senior obstetric provision.</a:t>
          </a:r>
          <a:endParaRPr lang="en-US" sz="2600" kern="1200" dirty="0"/>
        </a:p>
      </dsp:txBody>
      <dsp:txXfrm>
        <a:off x="1914226" y="2298160"/>
        <a:ext cx="10973274" cy="937787"/>
      </dsp:txXfrm>
    </dsp:sp>
    <dsp:sp modelId="{7346582C-5EB9-4D90-84B2-AEB1BA6A493C}">
      <dsp:nvSpPr>
        <dsp:cNvPr id="0" name=""/>
        <dsp:cNvSpPr/>
      </dsp:nvSpPr>
      <dsp:spPr>
        <a:xfrm>
          <a:off x="2827575" y="3403476"/>
          <a:ext cx="12621642" cy="996139"/>
        </a:xfrm>
        <a:prstGeom prst="roundRect">
          <a:avLst>
            <a:gd name="adj" fmla="val 10000"/>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Past related occurrences were not put into learning.</a:t>
          </a:r>
          <a:endParaRPr lang="en-US" sz="2600" kern="1200" dirty="0"/>
        </a:p>
      </dsp:txBody>
      <dsp:txXfrm>
        <a:off x="2856751" y="3432652"/>
        <a:ext cx="10973274" cy="937787"/>
      </dsp:txXfrm>
    </dsp:sp>
    <dsp:sp modelId="{1CC4D0CC-81DB-485A-B946-7AEBE48461AA}">
      <dsp:nvSpPr>
        <dsp:cNvPr id="0" name=""/>
        <dsp:cNvSpPr/>
      </dsp:nvSpPr>
      <dsp:spPr>
        <a:xfrm>
          <a:off x="3770100" y="4537968"/>
          <a:ext cx="12621642" cy="996139"/>
        </a:xfrm>
        <a:prstGeom prst="roundRect">
          <a:avLst>
            <a:gd name="adj" fmla="val 1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Frequent synchronisation of failures - preventable deaths and injuries </a:t>
          </a:r>
          <a:r>
            <a:rPr lang="en-US" sz="2600" kern="1200" dirty="0"/>
            <a:t>(</a:t>
          </a:r>
          <a:r>
            <a:rPr lang="en-US" sz="2600" kern="1200" dirty="0" err="1"/>
            <a:t>Montmany</a:t>
          </a:r>
          <a:r>
            <a:rPr lang="en-US" sz="2600" kern="1200" dirty="0"/>
            <a:t> et al., 2016)</a:t>
          </a:r>
          <a:r>
            <a:rPr lang="en-GB" sz="2600" kern="1200" dirty="0"/>
            <a:t>.</a:t>
          </a:r>
          <a:endParaRPr lang="en-US" sz="2600" kern="1200" dirty="0"/>
        </a:p>
      </dsp:txBody>
      <dsp:txXfrm>
        <a:off x="3799276" y="4567144"/>
        <a:ext cx="10973274" cy="937787"/>
      </dsp:txXfrm>
    </dsp:sp>
    <dsp:sp modelId="{1D04BFEF-3A53-448F-80A3-B267F6B93A24}">
      <dsp:nvSpPr>
        <dsp:cNvPr id="0" name=""/>
        <dsp:cNvSpPr/>
      </dsp:nvSpPr>
      <dsp:spPr>
        <a:xfrm>
          <a:off x="11974151" y="727735"/>
          <a:ext cx="647490" cy="647490"/>
        </a:xfrm>
        <a:prstGeom prst="downArrow">
          <a:avLst>
            <a:gd name="adj1" fmla="val 55000"/>
            <a:gd name="adj2" fmla="val 45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12119836" y="727735"/>
        <a:ext cx="356120" cy="487236"/>
      </dsp:txXfrm>
    </dsp:sp>
    <dsp:sp modelId="{B8CFD01E-7311-460D-B2EF-1DF7DBB3E2E4}">
      <dsp:nvSpPr>
        <dsp:cNvPr id="0" name=""/>
        <dsp:cNvSpPr/>
      </dsp:nvSpPr>
      <dsp:spPr>
        <a:xfrm>
          <a:off x="12916676" y="1862227"/>
          <a:ext cx="647490" cy="647490"/>
        </a:xfrm>
        <a:prstGeom prst="downArrow">
          <a:avLst>
            <a:gd name="adj1" fmla="val 55000"/>
            <a:gd name="adj2" fmla="val 45000"/>
          </a:avLst>
        </a:prstGeom>
        <a:solidFill>
          <a:schemeClr val="accent2">
            <a:tint val="40000"/>
            <a:alpha val="90000"/>
            <a:hueOff val="1675274"/>
            <a:satOff val="-1459"/>
            <a:lumOff val="-2"/>
            <a:alphaOff val="0"/>
          </a:schemeClr>
        </a:solidFill>
        <a:ln w="25400" cap="flat" cmpd="sng" algn="ctr">
          <a:solidFill>
            <a:schemeClr val="accent2">
              <a:tint val="40000"/>
              <a:alpha val="90000"/>
              <a:hueOff val="1675274"/>
              <a:satOff val="-1459"/>
              <a:lumOff val="-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13062361" y="1862227"/>
        <a:ext cx="356120" cy="487236"/>
      </dsp:txXfrm>
    </dsp:sp>
    <dsp:sp modelId="{BDC0F00C-BA31-49A1-BACB-D39BE4A3A52B}">
      <dsp:nvSpPr>
        <dsp:cNvPr id="0" name=""/>
        <dsp:cNvSpPr/>
      </dsp:nvSpPr>
      <dsp:spPr>
        <a:xfrm>
          <a:off x="13859201" y="2980117"/>
          <a:ext cx="647490" cy="647490"/>
        </a:xfrm>
        <a:prstGeom prst="downArrow">
          <a:avLst>
            <a:gd name="adj1" fmla="val 55000"/>
            <a:gd name="adj2" fmla="val 45000"/>
          </a:avLst>
        </a:prstGeom>
        <a:solidFill>
          <a:schemeClr val="accent2">
            <a:tint val="40000"/>
            <a:alpha val="90000"/>
            <a:hueOff val="3350547"/>
            <a:satOff val="-2919"/>
            <a:lumOff val="-4"/>
            <a:alphaOff val="0"/>
          </a:schemeClr>
        </a:solidFill>
        <a:ln w="25400" cap="flat" cmpd="sng" algn="ctr">
          <a:solidFill>
            <a:schemeClr val="accent2">
              <a:tint val="40000"/>
              <a:alpha val="90000"/>
              <a:hueOff val="3350547"/>
              <a:satOff val="-2919"/>
              <a:lumOff val="-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14004886" y="2980117"/>
        <a:ext cx="356120" cy="487236"/>
      </dsp:txXfrm>
    </dsp:sp>
    <dsp:sp modelId="{E52F44C3-0C24-4B52-A35B-77AF1191A16D}">
      <dsp:nvSpPr>
        <dsp:cNvPr id="0" name=""/>
        <dsp:cNvSpPr/>
      </dsp:nvSpPr>
      <dsp:spPr>
        <a:xfrm>
          <a:off x="14801727" y="4125677"/>
          <a:ext cx="647490" cy="647490"/>
        </a:xfrm>
        <a:prstGeom prst="downArrow">
          <a:avLst>
            <a:gd name="adj1" fmla="val 55000"/>
            <a:gd name="adj2" fmla="val 45000"/>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14947412" y="4125677"/>
        <a:ext cx="356120" cy="4872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7E1AF6-2A71-438C-8366-CE4B90D66DD8}">
      <dsp:nvSpPr>
        <dsp:cNvPr id="0" name=""/>
        <dsp:cNvSpPr/>
      </dsp:nvSpPr>
      <dsp:spPr>
        <a:xfrm>
          <a:off x="85215" y="1323520"/>
          <a:ext cx="1106046" cy="11060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D477D6-4004-440B-945F-EC485DBD3802}">
      <dsp:nvSpPr>
        <dsp:cNvPr id="0" name=""/>
        <dsp:cNvSpPr/>
      </dsp:nvSpPr>
      <dsp:spPr>
        <a:xfrm>
          <a:off x="317485" y="1555790"/>
          <a:ext cx="641506" cy="6415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AA0B18-A1ED-4DB7-9926-8E6BADB09E42}">
      <dsp:nvSpPr>
        <dsp:cNvPr id="0" name=""/>
        <dsp:cNvSpPr/>
      </dsp:nvSpPr>
      <dsp:spPr>
        <a:xfrm>
          <a:off x="1428271" y="1323520"/>
          <a:ext cx="2607108" cy="1106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dirty="0"/>
            <a:t>A combination of system failures that interacted, rather than individual clinical errors, caused harm.</a:t>
          </a:r>
        </a:p>
      </dsp:txBody>
      <dsp:txXfrm>
        <a:off x="1428271" y="1323520"/>
        <a:ext cx="2607108" cy="1106046"/>
      </dsp:txXfrm>
    </dsp:sp>
    <dsp:sp modelId="{AB34BBD6-24B9-4B23-8D6A-2E6E78A2403C}">
      <dsp:nvSpPr>
        <dsp:cNvPr id="0" name=""/>
        <dsp:cNvSpPr/>
      </dsp:nvSpPr>
      <dsp:spPr>
        <a:xfrm>
          <a:off x="4489648" y="1323520"/>
          <a:ext cx="1106046" cy="11060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125DEF-43BD-4685-B2C5-B4AAFDD66765}">
      <dsp:nvSpPr>
        <dsp:cNvPr id="0" name=""/>
        <dsp:cNvSpPr/>
      </dsp:nvSpPr>
      <dsp:spPr>
        <a:xfrm>
          <a:off x="4721918" y="1555790"/>
          <a:ext cx="641506" cy="641506"/>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2F78BB-5546-446A-8DB7-B9FA958A8A10}">
      <dsp:nvSpPr>
        <dsp:cNvPr id="0" name=""/>
        <dsp:cNvSpPr/>
      </dsp:nvSpPr>
      <dsp:spPr>
        <a:xfrm>
          <a:off x="5832704" y="1323520"/>
          <a:ext cx="2607108" cy="1106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dirty="0"/>
            <a:t>Several feeble obstacles came in line.</a:t>
          </a:r>
        </a:p>
      </dsp:txBody>
      <dsp:txXfrm>
        <a:off x="5832704" y="1323520"/>
        <a:ext cx="2607108" cy="1106046"/>
      </dsp:txXfrm>
    </dsp:sp>
    <dsp:sp modelId="{60ECE018-5D03-4E26-949A-B578F0C89657}">
      <dsp:nvSpPr>
        <dsp:cNvPr id="0" name=""/>
        <dsp:cNvSpPr/>
      </dsp:nvSpPr>
      <dsp:spPr>
        <a:xfrm>
          <a:off x="85215" y="3424810"/>
          <a:ext cx="1106046" cy="11060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0892AD-7D5B-402D-A22B-664DAB629159}">
      <dsp:nvSpPr>
        <dsp:cNvPr id="0" name=""/>
        <dsp:cNvSpPr/>
      </dsp:nvSpPr>
      <dsp:spPr>
        <a:xfrm>
          <a:off x="317485" y="3657080"/>
          <a:ext cx="641506" cy="6415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38EED0-41CC-469E-AAC4-0B463B97828B}">
      <dsp:nvSpPr>
        <dsp:cNvPr id="0" name=""/>
        <dsp:cNvSpPr/>
      </dsp:nvSpPr>
      <dsp:spPr>
        <a:xfrm>
          <a:off x="1428271" y="3424810"/>
          <a:ext cx="2607108" cy="1106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dirty="0"/>
            <a:t>Clinical risks were enhanced by governance and culture (</a:t>
          </a:r>
          <a:r>
            <a:rPr lang="en-US" sz="1700" kern="1200" dirty="0" err="1"/>
            <a:t>Prenestini</a:t>
          </a:r>
          <a:r>
            <a:rPr lang="en-US" sz="1700" kern="1200" dirty="0"/>
            <a:t> et al., 2015).</a:t>
          </a:r>
        </a:p>
      </dsp:txBody>
      <dsp:txXfrm>
        <a:off x="1428271" y="3424810"/>
        <a:ext cx="2607108" cy="1106046"/>
      </dsp:txXfrm>
    </dsp:sp>
    <dsp:sp modelId="{47E29374-2B07-492D-82B4-1EC45352FBF7}">
      <dsp:nvSpPr>
        <dsp:cNvPr id="0" name=""/>
        <dsp:cNvSpPr/>
      </dsp:nvSpPr>
      <dsp:spPr>
        <a:xfrm>
          <a:off x="4489648" y="3424810"/>
          <a:ext cx="1106046" cy="1106046"/>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965151-C6FC-4321-A5E0-76CAC45AA3D9}">
      <dsp:nvSpPr>
        <dsp:cNvPr id="0" name=""/>
        <dsp:cNvSpPr/>
      </dsp:nvSpPr>
      <dsp:spPr>
        <a:xfrm>
          <a:off x="4721918" y="3657080"/>
          <a:ext cx="641506" cy="64150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ED1C4C-A073-4D2F-8524-8A1D2D6F79E4}">
      <dsp:nvSpPr>
        <dsp:cNvPr id="0" name=""/>
        <dsp:cNvSpPr/>
      </dsp:nvSpPr>
      <dsp:spPr>
        <a:xfrm>
          <a:off x="5832704" y="3424810"/>
          <a:ext cx="2607108" cy="11060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dirty="0"/>
            <a:t>Absence of learning provided an opportunity to practice in an unsafe way.</a:t>
          </a:r>
        </a:p>
      </dsp:txBody>
      <dsp:txXfrm>
        <a:off x="5832704" y="3424810"/>
        <a:ext cx="2607108" cy="110604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017816-6BBA-4C49-B663-D749D0FB1791}">
      <dsp:nvSpPr>
        <dsp:cNvPr id="0" name=""/>
        <dsp:cNvSpPr/>
      </dsp:nvSpPr>
      <dsp:spPr>
        <a:xfrm>
          <a:off x="2039561" y="2415"/>
          <a:ext cx="8158246" cy="1059731"/>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8293" tIns="269172" rIns="158293" bIns="269172" numCol="1" spcCol="1270" anchor="ctr" anchorCtr="0">
          <a:noAutofit/>
        </a:bodyPr>
        <a:lstStyle/>
        <a:p>
          <a:pPr marL="0" lvl="0" indent="0" algn="l" defTabSz="800100">
            <a:lnSpc>
              <a:spcPct val="90000"/>
            </a:lnSpc>
            <a:spcBef>
              <a:spcPct val="0"/>
            </a:spcBef>
            <a:spcAft>
              <a:spcPct val="35000"/>
            </a:spcAft>
            <a:buNone/>
          </a:pPr>
          <a:r>
            <a:rPr lang="en-US" sz="1800" kern="1200" dirty="0"/>
            <a:t>Determine the discrepancies between actual and intended performance (Redinger, 2019).</a:t>
          </a:r>
        </a:p>
      </dsp:txBody>
      <dsp:txXfrm>
        <a:off x="2039561" y="2415"/>
        <a:ext cx="8158246" cy="1059731"/>
      </dsp:txXfrm>
    </dsp:sp>
    <dsp:sp modelId="{C6D77884-2CA3-438D-9A44-C42EA313C06E}">
      <dsp:nvSpPr>
        <dsp:cNvPr id="0" name=""/>
        <dsp:cNvSpPr/>
      </dsp:nvSpPr>
      <dsp:spPr>
        <a:xfrm>
          <a:off x="0" y="2415"/>
          <a:ext cx="2039561" cy="1059731"/>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07927" tIns="104678" rIns="107927" bIns="104678" numCol="1" spcCol="1270" anchor="ctr" anchorCtr="0">
          <a:noAutofit/>
        </a:bodyPr>
        <a:lstStyle/>
        <a:p>
          <a:pPr marL="0" lvl="0" indent="0" algn="ctr" defTabSz="1022350">
            <a:lnSpc>
              <a:spcPct val="90000"/>
            </a:lnSpc>
            <a:spcBef>
              <a:spcPct val="0"/>
            </a:spcBef>
            <a:spcAft>
              <a:spcPct val="35000"/>
            </a:spcAft>
            <a:buNone/>
          </a:pPr>
          <a:r>
            <a:rPr lang="en-US" sz="2300" kern="1200"/>
            <a:t>Determine</a:t>
          </a:r>
        </a:p>
      </dsp:txBody>
      <dsp:txXfrm>
        <a:off x="0" y="2415"/>
        <a:ext cx="2039561" cy="1059731"/>
      </dsp:txXfrm>
    </dsp:sp>
    <dsp:sp modelId="{ACD03C23-D718-4DD6-BF7C-CF5785EBA2E9}">
      <dsp:nvSpPr>
        <dsp:cNvPr id="0" name=""/>
        <dsp:cNvSpPr/>
      </dsp:nvSpPr>
      <dsp:spPr>
        <a:xfrm>
          <a:off x="2039561" y="1125730"/>
          <a:ext cx="8158246" cy="1059731"/>
        </a:xfrm>
        <a:prstGeom prst="rect">
          <a:avLst/>
        </a:prstGeom>
        <a:solidFill>
          <a:schemeClr val="accent2">
            <a:tint val="40000"/>
            <a:alpha val="90000"/>
            <a:hueOff val="1256455"/>
            <a:satOff val="-1094"/>
            <a:lumOff val="-1"/>
            <a:alphaOff val="0"/>
          </a:schemeClr>
        </a:solidFill>
        <a:ln w="25400" cap="flat" cmpd="sng" algn="ctr">
          <a:solidFill>
            <a:schemeClr val="accent2">
              <a:tint val="40000"/>
              <a:alpha val="90000"/>
              <a:hueOff val="1256455"/>
              <a:satOff val="-1094"/>
              <a:lumOff val="-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8293" tIns="269172" rIns="158293" bIns="269172" numCol="1" spcCol="1270" anchor="ctr" anchorCtr="0">
          <a:noAutofit/>
        </a:bodyPr>
        <a:lstStyle/>
        <a:p>
          <a:pPr marL="0" lvl="0" indent="0" algn="l" defTabSz="800100">
            <a:lnSpc>
              <a:spcPct val="90000"/>
            </a:lnSpc>
            <a:spcBef>
              <a:spcPct val="0"/>
            </a:spcBef>
            <a:spcAft>
              <a:spcPct val="35000"/>
            </a:spcAft>
            <a:buNone/>
          </a:pPr>
          <a:r>
            <a:rPr lang="en-US" sz="1800" kern="1200"/>
            <a:t>Enhance the quality and safety of the patient.</a:t>
          </a:r>
        </a:p>
      </dsp:txBody>
      <dsp:txXfrm>
        <a:off x="2039561" y="1125730"/>
        <a:ext cx="8158246" cy="1059731"/>
      </dsp:txXfrm>
    </dsp:sp>
    <dsp:sp modelId="{95E5B9BF-5A70-4215-9984-5A76D543D74C}">
      <dsp:nvSpPr>
        <dsp:cNvPr id="0" name=""/>
        <dsp:cNvSpPr/>
      </dsp:nvSpPr>
      <dsp:spPr>
        <a:xfrm>
          <a:off x="0" y="1125730"/>
          <a:ext cx="2039561" cy="1059731"/>
        </a:xfrm>
        <a:prstGeom prst="rect">
          <a:avLst/>
        </a:prstGeom>
        <a:solidFill>
          <a:schemeClr val="accent2">
            <a:hueOff val="1170380"/>
            <a:satOff val="-1460"/>
            <a:lumOff val="343"/>
            <a:alphaOff val="0"/>
          </a:schemeClr>
        </a:solidFill>
        <a:ln w="25400" cap="flat" cmpd="sng" algn="ctr">
          <a:solidFill>
            <a:schemeClr val="accent2">
              <a:hueOff val="1170380"/>
              <a:satOff val="-1460"/>
              <a:lumOff val="34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07927" tIns="104678" rIns="107927" bIns="104678" numCol="1" spcCol="1270" anchor="ctr" anchorCtr="0">
          <a:noAutofit/>
        </a:bodyPr>
        <a:lstStyle/>
        <a:p>
          <a:pPr marL="0" lvl="0" indent="0" algn="ctr" defTabSz="1022350">
            <a:lnSpc>
              <a:spcPct val="90000"/>
            </a:lnSpc>
            <a:spcBef>
              <a:spcPct val="0"/>
            </a:spcBef>
            <a:spcAft>
              <a:spcPct val="35000"/>
            </a:spcAft>
            <a:buNone/>
          </a:pPr>
          <a:r>
            <a:rPr lang="en-US" sz="2300" kern="1200"/>
            <a:t>Enhance</a:t>
          </a:r>
        </a:p>
      </dsp:txBody>
      <dsp:txXfrm>
        <a:off x="0" y="1125730"/>
        <a:ext cx="2039561" cy="1059731"/>
      </dsp:txXfrm>
    </dsp:sp>
    <dsp:sp modelId="{24AA7990-E675-40FF-86DA-6620E3C39A7A}">
      <dsp:nvSpPr>
        <dsp:cNvPr id="0" name=""/>
        <dsp:cNvSpPr/>
      </dsp:nvSpPr>
      <dsp:spPr>
        <a:xfrm>
          <a:off x="2039561" y="2249046"/>
          <a:ext cx="8158246" cy="1059731"/>
        </a:xfrm>
        <a:prstGeom prst="rect">
          <a:avLst/>
        </a:prstGeom>
        <a:solidFill>
          <a:schemeClr val="accent2">
            <a:tint val="40000"/>
            <a:alpha val="90000"/>
            <a:hueOff val="2512910"/>
            <a:satOff val="-2189"/>
            <a:lumOff val="-3"/>
            <a:alphaOff val="0"/>
          </a:schemeClr>
        </a:solidFill>
        <a:ln w="25400" cap="flat" cmpd="sng" algn="ctr">
          <a:solidFill>
            <a:schemeClr val="accent2">
              <a:tint val="40000"/>
              <a:alpha val="90000"/>
              <a:hueOff val="2512910"/>
              <a:satOff val="-2189"/>
              <a:lumOff val="-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8293" tIns="269172" rIns="158293" bIns="269172" numCol="1" spcCol="1270" anchor="ctr" anchorCtr="0">
          <a:noAutofit/>
        </a:bodyPr>
        <a:lstStyle/>
        <a:p>
          <a:pPr marL="0" lvl="0" indent="0" algn="l" defTabSz="800100">
            <a:lnSpc>
              <a:spcPct val="90000"/>
            </a:lnSpc>
            <a:spcBef>
              <a:spcPct val="0"/>
            </a:spcBef>
            <a:spcAft>
              <a:spcPct val="35000"/>
            </a:spcAft>
            <a:buNone/>
          </a:pPr>
          <a:r>
            <a:rPr lang="en-US" sz="1800" kern="1200"/>
            <a:t>Enhance accountability and governance.</a:t>
          </a:r>
        </a:p>
      </dsp:txBody>
      <dsp:txXfrm>
        <a:off x="2039561" y="2249046"/>
        <a:ext cx="8158246" cy="1059731"/>
      </dsp:txXfrm>
    </dsp:sp>
    <dsp:sp modelId="{820619B0-D5E5-48F5-949F-2A13DE9A705D}">
      <dsp:nvSpPr>
        <dsp:cNvPr id="0" name=""/>
        <dsp:cNvSpPr/>
      </dsp:nvSpPr>
      <dsp:spPr>
        <a:xfrm>
          <a:off x="0" y="2249046"/>
          <a:ext cx="2039561" cy="1059731"/>
        </a:xfrm>
        <a:prstGeom prst="rect">
          <a:avLst/>
        </a:prstGeom>
        <a:solidFill>
          <a:schemeClr val="accent2">
            <a:hueOff val="2340759"/>
            <a:satOff val="-2919"/>
            <a:lumOff val="686"/>
            <a:alphaOff val="0"/>
          </a:schemeClr>
        </a:solidFill>
        <a:ln w="25400" cap="flat" cmpd="sng" algn="ctr">
          <a:solidFill>
            <a:schemeClr val="accent2">
              <a:hueOff val="2340759"/>
              <a:satOff val="-2919"/>
              <a:lumOff val="686"/>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07927" tIns="104678" rIns="107927" bIns="104678" numCol="1" spcCol="1270" anchor="ctr" anchorCtr="0">
          <a:noAutofit/>
        </a:bodyPr>
        <a:lstStyle/>
        <a:p>
          <a:pPr marL="0" lvl="0" indent="0" algn="ctr" defTabSz="1022350">
            <a:lnSpc>
              <a:spcPct val="90000"/>
            </a:lnSpc>
            <a:spcBef>
              <a:spcPct val="0"/>
            </a:spcBef>
            <a:spcAft>
              <a:spcPct val="35000"/>
            </a:spcAft>
            <a:buNone/>
          </a:pPr>
          <a:r>
            <a:rPr lang="en-US" sz="2300" kern="1200" dirty="0"/>
            <a:t>Enhance</a:t>
          </a:r>
        </a:p>
      </dsp:txBody>
      <dsp:txXfrm>
        <a:off x="0" y="2249046"/>
        <a:ext cx="2039561" cy="1059731"/>
      </dsp:txXfrm>
    </dsp:sp>
    <dsp:sp modelId="{16983772-ACA5-41A1-96B7-E8169391E0C1}">
      <dsp:nvSpPr>
        <dsp:cNvPr id="0" name=""/>
        <dsp:cNvSpPr/>
      </dsp:nvSpPr>
      <dsp:spPr>
        <a:xfrm>
          <a:off x="2039561" y="3372362"/>
          <a:ext cx="8158246" cy="1059731"/>
        </a:xfrm>
        <a:prstGeom prst="rect">
          <a:avLst/>
        </a:prstGeom>
        <a:solidFill>
          <a:schemeClr val="accent2">
            <a:tint val="40000"/>
            <a:alpha val="90000"/>
            <a:hueOff val="3769366"/>
            <a:satOff val="-3283"/>
            <a:lumOff val="-4"/>
            <a:alphaOff val="0"/>
          </a:schemeClr>
        </a:solidFill>
        <a:ln w="25400" cap="flat" cmpd="sng" algn="ctr">
          <a:solidFill>
            <a:schemeClr val="accent2">
              <a:tint val="40000"/>
              <a:alpha val="90000"/>
              <a:hueOff val="3769366"/>
              <a:satOff val="-3283"/>
              <a:lumOff val="-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8293" tIns="269172" rIns="158293" bIns="269172" numCol="1" spcCol="1270" anchor="ctr" anchorCtr="0">
          <a:noAutofit/>
        </a:bodyPr>
        <a:lstStyle/>
        <a:p>
          <a:pPr marL="0" lvl="0" indent="0" algn="l" defTabSz="800100">
            <a:lnSpc>
              <a:spcPct val="90000"/>
            </a:lnSpc>
            <a:spcBef>
              <a:spcPct val="0"/>
            </a:spcBef>
            <a:spcAft>
              <a:spcPct val="35000"/>
            </a:spcAft>
            <a:buNone/>
          </a:pPr>
          <a:r>
            <a:rPr lang="en-US" sz="1800" kern="1200" dirty="0"/>
            <a:t>Facilitate evidence-based decision-making(Redinger, 2019).</a:t>
          </a:r>
        </a:p>
      </dsp:txBody>
      <dsp:txXfrm>
        <a:off x="2039561" y="3372362"/>
        <a:ext cx="8158246" cy="1059731"/>
      </dsp:txXfrm>
    </dsp:sp>
    <dsp:sp modelId="{2C5FAD3D-BAEA-4DB3-87B8-125A2B8BBBB4}">
      <dsp:nvSpPr>
        <dsp:cNvPr id="0" name=""/>
        <dsp:cNvSpPr/>
      </dsp:nvSpPr>
      <dsp:spPr>
        <a:xfrm>
          <a:off x="0" y="3372362"/>
          <a:ext cx="2039561" cy="1059731"/>
        </a:xfrm>
        <a:prstGeom prst="rect">
          <a:avLst/>
        </a:prstGeom>
        <a:solidFill>
          <a:schemeClr val="accent2">
            <a:hueOff val="3511139"/>
            <a:satOff val="-4379"/>
            <a:lumOff val="1030"/>
            <a:alphaOff val="0"/>
          </a:schemeClr>
        </a:solidFill>
        <a:ln w="25400" cap="flat" cmpd="sng" algn="ctr">
          <a:solidFill>
            <a:schemeClr val="accent2">
              <a:hueOff val="3511139"/>
              <a:satOff val="-4379"/>
              <a:lumOff val="103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07927" tIns="104678" rIns="107927" bIns="104678" numCol="1" spcCol="1270" anchor="ctr" anchorCtr="0">
          <a:noAutofit/>
        </a:bodyPr>
        <a:lstStyle/>
        <a:p>
          <a:pPr marL="0" lvl="0" indent="0" algn="ctr" defTabSz="1022350">
            <a:lnSpc>
              <a:spcPct val="90000"/>
            </a:lnSpc>
            <a:spcBef>
              <a:spcPct val="0"/>
            </a:spcBef>
            <a:spcAft>
              <a:spcPct val="35000"/>
            </a:spcAft>
            <a:buNone/>
          </a:pPr>
          <a:r>
            <a:rPr lang="en-US" sz="2300" kern="1200"/>
            <a:t>Facilitate</a:t>
          </a:r>
        </a:p>
      </dsp:txBody>
      <dsp:txXfrm>
        <a:off x="0" y="3372362"/>
        <a:ext cx="2039561" cy="1059731"/>
      </dsp:txXfrm>
    </dsp:sp>
    <dsp:sp modelId="{9117CCCA-6BE0-480F-ACDB-03CDF53264B1}">
      <dsp:nvSpPr>
        <dsp:cNvPr id="0" name=""/>
        <dsp:cNvSpPr/>
      </dsp:nvSpPr>
      <dsp:spPr>
        <a:xfrm>
          <a:off x="2039561" y="4495677"/>
          <a:ext cx="8158246" cy="1059731"/>
        </a:xfrm>
        <a:prstGeom prst="rect">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8293" tIns="269172" rIns="158293" bIns="269172" numCol="1" spcCol="1270" anchor="ctr" anchorCtr="0">
          <a:noAutofit/>
        </a:bodyPr>
        <a:lstStyle/>
        <a:p>
          <a:pPr marL="0" lvl="0" indent="0" algn="l" defTabSz="800100">
            <a:lnSpc>
              <a:spcPct val="90000"/>
            </a:lnSpc>
            <a:spcBef>
              <a:spcPct val="0"/>
            </a:spcBef>
            <a:spcAft>
              <a:spcPct val="35000"/>
            </a:spcAft>
            <a:buNone/>
          </a:pPr>
          <a:r>
            <a:rPr lang="en-US" sz="1800" kern="1200"/>
            <a:t>Facilitate learning in the organisation and adoption of the best practices.</a:t>
          </a:r>
        </a:p>
      </dsp:txBody>
      <dsp:txXfrm>
        <a:off x="2039561" y="4495677"/>
        <a:ext cx="8158246" cy="1059731"/>
      </dsp:txXfrm>
    </dsp:sp>
    <dsp:sp modelId="{8C44FB04-D661-48B5-A323-F26F5B2A4531}">
      <dsp:nvSpPr>
        <dsp:cNvPr id="0" name=""/>
        <dsp:cNvSpPr/>
      </dsp:nvSpPr>
      <dsp:spPr>
        <a:xfrm>
          <a:off x="0" y="4495677"/>
          <a:ext cx="2039561" cy="1059731"/>
        </a:xfrm>
        <a:prstGeom prst="rect">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107927" tIns="104678" rIns="107927" bIns="104678" numCol="1" spcCol="1270" anchor="ctr" anchorCtr="0">
          <a:noAutofit/>
        </a:bodyPr>
        <a:lstStyle/>
        <a:p>
          <a:pPr marL="0" lvl="0" indent="0" algn="ctr" defTabSz="1022350">
            <a:lnSpc>
              <a:spcPct val="90000"/>
            </a:lnSpc>
            <a:spcBef>
              <a:spcPct val="0"/>
            </a:spcBef>
            <a:spcAft>
              <a:spcPct val="35000"/>
            </a:spcAft>
            <a:buNone/>
          </a:pPr>
          <a:r>
            <a:rPr lang="en-US" sz="2300" kern="1200"/>
            <a:t>Facilitate</a:t>
          </a:r>
        </a:p>
      </dsp:txBody>
      <dsp:txXfrm>
        <a:off x="0" y="4495677"/>
        <a:ext cx="2039561" cy="1059731"/>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xmlns="">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53BA73-C413-4FBE-BF9D-141F004AF8A5}" type="datetimeFigureOut">
              <a:rPr lang="en-US" smtClean="0"/>
              <a:pPr/>
              <a:t>2/19/2026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9ABDE0-F48C-4D24-AB95-BB917DF94F20}" type="slidenum">
              <a:rPr lang="en-US" smtClean="0"/>
              <a:pPr/>
              <a:t>‹#›</a:t>
            </a:fld>
            <a:endParaRPr lang="en-US"/>
          </a:p>
        </p:txBody>
      </p:sp>
    </p:spTree>
    <p:extLst>
      <p:ext uri="{BB962C8B-B14F-4D97-AF65-F5344CB8AC3E}">
        <p14:creationId xmlns:p14="http://schemas.microsoft.com/office/powerpoint/2010/main" xmlns="" val="1922777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ABDE0-F48C-4D24-AB95-BB917DF94F20}" type="slidenum">
              <a:rPr lang="en-US" smtClean="0"/>
              <a:pPr/>
              <a:t>5</a:t>
            </a:fld>
            <a:endParaRPr lang="en-US"/>
          </a:p>
        </p:txBody>
      </p:sp>
    </p:spTree>
    <p:extLst>
      <p:ext uri="{BB962C8B-B14F-4D97-AF65-F5344CB8AC3E}">
        <p14:creationId xmlns:p14="http://schemas.microsoft.com/office/powerpoint/2010/main" xmlns="" val="24052306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ABDE0-F48C-4D24-AB95-BB917DF94F20}" type="slidenum">
              <a:rPr lang="en-US" smtClean="0"/>
              <a:pPr/>
              <a:t>9</a:t>
            </a:fld>
            <a:endParaRPr lang="en-US"/>
          </a:p>
        </p:txBody>
      </p:sp>
    </p:spTree>
    <p:extLst>
      <p:ext uri="{BB962C8B-B14F-4D97-AF65-F5344CB8AC3E}">
        <p14:creationId xmlns:p14="http://schemas.microsoft.com/office/powerpoint/2010/main" xmlns="" val="31657123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ABDE0-F48C-4D24-AB95-BB917DF94F20}" type="slidenum">
              <a:rPr lang="en-US" smtClean="0"/>
              <a:pPr/>
              <a:t>10</a:t>
            </a:fld>
            <a:endParaRPr lang="en-US"/>
          </a:p>
        </p:txBody>
      </p:sp>
    </p:spTree>
    <p:extLst>
      <p:ext uri="{BB962C8B-B14F-4D97-AF65-F5344CB8AC3E}">
        <p14:creationId xmlns:p14="http://schemas.microsoft.com/office/powerpoint/2010/main" xmlns="" val="1602718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ABDE0-F48C-4D24-AB95-BB917DF94F20}" type="slidenum">
              <a:rPr lang="en-US" smtClean="0"/>
              <a:pPr/>
              <a:t>13</a:t>
            </a:fld>
            <a:endParaRPr lang="en-US"/>
          </a:p>
        </p:txBody>
      </p:sp>
    </p:spTree>
    <p:extLst>
      <p:ext uri="{BB962C8B-B14F-4D97-AF65-F5344CB8AC3E}">
        <p14:creationId xmlns:p14="http://schemas.microsoft.com/office/powerpoint/2010/main" xmlns="" val="5779292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9ABDE0-F48C-4D24-AB95-BB917DF94F20}" type="slidenum">
              <a:rPr lang="en-US" smtClean="0"/>
              <a:pPr/>
              <a:t>14</a:t>
            </a:fld>
            <a:endParaRPr lang="en-US"/>
          </a:p>
        </p:txBody>
      </p:sp>
    </p:spTree>
    <p:extLst>
      <p:ext uri="{BB962C8B-B14F-4D97-AF65-F5344CB8AC3E}">
        <p14:creationId xmlns:p14="http://schemas.microsoft.com/office/powerpoint/2010/main" xmlns="" val="417743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6.png"/><Relationship Id="rId7" Type="http://schemas.openxmlformats.org/officeDocument/2006/relationships/diagramQuickStyle" Target="../diagrams/quickStyle3.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7.svg"/><Relationship Id="rId9" Type="http://schemas.microsoft.com/office/2007/relationships/diagramDrawing" Target="../diagrams/drawing3.xml"/></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diagramData" Target="../diagrams/data4.xml"/><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xmlns="" id="{63B52446-0971-366A-DBDA-417E729BFFAB}"/>
              </a:ext>
            </a:extLst>
          </p:cNvPr>
          <p:cNvGrpSpPr/>
          <p:nvPr/>
        </p:nvGrpSpPr>
        <p:grpSpPr>
          <a:xfrm>
            <a:off x="17958881" y="-2781300"/>
            <a:ext cx="1435100" cy="5880217"/>
            <a:chOff x="0" y="0"/>
            <a:chExt cx="377969" cy="1548699"/>
          </a:xfrm>
        </p:grpSpPr>
        <p:sp>
          <p:nvSpPr>
            <p:cNvPr id="3" name="Freeform 3">
              <a:extLst>
                <a:ext uri="{FF2B5EF4-FFF2-40B4-BE49-F238E27FC236}">
                  <a16:creationId xmlns:a16="http://schemas.microsoft.com/office/drawing/2014/main" xmlns="" id="{4B6BA580-983E-FEB0-B114-D661E8177A71}"/>
                </a:ext>
              </a:extLst>
            </p:cNvPr>
            <p:cNvSpPr/>
            <p:nvPr/>
          </p:nvSpPr>
          <p:spPr>
            <a:xfrm>
              <a:off x="0" y="0"/>
              <a:ext cx="377969" cy="1548699"/>
            </a:xfrm>
            <a:custGeom>
              <a:avLst/>
              <a:gdLst/>
              <a:ahLst/>
              <a:cxnLst/>
              <a:rect l="l" t="t" r="r" b="b"/>
              <a:pathLst>
                <a:path w="377969" h="1548699">
                  <a:moveTo>
                    <a:pt x="188984" y="0"/>
                  </a:moveTo>
                  <a:lnTo>
                    <a:pt x="188984" y="0"/>
                  </a:lnTo>
                  <a:cubicBezTo>
                    <a:pt x="239106" y="0"/>
                    <a:pt x="287175" y="19911"/>
                    <a:pt x="322616" y="55352"/>
                  </a:cubicBezTo>
                  <a:cubicBezTo>
                    <a:pt x="358058" y="90794"/>
                    <a:pt x="377969" y="138863"/>
                    <a:pt x="377969" y="188984"/>
                  </a:cubicBezTo>
                  <a:lnTo>
                    <a:pt x="377969" y="1359715"/>
                  </a:lnTo>
                  <a:cubicBezTo>
                    <a:pt x="377969" y="1464088"/>
                    <a:pt x="293358" y="1548699"/>
                    <a:pt x="188984" y="1548699"/>
                  </a:cubicBezTo>
                  <a:lnTo>
                    <a:pt x="188984" y="1548699"/>
                  </a:lnTo>
                  <a:cubicBezTo>
                    <a:pt x="138863" y="1548699"/>
                    <a:pt x="90794" y="1528788"/>
                    <a:pt x="55352" y="1493347"/>
                  </a:cubicBezTo>
                  <a:cubicBezTo>
                    <a:pt x="19911" y="1457905"/>
                    <a:pt x="0" y="1409836"/>
                    <a:pt x="0" y="1359715"/>
                  </a:cubicBezTo>
                  <a:lnTo>
                    <a:pt x="0" y="188984"/>
                  </a:lnTo>
                  <a:cubicBezTo>
                    <a:pt x="0" y="84611"/>
                    <a:pt x="84611" y="0"/>
                    <a:pt x="188984" y="0"/>
                  </a:cubicBezTo>
                  <a:close/>
                </a:path>
              </a:pathLst>
            </a:custGeom>
            <a:solidFill>
              <a:srgbClr val="EDC254"/>
            </a:solidFill>
          </p:spPr>
          <p:txBody>
            <a:bodyPr/>
            <a:lstStyle/>
            <a:p>
              <a:endParaRPr lang="en-US"/>
            </a:p>
          </p:txBody>
        </p:sp>
        <p:sp>
          <p:nvSpPr>
            <p:cNvPr id="4" name="TextBox 4">
              <a:extLst>
                <a:ext uri="{FF2B5EF4-FFF2-40B4-BE49-F238E27FC236}">
                  <a16:creationId xmlns:a16="http://schemas.microsoft.com/office/drawing/2014/main" xmlns="" id="{60654F12-D703-A0D4-B0F2-8405B745FA2C}"/>
                </a:ext>
              </a:extLst>
            </p:cNvPr>
            <p:cNvSpPr txBox="1"/>
            <p:nvPr/>
          </p:nvSpPr>
          <p:spPr>
            <a:xfrm>
              <a:off x="0" y="-47625"/>
              <a:ext cx="377969" cy="1596324"/>
            </a:xfrm>
            <a:prstGeom prst="rect">
              <a:avLst/>
            </a:prstGeom>
          </p:spPr>
          <p:txBody>
            <a:bodyPr lIns="50800" tIns="50800" rIns="50800" bIns="50800" rtlCol="0" anchor="ctr"/>
            <a:lstStyle/>
            <a:p>
              <a:pPr algn="ctr">
                <a:lnSpc>
                  <a:spcPts val="2659"/>
                </a:lnSpc>
              </a:pPr>
              <a:endParaRPr/>
            </a:p>
          </p:txBody>
        </p:sp>
      </p:grpSp>
      <p:grpSp>
        <p:nvGrpSpPr>
          <p:cNvPr id="5" name="Group 5">
            <a:extLst>
              <a:ext uri="{FF2B5EF4-FFF2-40B4-BE49-F238E27FC236}">
                <a16:creationId xmlns:a16="http://schemas.microsoft.com/office/drawing/2014/main" xmlns="" id="{D1F00B87-E0A2-6686-8522-B8658A4E1079}"/>
              </a:ext>
            </a:extLst>
          </p:cNvPr>
          <p:cNvGrpSpPr/>
          <p:nvPr/>
        </p:nvGrpSpPr>
        <p:grpSpPr>
          <a:xfrm>
            <a:off x="17958881" y="3586728"/>
            <a:ext cx="1435100" cy="1764780"/>
            <a:chOff x="0" y="0"/>
            <a:chExt cx="377969" cy="464798"/>
          </a:xfrm>
        </p:grpSpPr>
        <p:sp>
          <p:nvSpPr>
            <p:cNvPr id="6" name="Freeform 6">
              <a:extLst>
                <a:ext uri="{FF2B5EF4-FFF2-40B4-BE49-F238E27FC236}">
                  <a16:creationId xmlns:a16="http://schemas.microsoft.com/office/drawing/2014/main" xmlns="" id="{C4A956AF-EA8D-7111-23A2-30E31842C528}"/>
                </a:ext>
              </a:extLst>
            </p:cNvPr>
            <p:cNvSpPr/>
            <p:nvPr/>
          </p:nvSpPr>
          <p:spPr>
            <a:xfrm>
              <a:off x="0" y="0"/>
              <a:ext cx="377969" cy="464798"/>
            </a:xfrm>
            <a:custGeom>
              <a:avLst/>
              <a:gdLst/>
              <a:ahLst/>
              <a:cxnLst/>
              <a:rect l="l" t="t" r="r" b="b"/>
              <a:pathLst>
                <a:path w="377969" h="464798">
                  <a:moveTo>
                    <a:pt x="188984" y="0"/>
                  </a:moveTo>
                  <a:lnTo>
                    <a:pt x="188984" y="0"/>
                  </a:lnTo>
                  <a:cubicBezTo>
                    <a:pt x="239106" y="0"/>
                    <a:pt x="287175" y="19911"/>
                    <a:pt x="322616" y="55352"/>
                  </a:cubicBezTo>
                  <a:cubicBezTo>
                    <a:pt x="358058" y="90794"/>
                    <a:pt x="377969" y="138863"/>
                    <a:pt x="377969" y="188984"/>
                  </a:cubicBezTo>
                  <a:lnTo>
                    <a:pt x="377969" y="275814"/>
                  </a:lnTo>
                  <a:cubicBezTo>
                    <a:pt x="377969" y="380187"/>
                    <a:pt x="293358" y="464798"/>
                    <a:pt x="188984" y="464798"/>
                  </a:cubicBezTo>
                  <a:lnTo>
                    <a:pt x="188984" y="464798"/>
                  </a:lnTo>
                  <a:cubicBezTo>
                    <a:pt x="138863" y="464798"/>
                    <a:pt x="90794" y="444887"/>
                    <a:pt x="55352" y="409446"/>
                  </a:cubicBezTo>
                  <a:cubicBezTo>
                    <a:pt x="19911" y="374004"/>
                    <a:pt x="0" y="325935"/>
                    <a:pt x="0" y="275814"/>
                  </a:cubicBezTo>
                  <a:lnTo>
                    <a:pt x="0" y="188984"/>
                  </a:lnTo>
                  <a:cubicBezTo>
                    <a:pt x="0" y="84611"/>
                    <a:pt x="84611" y="0"/>
                    <a:pt x="188984" y="0"/>
                  </a:cubicBezTo>
                  <a:close/>
                </a:path>
              </a:pathLst>
            </a:custGeom>
            <a:solidFill>
              <a:srgbClr val="EDC254"/>
            </a:solidFill>
          </p:spPr>
          <p:txBody>
            <a:bodyPr/>
            <a:lstStyle/>
            <a:p>
              <a:endParaRPr lang="en-US"/>
            </a:p>
          </p:txBody>
        </p:sp>
        <p:sp>
          <p:nvSpPr>
            <p:cNvPr id="7" name="TextBox 7">
              <a:extLst>
                <a:ext uri="{FF2B5EF4-FFF2-40B4-BE49-F238E27FC236}">
                  <a16:creationId xmlns:a16="http://schemas.microsoft.com/office/drawing/2014/main" xmlns="" id="{93C9F74C-6514-200D-36FB-523A49A93B19}"/>
                </a:ext>
              </a:extLst>
            </p:cNvPr>
            <p:cNvSpPr txBox="1"/>
            <p:nvPr/>
          </p:nvSpPr>
          <p:spPr>
            <a:xfrm>
              <a:off x="0" y="-47625"/>
              <a:ext cx="377969" cy="512423"/>
            </a:xfrm>
            <a:prstGeom prst="rect">
              <a:avLst/>
            </a:prstGeom>
          </p:spPr>
          <p:txBody>
            <a:bodyPr lIns="50800" tIns="50800" rIns="50800" bIns="50800" rtlCol="0" anchor="ctr"/>
            <a:lstStyle/>
            <a:p>
              <a:pPr algn="ctr">
                <a:lnSpc>
                  <a:spcPts val="2659"/>
                </a:lnSpc>
              </a:pPr>
              <a:endParaRPr/>
            </a:p>
          </p:txBody>
        </p:sp>
      </p:grpSp>
      <p:grpSp>
        <p:nvGrpSpPr>
          <p:cNvPr id="8" name="Group 8">
            <a:extLst>
              <a:ext uri="{FF2B5EF4-FFF2-40B4-BE49-F238E27FC236}">
                <a16:creationId xmlns:a16="http://schemas.microsoft.com/office/drawing/2014/main" xmlns="" id="{242F11AB-C0C3-45DA-2575-926D6F6AEA39}"/>
              </a:ext>
            </a:extLst>
          </p:cNvPr>
          <p:cNvGrpSpPr/>
          <p:nvPr/>
        </p:nvGrpSpPr>
        <p:grpSpPr>
          <a:xfrm>
            <a:off x="-1143000" y="5333061"/>
            <a:ext cx="1435100" cy="5880217"/>
            <a:chOff x="0" y="0"/>
            <a:chExt cx="377969" cy="1548699"/>
          </a:xfrm>
        </p:grpSpPr>
        <p:sp>
          <p:nvSpPr>
            <p:cNvPr id="9" name="Freeform 9">
              <a:extLst>
                <a:ext uri="{FF2B5EF4-FFF2-40B4-BE49-F238E27FC236}">
                  <a16:creationId xmlns:a16="http://schemas.microsoft.com/office/drawing/2014/main" xmlns="" id="{A575F080-63E8-C986-4AB2-3B0DF1486046}"/>
                </a:ext>
              </a:extLst>
            </p:cNvPr>
            <p:cNvSpPr/>
            <p:nvPr/>
          </p:nvSpPr>
          <p:spPr>
            <a:xfrm>
              <a:off x="0" y="0"/>
              <a:ext cx="377969" cy="1548699"/>
            </a:xfrm>
            <a:custGeom>
              <a:avLst/>
              <a:gdLst/>
              <a:ahLst/>
              <a:cxnLst/>
              <a:rect l="l" t="t" r="r" b="b"/>
              <a:pathLst>
                <a:path w="377969" h="1548699">
                  <a:moveTo>
                    <a:pt x="188984" y="0"/>
                  </a:moveTo>
                  <a:lnTo>
                    <a:pt x="188984" y="0"/>
                  </a:lnTo>
                  <a:cubicBezTo>
                    <a:pt x="239106" y="0"/>
                    <a:pt x="287175" y="19911"/>
                    <a:pt x="322616" y="55352"/>
                  </a:cubicBezTo>
                  <a:cubicBezTo>
                    <a:pt x="358058" y="90794"/>
                    <a:pt x="377969" y="138863"/>
                    <a:pt x="377969" y="188984"/>
                  </a:cubicBezTo>
                  <a:lnTo>
                    <a:pt x="377969" y="1359715"/>
                  </a:lnTo>
                  <a:cubicBezTo>
                    <a:pt x="377969" y="1464088"/>
                    <a:pt x="293358" y="1548699"/>
                    <a:pt x="188984" y="1548699"/>
                  </a:cubicBezTo>
                  <a:lnTo>
                    <a:pt x="188984" y="1548699"/>
                  </a:lnTo>
                  <a:cubicBezTo>
                    <a:pt x="138863" y="1548699"/>
                    <a:pt x="90794" y="1528788"/>
                    <a:pt x="55352" y="1493347"/>
                  </a:cubicBezTo>
                  <a:cubicBezTo>
                    <a:pt x="19911" y="1457905"/>
                    <a:pt x="0" y="1409836"/>
                    <a:pt x="0" y="1359715"/>
                  </a:cubicBezTo>
                  <a:lnTo>
                    <a:pt x="0" y="188984"/>
                  </a:lnTo>
                  <a:cubicBezTo>
                    <a:pt x="0" y="84611"/>
                    <a:pt x="84611" y="0"/>
                    <a:pt x="188984" y="0"/>
                  </a:cubicBezTo>
                  <a:close/>
                </a:path>
              </a:pathLst>
            </a:custGeom>
            <a:solidFill>
              <a:srgbClr val="EDC254"/>
            </a:solidFill>
          </p:spPr>
          <p:txBody>
            <a:bodyPr/>
            <a:lstStyle/>
            <a:p>
              <a:endParaRPr lang="en-US"/>
            </a:p>
          </p:txBody>
        </p:sp>
        <p:sp>
          <p:nvSpPr>
            <p:cNvPr id="10" name="TextBox 10">
              <a:extLst>
                <a:ext uri="{FF2B5EF4-FFF2-40B4-BE49-F238E27FC236}">
                  <a16:creationId xmlns:a16="http://schemas.microsoft.com/office/drawing/2014/main" xmlns="" id="{CFB2F325-2FEF-FB62-5586-4F9375F8B463}"/>
                </a:ext>
              </a:extLst>
            </p:cNvPr>
            <p:cNvSpPr txBox="1"/>
            <p:nvPr/>
          </p:nvSpPr>
          <p:spPr>
            <a:xfrm>
              <a:off x="0" y="-47625"/>
              <a:ext cx="377969" cy="1596324"/>
            </a:xfrm>
            <a:prstGeom prst="rect">
              <a:avLst/>
            </a:prstGeom>
          </p:spPr>
          <p:txBody>
            <a:bodyPr lIns="50800" tIns="50800" rIns="50800" bIns="50800" rtlCol="0" anchor="ctr"/>
            <a:lstStyle/>
            <a:p>
              <a:pPr algn="ctr">
                <a:lnSpc>
                  <a:spcPts val="2659"/>
                </a:lnSpc>
              </a:pPr>
              <a:endParaRPr/>
            </a:p>
          </p:txBody>
        </p:sp>
      </p:grpSp>
      <p:grpSp>
        <p:nvGrpSpPr>
          <p:cNvPr id="24" name="Group 23">
            <a:extLst>
              <a:ext uri="{FF2B5EF4-FFF2-40B4-BE49-F238E27FC236}">
                <a16:creationId xmlns:a16="http://schemas.microsoft.com/office/drawing/2014/main" xmlns="" id="{3A8A7FA1-BEBF-775C-F3E0-75483C432375}"/>
              </a:ext>
            </a:extLst>
          </p:cNvPr>
          <p:cNvGrpSpPr/>
          <p:nvPr/>
        </p:nvGrpSpPr>
        <p:grpSpPr>
          <a:xfrm>
            <a:off x="0" y="3135837"/>
            <a:ext cx="18288000" cy="3584439"/>
            <a:chOff x="0" y="3080046"/>
            <a:chExt cx="18288000" cy="3584439"/>
          </a:xfrm>
        </p:grpSpPr>
        <p:sp>
          <p:nvSpPr>
            <p:cNvPr id="15" name="TextBox 14">
              <a:extLst>
                <a:ext uri="{FF2B5EF4-FFF2-40B4-BE49-F238E27FC236}">
                  <a16:creationId xmlns:a16="http://schemas.microsoft.com/office/drawing/2014/main" xmlns="" id="{97386237-C9C8-5AB6-1956-464C651D1282}"/>
                </a:ext>
              </a:extLst>
            </p:cNvPr>
            <p:cNvSpPr txBox="1"/>
            <p:nvPr/>
          </p:nvSpPr>
          <p:spPr>
            <a:xfrm>
              <a:off x="4572000" y="4058445"/>
              <a:ext cx="9144000" cy="954107"/>
            </a:xfrm>
            <a:prstGeom prst="rect">
              <a:avLst/>
            </a:prstGeom>
            <a:noFill/>
          </p:spPr>
          <p:txBody>
            <a:bodyPr wrap="square">
              <a:spAutoFit/>
            </a:bodyPr>
            <a:lstStyle/>
            <a:p>
              <a:pPr marL="0" marR="0" algn="ctr" fontAlgn="base">
                <a:buNone/>
              </a:pPr>
              <a:r>
                <a:rPr lang="en-GB" sz="2800" b="1" dirty="0">
                  <a:effectLst/>
                  <a:latin typeface="Arial" panose="020B0604020202020204" pitchFamily="34" charset="0"/>
                  <a:ea typeface="Arial" panose="020B0604020202020204" pitchFamily="34" charset="0"/>
                </a:rPr>
                <a:t>Shrewsbury and Telford Hospital NHS Trust (UK) </a:t>
              </a:r>
              <a:r>
                <a:rPr lang="en-GB" sz="2800" b="1" dirty="0">
                  <a:latin typeface="Arial" panose="020B0604020202020204" pitchFamily="34" charset="0"/>
                  <a:ea typeface="Arial" panose="020B0604020202020204" pitchFamily="34" charset="0"/>
                </a:rPr>
                <a:t>- </a:t>
              </a:r>
              <a:r>
                <a:rPr lang="en-GB" sz="2800" b="1" dirty="0">
                  <a:effectLst/>
                  <a:latin typeface="Arial" panose="020B0604020202020204" pitchFamily="34" charset="0"/>
                  <a:ea typeface="Arial" panose="020B0604020202020204" pitchFamily="34" charset="0"/>
                </a:rPr>
                <a:t>Maternity Scandal</a:t>
              </a:r>
              <a:endParaRPr lang="en-US" dirty="0">
                <a:effectLst/>
                <a:latin typeface="Times New Roman" panose="02020603050405020304" pitchFamily="18" charset="0"/>
                <a:ea typeface="Times New Roman" panose="02020603050405020304" pitchFamily="18" charset="0"/>
              </a:endParaRPr>
            </a:p>
          </p:txBody>
        </p:sp>
        <p:sp>
          <p:nvSpPr>
            <p:cNvPr id="17" name="TextBox 16">
              <a:extLst>
                <a:ext uri="{FF2B5EF4-FFF2-40B4-BE49-F238E27FC236}">
                  <a16:creationId xmlns:a16="http://schemas.microsoft.com/office/drawing/2014/main" xmlns="" id="{DAC9E76F-6924-5C7D-B522-036FBC852A91}"/>
                </a:ext>
              </a:extLst>
            </p:cNvPr>
            <p:cNvSpPr txBox="1"/>
            <p:nvPr/>
          </p:nvSpPr>
          <p:spPr>
            <a:xfrm>
              <a:off x="4641850" y="3358880"/>
              <a:ext cx="9220200" cy="584775"/>
            </a:xfrm>
            <a:prstGeom prst="rect">
              <a:avLst/>
            </a:prstGeom>
            <a:noFill/>
          </p:spPr>
          <p:txBody>
            <a:bodyPr wrap="square">
              <a:spAutoFit/>
            </a:bodyPr>
            <a:lstStyle/>
            <a:p>
              <a:r>
                <a:rPr lang="en-GB" sz="3200" b="1" dirty="0">
                  <a:effectLst/>
                  <a:latin typeface="Arial" panose="020B0604020202020204" pitchFamily="34" charset="0"/>
                  <a:ea typeface="Arial" panose="020B0604020202020204" pitchFamily="34" charset="0"/>
                </a:rPr>
                <a:t>MSc Public Health and Social Care in Practice</a:t>
              </a:r>
              <a:endParaRPr lang="en-US" sz="3200" dirty="0"/>
            </a:p>
          </p:txBody>
        </p:sp>
        <p:sp>
          <p:nvSpPr>
            <p:cNvPr id="18" name="TextBox 17">
              <a:extLst>
                <a:ext uri="{FF2B5EF4-FFF2-40B4-BE49-F238E27FC236}">
                  <a16:creationId xmlns:a16="http://schemas.microsoft.com/office/drawing/2014/main" xmlns="" id="{4D6BF91E-A9CE-FB57-A22C-D500AFB1B8E4}"/>
                </a:ext>
              </a:extLst>
            </p:cNvPr>
            <p:cNvSpPr txBox="1"/>
            <p:nvPr/>
          </p:nvSpPr>
          <p:spPr>
            <a:xfrm>
              <a:off x="4991100" y="5710378"/>
              <a:ext cx="8305800" cy="954107"/>
            </a:xfrm>
            <a:prstGeom prst="rect">
              <a:avLst/>
            </a:prstGeom>
            <a:ln>
              <a:solidFill>
                <a:srgbClr val="EDC254"/>
              </a:solid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US" sz="2800" dirty="0"/>
                <a:t>Student Name: TAHIA HAQUE</a:t>
              </a:r>
            </a:p>
            <a:p>
              <a:pPr algn="ctr"/>
              <a:r>
                <a:rPr lang="en-US" sz="2800" dirty="0"/>
                <a:t>Student ID: </a:t>
              </a:r>
              <a:r>
                <a:rPr lang="en-US" sz="2800" dirty="0" smtClean="0"/>
                <a:t>2513087</a:t>
              </a:r>
              <a:endParaRPr lang="en-US" sz="2800" dirty="0"/>
            </a:p>
          </p:txBody>
        </p:sp>
        <p:grpSp>
          <p:nvGrpSpPr>
            <p:cNvPr id="14" name="Group 2">
              <a:extLst>
                <a:ext uri="{FF2B5EF4-FFF2-40B4-BE49-F238E27FC236}">
                  <a16:creationId xmlns:a16="http://schemas.microsoft.com/office/drawing/2014/main" xmlns="" id="{7D27D699-47A7-9769-0051-2E26F32C8C0D}"/>
                </a:ext>
              </a:extLst>
            </p:cNvPr>
            <p:cNvGrpSpPr/>
            <p:nvPr/>
          </p:nvGrpSpPr>
          <p:grpSpPr>
            <a:xfrm>
              <a:off x="0" y="3277641"/>
              <a:ext cx="4641850" cy="699565"/>
              <a:chOff x="0" y="0"/>
              <a:chExt cx="1222545" cy="184248"/>
            </a:xfrm>
          </p:grpSpPr>
          <p:sp>
            <p:nvSpPr>
              <p:cNvPr id="16" name="Freeform 3">
                <a:extLst>
                  <a:ext uri="{FF2B5EF4-FFF2-40B4-BE49-F238E27FC236}">
                    <a16:creationId xmlns:a16="http://schemas.microsoft.com/office/drawing/2014/main" xmlns="" id="{C8248F85-70C2-006E-6A2A-CD7D7432E5B7}"/>
                  </a:ext>
                </a:extLst>
              </p:cNvPr>
              <p:cNvSpPr/>
              <p:nvPr/>
            </p:nvSpPr>
            <p:spPr>
              <a:xfrm>
                <a:off x="0" y="0"/>
                <a:ext cx="1222545" cy="184248"/>
              </a:xfrm>
              <a:custGeom>
                <a:avLst/>
                <a:gdLst/>
                <a:ahLst/>
                <a:cxnLst/>
                <a:rect l="l" t="t" r="r" b="b"/>
                <a:pathLst>
                  <a:path w="1222545" h="184248">
                    <a:moveTo>
                      <a:pt x="0" y="0"/>
                    </a:moveTo>
                    <a:lnTo>
                      <a:pt x="1222545" y="0"/>
                    </a:lnTo>
                    <a:lnTo>
                      <a:pt x="1222545" y="184248"/>
                    </a:lnTo>
                    <a:lnTo>
                      <a:pt x="0" y="184248"/>
                    </a:lnTo>
                    <a:close/>
                  </a:path>
                </a:pathLst>
              </a:custGeom>
              <a:solidFill>
                <a:srgbClr val="EDC254"/>
              </a:solidFill>
            </p:spPr>
            <p:txBody>
              <a:bodyPr/>
              <a:lstStyle/>
              <a:p>
                <a:endParaRPr lang="en-US"/>
              </a:p>
            </p:txBody>
          </p:sp>
          <p:sp>
            <p:nvSpPr>
              <p:cNvPr id="19" name="TextBox 4">
                <a:extLst>
                  <a:ext uri="{FF2B5EF4-FFF2-40B4-BE49-F238E27FC236}">
                    <a16:creationId xmlns:a16="http://schemas.microsoft.com/office/drawing/2014/main" xmlns="" id="{F7384C5C-9CF0-2358-536F-1A79A9F82178}"/>
                  </a:ext>
                </a:extLst>
              </p:cNvPr>
              <p:cNvSpPr txBox="1"/>
              <p:nvPr/>
            </p:nvSpPr>
            <p:spPr>
              <a:xfrm>
                <a:off x="0" y="-47625"/>
                <a:ext cx="1222545" cy="231873"/>
              </a:xfrm>
              <a:prstGeom prst="rect">
                <a:avLst/>
              </a:prstGeom>
            </p:spPr>
            <p:txBody>
              <a:bodyPr lIns="50800" tIns="50800" rIns="50800" bIns="50800" rtlCol="0" anchor="ctr"/>
              <a:lstStyle/>
              <a:p>
                <a:pPr algn="ctr">
                  <a:lnSpc>
                    <a:spcPts val="2659"/>
                  </a:lnSpc>
                </a:pPr>
                <a:endParaRPr/>
              </a:p>
            </p:txBody>
          </p:sp>
        </p:grpSp>
        <p:grpSp>
          <p:nvGrpSpPr>
            <p:cNvPr id="20" name="Group 5">
              <a:extLst>
                <a:ext uri="{FF2B5EF4-FFF2-40B4-BE49-F238E27FC236}">
                  <a16:creationId xmlns:a16="http://schemas.microsoft.com/office/drawing/2014/main" xmlns="" id="{BEE451EB-B1E3-3480-566D-2C6960D1D2A0}"/>
                </a:ext>
              </a:extLst>
            </p:cNvPr>
            <p:cNvGrpSpPr/>
            <p:nvPr/>
          </p:nvGrpSpPr>
          <p:grpSpPr>
            <a:xfrm>
              <a:off x="13646150" y="3277641"/>
              <a:ext cx="4641850" cy="699565"/>
              <a:chOff x="0" y="0"/>
              <a:chExt cx="1222545" cy="184248"/>
            </a:xfrm>
          </p:grpSpPr>
          <p:sp>
            <p:nvSpPr>
              <p:cNvPr id="21" name="Freeform 6">
                <a:extLst>
                  <a:ext uri="{FF2B5EF4-FFF2-40B4-BE49-F238E27FC236}">
                    <a16:creationId xmlns:a16="http://schemas.microsoft.com/office/drawing/2014/main" xmlns="" id="{F1E3AFFE-B6C9-C634-12A6-C4EA7633E22F}"/>
                  </a:ext>
                </a:extLst>
              </p:cNvPr>
              <p:cNvSpPr/>
              <p:nvPr/>
            </p:nvSpPr>
            <p:spPr>
              <a:xfrm>
                <a:off x="0" y="0"/>
                <a:ext cx="1222545" cy="184248"/>
              </a:xfrm>
              <a:custGeom>
                <a:avLst/>
                <a:gdLst/>
                <a:ahLst/>
                <a:cxnLst/>
                <a:rect l="l" t="t" r="r" b="b"/>
                <a:pathLst>
                  <a:path w="1222545" h="184248">
                    <a:moveTo>
                      <a:pt x="0" y="0"/>
                    </a:moveTo>
                    <a:lnTo>
                      <a:pt x="1222545" y="0"/>
                    </a:lnTo>
                    <a:lnTo>
                      <a:pt x="1222545" y="184248"/>
                    </a:lnTo>
                    <a:lnTo>
                      <a:pt x="0" y="184248"/>
                    </a:lnTo>
                    <a:close/>
                  </a:path>
                </a:pathLst>
              </a:custGeom>
              <a:solidFill>
                <a:srgbClr val="EDC254"/>
              </a:solidFill>
            </p:spPr>
            <p:txBody>
              <a:bodyPr/>
              <a:lstStyle/>
              <a:p>
                <a:endParaRPr lang="en-US"/>
              </a:p>
            </p:txBody>
          </p:sp>
          <p:sp>
            <p:nvSpPr>
              <p:cNvPr id="22" name="TextBox 7">
                <a:extLst>
                  <a:ext uri="{FF2B5EF4-FFF2-40B4-BE49-F238E27FC236}">
                    <a16:creationId xmlns:a16="http://schemas.microsoft.com/office/drawing/2014/main" xmlns="" id="{61374D50-6A35-385C-C804-ECF26CEB6972}"/>
                  </a:ext>
                </a:extLst>
              </p:cNvPr>
              <p:cNvSpPr txBox="1"/>
              <p:nvPr/>
            </p:nvSpPr>
            <p:spPr>
              <a:xfrm>
                <a:off x="0" y="-47625"/>
                <a:ext cx="1222545" cy="231873"/>
              </a:xfrm>
              <a:prstGeom prst="rect">
                <a:avLst/>
              </a:prstGeom>
            </p:spPr>
            <p:txBody>
              <a:bodyPr lIns="50800" tIns="50800" rIns="50800" bIns="50800" rtlCol="0" anchor="ctr"/>
              <a:lstStyle/>
              <a:p>
                <a:pPr algn="ctr">
                  <a:lnSpc>
                    <a:spcPts val="2659"/>
                  </a:lnSpc>
                </a:pPr>
                <a:endParaRPr/>
              </a:p>
            </p:txBody>
          </p:sp>
        </p:grpSp>
        <p:sp>
          <p:nvSpPr>
            <p:cNvPr id="23" name="Rectangle: Rounded Corners 22">
              <a:extLst>
                <a:ext uri="{FF2B5EF4-FFF2-40B4-BE49-F238E27FC236}">
                  <a16:creationId xmlns:a16="http://schemas.microsoft.com/office/drawing/2014/main" xmlns="" id="{BA9EC419-21B2-DA01-6335-8AF2AF17ED57}"/>
                </a:ext>
              </a:extLst>
            </p:cNvPr>
            <p:cNvSpPr/>
            <p:nvPr/>
          </p:nvSpPr>
          <p:spPr>
            <a:xfrm>
              <a:off x="4572000" y="3080046"/>
              <a:ext cx="9144000" cy="2054719"/>
            </a:xfrm>
            <a:prstGeom prst="roundRect">
              <a:avLst/>
            </a:prstGeom>
            <a:noFill/>
            <a:ln>
              <a:solidFill>
                <a:srgbClr val="EDC2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F556B5B-E1D3-37E9-D7C6-FA8E52A85E9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xmlns="" id="{973F141C-4A9B-878D-E5FD-AC47CFBE663D}"/>
              </a:ext>
            </a:extLst>
          </p:cNvPr>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t="-6381" b="-11914"/>
            </a:stretch>
          </a:blipFill>
        </p:spPr>
        <p:txBody>
          <a:bodyPr/>
          <a:lstStyle/>
          <a:p>
            <a:endParaRPr lang="en-US"/>
          </a:p>
        </p:txBody>
      </p:sp>
      <p:grpSp>
        <p:nvGrpSpPr>
          <p:cNvPr id="3" name="Group 3">
            <a:extLst>
              <a:ext uri="{FF2B5EF4-FFF2-40B4-BE49-F238E27FC236}">
                <a16:creationId xmlns:a16="http://schemas.microsoft.com/office/drawing/2014/main" xmlns="" id="{7165080B-06FB-0A24-B48C-722051FD2E16}"/>
              </a:ext>
            </a:extLst>
          </p:cNvPr>
          <p:cNvGrpSpPr/>
          <p:nvPr/>
        </p:nvGrpSpPr>
        <p:grpSpPr>
          <a:xfrm>
            <a:off x="1717675" y="0"/>
            <a:ext cx="805519" cy="2673350"/>
            <a:chOff x="0" y="0"/>
            <a:chExt cx="212153" cy="704092"/>
          </a:xfrm>
        </p:grpSpPr>
        <p:sp>
          <p:nvSpPr>
            <p:cNvPr id="4" name="Freeform 4">
              <a:extLst>
                <a:ext uri="{FF2B5EF4-FFF2-40B4-BE49-F238E27FC236}">
                  <a16:creationId xmlns:a16="http://schemas.microsoft.com/office/drawing/2014/main" xmlns="" id="{B98C08B7-1C90-C429-63C7-D6BBD62380CD}"/>
                </a:ext>
              </a:extLst>
            </p:cNvPr>
            <p:cNvSpPr/>
            <p:nvPr/>
          </p:nvSpPr>
          <p:spPr>
            <a:xfrm>
              <a:off x="0" y="0"/>
              <a:ext cx="212153" cy="704092"/>
            </a:xfrm>
            <a:custGeom>
              <a:avLst/>
              <a:gdLst/>
              <a:ahLst/>
              <a:cxnLst/>
              <a:rect l="l" t="t" r="r" b="b"/>
              <a:pathLst>
                <a:path w="212153" h="704092">
                  <a:moveTo>
                    <a:pt x="0" y="0"/>
                  </a:moveTo>
                  <a:lnTo>
                    <a:pt x="212153" y="0"/>
                  </a:lnTo>
                  <a:lnTo>
                    <a:pt x="212153" y="704092"/>
                  </a:lnTo>
                  <a:lnTo>
                    <a:pt x="0" y="704092"/>
                  </a:lnTo>
                  <a:close/>
                </a:path>
              </a:pathLst>
            </a:custGeom>
            <a:solidFill>
              <a:srgbClr val="EDC254"/>
            </a:solidFill>
          </p:spPr>
          <p:txBody>
            <a:bodyPr/>
            <a:lstStyle/>
            <a:p>
              <a:endParaRPr lang="en-US"/>
            </a:p>
          </p:txBody>
        </p:sp>
        <p:sp>
          <p:nvSpPr>
            <p:cNvPr id="5" name="TextBox 5">
              <a:extLst>
                <a:ext uri="{FF2B5EF4-FFF2-40B4-BE49-F238E27FC236}">
                  <a16:creationId xmlns:a16="http://schemas.microsoft.com/office/drawing/2014/main" xmlns="" id="{356DBBC2-5490-FE28-708C-579FC12CE44C}"/>
                </a:ext>
              </a:extLst>
            </p:cNvPr>
            <p:cNvSpPr txBox="1"/>
            <p:nvPr/>
          </p:nvSpPr>
          <p:spPr>
            <a:xfrm>
              <a:off x="0" y="-47625"/>
              <a:ext cx="212153" cy="751717"/>
            </a:xfrm>
            <a:prstGeom prst="rect">
              <a:avLst/>
            </a:prstGeom>
          </p:spPr>
          <p:txBody>
            <a:bodyPr lIns="50800" tIns="50800" rIns="50800" bIns="50800" rtlCol="0" anchor="ctr"/>
            <a:lstStyle/>
            <a:p>
              <a:pPr algn="ctr">
                <a:lnSpc>
                  <a:spcPts val="2659"/>
                </a:lnSpc>
              </a:pPr>
              <a:endParaRPr/>
            </a:p>
          </p:txBody>
        </p:sp>
      </p:grpSp>
      <p:grpSp>
        <p:nvGrpSpPr>
          <p:cNvPr id="6" name="Group 6">
            <a:extLst>
              <a:ext uri="{FF2B5EF4-FFF2-40B4-BE49-F238E27FC236}">
                <a16:creationId xmlns:a16="http://schemas.microsoft.com/office/drawing/2014/main" xmlns="" id="{18078F06-53A6-5612-C5EC-FFDDEC27297D}"/>
              </a:ext>
            </a:extLst>
          </p:cNvPr>
          <p:cNvGrpSpPr/>
          <p:nvPr/>
        </p:nvGrpSpPr>
        <p:grpSpPr>
          <a:xfrm>
            <a:off x="1717675" y="8950325"/>
            <a:ext cx="805519" cy="2673350"/>
            <a:chOff x="0" y="0"/>
            <a:chExt cx="212153" cy="704092"/>
          </a:xfrm>
        </p:grpSpPr>
        <p:sp>
          <p:nvSpPr>
            <p:cNvPr id="7" name="Freeform 7">
              <a:extLst>
                <a:ext uri="{FF2B5EF4-FFF2-40B4-BE49-F238E27FC236}">
                  <a16:creationId xmlns:a16="http://schemas.microsoft.com/office/drawing/2014/main" xmlns="" id="{FBEDD8CD-F3FC-20F1-8DD7-F78B37EBBE36}"/>
                </a:ext>
              </a:extLst>
            </p:cNvPr>
            <p:cNvSpPr/>
            <p:nvPr/>
          </p:nvSpPr>
          <p:spPr>
            <a:xfrm>
              <a:off x="0" y="0"/>
              <a:ext cx="212153" cy="704092"/>
            </a:xfrm>
            <a:custGeom>
              <a:avLst/>
              <a:gdLst/>
              <a:ahLst/>
              <a:cxnLst/>
              <a:rect l="l" t="t" r="r" b="b"/>
              <a:pathLst>
                <a:path w="212153" h="704092">
                  <a:moveTo>
                    <a:pt x="0" y="0"/>
                  </a:moveTo>
                  <a:lnTo>
                    <a:pt x="212153" y="0"/>
                  </a:lnTo>
                  <a:lnTo>
                    <a:pt x="212153" y="704092"/>
                  </a:lnTo>
                  <a:lnTo>
                    <a:pt x="0" y="704092"/>
                  </a:lnTo>
                  <a:close/>
                </a:path>
              </a:pathLst>
            </a:custGeom>
            <a:solidFill>
              <a:srgbClr val="EDC254"/>
            </a:solidFill>
          </p:spPr>
          <p:txBody>
            <a:bodyPr/>
            <a:lstStyle/>
            <a:p>
              <a:endParaRPr lang="en-US"/>
            </a:p>
          </p:txBody>
        </p:sp>
        <p:sp>
          <p:nvSpPr>
            <p:cNvPr id="8" name="TextBox 8">
              <a:extLst>
                <a:ext uri="{FF2B5EF4-FFF2-40B4-BE49-F238E27FC236}">
                  <a16:creationId xmlns:a16="http://schemas.microsoft.com/office/drawing/2014/main" xmlns="" id="{B326D887-CEB4-1114-D10C-FAC69E0F9380}"/>
                </a:ext>
              </a:extLst>
            </p:cNvPr>
            <p:cNvSpPr txBox="1"/>
            <p:nvPr/>
          </p:nvSpPr>
          <p:spPr>
            <a:xfrm>
              <a:off x="0" y="-47625"/>
              <a:ext cx="212153" cy="751717"/>
            </a:xfrm>
            <a:prstGeom prst="rect">
              <a:avLst/>
            </a:prstGeom>
          </p:spPr>
          <p:txBody>
            <a:bodyPr lIns="50800" tIns="50800" rIns="50800" bIns="50800" rtlCol="0" anchor="ctr"/>
            <a:lstStyle/>
            <a:p>
              <a:pPr algn="ctr">
                <a:lnSpc>
                  <a:spcPts val="2659"/>
                </a:lnSpc>
              </a:pPr>
              <a:endParaRPr/>
            </a:p>
          </p:txBody>
        </p:sp>
      </p:grpSp>
      <p:grpSp>
        <p:nvGrpSpPr>
          <p:cNvPr id="9" name="Group 9">
            <a:extLst>
              <a:ext uri="{FF2B5EF4-FFF2-40B4-BE49-F238E27FC236}">
                <a16:creationId xmlns:a16="http://schemas.microsoft.com/office/drawing/2014/main" xmlns="" id="{BF12CAFE-1876-7166-4E2A-AA7BEC2F4791}"/>
              </a:ext>
            </a:extLst>
          </p:cNvPr>
          <p:cNvGrpSpPr/>
          <p:nvPr/>
        </p:nvGrpSpPr>
        <p:grpSpPr>
          <a:xfrm>
            <a:off x="14300200" y="3190875"/>
            <a:ext cx="2546350" cy="7410450"/>
            <a:chOff x="0" y="0"/>
            <a:chExt cx="670644" cy="1951723"/>
          </a:xfrm>
        </p:grpSpPr>
        <p:sp>
          <p:nvSpPr>
            <p:cNvPr id="10" name="Freeform 10">
              <a:extLst>
                <a:ext uri="{FF2B5EF4-FFF2-40B4-BE49-F238E27FC236}">
                  <a16:creationId xmlns:a16="http://schemas.microsoft.com/office/drawing/2014/main" xmlns="" id="{1A960DAA-EA49-C32B-660F-DAADEFAF1B22}"/>
                </a:ext>
              </a:extLst>
            </p:cNvPr>
            <p:cNvSpPr/>
            <p:nvPr/>
          </p:nvSpPr>
          <p:spPr>
            <a:xfrm>
              <a:off x="0" y="0"/>
              <a:ext cx="670644" cy="1951724"/>
            </a:xfrm>
            <a:custGeom>
              <a:avLst/>
              <a:gdLst/>
              <a:ahLst/>
              <a:cxnLst/>
              <a:rect l="l" t="t" r="r" b="b"/>
              <a:pathLst>
                <a:path w="670644" h="1951724">
                  <a:moveTo>
                    <a:pt x="155060" y="0"/>
                  </a:moveTo>
                  <a:lnTo>
                    <a:pt x="515583" y="0"/>
                  </a:lnTo>
                  <a:cubicBezTo>
                    <a:pt x="601221" y="0"/>
                    <a:pt x="670644" y="69423"/>
                    <a:pt x="670644" y="155060"/>
                  </a:cubicBezTo>
                  <a:lnTo>
                    <a:pt x="670644" y="1796663"/>
                  </a:lnTo>
                  <a:cubicBezTo>
                    <a:pt x="670644" y="1882301"/>
                    <a:pt x="601221" y="1951724"/>
                    <a:pt x="515583" y="1951724"/>
                  </a:cubicBezTo>
                  <a:lnTo>
                    <a:pt x="155060" y="1951724"/>
                  </a:lnTo>
                  <a:cubicBezTo>
                    <a:pt x="113936" y="1951724"/>
                    <a:pt x="74496" y="1935387"/>
                    <a:pt x="45416" y="1906307"/>
                  </a:cubicBezTo>
                  <a:cubicBezTo>
                    <a:pt x="16337" y="1877228"/>
                    <a:pt x="0" y="1837788"/>
                    <a:pt x="0" y="1796663"/>
                  </a:cubicBezTo>
                  <a:lnTo>
                    <a:pt x="0" y="155060"/>
                  </a:lnTo>
                  <a:cubicBezTo>
                    <a:pt x="0" y="69423"/>
                    <a:pt x="69423" y="0"/>
                    <a:pt x="155060" y="0"/>
                  </a:cubicBezTo>
                  <a:close/>
                </a:path>
              </a:pathLst>
            </a:custGeom>
            <a:solidFill>
              <a:srgbClr val="EDC254"/>
            </a:solidFill>
          </p:spPr>
          <p:txBody>
            <a:bodyPr/>
            <a:lstStyle/>
            <a:p>
              <a:endParaRPr lang="en-US"/>
            </a:p>
          </p:txBody>
        </p:sp>
        <p:sp>
          <p:nvSpPr>
            <p:cNvPr id="11" name="TextBox 11">
              <a:extLst>
                <a:ext uri="{FF2B5EF4-FFF2-40B4-BE49-F238E27FC236}">
                  <a16:creationId xmlns:a16="http://schemas.microsoft.com/office/drawing/2014/main" xmlns="" id="{AC27C865-4F47-7A0A-A0AE-A8220F6BE7C3}"/>
                </a:ext>
              </a:extLst>
            </p:cNvPr>
            <p:cNvSpPr txBox="1"/>
            <p:nvPr/>
          </p:nvSpPr>
          <p:spPr>
            <a:xfrm>
              <a:off x="0" y="-47625"/>
              <a:ext cx="670644" cy="1999348"/>
            </a:xfrm>
            <a:prstGeom prst="rect">
              <a:avLst/>
            </a:prstGeom>
          </p:spPr>
          <p:txBody>
            <a:bodyPr lIns="50800" tIns="50800" rIns="50800" bIns="50800" rtlCol="0" anchor="ctr"/>
            <a:lstStyle/>
            <a:p>
              <a:pPr algn="ctr">
                <a:lnSpc>
                  <a:spcPts val="2659"/>
                </a:lnSpc>
              </a:pPr>
              <a:endParaRPr/>
            </a:p>
          </p:txBody>
        </p:sp>
      </p:grpSp>
      <p:sp>
        <p:nvSpPr>
          <p:cNvPr id="12" name="TextBox 12">
            <a:extLst>
              <a:ext uri="{FF2B5EF4-FFF2-40B4-BE49-F238E27FC236}">
                <a16:creationId xmlns:a16="http://schemas.microsoft.com/office/drawing/2014/main" xmlns="" id="{F8FD214F-27C4-CB1F-B710-28D47725A575}"/>
              </a:ext>
            </a:extLst>
          </p:cNvPr>
          <p:cNvSpPr txBox="1"/>
          <p:nvPr/>
        </p:nvSpPr>
        <p:spPr>
          <a:xfrm>
            <a:off x="2978153" y="1456814"/>
            <a:ext cx="6683736" cy="980101"/>
          </a:xfrm>
          <a:prstGeom prst="rect">
            <a:avLst/>
          </a:prstGeom>
        </p:spPr>
        <p:txBody>
          <a:bodyPr lIns="0" tIns="0" rIns="0" bIns="0" rtlCol="0" anchor="t">
            <a:spAutoFit/>
          </a:bodyPr>
          <a:lstStyle/>
          <a:p>
            <a:pPr algn="l">
              <a:lnSpc>
                <a:spcPts val="7928"/>
              </a:lnSpc>
              <a:spcBef>
                <a:spcPct val="0"/>
              </a:spcBef>
            </a:pPr>
            <a:r>
              <a:rPr lang="en-US" sz="5663" b="1">
                <a:solidFill>
                  <a:srgbClr val="000000"/>
                </a:solidFill>
                <a:latin typeface="Roboto Bold"/>
                <a:ea typeface="Roboto Bold"/>
                <a:cs typeface="Roboto Bold"/>
                <a:sym typeface="Roboto Bold"/>
              </a:rPr>
              <a:t>CASE OVERVIEW</a:t>
            </a:r>
          </a:p>
        </p:txBody>
      </p:sp>
      <p:sp>
        <p:nvSpPr>
          <p:cNvPr id="13" name="TextBox 13">
            <a:extLst>
              <a:ext uri="{FF2B5EF4-FFF2-40B4-BE49-F238E27FC236}">
                <a16:creationId xmlns:a16="http://schemas.microsoft.com/office/drawing/2014/main" xmlns="" id="{4A5986FF-8456-1E7A-1CDE-C9CFCC8E1DBF}"/>
              </a:ext>
            </a:extLst>
          </p:cNvPr>
          <p:cNvSpPr txBox="1"/>
          <p:nvPr/>
        </p:nvSpPr>
        <p:spPr>
          <a:xfrm>
            <a:off x="2978153" y="3709777"/>
            <a:ext cx="10793413" cy="4074758"/>
          </a:xfrm>
          <a:prstGeom prst="rect">
            <a:avLst/>
          </a:prstGeom>
        </p:spPr>
        <p:txBody>
          <a:bodyPr lIns="0" tIns="0" rIns="0" bIns="0" rtlCol="0" anchor="t">
            <a:spAutoFit/>
          </a:bodyPr>
          <a:lstStyle/>
          <a:p>
            <a:pPr algn="l">
              <a:lnSpc>
                <a:spcPts val="3644"/>
              </a:lnSpc>
            </a:pPr>
            <a:r>
              <a:rPr lang="en-US" sz="2602" dirty="0">
                <a:solidFill>
                  <a:srgbClr val="000000"/>
                </a:solidFill>
                <a:latin typeface="Poppins"/>
                <a:ea typeface="Poppins"/>
                <a:cs typeface="Poppins"/>
                <a:sym typeface="Poppins"/>
              </a:rPr>
              <a:t>In Shrewsbury and Telford Hospital NHS Trust, there were severe incidents of maternity care between the 1970s and 2019 that resulted in preventable deaths, stillbirths and long-term injuries. Repeatedly, poor fetal monitoring, delayed escalation and unsafe clinical decision making were reported (</a:t>
            </a:r>
            <a:r>
              <a:rPr lang="en-US" sz="2602" dirty="0" err="1">
                <a:solidFill>
                  <a:srgbClr val="000000"/>
                </a:solidFill>
                <a:latin typeface="Poppins"/>
                <a:ea typeface="Poppins"/>
                <a:cs typeface="Poppins"/>
                <a:sym typeface="Poppins"/>
              </a:rPr>
              <a:t>Ockenden</a:t>
            </a:r>
            <a:r>
              <a:rPr lang="en-US" sz="2602" dirty="0">
                <a:solidFill>
                  <a:srgbClr val="000000"/>
                </a:solidFill>
                <a:latin typeface="Poppins"/>
                <a:ea typeface="Poppins"/>
                <a:cs typeface="Poppins"/>
                <a:sym typeface="Poppins"/>
              </a:rPr>
              <a:t>, 2022).</a:t>
            </a:r>
          </a:p>
          <a:p>
            <a:pPr algn="l">
              <a:lnSpc>
                <a:spcPts val="3644"/>
              </a:lnSpc>
            </a:pPr>
            <a:endParaRPr lang="en-US" sz="2602" dirty="0">
              <a:solidFill>
                <a:srgbClr val="000000"/>
              </a:solidFill>
              <a:latin typeface="Poppins"/>
              <a:ea typeface="Poppins"/>
              <a:cs typeface="Poppins"/>
              <a:sym typeface="Poppins"/>
            </a:endParaRPr>
          </a:p>
          <a:p>
            <a:pPr algn="l">
              <a:lnSpc>
                <a:spcPts val="3644"/>
              </a:lnSpc>
            </a:pPr>
            <a:r>
              <a:rPr lang="en-US" sz="2602" dirty="0">
                <a:solidFill>
                  <a:srgbClr val="000000"/>
                </a:solidFill>
                <a:latin typeface="Poppins"/>
                <a:ea typeface="Poppins"/>
                <a:cs typeface="Poppins"/>
                <a:sym typeface="Poppins"/>
              </a:rPr>
              <a:t>This is a significant QA failure in that safety systems failed to identify trends of harm or instigate efficient enhancement over several decades (</a:t>
            </a:r>
            <a:r>
              <a:rPr lang="en-US" sz="2602" dirty="0" err="1">
                <a:solidFill>
                  <a:srgbClr val="000000"/>
                </a:solidFill>
                <a:latin typeface="Poppins"/>
                <a:ea typeface="Poppins"/>
                <a:cs typeface="Poppins"/>
                <a:sym typeface="Poppins"/>
              </a:rPr>
              <a:t>Ockenden</a:t>
            </a:r>
            <a:r>
              <a:rPr lang="en-US" sz="2602" dirty="0">
                <a:solidFill>
                  <a:srgbClr val="000000"/>
                </a:solidFill>
                <a:latin typeface="Poppins"/>
                <a:ea typeface="Poppins"/>
                <a:cs typeface="Poppins"/>
                <a:sym typeface="Poppins"/>
              </a:rPr>
              <a:t>, 2022). </a:t>
            </a:r>
          </a:p>
        </p:txBody>
      </p:sp>
    </p:spTree>
    <p:extLst>
      <p:ext uri="{BB962C8B-B14F-4D97-AF65-F5344CB8AC3E}">
        <p14:creationId xmlns:p14="http://schemas.microsoft.com/office/powerpoint/2010/main" xmlns="" val="2352036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a:off x="11121457" y="1348578"/>
            <a:ext cx="5885878" cy="7909722"/>
            <a:chOff x="0" y="0"/>
            <a:chExt cx="3663950" cy="4923790"/>
          </a:xfrm>
        </p:grpSpPr>
        <p:sp>
          <p:nvSpPr>
            <p:cNvPr id="3" name="Freeform 3"/>
            <p:cNvSpPr/>
            <p:nvPr/>
          </p:nvSpPr>
          <p:spPr>
            <a:xfrm>
              <a:off x="31750" y="31750"/>
              <a:ext cx="3600450" cy="4859020"/>
            </a:xfrm>
            <a:custGeom>
              <a:avLst/>
              <a:gdLst/>
              <a:ahLst/>
              <a:cxnLst/>
              <a:rect l="l" t="t" r="r" b="b"/>
              <a:pathLst>
                <a:path w="3600450" h="4859020">
                  <a:moveTo>
                    <a:pt x="3600450" y="4499610"/>
                  </a:moveTo>
                  <a:cubicBezTo>
                    <a:pt x="3600450" y="4699000"/>
                    <a:pt x="3439160" y="4859020"/>
                    <a:pt x="3241040" y="4859020"/>
                  </a:cubicBezTo>
                  <a:lnTo>
                    <a:pt x="359410" y="4859020"/>
                  </a:lnTo>
                  <a:cubicBezTo>
                    <a:pt x="160020" y="4859020"/>
                    <a:pt x="0" y="4697730"/>
                    <a:pt x="0" y="4499610"/>
                  </a:cubicBezTo>
                  <a:lnTo>
                    <a:pt x="0" y="359410"/>
                  </a:lnTo>
                  <a:cubicBezTo>
                    <a:pt x="0" y="160020"/>
                    <a:pt x="161290" y="0"/>
                    <a:pt x="359410" y="0"/>
                  </a:cubicBezTo>
                  <a:lnTo>
                    <a:pt x="3239770" y="0"/>
                  </a:lnTo>
                  <a:cubicBezTo>
                    <a:pt x="3439160" y="0"/>
                    <a:pt x="3599180" y="161290"/>
                    <a:pt x="3599180" y="359410"/>
                  </a:cubicBezTo>
                  <a:lnTo>
                    <a:pt x="3600450" y="4499610"/>
                  </a:lnTo>
                  <a:close/>
                </a:path>
              </a:pathLst>
            </a:custGeom>
            <a:blipFill>
              <a:blip r:embed="rId2"/>
              <a:stretch>
                <a:fillRect l="-17477" r="-17477"/>
              </a:stretch>
            </a:blipFill>
          </p:spPr>
          <p:txBody>
            <a:bodyPr/>
            <a:lstStyle/>
            <a:p>
              <a:endParaRPr lang="en-US"/>
            </a:p>
          </p:txBody>
        </p:sp>
        <p:sp>
          <p:nvSpPr>
            <p:cNvPr id="4" name="Freeform 4"/>
            <p:cNvSpPr/>
            <p:nvPr/>
          </p:nvSpPr>
          <p:spPr>
            <a:xfrm>
              <a:off x="0" y="0"/>
              <a:ext cx="3662687" cy="4923790"/>
            </a:xfrm>
            <a:custGeom>
              <a:avLst/>
              <a:gdLst/>
              <a:ahLst/>
              <a:cxnLst/>
              <a:rect l="l" t="t" r="r" b="b"/>
              <a:pathLst>
                <a:path w="3662687" h="4923790">
                  <a:moveTo>
                    <a:pt x="3271520" y="4923790"/>
                  </a:moveTo>
                  <a:lnTo>
                    <a:pt x="391160" y="4923790"/>
                  </a:lnTo>
                  <a:cubicBezTo>
                    <a:pt x="175260" y="4923790"/>
                    <a:pt x="0" y="4748530"/>
                    <a:pt x="0" y="4532630"/>
                  </a:cubicBezTo>
                  <a:lnTo>
                    <a:pt x="0" y="392430"/>
                  </a:lnTo>
                  <a:cubicBezTo>
                    <a:pt x="0" y="175260"/>
                    <a:pt x="175260" y="0"/>
                    <a:pt x="391160" y="0"/>
                  </a:cubicBezTo>
                  <a:lnTo>
                    <a:pt x="3271520" y="0"/>
                  </a:lnTo>
                  <a:cubicBezTo>
                    <a:pt x="3487420" y="0"/>
                    <a:pt x="3662680" y="175260"/>
                    <a:pt x="3662680" y="391160"/>
                  </a:cubicBezTo>
                  <a:lnTo>
                    <a:pt x="3662680" y="4531360"/>
                  </a:lnTo>
                  <a:cubicBezTo>
                    <a:pt x="3663950" y="4747260"/>
                    <a:pt x="3487420" y="4923790"/>
                    <a:pt x="3271520" y="4923790"/>
                  </a:cubicBezTo>
                  <a:close/>
                  <a:moveTo>
                    <a:pt x="391160" y="63500"/>
                  </a:moveTo>
                  <a:cubicBezTo>
                    <a:pt x="210820" y="63500"/>
                    <a:pt x="63500" y="210820"/>
                    <a:pt x="63500" y="391160"/>
                  </a:cubicBezTo>
                  <a:lnTo>
                    <a:pt x="63500" y="4531360"/>
                  </a:lnTo>
                  <a:cubicBezTo>
                    <a:pt x="63500" y="4712970"/>
                    <a:pt x="210820" y="4859020"/>
                    <a:pt x="391160" y="4859020"/>
                  </a:cubicBezTo>
                  <a:lnTo>
                    <a:pt x="3271520" y="4859020"/>
                  </a:lnTo>
                  <a:cubicBezTo>
                    <a:pt x="3453130" y="4859020"/>
                    <a:pt x="3599180" y="4711700"/>
                    <a:pt x="3599180" y="4531360"/>
                  </a:cubicBezTo>
                  <a:lnTo>
                    <a:pt x="3599180" y="391160"/>
                  </a:lnTo>
                  <a:cubicBezTo>
                    <a:pt x="3599180" y="209550"/>
                    <a:pt x="3451860" y="63500"/>
                    <a:pt x="3271520" y="63500"/>
                  </a:cubicBezTo>
                  <a:lnTo>
                    <a:pt x="391160" y="63500"/>
                  </a:lnTo>
                  <a:close/>
                </a:path>
              </a:pathLst>
            </a:custGeom>
            <a:solidFill>
              <a:srgbClr val="EDC254"/>
            </a:solidFill>
          </p:spPr>
          <p:txBody>
            <a:bodyPr/>
            <a:lstStyle/>
            <a:p>
              <a:endParaRPr lang="en-US"/>
            </a:p>
          </p:txBody>
        </p:sp>
      </p:grpSp>
      <p:grpSp>
        <p:nvGrpSpPr>
          <p:cNvPr id="5" name="Group 5"/>
          <p:cNvGrpSpPr/>
          <p:nvPr/>
        </p:nvGrpSpPr>
        <p:grpSpPr>
          <a:xfrm>
            <a:off x="17259300" y="-2057400"/>
            <a:ext cx="3086100" cy="3086100"/>
            <a:chOff x="0" y="0"/>
            <a:chExt cx="812800" cy="812800"/>
          </a:xfrm>
        </p:grpSpPr>
        <p:sp>
          <p:nvSpPr>
            <p:cNvPr id="6" name="Freeform 6"/>
            <p:cNvSpPr/>
            <p:nvPr/>
          </p:nvSpPr>
          <p:spPr>
            <a:xfrm>
              <a:off x="0" y="0"/>
              <a:ext cx="812800" cy="812800"/>
            </a:xfrm>
            <a:custGeom>
              <a:avLst/>
              <a:gdLst/>
              <a:ahLst/>
              <a:cxnLst/>
              <a:rect l="l" t="t" r="r" b="b"/>
              <a:pathLst>
                <a:path w="812800" h="812800">
                  <a:moveTo>
                    <a:pt x="127941" y="0"/>
                  </a:moveTo>
                  <a:lnTo>
                    <a:pt x="684859" y="0"/>
                  </a:lnTo>
                  <a:cubicBezTo>
                    <a:pt x="718791" y="0"/>
                    <a:pt x="751333" y="13479"/>
                    <a:pt x="775327" y="37473"/>
                  </a:cubicBezTo>
                  <a:cubicBezTo>
                    <a:pt x="799321" y="61467"/>
                    <a:pt x="812800" y="94009"/>
                    <a:pt x="812800" y="127941"/>
                  </a:cubicBezTo>
                  <a:lnTo>
                    <a:pt x="812800" y="684859"/>
                  </a:lnTo>
                  <a:cubicBezTo>
                    <a:pt x="812800" y="718791"/>
                    <a:pt x="799321" y="751333"/>
                    <a:pt x="775327" y="775327"/>
                  </a:cubicBezTo>
                  <a:cubicBezTo>
                    <a:pt x="751333" y="799321"/>
                    <a:pt x="718791" y="812800"/>
                    <a:pt x="684859" y="812800"/>
                  </a:cubicBezTo>
                  <a:lnTo>
                    <a:pt x="127941" y="812800"/>
                  </a:lnTo>
                  <a:cubicBezTo>
                    <a:pt x="94009" y="812800"/>
                    <a:pt x="61467" y="799321"/>
                    <a:pt x="37473" y="775327"/>
                  </a:cubicBezTo>
                  <a:cubicBezTo>
                    <a:pt x="13479" y="751333"/>
                    <a:pt x="0" y="718791"/>
                    <a:pt x="0" y="684859"/>
                  </a:cubicBezTo>
                  <a:lnTo>
                    <a:pt x="0" y="127941"/>
                  </a:lnTo>
                  <a:cubicBezTo>
                    <a:pt x="0" y="94009"/>
                    <a:pt x="13479" y="61467"/>
                    <a:pt x="37473" y="37473"/>
                  </a:cubicBezTo>
                  <a:cubicBezTo>
                    <a:pt x="61467" y="13479"/>
                    <a:pt x="94009" y="0"/>
                    <a:pt x="127941" y="0"/>
                  </a:cubicBezTo>
                  <a:close/>
                </a:path>
              </a:pathLst>
            </a:custGeom>
            <a:solidFill>
              <a:srgbClr val="EDC254"/>
            </a:solidFill>
          </p:spPr>
          <p:txBody>
            <a:bodyPr/>
            <a:lstStyle/>
            <a:p>
              <a:endParaRPr lang="en-US"/>
            </a:p>
          </p:txBody>
        </p:sp>
        <p:sp>
          <p:nvSpPr>
            <p:cNvPr id="7" name="TextBox 7"/>
            <p:cNvSpPr txBox="1"/>
            <p:nvPr/>
          </p:nvSpPr>
          <p:spPr>
            <a:xfrm>
              <a:off x="0" y="-47625"/>
              <a:ext cx="812800" cy="860425"/>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028700" y="9791700"/>
            <a:ext cx="6959600" cy="990600"/>
            <a:chOff x="0" y="0"/>
            <a:chExt cx="1832981" cy="260899"/>
          </a:xfrm>
        </p:grpSpPr>
        <p:sp>
          <p:nvSpPr>
            <p:cNvPr id="9" name="Freeform 9"/>
            <p:cNvSpPr/>
            <p:nvPr/>
          </p:nvSpPr>
          <p:spPr>
            <a:xfrm>
              <a:off x="0" y="0"/>
              <a:ext cx="1832981" cy="260899"/>
            </a:xfrm>
            <a:custGeom>
              <a:avLst/>
              <a:gdLst/>
              <a:ahLst/>
              <a:cxnLst/>
              <a:rect l="l" t="t" r="r" b="b"/>
              <a:pathLst>
                <a:path w="1832981" h="260899">
                  <a:moveTo>
                    <a:pt x="0" y="0"/>
                  </a:moveTo>
                  <a:lnTo>
                    <a:pt x="1832981" y="0"/>
                  </a:lnTo>
                  <a:lnTo>
                    <a:pt x="1832981" y="260899"/>
                  </a:lnTo>
                  <a:lnTo>
                    <a:pt x="0" y="260899"/>
                  </a:lnTo>
                  <a:close/>
                </a:path>
              </a:pathLst>
            </a:custGeom>
            <a:solidFill>
              <a:srgbClr val="EDC254"/>
            </a:solidFill>
          </p:spPr>
          <p:txBody>
            <a:bodyPr/>
            <a:lstStyle/>
            <a:p>
              <a:endParaRPr lang="en-US"/>
            </a:p>
          </p:txBody>
        </p:sp>
        <p:sp>
          <p:nvSpPr>
            <p:cNvPr id="10" name="TextBox 10"/>
            <p:cNvSpPr txBox="1"/>
            <p:nvPr/>
          </p:nvSpPr>
          <p:spPr>
            <a:xfrm>
              <a:off x="0" y="-47625"/>
              <a:ext cx="1832981" cy="308524"/>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5549900" y="-2353537"/>
            <a:ext cx="3086100" cy="3086100"/>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DC254"/>
            </a:solidFill>
          </p:spPr>
          <p:txBody>
            <a:bodyPr/>
            <a:lstStyle/>
            <a:p>
              <a:endParaRPr lang="en-US"/>
            </a:p>
          </p:txBody>
        </p:sp>
        <p:sp>
          <p:nvSpPr>
            <p:cNvPr id="13" name="TextBox 13"/>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14" name="TextBox 14"/>
          <p:cNvSpPr txBox="1"/>
          <p:nvPr/>
        </p:nvSpPr>
        <p:spPr>
          <a:xfrm>
            <a:off x="1250380" y="1651561"/>
            <a:ext cx="8599040" cy="1184748"/>
          </a:xfrm>
          <a:prstGeom prst="rect">
            <a:avLst/>
          </a:prstGeom>
        </p:spPr>
        <p:txBody>
          <a:bodyPr lIns="0" tIns="0" rIns="0" bIns="0" rtlCol="0" anchor="t">
            <a:spAutoFit/>
          </a:bodyPr>
          <a:lstStyle/>
          <a:p>
            <a:pPr algn="l">
              <a:lnSpc>
                <a:spcPts val="4727"/>
              </a:lnSpc>
              <a:spcBef>
                <a:spcPct val="0"/>
              </a:spcBef>
            </a:pPr>
            <a:r>
              <a:rPr lang="en-US" sz="3377" dirty="0">
                <a:solidFill>
                  <a:srgbClr val="000000"/>
                </a:solidFill>
                <a:latin typeface="League Spartan"/>
                <a:ea typeface="League Spartan"/>
                <a:cs typeface="League Spartan"/>
                <a:sym typeface="League Spartan"/>
              </a:rPr>
              <a:t>QUALITY ASSURANCE AND GOVERNANCE</a:t>
            </a:r>
          </a:p>
        </p:txBody>
      </p:sp>
      <p:sp>
        <p:nvSpPr>
          <p:cNvPr id="15" name="TextBox 15"/>
          <p:cNvSpPr txBox="1"/>
          <p:nvPr/>
        </p:nvSpPr>
        <p:spPr>
          <a:xfrm>
            <a:off x="1250380" y="3263749"/>
            <a:ext cx="8235694" cy="6009704"/>
          </a:xfrm>
          <a:prstGeom prst="rect">
            <a:avLst/>
          </a:prstGeom>
        </p:spPr>
        <p:txBody>
          <a:bodyPr lIns="0" tIns="0" rIns="0" bIns="0" rtlCol="0" anchor="t">
            <a:spAutoFit/>
          </a:bodyPr>
          <a:lstStyle/>
          <a:p>
            <a:pPr algn="l">
              <a:lnSpc>
                <a:spcPts val="3700"/>
              </a:lnSpc>
            </a:pPr>
            <a:r>
              <a:rPr lang="en-US" sz="2643" dirty="0">
                <a:solidFill>
                  <a:srgbClr val="2A0947"/>
                </a:solidFill>
                <a:latin typeface="Poppins"/>
                <a:ea typeface="Poppins"/>
                <a:cs typeface="Poppins"/>
                <a:sym typeface="Poppins"/>
              </a:rPr>
              <a:t>The clinical governance aspect of NHS maternity services is in charge of providing safe care by ensuring leadership, competence of the staff, risk management and adherence to national safety guidelines.</a:t>
            </a:r>
          </a:p>
          <a:p>
            <a:pPr algn="l">
              <a:lnSpc>
                <a:spcPts val="3700"/>
              </a:lnSpc>
            </a:pPr>
            <a:endParaRPr lang="en-US" sz="2643" dirty="0">
              <a:solidFill>
                <a:srgbClr val="2A0947"/>
              </a:solidFill>
              <a:latin typeface="Poppins"/>
              <a:ea typeface="Poppins"/>
              <a:cs typeface="Poppins"/>
              <a:sym typeface="Poppins"/>
            </a:endParaRPr>
          </a:p>
          <a:p>
            <a:pPr algn="l">
              <a:lnSpc>
                <a:spcPts val="3700"/>
              </a:lnSpc>
            </a:pPr>
            <a:r>
              <a:rPr lang="en-US" sz="2643" dirty="0">
                <a:solidFill>
                  <a:srgbClr val="2A0947"/>
                </a:solidFill>
                <a:latin typeface="Poppins"/>
                <a:ea typeface="Poppins"/>
                <a:cs typeface="Poppins"/>
                <a:sym typeface="Poppins"/>
              </a:rPr>
              <a:t>The risks should be identified early and improvement driven by audit, incident reporting and learning systems. Ineffective reporting, ineffective review processes and </a:t>
            </a:r>
            <a:r>
              <a:rPr lang="en-US" sz="2643" dirty="0" err="1">
                <a:solidFill>
                  <a:srgbClr val="2A0947"/>
                </a:solidFill>
                <a:latin typeface="Poppins"/>
                <a:ea typeface="Poppins"/>
                <a:cs typeface="Poppins"/>
                <a:sym typeface="Poppins"/>
              </a:rPr>
              <a:t>organisational</a:t>
            </a:r>
            <a:r>
              <a:rPr lang="en-US" sz="2643" dirty="0">
                <a:solidFill>
                  <a:srgbClr val="2A0947"/>
                </a:solidFill>
                <a:latin typeface="Poppins"/>
                <a:ea typeface="Poppins"/>
                <a:cs typeface="Poppins"/>
                <a:sym typeface="Poppins"/>
              </a:rPr>
              <a:t> learning in this case compromised service safety (</a:t>
            </a:r>
            <a:r>
              <a:rPr lang="en-US" sz="2643" dirty="0" err="1">
                <a:solidFill>
                  <a:srgbClr val="2A0947"/>
                </a:solidFill>
                <a:latin typeface="Poppins"/>
                <a:ea typeface="Poppins"/>
                <a:cs typeface="Poppins"/>
                <a:sym typeface="Poppins"/>
              </a:rPr>
              <a:t>Ockenden</a:t>
            </a:r>
            <a:r>
              <a:rPr lang="en-US" sz="2643" dirty="0">
                <a:solidFill>
                  <a:srgbClr val="2A0947"/>
                </a:solidFill>
                <a:latin typeface="Poppins"/>
                <a:ea typeface="Poppins"/>
                <a:cs typeface="Poppins"/>
                <a:sym typeface="Poppins"/>
              </a:rPr>
              <a:t>, 2022).</a:t>
            </a:r>
          </a:p>
          <a:p>
            <a:pPr algn="l">
              <a:lnSpc>
                <a:spcPts val="3700"/>
              </a:lnSpc>
              <a:spcBef>
                <a:spcPct val="0"/>
              </a:spcBef>
            </a:pPr>
            <a:endParaRPr lang="en-US" sz="2643" dirty="0">
              <a:solidFill>
                <a:srgbClr val="2A0947"/>
              </a:solidFill>
              <a:latin typeface="Poppins"/>
              <a:ea typeface="Poppins"/>
              <a:cs typeface="Poppins"/>
              <a:sym typeface="Poppi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xmlns="" id="{2D56FF28-A51A-4ABB-8DAE-674721A1F2B6}"/>
              </a:ext>
            </a:extLst>
          </p:cNvPr>
          <p:cNvGraphicFramePr/>
          <p:nvPr/>
        </p:nvGraphicFramePr>
        <p:xfrm>
          <a:off x="1905000" y="1229719"/>
          <a:ext cx="15544800" cy="85555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14">
            <a:extLst>
              <a:ext uri="{FF2B5EF4-FFF2-40B4-BE49-F238E27FC236}">
                <a16:creationId xmlns:a16="http://schemas.microsoft.com/office/drawing/2014/main" xmlns="" id="{20C44310-8899-4199-A912-90ED9FBD16D7}"/>
              </a:ext>
            </a:extLst>
          </p:cNvPr>
          <p:cNvSpPr txBox="1"/>
          <p:nvPr/>
        </p:nvSpPr>
        <p:spPr>
          <a:xfrm>
            <a:off x="3505200" y="647700"/>
            <a:ext cx="12008420" cy="582019"/>
          </a:xfrm>
          <a:prstGeom prst="rect">
            <a:avLst/>
          </a:prstGeom>
        </p:spPr>
        <p:txBody>
          <a:bodyPr wrap="square" lIns="0" tIns="0" rIns="0" bIns="0" rtlCol="0" anchor="t">
            <a:spAutoFit/>
          </a:bodyPr>
          <a:lstStyle/>
          <a:p>
            <a:pPr algn="l">
              <a:lnSpc>
                <a:spcPts val="4727"/>
              </a:lnSpc>
              <a:spcBef>
                <a:spcPct val="0"/>
              </a:spcBef>
            </a:pPr>
            <a:r>
              <a:rPr lang="en-US" sz="3377" dirty="0">
                <a:solidFill>
                  <a:srgbClr val="000000"/>
                </a:solidFill>
                <a:latin typeface="League Spartan"/>
                <a:ea typeface="League Spartan"/>
                <a:cs typeface="League Spartan"/>
                <a:sym typeface="League Spartan"/>
              </a:rPr>
              <a:t>Breakdown of Quality Assurance and Governance</a:t>
            </a:r>
          </a:p>
        </p:txBody>
      </p:sp>
      <p:grpSp>
        <p:nvGrpSpPr>
          <p:cNvPr id="11" name="Group 3">
            <a:extLst>
              <a:ext uri="{FF2B5EF4-FFF2-40B4-BE49-F238E27FC236}">
                <a16:creationId xmlns:a16="http://schemas.microsoft.com/office/drawing/2014/main" xmlns="" id="{45395F06-2066-41DB-992C-B83B5B7FBAA3}"/>
              </a:ext>
            </a:extLst>
          </p:cNvPr>
          <p:cNvGrpSpPr/>
          <p:nvPr/>
        </p:nvGrpSpPr>
        <p:grpSpPr>
          <a:xfrm>
            <a:off x="435440" y="0"/>
            <a:ext cx="805519" cy="2673350"/>
            <a:chOff x="0" y="0"/>
            <a:chExt cx="212153" cy="704092"/>
          </a:xfrm>
        </p:grpSpPr>
        <p:sp>
          <p:nvSpPr>
            <p:cNvPr id="12" name="Freeform 4">
              <a:extLst>
                <a:ext uri="{FF2B5EF4-FFF2-40B4-BE49-F238E27FC236}">
                  <a16:creationId xmlns:a16="http://schemas.microsoft.com/office/drawing/2014/main" xmlns="" id="{39031922-D28B-412B-9F6E-E6684D64FDFA}"/>
                </a:ext>
              </a:extLst>
            </p:cNvPr>
            <p:cNvSpPr/>
            <p:nvPr/>
          </p:nvSpPr>
          <p:spPr>
            <a:xfrm>
              <a:off x="0" y="0"/>
              <a:ext cx="212153" cy="704092"/>
            </a:xfrm>
            <a:custGeom>
              <a:avLst/>
              <a:gdLst/>
              <a:ahLst/>
              <a:cxnLst/>
              <a:rect l="l" t="t" r="r" b="b"/>
              <a:pathLst>
                <a:path w="212153" h="704092">
                  <a:moveTo>
                    <a:pt x="0" y="0"/>
                  </a:moveTo>
                  <a:lnTo>
                    <a:pt x="212153" y="0"/>
                  </a:lnTo>
                  <a:lnTo>
                    <a:pt x="212153" y="704092"/>
                  </a:lnTo>
                  <a:lnTo>
                    <a:pt x="0" y="704092"/>
                  </a:lnTo>
                  <a:close/>
                </a:path>
              </a:pathLst>
            </a:custGeom>
            <a:solidFill>
              <a:srgbClr val="EDC254"/>
            </a:solidFill>
          </p:spPr>
          <p:txBody>
            <a:bodyPr/>
            <a:lstStyle/>
            <a:p>
              <a:endParaRPr lang="en-US" dirty="0"/>
            </a:p>
          </p:txBody>
        </p:sp>
        <p:sp>
          <p:nvSpPr>
            <p:cNvPr id="13" name="TextBox 5">
              <a:extLst>
                <a:ext uri="{FF2B5EF4-FFF2-40B4-BE49-F238E27FC236}">
                  <a16:creationId xmlns:a16="http://schemas.microsoft.com/office/drawing/2014/main" xmlns="" id="{69D47853-6E76-401E-8FAB-730777A3CE2D}"/>
                </a:ext>
              </a:extLst>
            </p:cNvPr>
            <p:cNvSpPr txBox="1"/>
            <p:nvPr/>
          </p:nvSpPr>
          <p:spPr>
            <a:xfrm>
              <a:off x="0" y="-47625"/>
              <a:ext cx="212153" cy="751717"/>
            </a:xfrm>
            <a:prstGeom prst="rect">
              <a:avLst/>
            </a:prstGeom>
          </p:spPr>
          <p:txBody>
            <a:bodyPr lIns="50800" tIns="50800" rIns="50800" bIns="50800" rtlCol="0" anchor="ctr"/>
            <a:lstStyle/>
            <a:p>
              <a:pPr algn="ctr">
                <a:lnSpc>
                  <a:spcPts val="2659"/>
                </a:lnSpc>
              </a:pPr>
              <a:endParaRPr/>
            </a:p>
          </p:txBody>
        </p:sp>
      </p:grpSp>
    </p:spTree>
    <p:extLst>
      <p:ext uri="{BB962C8B-B14F-4D97-AF65-F5344CB8AC3E}">
        <p14:creationId xmlns:p14="http://schemas.microsoft.com/office/powerpoint/2010/main" xmlns="" val="789277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xmlns=""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8283427"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Expert diagnose computer operating system problem big warning sign on  screen | Premium Vector">
            <a:extLst>
              <a:ext uri="{FF2B5EF4-FFF2-40B4-BE49-F238E27FC236}">
                <a16:creationId xmlns:a16="http://schemas.microsoft.com/office/drawing/2014/main" xmlns="" id="{D1A2C692-ED92-FA54-8745-B4CABE644072}"/>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t="807"/>
          <a:stretch>
            <a:fillRect/>
          </a:stretch>
        </p:blipFill>
        <p:spPr bwMode="auto">
          <a:xfrm>
            <a:off x="-4570" y="550916"/>
            <a:ext cx="12301931" cy="8724890"/>
          </a:xfrm>
          <a:prstGeom prst="rect">
            <a:avLst/>
          </a:prstGeom>
          <a:noFill/>
          <a:extLst>
            <a:ext uri="{909E8E84-426E-40DD-AFC4-6F175D3DCCD1}">
              <a14:hiddenFill xmlns:a14="http://schemas.microsoft.com/office/drawing/2010/main" xmlns="">
                <a:solidFill>
                  <a:srgbClr val="FFFFFF"/>
                </a:solidFill>
              </a14:hiddenFill>
            </a:ext>
          </a:extLst>
        </p:spPr>
      </p:pic>
      <p:sp>
        <p:nvSpPr>
          <p:cNvPr id="1033" name="Rectangle 1032">
            <a:extLst>
              <a:ext uri="{FF2B5EF4-FFF2-40B4-BE49-F238E27FC236}">
                <a16:creationId xmlns:a16="http://schemas.microsoft.com/office/drawing/2014/main" xmlns="" id="{D1EA859B-E555-4109-94F3-6700E046E0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7687528" y="0"/>
            <a:ext cx="10600467" cy="10287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D2952EC6-B12B-A5EB-6FB2-889CBD12837C}"/>
              </a:ext>
            </a:extLst>
          </p:cNvPr>
          <p:cNvSpPr txBox="1"/>
          <p:nvPr/>
        </p:nvSpPr>
        <p:spPr>
          <a:xfrm>
            <a:off x="11297415" y="547687"/>
            <a:ext cx="5733283" cy="2849868"/>
          </a:xfrm>
          <a:prstGeom prst="rect">
            <a:avLst/>
          </a:prstGeom>
        </p:spPr>
        <p:txBody>
          <a:bodyPr vert="horz" lIns="91440" tIns="45720" rIns="91440" bIns="45720" rtlCol="0" anchor="ctr">
            <a:normAutofit/>
          </a:bodyPr>
          <a:lstStyle/>
          <a:p>
            <a:pPr>
              <a:lnSpc>
                <a:spcPct val="90000"/>
              </a:lnSpc>
              <a:spcBef>
                <a:spcPct val="0"/>
              </a:spcBef>
              <a:spcAft>
                <a:spcPts val="800"/>
              </a:spcAft>
            </a:pPr>
            <a:r>
              <a:rPr lang="en-US" sz="4800" b="1" dirty="0">
                <a:latin typeface="+mj-lt"/>
                <a:ea typeface="+mj-ea"/>
                <a:cs typeface="+mj-cs"/>
              </a:rPr>
              <a:t>SYSTEM FAIL</a:t>
            </a:r>
            <a:endParaRPr lang="en-US" sz="4800" b="1" dirty="0">
              <a:effectLst/>
              <a:latin typeface="+mj-lt"/>
              <a:ea typeface="+mj-ea"/>
              <a:cs typeface="+mj-cs"/>
            </a:endParaRPr>
          </a:p>
        </p:txBody>
      </p:sp>
      <p:sp>
        <p:nvSpPr>
          <p:cNvPr id="5" name="TextBox 4">
            <a:extLst>
              <a:ext uri="{FF2B5EF4-FFF2-40B4-BE49-F238E27FC236}">
                <a16:creationId xmlns:a16="http://schemas.microsoft.com/office/drawing/2014/main" xmlns="" id="{F134FCE8-083B-F052-055C-63B32E58F63D}"/>
              </a:ext>
            </a:extLst>
          </p:cNvPr>
          <p:cNvSpPr txBox="1"/>
          <p:nvPr/>
        </p:nvSpPr>
        <p:spPr>
          <a:xfrm>
            <a:off x="11283037" y="3162300"/>
            <a:ext cx="6761985" cy="5614143"/>
          </a:xfrm>
          <a:prstGeom prst="rect">
            <a:avLst/>
          </a:prstGeom>
        </p:spPr>
        <p:txBody>
          <a:bodyPr vert="horz" lIns="91440" tIns="45720" rIns="91440" bIns="45720" rtlCol="0">
            <a:normAutofit/>
          </a:bodyPr>
          <a:lstStyle/>
          <a:p>
            <a:pPr marL="0" marR="0" indent="-228600" algn="just">
              <a:spcAft>
                <a:spcPts val="800"/>
              </a:spcAft>
              <a:buFont typeface="Arial" panose="020B0604020202020204" pitchFamily="34" charset="0"/>
              <a:buChar char="•"/>
            </a:pPr>
            <a:r>
              <a:rPr lang="en-US" sz="2600" dirty="0">
                <a:effectLst/>
              </a:rPr>
              <a:t>There was national maternity safety guidance which was inconsistently </a:t>
            </a:r>
            <a:r>
              <a:rPr lang="en-US" sz="2600" dirty="0" err="1">
                <a:effectLst/>
              </a:rPr>
              <a:t>utilised</a:t>
            </a:r>
            <a:r>
              <a:rPr lang="en-US" sz="2600" dirty="0">
                <a:effectLst/>
              </a:rPr>
              <a:t>.</a:t>
            </a:r>
          </a:p>
          <a:p>
            <a:pPr marL="0" marR="0" indent="-228600" algn="just">
              <a:spcAft>
                <a:spcPts val="800"/>
              </a:spcAft>
              <a:buFont typeface="Arial" panose="020B0604020202020204" pitchFamily="34" charset="0"/>
              <a:buChar char="•"/>
            </a:pPr>
            <a:r>
              <a:rPr lang="en-US" sz="2600" dirty="0">
                <a:effectLst/>
              </a:rPr>
              <a:t>There was no measurable improvement or any long-term change with incident reporting.</a:t>
            </a:r>
          </a:p>
          <a:p>
            <a:pPr marL="0" marR="0" indent="-228600" algn="just">
              <a:spcAft>
                <a:spcPts val="800"/>
              </a:spcAft>
              <a:buFont typeface="Arial" panose="020B0604020202020204" pitchFamily="34" charset="0"/>
              <a:buChar char="•"/>
            </a:pPr>
            <a:r>
              <a:rPr lang="en-US" sz="2600" dirty="0">
                <a:effectLst/>
              </a:rPr>
              <a:t>Board supervision was unable to identify recurring trends of damage.</a:t>
            </a:r>
          </a:p>
          <a:p>
            <a:pPr marL="0" marR="0" indent="-228600" algn="just">
              <a:spcAft>
                <a:spcPts val="800"/>
              </a:spcAft>
              <a:buFont typeface="Arial" panose="020B0604020202020204" pitchFamily="34" charset="0"/>
              <a:buChar char="•"/>
            </a:pPr>
            <a:r>
              <a:rPr lang="en-US" sz="2600" dirty="0">
                <a:effectLst/>
              </a:rPr>
              <a:t>Escalation and whistleblowing were discouraged by defensive culture.</a:t>
            </a:r>
          </a:p>
          <a:p>
            <a:pPr marL="0" marR="0" indent="-228600" algn="just">
              <a:spcAft>
                <a:spcPts val="800"/>
              </a:spcAft>
              <a:buFont typeface="Arial" panose="020B0604020202020204" pitchFamily="34" charset="0"/>
              <a:buChar char="•"/>
            </a:pPr>
            <a:r>
              <a:rPr lang="en-US" sz="2600" dirty="0">
                <a:effectLst/>
              </a:rPr>
              <a:t>There was a lack of training and CTG competency monitoring .</a:t>
            </a:r>
          </a:p>
          <a:p>
            <a:pPr marL="0" marR="0" indent="-228600" algn="just">
              <a:spcAft>
                <a:spcPts val="800"/>
              </a:spcAft>
              <a:buFont typeface="Arial" panose="020B0604020202020204" pitchFamily="34" charset="0"/>
              <a:buChar char="•"/>
            </a:pPr>
            <a:r>
              <a:rPr lang="en-US" sz="2600" dirty="0">
                <a:effectLst/>
              </a:rPr>
              <a:t>The family complaints did not serve as system learning data (Gillespie and Reader, 2016).</a:t>
            </a:r>
          </a:p>
        </p:txBody>
      </p:sp>
    </p:spTree>
    <p:extLst>
      <p:ext uri="{BB962C8B-B14F-4D97-AF65-F5344CB8AC3E}">
        <p14:creationId xmlns:p14="http://schemas.microsoft.com/office/powerpoint/2010/main" xmlns="" val="2536430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637928" y="576750"/>
            <a:ext cx="7012145" cy="808649"/>
          </a:xfrm>
          <a:prstGeom prst="rect">
            <a:avLst/>
          </a:prstGeom>
        </p:spPr>
        <p:txBody>
          <a:bodyPr lIns="0" tIns="0" rIns="0" bIns="0" rtlCol="0" anchor="t">
            <a:spAutoFit/>
          </a:bodyPr>
          <a:lstStyle/>
          <a:p>
            <a:pPr algn="l">
              <a:lnSpc>
                <a:spcPts val="6628"/>
              </a:lnSpc>
              <a:spcBef>
                <a:spcPct val="0"/>
              </a:spcBef>
            </a:pPr>
            <a:r>
              <a:rPr lang="en-US" sz="4734">
                <a:solidFill>
                  <a:srgbClr val="000000"/>
                </a:solidFill>
                <a:latin typeface="League Spartan"/>
                <a:ea typeface="League Spartan"/>
                <a:cs typeface="League Spartan"/>
                <a:sym typeface="League Spartan"/>
              </a:rPr>
              <a:t>SWISS CHEESE MODEL</a:t>
            </a:r>
          </a:p>
        </p:txBody>
      </p:sp>
      <p:sp>
        <p:nvSpPr>
          <p:cNvPr id="3" name="Freeform 3"/>
          <p:cNvSpPr/>
          <p:nvPr/>
        </p:nvSpPr>
        <p:spPr>
          <a:xfrm>
            <a:off x="2164335" y="1385400"/>
            <a:ext cx="10407729" cy="7117543"/>
          </a:xfrm>
          <a:custGeom>
            <a:avLst/>
            <a:gdLst/>
            <a:ahLst/>
            <a:cxnLst/>
            <a:rect l="l" t="t" r="r" b="b"/>
            <a:pathLst>
              <a:path w="10407729" h="7117543">
                <a:moveTo>
                  <a:pt x="0" y="0"/>
                </a:moveTo>
                <a:lnTo>
                  <a:pt x="10407728" y="0"/>
                </a:lnTo>
                <a:lnTo>
                  <a:pt x="10407728" y="7117543"/>
                </a:lnTo>
                <a:lnTo>
                  <a:pt x="0" y="7117543"/>
                </a:lnTo>
                <a:lnTo>
                  <a:pt x="0" y="0"/>
                </a:lnTo>
                <a:close/>
              </a:path>
            </a:pathLst>
          </a:custGeom>
          <a:blipFill>
            <a:blip r:embed="rId2"/>
            <a:stretch>
              <a:fillRect/>
            </a:stretch>
          </a:blipFill>
        </p:spPr>
        <p:txBody>
          <a:bodyPr/>
          <a:lstStyle/>
          <a:p>
            <a:endParaRPr lang="en-US"/>
          </a:p>
        </p:txBody>
      </p:sp>
      <p:sp>
        <p:nvSpPr>
          <p:cNvPr id="4" name="Freeform 4"/>
          <p:cNvSpPr/>
          <p:nvPr/>
        </p:nvSpPr>
        <p:spPr>
          <a:xfrm>
            <a:off x="11880945" y="5295843"/>
            <a:ext cx="4480733" cy="2985289"/>
          </a:xfrm>
          <a:custGeom>
            <a:avLst/>
            <a:gdLst/>
            <a:ahLst/>
            <a:cxnLst/>
            <a:rect l="l" t="t" r="r" b="b"/>
            <a:pathLst>
              <a:path w="4480733" h="2985289">
                <a:moveTo>
                  <a:pt x="0" y="0"/>
                </a:moveTo>
                <a:lnTo>
                  <a:pt x="4480734" y="0"/>
                </a:lnTo>
                <a:lnTo>
                  <a:pt x="4480734" y="2985288"/>
                </a:lnTo>
                <a:lnTo>
                  <a:pt x="0" y="2985288"/>
                </a:lnTo>
                <a:lnTo>
                  <a:pt x="0" y="0"/>
                </a:lnTo>
                <a:close/>
              </a:path>
            </a:pathLst>
          </a:custGeom>
          <a:blipFill>
            <a:blip r:embed="rId3"/>
            <a:stretch>
              <a:fillRect/>
            </a:stretch>
          </a:blipFill>
        </p:spPr>
        <p:txBody>
          <a:bodyPr/>
          <a:lstStyle/>
          <a:p>
            <a:endParaRPr lang="en-US"/>
          </a:p>
        </p:txBody>
      </p:sp>
      <p:sp>
        <p:nvSpPr>
          <p:cNvPr id="5" name="TextBox 5"/>
          <p:cNvSpPr txBox="1"/>
          <p:nvPr/>
        </p:nvSpPr>
        <p:spPr>
          <a:xfrm>
            <a:off x="3951046" y="1593725"/>
            <a:ext cx="1814654" cy="336790"/>
          </a:xfrm>
          <a:prstGeom prst="rect">
            <a:avLst/>
          </a:prstGeom>
        </p:spPr>
        <p:txBody>
          <a:bodyPr lIns="0" tIns="0" rIns="0" bIns="0" rtlCol="0" anchor="t">
            <a:spAutoFit/>
          </a:bodyPr>
          <a:lstStyle/>
          <a:p>
            <a:pPr algn="ctr">
              <a:lnSpc>
                <a:spcPts val="2829"/>
              </a:lnSpc>
              <a:spcBef>
                <a:spcPct val="0"/>
              </a:spcBef>
            </a:pPr>
            <a:r>
              <a:rPr lang="en-US" sz="1886" spc="18">
                <a:solidFill>
                  <a:srgbClr val="008ECA"/>
                </a:solidFill>
                <a:latin typeface="Inter"/>
                <a:ea typeface="Inter"/>
                <a:cs typeface="Inter"/>
                <a:sym typeface="Inter"/>
              </a:rPr>
              <a:t>The harm event</a:t>
            </a:r>
          </a:p>
        </p:txBody>
      </p:sp>
      <p:sp>
        <p:nvSpPr>
          <p:cNvPr id="6" name="TextBox 6"/>
          <p:cNvSpPr txBox="1"/>
          <p:nvPr/>
        </p:nvSpPr>
        <p:spPr>
          <a:xfrm>
            <a:off x="5214037" y="2254365"/>
            <a:ext cx="2491017" cy="299470"/>
          </a:xfrm>
          <a:prstGeom prst="rect">
            <a:avLst/>
          </a:prstGeom>
        </p:spPr>
        <p:txBody>
          <a:bodyPr lIns="0" tIns="0" rIns="0" bIns="0" rtlCol="0" anchor="t">
            <a:spAutoFit/>
          </a:bodyPr>
          <a:lstStyle/>
          <a:p>
            <a:pPr algn="ctr">
              <a:lnSpc>
                <a:spcPts val="2451"/>
              </a:lnSpc>
              <a:spcBef>
                <a:spcPct val="0"/>
              </a:spcBef>
            </a:pPr>
            <a:r>
              <a:rPr lang="en-US" sz="1634" spc="16">
                <a:solidFill>
                  <a:srgbClr val="008ECA"/>
                </a:solidFill>
                <a:latin typeface="Inter"/>
                <a:ea typeface="Inter"/>
                <a:cs typeface="Inter"/>
                <a:sym typeface="Inter"/>
              </a:rPr>
              <a:t>System layers</a:t>
            </a:r>
          </a:p>
        </p:txBody>
      </p:sp>
      <p:sp>
        <p:nvSpPr>
          <p:cNvPr id="7" name="TextBox 7"/>
          <p:cNvSpPr txBox="1"/>
          <p:nvPr/>
        </p:nvSpPr>
        <p:spPr>
          <a:xfrm>
            <a:off x="7115821" y="2738954"/>
            <a:ext cx="2531354" cy="328349"/>
          </a:xfrm>
          <a:prstGeom prst="rect">
            <a:avLst/>
          </a:prstGeom>
        </p:spPr>
        <p:txBody>
          <a:bodyPr lIns="0" tIns="0" rIns="0" bIns="0" rtlCol="0" anchor="t">
            <a:spAutoFit/>
          </a:bodyPr>
          <a:lstStyle/>
          <a:p>
            <a:pPr algn="ctr">
              <a:lnSpc>
                <a:spcPts val="2743"/>
              </a:lnSpc>
              <a:spcBef>
                <a:spcPct val="0"/>
              </a:spcBef>
            </a:pPr>
            <a:r>
              <a:rPr lang="en-US" sz="1829" spc="18">
                <a:solidFill>
                  <a:srgbClr val="008ECA"/>
                </a:solidFill>
                <a:latin typeface="Inter"/>
                <a:ea typeface="Inter"/>
                <a:cs typeface="Inter"/>
                <a:sym typeface="Inter"/>
              </a:rPr>
              <a:t>Map safety barriers</a:t>
            </a:r>
          </a:p>
        </p:txBody>
      </p:sp>
      <p:sp>
        <p:nvSpPr>
          <p:cNvPr id="8" name="TextBox 8"/>
          <p:cNvSpPr txBox="1"/>
          <p:nvPr/>
        </p:nvSpPr>
        <p:spPr>
          <a:xfrm>
            <a:off x="9096966" y="3160850"/>
            <a:ext cx="1949676" cy="726077"/>
          </a:xfrm>
          <a:prstGeom prst="rect">
            <a:avLst/>
          </a:prstGeom>
        </p:spPr>
        <p:txBody>
          <a:bodyPr lIns="0" tIns="0" rIns="0" bIns="0" rtlCol="0" anchor="t">
            <a:spAutoFit/>
          </a:bodyPr>
          <a:lstStyle/>
          <a:p>
            <a:pPr algn="ctr">
              <a:lnSpc>
                <a:spcPts val="2955"/>
              </a:lnSpc>
              <a:spcBef>
                <a:spcPct val="0"/>
              </a:spcBef>
            </a:pPr>
            <a:r>
              <a:rPr lang="en-US" sz="1970" spc="19">
                <a:solidFill>
                  <a:srgbClr val="008ECA"/>
                </a:solidFill>
                <a:latin typeface="Inter"/>
                <a:ea typeface="Inter"/>
                <a:cs typeface="Inter"/>
                <a:sym typeface="Inter"/>
              </a:rPr>
              <a:t>Identify weaknesses </a:t>
            </a:r>
          </a:p>
        </p:txBody>
      </p:sp>
      <p:sp>
        <p:nvSpPr>
          <p:cNvPr id="9" name="TextBox 9"/>
          <p:cNvSpPr txBox="1"/>
          <p:nvPr/>
        </p:nvSpPr>
        <p:spPr>
          <a:xfrm>
            <a:off x="10348706" y="3980473"/>
            <a:ext cx="2892948" cy="407670"/>
          </a:xfrm>
          <a:prstGeom prst="rect">
            <a:avLst/>
          </a:prstGeom>
        </p:spPr>
        <p:txBody>
          <a:bodyPr lIns="0" tIns="0" rIns="0" bIns="0" rtlCol="0" anchor="t">
            <a:spAutoFit/>
          </a:bodyPr>
          <a:lstStyle/>
          <a:p>
            <a:pPr algn="ctr">
              <a:lnSpc>
                <a:spcPts val="3449"/>
              </a:lnSpc>
              <a:spcBef>
                <a:spcPct val="0"/>
              </a:spcBef>
            </a:pPr>
            <a:r>
              <a:rPr lang="en-US" sz="2299" spc="22">
                <a:solidFill>
                  <a:srgbClr val="008ECA"/>
                </a:solidFill>
                <a:latin typeface="Inter"/>
                <a:ea typeface="Inter"/>
                <a:cs typeface="Inter"/>
                <a:sym typeface="Inter"/>
              </a:rPr>
              <a:t>Alignment of failures</a:t>
            </a:r>
          </a:p>
        </p:txBody>
      </p:sp>
      <p:sp>
        <p:nvSpPr>
          <p:cNvPr id="10" name="TextBox 10"/>
          <p:cNvSpPr txBox="1"/>
          <p:nvPr/>
        </p:nvSpPr>
        <p:spPr>
          <a:xfrm>
            <a:off x="12742527" y="4877496"/>
            <a:ext cx="1497076" cy="407670"/>
          </a:xfrm>
          <a:prstGeom prst="rect">
            <a:avLst/>
          </a:prstGeom>
        </p:spPr>
        <p:txBody>
          <a:bodyPr lIns="0" tIns="0" rIns="0" bIns="0" rtlCol="0" anchor="t">
            <a:spAutoFit/>
          </a:bodyPr>
          <a:lstStyle/>
          <a:p>
            <a:pPr algn="ctr">
              <a:lnSpc>
                <a:spcPts val="3449"/>
              </a:lnSpc>
              <a:spcBef>
                <a:spcPct val="0"/>
              </a:spcBef>
            </a:pPr>
            <a:r>
              <a:rPr lang="en-US" sz="2299" spc="22">
                <a:solidFill>
                  <a:srgbClr val="008ECA"/>
                </a:solidFill>
                <a:latin typeface="Inter"/>
                <a:ea typeface="Inter"/>
                <a:cs typeface="Inter"/>
                <a:sym typeface="Inter"/>
              </a:rPr>
              <a:t>Culture</a:t>
            </a:r>
          </a:p>
        </p:txBody>
      </p:sp>
      <p:sp>
        <p:nvSpPr>
          <p:cNvPr id="11" name="TextBox 11"/>
          <p:cNvSpPr txBox="1"/>
          <p:nvPr/>
        </p:nvSpPr>
        <p:spPr>
          <a:xfrm>
            <a:off x="1531875" y="5399590"/>
            <a:ext cx="2464188" cy="2075458"/>
          </a:xfrm>
          <a:prstGeom prst="rect">
            <a:avLst/>
          </a:prstGeom>
        </p:spPr>
        <p:txBody>
          <a:bodyPr lIns="0" tIns="0" rIns="0" bIns="0" rtlCol="0" anchor="t">
            <a:spAutoFit/>
          </a:bodyPr>
          <a:lstStyle/>
          <a:p>
            <a:pPr algn="ctr">
              <a:lnSpc>
                <a:spcPts val="3371"/>
              </a:lnSpc>
              <a:spcBef>
                <a:spcPct val="0"/>
              </a:spcBef>
            </a:pPr>
            <a:r>
              <a:rPr lang="en-US" sz="2247" spc="22">
                <a:solidFill>
                  <a:srgbClr val="000000"/>
                </a:solidFill>
                <a:latin typeface="Inter"/>
                <a:ea typeface="Inter"/>
                <a:cs typeface="Inter"/>
                <a:sym typeface="Inter"/>
              </a:rPr>
              <a:t>Maternal and neonatal deaths and injuries (Brenner et al., 2015).</a:t>
            </a:r>
          </a:p>
        </p:txBody>
      </p:sp>
      <p:sp>
        <p:nvSpPr>
          <p:cNvPr id="12" name="TextBox 12"/>
          <p:cNvSpPr txBox="1"/>
          <p:nvPr/>
        </p:nvSpPr>
        <p:spPr>
          <a:xfrm>
            <a:off x="3869731" y="5929045"/>
            <a:ext cx="1809560" cy="3403109"/>
          </a:xfrm>
          <a:prstGeom prst="rect">
            <a:avLst/>
          </a:prstGeom>
        </p:spPr>
        <p:txBody>
          <a:bodyPr lIns="0" tIns="0" rIns="0" bIns="0" rtlCol="0" anchor="t">
            <a:spAutoFit/>
          </a:bodyPr>
          <a:lstStyle/>
          <a:p>
            <a:pPr algn="ctr">
              <a:lnSpc>
                <a:spcPts val="3053"/>
              </a:lnSpc>
              <a:spcBef>
                <a:spcPct val="0"/>
              </a:spcBef>
            </a:pPr>
            <a:r>
              <a:rPr lang="en-US" sz="2035" spc="20">
                <a:solidFill>
                  <a:srgbClr val="000000"/>
                </a:solidFill>
                <a:latin typeface="Inter"/>
                <a:ea typeface="Inter"/>
                <a:cs typeface="Inter"/>
                <a:sym typeface="Inter"/>
              </a:rPr>
              <a:t>Clinical practice, supervision, organisational governance and national oversight (Brenner et al., 2015).</a:t>
            </a:r>
          </a:p>
        </p:txBody>
      </p:sp>
      <p:sp>
        <p:nvSpPr>
          <p:cNvPr id="13" name="TextBox 13"/>
          <p:cNvSpPr txBox="1"/>
          <p:nvPr/>
        </p:nvSpPr>
        <p:spPr>
          <a:xfrm>
            <a:off x="5544552" y="6707505"/>
            <a:ext cx="1829987" cy="2550795"/>
          </a:xfrm>
          <a:prstGeom prst="rect">
            <a:avLst/>
          </a:prstGeom>
        </p:spPr>
        <p:txBody>
          <a:bodyPr lIns="0" tIns="0" rIns="0" bIns="0" rtlCol="0" anchor="t">
            <a:spAutoFit/>
          </a:bodyPr>
          <a:lstStyle/>
          <a:p>
            <a:pPr algn="ctr">
              <a:lnSpc>
                <a:spcPts val="3449"/>
              </a:lnSpc>
              <a:spcBef>
                <a:spcPct val="0"/>
              </a:spcBef>
            </a:pPr>
            <a:r>
              <a:rPr lang="en-US" sz="2299" spc="22">
                <a:solidFill>
                  <a:srgbClr val="000000"/>
                </a:solidFill>
                <a:latin typeface="Inter"/>
                <a:ea typeface="Inter"/>
                <a:cs typeface="Inter"/>
                <a:sym typeface="Inter"/>
              </a:rPr>
              <a:t>guidelines, monitoring tools, audits, incident reporting and reviews</a:t>
            </a:r>
          </a:p>
        </p:txBody>
      </p:sp>
      <p:sp>
        <p:nvSpPr>
          <p:cNvPr id="14" name="TextBox 14"/>
          <p:cNvSpPr txBox="1"/>
          <p:nvPr/>
        </p:nvSpPr>
        <p:spPr>
          <a:xfrm>
            <a:off x="7368199" y="7401021"/>
            <a:ext cx="1579115" cy="1693545"/>
          </a:xfrm>
          <a:prstGeom prst="rect">
            <a:avLst/>
          </a:prstGeom>
        </p:spPr>
        <p:txBody>
          <a:bodyPr lIns="0" tIns="0" rIns="0" bIns="0" rtlCol="0" anchor="t">
            <a:spAutoFit/>
          </a:bodyPr>
          <a:lstStyle/>
          <a:p>
            <a:pPr algn="ctr">
              <a:lnSpc>
                <a:spcPts val="3449"/>
              </a:lnSpc>
              <a:spcBef>
                <a:spcPct val="0"/>
              </a:spcBef>
            </a:pPr>
            <a:r>
              <a:rPr lang="en-US" sz="2299" spc="22">
                <a:solidFill>
                  <a:srgbClr val="000000"/>
                </a:solidFill>
                <a:latin typeface="Inter"/>
                <a:ea typeface="Inter"/>
                <a:cs typeface="Inter"/>
                <a:sym typeface="Inter"/>
              </a:rPr>
              <a:t>Controls failed or were absent .</a:t>
            </a:r>
          </a:p>
        </p:txBody>
      </p:sp>
      <p:sp>
        <p:nvSpPr>
          <p:cNvPr id="15" name="TextBox 15"/>
          <p:cNvSpPr txBox="1"/>
          <p:nvPr/>
        </p:nvSpPr>
        <p:spPr>
          <a:xfrm>
            <a:off x="9647175" y="7622833"/>
            <a:ext cx="2028416" cy="2122170"/>
          </a:xfrm>
          <a:prstGeom prst="rect">
            <a:avLst/>
          </a:prstGeom>
        </p:spPr>
        <p:txBody>
          <a:bodyPr lIns="0" tIns="0" rIns="0" bIns="0" rtlCol="0" anchor="t">
            <a:spAutoFit/>
          </a:bodyPr>
          <a:lstStyle/>
          <a:p>
            <a:pPr algn="ctr">
              <a:lnSpc>
                <a:spcPts val="3449"/>
              </a:lnSpc>
              <a:spcBef>
                <a:spcPct val="0"/>
              </a:spcBef>
            </a:pPr>
            <a:r>
              <a:rPr lang="en-US" sz="2299" spc="22">
                <a:solidFill>
                  <a:srgbClr val="000000"/>
                </a:solidFill>
                <a:latin typeface="Inter"/>
                <a:ea typeface="Inter"/>
                <a:cs typeface="Inter"/>
                <a:sym typeface="Inter"/>
              </a:rPr>
              <a:t>Multiple weak barriers allowed harm to pass through.</a:t>
            </a:r>
          </a:p>
        </p:txBody>
      </p:sp>
      <p:sp>
        <p:nvSpPr>
          <p:cNvPr id="16" name="TextBox 16"/>
          <p:cNvSpPr txBox="1"/>
          <p:nvPr/>
        </p:nvSpPr>
        <p:spPr>
          <a:xfrm>
            <a:off x="12226477" y="8178185"/>
            <a:ext cx="2899713" cy="1693545"/>
          </a:xfrm>
          <a:prstGeom prst="rect">
            <a:avLst/>
          </a:prstGeom>
        </p:spPr>
        <p:txBody>
          <a:bodyPr lIns="0" tIns="0" rIns="0" bIns="0" rtlCol="0" anchor="t">
            <a:spAutoFit/>
          </a:bodyPr>
          <a:lstStyle/>
          <a:p>
            <a:pPr algn="ctr">
              <a:lnSpc>
                <a:spcPts val="3449"/>
              </a:lnSpc>
              <a:spcBef>
                <a:spcPct val="0"/>
              </a:spcBef>
            </a:pPr>
            <a:r>
              <a:rPr lang="en-US" sz="2299" spc="22">
                <a:solidFill>
                  <a:srgbClr val="000000"/>
                </a:solidFill>
                <a:latin typeface="Inter"/>
                <a:ea typeface="Inter"/>
                <a:cs typeface="Inter"/>
                <a:sym typeface="Inter"/>
              </a:rPr>
              <a:t>Cultural, leadership and governance failures rather than individual error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46483" y="2802993"/>
            <a:ext cx="12530485" cy="6768628"/>
            <a:chOff x="0" y="0"/>
            <a:chExt cx="3300210" cy="1782684"/>
          </a:xfrm>
        </p:grpSpPr>
        <p:sp>
          <p:nvSpPr>
            <p:cNvPr id="3" name="Freeform 3"/>
            <p:cNvSpPr/>
            <p:nvPr/>
          </p:nvSpPr>
          <p:spPr>
            <a:xfrm>
              <a:off x="0" y="0"/>
              <a:ext cx="3300210" cy="1782684"/>
            </a:xfrm>
            <a:custGeom>
              <a:avLst/>
              <a:gdLst/>
              <a:ahLst/>
              <a:cxnLst/>
              <a:rect l="l" t="t" r="r" b="b"/>
              <a:pathLst>
                <a:path w="3300210" h="1782684">
                  <a:moveTo>
                    <a:pt x="0" y="0"/>
                  </a:moveTo>
                  <a:lnTo>
                    <a:pt x="3300210" y="0"/>
                  </a:lnTo>
                  <a:lnTo>
                    <a:pt x="3300210" y="1782684"/>
                  </a:lnTo>
                  <a:lnTo>
                    <a:pt x="0" y="1782684"/>
                  </a:lnTo>
                  <a:close/>
                </a:path>
              </a:pathLst>
            </a:custGeom>
            <a:solidFill>
              <a:srgbClr val="EDC254"/>
            </a:solidFill>
          </p:spPr>
          <p:txBody>
            <a:bodyPr/>
            <a:lstStyle/>
            <a:p>
              <a:endParaRPr lang="en-US"/>
            </a:p>
          </p:txBody>
        </p:sp>
        <p:sp>
          <p:nvSpPr>
            <p:cNvPr id="4" name="TextBox 4"/>
            <p:cNvSpPr txBox="1"/>
            <p:nvPr/>
          </p:nvSpPr>
          <p:spPr>
            <a:xfrm>
              <a:off x="0" y="-47625"/>
              <a:ext cx="3300210" cy="1830309"/>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96850" y="1028700"/>
            <a:ext cx="4514850" cy="714793"/>
            <a:chOff x="0" y="0"/>
            <a:chExt cx="1189096" cy="188258"/>
          </a:xfrm>
        </p:grpSpPr>
        <p:sp>
          <p:nvSpPr>
            <p:cNvPr id="6" name="Freeform 6"/>
            <p:cNvSpPr/>
            <p:nvPr/>
          </p:nvSpPr>
          <p:spPr>
            <a:xfrm>
              <a:off x="0" y="0"/>
              <a:ext cx="1189096" cy="188258"/>
            </a:xfrm>
            <a:custGeom>
              <a:avLst/>
              <a:gdLst/>
              <a:ahLst/>
              <a:cxnLst/>
              <a:rect l="l" t="t" r="r" b="b"/>
              <a:pathLst>
                <a:path w="1189096" h="188258">
                  <a:moveTo>
                    <a:pt x="0" y="0"/>
                  </a:moveTo>
                  <a:lnTo>
                    <a:pt x="1189096" y="0"/>
                  </a:lnTo>
                  <a:lnTo>
                    <a:pt x="1189096" y="188258"/>
                  </a:lnTo>
                  <a:lnTo>
                    <a:pt x="0" y="188258"/>
                  </a:lnTo>
                  <a:close/>
                </a:path>
              </a:pathLst>
            </a:custGeom>
            <a:solidFill>
              <a:srgbClr val="EDC254"/>
            </a:solidFill>
          </p:spPr>
          <p:txBody>
            <a:bodyPr/>
            <a:lstStyle/>
            <a:p>
              <a:endParaRPr lang="en-US"/>
            </a:p>
          </p:txBody>
        </p:sp>
        <p:sp>
          <p:nvSpPr>
            <p:cNvPr id="7" name="TextBox 7"/>
            <p:cNvSpPr txBox="1"/>
            <p:nvPr/>
          </p:nvSpPr>
          <p:spPr>
            <a:xfrm>
              <a:off x="0" y="-47625"/>
              <a:ext cx="1189096" cy="235883"/>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4473575" y="854572"/>
            <a:ext cx="9340850" cy="1687038"/>
          </a:xfrm>
          <a:prstGeom prst="rect">
            <a:avLst/>
          </a:prstGeom>
        </p:spPr>
        <p:txBody>
          <a:bodyPr lIns="0" tIns="0" rIns="0" bIns="0" rtlCol="0" anchor="t">
            <a:spAutoFit/>
          </a:bodyPr>
          <a:lstStyle/>
          <a:p>
            <a:pPr algn="ctr">
              <a:lnSpc>
                <a:spcPts val="6763"/>
              </a:lnSpc>
              <a:spcBef>
                <a:spcPct val="0"/>
              </a:spcBef>
            </a:pPr>
            <a:r>
              <a:rPr lang="en-US" sz="4831">
                <a:solidFill>
                  <a:srgbClr val="000000"/>
                </a:solidFill>
                <a:latin typeface="League Spartan"/>
                <a:ea typeface="League Spartan"/>
                <a:cs typeface="League Spartan"/>
                <a:sym typeface="League Spartan"/>
              </a:rPr>
              <a:t>APPLYING THE SWISS CHEESE MODEL TO THE CASE</a:t>
            </a:r>
          </a:p>
        </p:txBody>
      </p:sp>
      <p:sp>
        <p:nvSpPr>
          <p:cNvPr id="9" name="TextBox 9"/>
          <p:cNvSpPr txBox="1"/>
          <p:nvPr/>
        </p:nvSpPr>
        <p:spPr>
          <a:xfrm>
            <a:off x="3484431" y="2883946"/>
            <a:ext cx="11654588" cy="6955193"/>
          </a:xfrm>
          <a:prstGeom prst="rect">
            <a:avLst/>
          </a:prstGeom>
        </p:spPr>
        <p:txBody>
          <a:bodyPr lIns="0" tIns="0" rIns="0" bIns="0" rtlCol="0" anchor="t">
            <a:spAutoFit/>
          </a:bodyPr>
          <a:lstStyle/>
          <a:p>
            <a:pPr algn="l">
              <a:lnSpc>
                <a:spcPts val="3433"/>
              </a:lnSpc>
            </a:pPr>
            <a:r>
              <a:rPr lang="en-US" sz="2351">
                <a:solidFill>
                  <a:srgbClr val="2A0947"/>
                </a:solidFill>
                <a:latin typeface="Poppins"/>
                <a:ea typeface="Poppins"/>
                <a:cs typeface="Poppins"/>
                <a:sym typeface="Poppins"/>
              </a:rPr>
              <a:t>Front-line failures</a:t>
            </a:r>
          </a:p>
          <a:p>
            <a:pPr marL="507677" lvl="1" indent="-253838" algn="l">
              <a:lnSpc>
                <a:spcPts val="3433"/>
              </a:lnSpc>
              <a:buFont typeface="Arial"/>
              <a:buChar char="•"/>
            </a:pPr>
            <a:r>
              <a:rPr lang="en-US" sz="2351">
                <a:solidFill>
                  <a:srgbClr val="2A0947"/>
                </a:solidFill>
                <a:latin typeface="Poppins"/>
                <a:ea typeface="Poppins"/>
                <a:cs typeface="Poppins"/>
                <a:sym typeface="Poppins"/>
              </a:rPr>
              <a:t>Poor fetal surveillance and recording.</a:t>
            </a:r>
          </a:p>
          <a:p>
            <a:pPr marL="507677" lvl="1" indent="-253838" algn="l">
              <a:lnSpc>
                <a:spcPts val="3433"/>
              </a:lnSpc>
              <a:buFont typeface="Arial"/>
              <a:buChar char="•"/>
            </a:pPr>
            <a:r>
              <a:rPr lang="en-US" sz="2351">
                <a:solidFill>
                  <a:srgbClr val="2A0947"/>
                </a:solidFill>
                <a:latin typeface="Poppins"/>
                <a:ea typeface="Poppins"/>
                <a:cs typeface="Poppins"/>
                <a:sym typeface="Poppins"/>
              </a:rPr>
              <a:t>Late upsurge and improper clinical decision-making (Croskerry, 2020).</a:t>
            </a:r>
          </a:p>
          <a:p>
            <a:pPr marL="507677" lvl="1" indent="-253838" algn="l">
              <a:lnSpc>
                <a:spcPts val="3433"/>
              </a:lnSpc>
              <a:buFont typeface="Arial"/>
              <a:buChar char="•"/>
            </a:pPr>
            <a:r>
              <a:rPr lang="en-US" sz="2351">
                <a:solidFill>
                  <a:srgbClr val="2A0947"/>
                </a:solidFill>
                <a:latin typeface="Poppins"/>
                <a:ea typeface="Poppins"/>
                <a:cs typeface="Poppins"/>
                <a:sym typeface="Poppins"/>
              </a:rPr>
              <a:t>Poor multidisciplinary communication.</a:t>
            </a:r>
          </a:p>
          <a:p>
            <a:pPr algn="l">
              <a:lnSpc>
                <a:spcPts val="3433"/>
              </a:lnSpc>
            </a:pPr>
            <a:endParaRPr lang="en-US" sz="2351">
              <a:solidFill>
                <a:srgbClr val="2A0947"/>
              </a:solidFill>
              <a:latin typeface="Poppins"/>
              <a:ea typeface="Poppins"/>
              <a:cs typeface="Poppins"/>
              <a:sym typeface="Poppins"/>
            </a:endParaRPr>
          </a:p>
          <a:p>
            <a:pPr algn="l">
              <a:lnSpc>
                <a:spcPts val="3433"/>
              </a:lnSpc>
            </a:pPr>
            <a:r>
              <a:rPr lang="en-US" sz="2351">
                <a:solidFill>
                  <a:srgbClr val="2A0947"/>
                </a:solidFill>
                <a:latin typeface="Poppins"/>
                <a:ea typeface="Poppins"/>
                <a:cs typeface="Poppins"/>
                <a:sym typeface="Poppins"/>
              </a:rPr>
              <a:t>The failures on the part of supervisors and managers.</a:t>
            </a:r>
          </a:p>
          <a:p>
            <a:pPr marL="507677" lvl="1" indent="-253838" algn="l">
              <a:lnSpc>
                <a:spcPts val="3433"/>
              </a:lnSpc>
              <a:buFont typeface="Arial"/>
              <a:buChar char="•"/>
            </a:pPr>
            <a:r>
              <a:rPr lang="en-US" sz="2351">
                <a:solidFill>
                  <a:srgbClr val="2A0947"/>
                </a:solidFill>
                <a:latin typeface="Poppins"/>
                <a:ea typeface="Poppins"/>
                <a:cs typeface="Poppins"/>
                <a:sym typeface="Poppins"/>
              </a:rPr>
              <a:t>Lack of proper incident investigation and feedback to employees (Croskerry, 2020).</a:t>
            </a:r>
          </a:p>
          <a:p>
            <a:pPr marL="507677" lvl="1" indent="-253838" algn="l">
              <a:lnSpc>
                <a:spcPts val="3433"/>
              </a:lnSpc>
              <a:buFont typeface="Arial"/>
              <a:buChar char="•"/>
            </a:pPr>
            <a:r>
              <a:rPr lang="en-US" sz="2351">
                <a:solidFill>
                  <a:srgbClr val="2A0947"/>
                </a:solidFill>
                <a:latin typeface="Poppins"/>
                <a:ea typeface="Poppins"/>
                <a:cs typeface="Poppins"/>
                <a:sym typeface="Poppins"/>
              </a:rPr>
              <a:t>Inaction is taken on recurring matters of concern by families and clinicians.</a:t>
            </a:r>
          </a:p>
          <a:p>
            <a:pPr algn="l">
              <a:lnSpc>
                <a:spcPts val="3433"/>
              </a:lnSpc>
            </a:pPr>
            <a:endParaRPr lang="en-US" sz="2351">
              <a:solidFill>
                <a:srgbClr val="2A0947"/>
              </a:solidFill>
              <a:latin typeface="Poppins"/>
              <a:ea typeface="Poppins"/>
              <a:cs typeface="Poppins"/>
              <a:sym typeface="Poppins"/>
            </a:endParaRPr>
          </a:p>
          <a:p>
            <a:pPr algn="l">
              <a:lnSpc>
                <a:spcPts val="3433"/>
              </a:lnSpc>
            </a:pPr>
            <a:r>
              <a:rPr lang="en-US" sz="2351">
                <a:solidFill>
                  <a:srgbClr val="2A0947"/>
                </a:solidFill>
                <a:latin typeface="Poppins"/>
                <a:ea typeface="Poppins"/>
                <a:cs typeface="Poppins"/>
                <a:sym typeface="Poppins"/>
              </a:rPr>
              <a:t>Weaknesses in organisations and regulations.</a:t>
            </a:r>
          </a:p>
          <a:p>
            <a:pPr marL="507677" lvl="1" indent="-253838" algn="l">
              <a:lnSpc>
                <a:spcPts val="3433"/>
              </a:lnSpc>
              <a:buFont typeface="Arial"/>
              <a:buChar char="•"/>
            </a:pPr>
            <a:r>
              <a:rPr lang="en-US" sz="2351">
                <a:solidFill>
                  <a:srgbClr val="2A0947"/>
                </a:solidFill>
                <a:latin typeface="Poppins"/>
                <a:ea typeface="Poppins"/>
                <a:cs typeface="Poppins"/>
                <a:sym typeface="Poppins"/>
              </a:rPr>
              <a:t>Defensive culture and systems of a lack of learning.</a:t>
            </a:r>
          </a:p>
          <a:p>
            <a:pPr marL="507677" lvl="1" indent="-253838" algn="l">
              <a:lnSpc>
                <a:spcPts val="3433"/>
              </a:lnSpc>
              <a:buFont typeface="Arial"/>
              <a:buChar char="•"/>
            </a:pPr>
            <a:r>
              <a:rPr lang="en-US" sz="2351">
                <a:solidFill>
                  <a:srgbClr val="2A0947"/>
                </a:solidFill>
                <a:latin typeface="Poppins"/>
                <a:ea typeface="Poppins"/>
                <a:cs typeface="Poppins"/>
                <a:sym typeface="Poppins"/>
              </a:rPr>
              <a:t>Lack of good audit and quality assurance (Zhao et al., 2017).</a:t>
            </a:r>
          </a:p>
          <a:p>
            <a:pPr marL="507677" lvl="1" indent="-253838" algn="l">
              <a:lnSpc>
                <a:spcPts val="3433"/>
              </a:lnSpc>
              <a:buFont typeface="Arial"/>
              <a:buChar char="•"/>
            </a:pPr>
            <a:r>
              <a:rPr lang="en-US" sz="2351">
                <a:solidFill>
                  <a:srgbClr val="2A0947"/>
                </a:solidFill>
                <a:latin typeface="Poppins"/>
                <a:ea typeface="Poppins"/>
                <a:cs typeface="Poppins"/>
                <a:sym typeface="Poppins"/>
              </a:rPr>
              <a:t>Lack of consistent application of the national maternity safety guidance.</a:t>
            </a:r>
          </a:p>
          <a:p>
            <a:pPr algn="l">
              <a:lnSpc>
                <a:spcPts val="3433"/>
              </a:lnSpc>
            </a:pPr>
            <a:endParaRPr lang="en-US" sz="2351">
              <a:solidFill>
                <a:srgbClr val="2A0947"/>
              </a:solidFill>
              <a:latin typeface="Poppins"/>
              <a:ea typeface="Poppins"/>
              <a:cs typeface="Poppins"/>
              <a:sym typeface="Poppi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xmlns=""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8000" cy="10287000"/>
          </a:xfrm>
          <a:prstGeom prst="rect">
            <a:avLst/>
          </a:prstGeom>
          <a:ln w="12700" cap="flat" cmpd="sng" algn="ctr">
            <a:noFill/>
            <a:prstDash val="solid"/>
            <a:miter lim="800000"/>
          </a:ln>
          <a:effectLst/>
          <a:extLst>
            <a:ext uri="{91240B29-F687-4F45-9708-019B960494DF}">
              <a14:hiddenLine xmlns:a14="http://schemas.microsoft.com/office/drawing/2010/main" xmlns=""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xmlns="" id="{F68B3F68-107C-434F-AA38-110D5EA91B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3" y="0"/>
            <a:ext cx="18287997" cy="3255046"/>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xmlns="" id="{AAD0DBB9-1A4B-4391-81D4-CB19F9AB91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2124228" y="0"/>
            <a:ext cx="6145817" cy="325599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xmlns="" id="{063BBA22-50EA-4C4D-BE05-F1CE4E63AA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flipH="1">
            <a:off x="7515969" y="-7515065"/>
            <a:ext cx="3256064" cy="18288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800DEBAD-4F9B-9397-AB5F-7A9F9B714646}"/>
              </a:ext>
            </a:extLst>
          </p:cNvPr>
          <p:cNvSpPr txBox="1"/>
          <p:nvPr/>
        </p:nvSpPr>
        <p:spPr>
          <a:xfrm>
            <a:off x="2075346" y="523297"/>
            <a:ext cx="14577166" cy="236466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000" b="1" kern="1200">
                <a:solidFill>
                  <a:srgbClr val="FFFFFF"/>
                </a:solidFill>
                <a:latin typeface="+mj-lt"/>
                <a:ea typeface="+mj-ea"/>
                <a:cs typeface="+mj-cs"/>
              </a:rPr>
              <a:t>Alignment of Holes: How harm reached patients</a:t>
            </a:r>
          </a:p>
        </p:txBody>
      </p:sp>
      <p:graphicFrame>
        <p:nvGraphicFramePr>
          <p:cNvPr id="23" name="TextBox 4">
            <a:extLst>
              <a:ext uri="{FF2B5EF4-FFF2-40B4-BE49-F238E27FC236}">
                <a16:creationId xmlns:a16="http://schemas.microsoft.com/office/drawing/2014/main" xmlns="" id="{D69199A3-3038-1382-3041-FCA659A6C9DB}"/>
              </a:ext>
            </a:extLst>
          </p:cNvPr>
          <p:cNvGraphicFramePr/>
          <p:nvPr>
            <p:extLst>
              <p:ext uri="{D42A27DB-BD31-4B8C-83A1-F6EECF244321}">
                <p14:modId xmlns:p14="http://schemas.microsoft.com/office/powerpoint/2010/main" xmlns="" val="1116424022"/>
              </p:ext>
            </p:extLst>
          </p:nvPr>
        </p:nvGraphicFramePr>
        <p:xfrm>
          <a:off x="966084" y="3923968"/>
          <a:ext cx="16391743" cy="55341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021070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245A9F99-D9B1-4094-A2E2-B90AC1DB7B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B7FAF607-473A-4A43-A23D-BBFF5C4117B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7" y="0"/>
            <a:ext cx="18287543" cy="10287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D045B445-9227-37AB-3150-476A4F15BD7D}"/>
              </a:ext>
            </a:extLst>
          </p:cNvPr>
          <p:cNvSpPr txBox="1"/>
          <p:nvPr/>
        </p:nvSpPr>
        <p:spPr>
          <a:xfrm>
            <a:off x="9141156" y="1204432"/>
            <a:ext cx="8351067" cy="2181077"/>
          </a:xfrm>
          <a:prstGeom prst="rect">
            <a:avLst/>
          </a:prstGeom>
        </p:spPr>
        <p:txBody>
          <a:bodyPr vert="horz" lIns="91440" tIns="45720" rIns="91440" bIns="45720" rtlCol="0" anchor="ctr">
            <a:normAutofit/>
          </a:bodyPr>
          <a:lstStyle/>
          <a:p>
            <a:pPr marL="0" marR="0">
              <a:lnSpc>
                <a:spcPct val="90000"/>
              </a:lnSpc>
              <a:spcBef>
                <a:spcPct val="0"/>
              </a:spcBef>
              <a:spcAft>
                <a:spcPts val="400"/>
              </a:spcAft>
            </a:pPr>
            <a:r>
              <a:rPr lang="en-US" sz="5400" b="1" kern="1200" dirty="0">
                <a:effectLst/>
                <a:latin typeface="League Spartan" panose="020B0604020202020204" charset="0"/>
                <a:ea typeface="+mj-ea"/>
                <a:cs typeface="+mj-cs"/>
              </a:rPr>
              <a:t>Swiss Cheese Model : Reveals About Safety</a:t>
            </a:r>
          </a:p>
        </p:txBody>
      </p:sp>
      <p:pic>
        <p:nvPicPr>
          <p:cNvPr id="8" name="Graphic 7" descr="Fingerprint">
            <a:extLst>
              <a:ext uri="{FF2B5EF4-FFF2-40B4-BE49-F238E27FC236}">
                <a16:creationId xmlns:a16="http://schemas.microsoft.com/office/drawing/2014/main" xmlns="" id="{FD91DAA2-C5BC-2EED-21E0-FDFE3F25F798}"/>
              </a:ext>
            </a:extLst>
          </p:cNvPr>
          <p:cNvPicPr>
            <a:picLocks noChangeAspect="1"/>
          </p:cNvPicPr>
          <p:nvPr/>
        </p:nvPicPr>
        <p:blipFill>
          <a:blip r:embed="rId3">
            <a:extLst>
              <a:ext uri="{28A0092B-C50C-407E-A947-70E740481C1C}">
                <a14:useLocalDpi xmlns:a14="http://schemas.microsoft.com/office/drawing/2010/main" xmlns="" val="0"/>
              </a:ext>
              <a:ext uri="{96DAC541-7B7A-43D3-8B79-37D633B846F1}">
                <asvg:svgBlip xmlns:asvg="http://schemas.microsoft.com/office/drawing/2016/SVG/main" xmlns="" r:embed="rId4"/>
              </a:ext>
            </a:extLst>
          </a:blip>
          <a:stretch>
            <a:fillRect/>
          </a:stretch>
        </p:blipFill>
        <p:spPr>
          <a:xfrm>
            <a:off x="1030426" y="2690769"/>
            <a:ext cx="5430031" cy="5430031"/>
          </a:xfrm>
          <a:prstGeom prst="rect">
            <a:avLst/>
          </a:prstGeom>
        </p:spPr>
      </p:pic>
      <p:grpSp>
        <p:nvGrpSpPr>
          <p:cNvPr id="15" name="Group 14">
            <a:extLst>
              <a:ext uri="{FF2B5EF4-FFF2-40B4-BE49-F238E27FC236}">
                <a16:creationId xmlns:a16="http://schemas.microsoft.com/office/drawing/2014/main" xmlns="" id="{C5F6476F-D303-44D3-B30F-1BA348F0F64A}"/>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flipH="1">
            <a:off x="3952" y="79494"/>
            <a:ext cx="8892911" cy="10207507"/>
            <a:chOff x="6095999" y="52996"/>
            <a:chExt cx="6093363" cy="6805005"/>
          </a:xfrm>
          <a:solidFill>
            <a:schemeClr val="accent5">
              <a:alpha val="10000"/>
            </a:schemeClr>
          </a:solidFill>
        </p:grpSpPr>
        <p:sp>
          <p:nvSpPr>
            <p:cNvPr id="16" name="Freeform: Shape 15">
              <a:extLst>
                <a:ext uri="{FF2B5EF4-FFF2-40B4-BE49-F238E27FC236}">
                  <a16:creationId xmlns:a16="http://schemas.microsoft.com/office/drawing/2014/main" xmlns="" id="{C972EB4B-0539-4430-9340-8117B9D7C32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xmlns="" id="{ACA5348F-9FF6-485F-898D-1BED7EC7270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xmlns="" id="{33B89F41-1D91-447A-88C5-8A917809FEE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20" name="TextBox 13">
            <a:extLst>
              <a:ext uri="{FF2B5EF4-FFF2-40B4-BE49-F238E27FC236}">
                <a16:creationId xmlns:a16="http://schemas.microsoft.com/office/drawing/2014/main" xmlns="" id="{687929BC-EF65-8098-DB2C-5D6F8B30A707}"/>
              </a:ext>
            </a:extLst>
          </p:cNvPr>
          <p:cNvGraphicFramePr/>
          <p:nvPr>
            <p:extLst>
              <p:ext uri="{D42A27DB-BD31-4B8C-83A1-F6EECF244321}">
                <p14:modId xmlns:p14="http://schemas.microsoft.com/office/powerpoint/2010/main" xmlns="" val="2651156397"/>
              </p:ext>
            </p:extLst>
          </p:nvPr>
        </p:nvGraphicFramePr>
        <p:xfrm>
          <a:off x="8932029" y="3228191"/>
          <a:ext cx="8525029" cy="585437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xmlns="" val="35227853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xmlns="" id="{E51BA4DF-2BD4-4EC2-B1DB-B27C8AC7186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8283427"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xmlns="" id="{C482DB02-E635-FB2D-6F81-CAFBD49F5F26}"/>
              </a:ext>
            </a:extLst>
          </p:cNvPr>
          <p:cNvSpPr txBox="1"/>
          <p:nvPr/>
        </p:nvSpPr>
        <p:spPr>
          <a:xfrm>
            <a:off x="6830599" y="114300"/>
            <a:ext cx="10197812" cy="2513434"/>
          </a:xfrm>
          <a:prstGeom prst="rect">
            <a:avLst/>
          </a:prstGeom>
        </p:spPr>
        <p:txBody>
          <a:bodyPr vert="horz" lIns="91440" tIns="45720" rIns="91440" bIns="45720" rtlCol="0" anchor="b">
            <a:normAutofit/>
          </a:bodyPr>
          <a:lstStyle/>
          <a:p>
            <a:pPr marL="0" marR="0">
              <a:lnSpc>
                <a:spcPct val="90000"/>
              </a:lnSpc>
              <a:spcBef>
                <a:spcPct val="0"/>
              </a:spcBef>
              <a:spcAft>
                <a:spcPts val="400"/>
              </a:spcAft>
            </a:pPr>
            <a:endParaRPr lang="en-US" sz="6000" b="1" dirty="0">
              <a:effectLst/>
              <a:latin typeface="+mj-lt"/>
              <a:ea typeface="+mj-ea"/>
              <a:cs typeface="+mj-cs"/>
            </a:endParaRPr>
          </a:p>
        </p:txBody>
      </p:sp>
      <p:sp>
        <p:nvSpPr>
          <p:cNvPr id="7" name="TextBox 6">
            <a:extLst>
              <a:ext uri="{FF2B5EF4-FFF2-40B4-BE49-F238E27FC236}">
                <a16:creationId xmlns:a16="http://schemas.microsoft.com/office/drawing/2014/main" xmlns="" id="{3DD0190F-BE21-74B6-6F46-0840BF97F357}"/>
              </a:ext>
            </a:extLst>
          </p:cNvPr>
          <p:cNvSpPr txBox="1"/>
          <p:nvPr/>
        </p:nvSpPr>
        <p:spPr>
          <a:xfrm>
            <a:off x="6827082" y="8479197"/>
            <a:ext cx="10197808" cy="873572"/>
          </a:xfrm>
          <a:prstGeom prst="rect">
            <a:avLst/>
          </a:prstGeom>
          <a:noFill/>
        </p:spPr>
        <p:txBody>
          <a:bodyPr wrap="square">
            <a:spAutoFit/>
          </a:bodyPr>
          <a:lstStyle/>
          <a:p>
            <a:pPr marL="0" marR="0" algn="just">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Benchmarking is the strategy of evaluating the performance, practices, and outcomes of an </a:t>
            </a: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organisation</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against the national standards or best practices to measure the level of quality and safety (Redinger, 2019)..</a:t>
            </a:r>
          </a:p>
        </p:txBody>
      </p:sp>
      <p:graphicFrame>
        <p:nvGraphicFramePr>
          <p:cNvPr id="9" name="TextBox 2">
            <a:extLst>
              <a:ext uri="{FF2B5EF4-FFF2-40B4-BE49-F238E27FC236}">
                <a16:creationId xmlns:a16="http://schemas.microsoft.com/office/drawing/2014/main" xmlns="" id="{99AB38AA-D88C-2128-75C5-70E30D3FA371}"/>
              </a:ext>
            </a:extLst>
          </p:cNvPr>
          <p:cNvGraphicFramePr/>
          <p:nvPr>
            <p:extLst>
              <p:ext uri="{D42A27DB-BD31-4B8C-83A1-F6EECF244321}">
                <p14:modId xmlns:p14="http://schemas.microsoft.com/office/powerpoint/2010/main" xmlns="" val="3454601946"/>
              </p:ext>
            </p:extLst>
          </p:nvPr>
        </p:nvGraphicFramePr>
        <p:xfrm>
          <a:off x="6827082" y="2478540"/>
          <a:ext cx="10197808" cy="55578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xmlns="" id="{50D83953-40A7-631F-DD27-4605E38177C9}"/>
              </a:ext>
            </a:extLst>
          </p:cNvPr>
          <p:cNvSpPr txBox="1"/>
          <p:nvPr/>
        </p:nvSpPr>
        <p:spPr>
          <a:xfrm>
            <a:off x="6629400" y="1371017"/>
            <a:ext cx="9144000" cy="775597"/>
          </a:xfrm>
          <a:prstGeom prst="rect">
            <a:avLst/>
          </a:prstGeom>
          <a:noFill/>
        </p:spPr>
        <p:txBody>
          <a:bodyPr wrap="square">
            <a:spAutoFit/>
          </a:bodyPr>
          <a:lstStyle/>
          <a:p>
            <a:pPr marL="0" marR="0">
              <a:lnSpc>
                <a:spcPct val="90000"/>
              </a:lnSpc>
              <a:spcBef>
                <a:spcPct val="0"/>
              </a:spcBef>
              <a:spcAft>
                <a:spcPts val="400"/>
              </a:spcAft>
            </a:pPr>
            <a:r>
              <a:rPr lang="en-US" sz="4800" b="1" dirty="0">
                <a:effectLst/>
                <a:latin typeface="League Spartan" panose="020B0604020202020204" charset="0"/>
                <a:ea typeface="+mj-ea"/>
                <a:cs typeface="+mj-cs"/>
              </a:rPr>
              <a:t>Benchmarking</a:t>
            </a:r>
            <a:endParaRPr lang="en-US" sz="1800" b="1" dirty="0">
              <a:effectLst/>
              <a:latin typeface="League Spartan" panose="020B0604020202020204" charset="0"/>
              <a:ea typeface="+mj-ea"/>
              <a:cs typeface="+mj-cs"/>
            </a:endParaRPr>
          </a:p>
        </p:txBody>
      </p:sp>
      <p:pic>
        <p:nvPicPr>
          <p:cNvPr id="1026" name="Picture 2" descr="Defining Success With 6 Essential Performance Marketing Metrics and  Strategic KPI Benchmarking - Boostiny">
            <a:extLst>
              <a:ext uri="{FF2B5EF4-FFF2-40B4-BE49-F238E27FC236}">
                <a16:creationId xmlns:a16="http://schemas.microsoft.com/office/drawing/2014/main" xmlns="" id="{2320B234-7BFB-2B07-E9A6-967F9384B0F3}"/>
              </a:ext>
            </a:extLst>
          </p:cNvPr>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457200" y="2427507"/>
            <a:ext cx="5431985" cy="543198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95260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0"/>
            <a:ext cx="3086100" cy="826135"/>
            <a:chOff x="0" y="0"/>
            <a:chExt cx="812800" cy="217583"/>
          </a:xfrm>
        </p:grpSpPr>
        <p:sp>
          <p:nvSpPr>
            <p:cNvPr id="3" name="Freeform 3"/>
            <p:cNvSpPr/>
            <p:nvPr/>
          </p:nvSpPr>
          <p:spPr>
            <a:xfrm>
              <a:off x="0" y="0"/>
              <a:ext cx="812800" cy="217583"/>
            </a:xfrm>
            <a:custGeom>
              <a:avLst/>
              <a:gdLst/>
              <a:ahLst/>
              <a:cxnLst/>
              <a:rect l="l" t="t" r="r" b="b"/>
              <a:pathLst>
                <a:path w="812800" h="217583">
                  <a:moveTo>
                    <a:pt x="0" y="0"/>
                  </a:moveTo>
                  <a:lnTo>
                    <a:pt x="812800" y="0"/>
                  </a:lnTo>
                  <a:lnTo>
                    <a:pt x="812800" y="217583"/>
                  </a:lnTo>
                  <a:lnTo>
                    <a:pt x="0" y="217583"/>
                  </a:lnTo>
                  <a:close/>
                </a:path>
              </a:pathLst>
            </a:custGeom>
            <a:solidFill>
              <a:srgbClr val="EDC254"/>
            </a:solidFill>
          </p:spPr>
          <p:txBody>
            <a:bodyPr/>
            <a:lstStyle/>
            <a:p>
              <a:endParaRPr lang="en-US"/>
            </a:p>
          </p:txBody>
        </p:sp>
        <p:sp>
          <p:nvSpPr>
            <p:cNvPr id="4" name="TextBox 4"/>
            <p:cNvSpPr txBox="1"/>
            <p:nvPr/>
          </p:nvSpPr>
          <p:spPr>
            <a:xfrm>
              <a:off x="0" y="-47625"/>
              <a:ext cx="812800" cy="265208"/>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15359461" y="9460865"/>
            <a:ext cx="3086100" cy="826135"/>
            <a:chOff x="0" y="0"/>
            <a:chExt cx="812800" cy="217583"/>
          </a:xfrm>
        </p:grpSpPr>
        <p:sp>
          <p:nvSpPr>
            <p:cNvPr id="6" name="Freeform 6"/>
            <p:cNvSpPr/>
            <p:nvPr/>
          </p:nvSpPr>
          <p:spPr>
            <a:xfrm>
              <a:off x="0" y="0"/>
              <a:ext cx="812800" cy="217583"/>
            </a:xfrm>
            <a:custGeom>
              <a:avLst/>
              <a:gdLst/>
              <a:ahLst/>
              <a:cxnLst/>
              <a:rect l="l" t="t" r="r" b="b"/>
              <a:pathLst>
                <a:path w="812800" h="217583">
                  <a:moveTo>
                    <a:pt x="0" y="0"/>
                  </a:moveTo>
                  <a:lnTo>
                    <a:pt x="812800" y="0"/>
                  </a:lnTo>
                  <a:lnTo>
                    <a:pt x="812800" y="217583"/>
                  </a:lnTo>
                  <a:lnTo>
                    <a:pt x="0" y="217583"/>
                  </a:lnTo>
                  <a:close/>
                </a:path>
              </a:pathLst>
            </a:custGeom>
            <a:solidFill>
              <a:srgbClr val="EDC254"/>
            </a:solidFill>
          </p:spPr>
          <p:txBody>
            <a:bodyPr/>
            <a:lstStyle/>
            <a:p>
              <a:endParaRPr lang="en-US"/>
            </a:p>
          </p:txBody>
        </p:sp>
        <p:sp>
          <p:nvSpPr>
            <p:cNvPr id="7" name="TextBox 7"/>
            <p:cNvSpPr txBox="1"/>
            <p:nvPr/>
          </p:nvSpPr>
          <p:spPr>
            <a:xfrm>
              <a:off x="0" y="-47625"/>
              <a:ext cx="812800" cy="265208"/>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5086350" y="933450"/>
            <a:ext cx="8115300" cy="892160"/>
          </a:xfrm>
          <a:prstGeom prst="rect">
            <a:avLst/>
          </a:prstGeom>
        </p:spPr>
        <p:txBody>
          <a:bodyPr lIns="0" tIns="0" rIns="0" bIns="0" rtlCol="0" anchor="t">
            <a:spAutoFit/>
          </a:bodyPr>
          <a:lstStyle/>
          <a:p>
            <a:pPr algn="l">
              <a:lnSpc>
                <a:spcPts val="7385"/>
              </a:lnSpc>
              <a:spcBef>
                <a:spcPct val="0"/>
              </a:spcBef>
            </a:pPr>
            <a:r>
              <a:rPr lang="en-US" sz="5275" dirty="0">
                <a:solidFill>
                  <a:srgbClr val="000000"/>
                </a:solidFill>
                <a:latin typeface="League Spartan"/>
                <a:ea typeface="League Spartan"/>
                <a:cs typeface="League Spartan"/>
                <a:sym typeface="League Spartan"/>
              </a:rPr>
              <a:t>BENCHMARKING GAPS</a:t>
            </a:r>
          </a:p>
        </p:txBody>
      </p:sp>
      <p:graphicFrame>
        <p:nvGraphicFramePr>
          <p:cNvPr id="12" name="Table 11">
            <a:extLst>
              <a:ext uri="{FF2B5EF4-FFF2-40B4-BE49-F238E27FC236}">
                <a16:creationId xmlns:a16="http://schemas.microsoft.com/office/drawing/2014/main" xmlns="" id="{B98E78BF-1911-FE93-1D24-09C058A2CB92}"/>
              </a:ext>
            </a:extLst>
          </p:cNvPr>
          <p:cNvGraphicFramePr>
            <a:graphicFrameLocks noGrp="1"/>
          </p:cNvGraphicFramePr>
          <p:nvPr>
            <p:extLst>
              <p:ext uri="{D42A27DB-BD31-4B8C-83A1-F6EECF244321}">
                <p14:modId xmlns:p14="http://schemas.microsoft.com/office/powerpoint/2010/main" xmlns="" val="1071588757"/>
              </p:ext>
            </p:extLst>
          </p:nvPr>
        </p:nvGraphicFramePr>
        <p:xfrm>
          <a:off x="2247900" y="2038078"/>
          <a:ext cx="13792200" cy="7467600"/>
        </p:xfrm>
        <a:graphic>
          <a:graphicData uri="http://schemas.openxmlformats.org/drawingml/2006/table">
            <a:tbl>
              <a:tblPr>
                <a:tableStyleId>{5C22544A-7EE6-4342-B048-85BDC9FD1C3A}</a:tableStyleId>
              </a:tblPr>
              <a:tblGrid>
                <a:gridCol w="3448050">
                  <a:extLst>
                    <a:ext uri="{9D8B030D-6E8A-4147-A177-3AD203B41FA5}">
                      <a16:colId xmlns:a16="http://schemas.microsoft.com/office/drawing/2014/main" xmlns="" val="4191678033"/>
                    </a:ext>
                  </a:extLst>
                </a:gridCol>
                <a:gridCol w="3448050">
                  <a:extLst>
                    <a:ext uri="{9D8B030D-6E8A-4147-A177-3AD203B41FA5}">
                      <a16:colId xmlns:a16="http://schemas.microsoft.com/office/drawing/2014/main" xmlns="" val="4288117622"/>
                    </a:ext>
                  </a:extLst>
                </a:gridCol>
                <a:gridCol w="3448050">
                  <a:extLst>
                    <a:ext uri="{9D8B030D-6E8A-4147-A177-3AD203B41FA5}">
                      <a16:colId xmlns:a16="http://schemas.microsoft.com/office/drawing/2014/main" xmlns="" val="1010977523"/>
                    </a:ext>
                  </a:extLst>
                </a:gridCol>
                <a:gridCol w="3448050">
                  <a:extLst>
                    <a:ext uri="{9D8B030D-6E8A-4147-A177-3AD203B41FA5}">
                      <a16:colId xmlns:a16="http://schemas.microsoft.com/office/drawing/2014/main" xmlns="" val="3888423150"/>
                    </a:ext>
                  </a:extLst>
                </a:gridCol>
              </a:tblGrid>
              <a:tr h="1067465">
                <a:tc>
                  <a:txBody>
                    <a:bodyPr/>
                    <a:lstStyle/>
                    <a:p>
                      <a:pPr algn="ctr" fontAlgn="ctr">
                        <a:buNone/>
                      </a:pPr>
                      <a:r>
                        <a:rPr lang="en-US" sz="2800" b="1" u="none" strike="noStrike" dirty="0">
                          <a:solidFill>
                            <a:schemeClr val="tx2">
                              <a:lumMod val="75000"/>
                            </a:schemeClr>
                          </a:solidFill>
                          <a:effectLst/>
                        </a:rPr>
                        <a:t>Hospital Performance</a:t>
                      </a:r>
                      <a:endParaRPr lang="en-US" sz="2800" b="1" i="0" u="none" strike="noStrike" dirty="0">
                        <a:solidFill>
                          <a:schemeClr val="tx2">
                            <a:lumMod val="75000"/>
                          </a:schemeClr>
                        </a:solidFill>
                        <a:effectLst/>
                        <a:latin typeface="Aptos Narrow" panose="020B0004020202020204" pitchFamily="34" charset="0"/>
                      </a:endParaRPr>
                    </a:p>
                  </a:txBody>
                  <a:tcPr marL="4270" marR="4270" marT="4270" marB="0" anchor="ctr"/>
                </a:tc>
                <a:tc>
                  <a:txBody>
                    <a:bodyPr/>
                    <a:lstStyle/>
                    <a:p>
                      <a:pPr algn="ctr" fontAlgn="ctr">
                        <a:buNone/>
                      </a:pPr>
                      <a:r>
                        <a:rPr lang="en-US" sz="2800" b="1" u="none" strike="noStrike" dirty="0">
                          <a:solidFill>
                            <a:schemeClr val="tx2">
                              <a:lumMod val="75000"/>
                            </a:schemeClr>
                          </a:solidFill>
                          <a:effectLst/>
                        </a:rPr>
                        <a:t>Standard Performance</a:t>
                      </a:r>
                      <a:endParaRPr lang="en-US" sz="2800" b="1" i="0" u="none" strike="noStrike" dirty="0">
                        <a:solidFill>
                          <a:schemeClr val="tx2">
                            <a:lumMod val="75000"/>
                          </a:schemeClr>
                        </a:solidFill>
                        <a:effectLst/>
                        <a:latin typeface="Aptos Narrow" panose="020B0004020202020204" pitchFamily="34" charset="0"/>
                      </a:endParaRPr>
                    </a:p>
                  </a:txBody>
                  <a:tcPr marL="4270" marR="4270" marT="4270" marB="0" anchor="ctr"/>
                </a:tc>
                <a:tc>
                  <a:txBody>
                    <a:bodyPr/>
                    <a:lstStyle/>
                    <a:p>
                      <a:pPr algn="ctr" fontAlgn="ctr">
                        <a:buNone/>
                      </a:pPr>
                      <a:r>
                        <a:rPr lang="en-US" sz="2800" b="1" u="none" strike="noStrike" dirty="0">
                          <a:solidFill>
                            <a:schemeClr val="tx2">
                              <a:lumMod val="75000"/>
                            </a:schemeClr>
                          </a:solidFill>
                          <a:effectLst/>
                        </a:rPr>
                        <a:t>Policy Requirement</a:t>
                      </a:r>
                      <a:endParaRPr lang="en-US" sz="2800" b="1" i="0" u="none" strike="noStrike" dirty="0">
                        <a:solidFill>
                          <a:schemeClr val="tx2">
                            <a:lumMod val="75000"/>
                          </a:schemeClr>
                        </a:solidFill>
                        <a:effectLst/>
                        <a:latin typeface="Aptos Narrow" panose="020B0004020202020204" pitchFamily="34" charset="0"/>
                      </a:endParaRPr>
                    </a:p>
                  </a:txBody>
                  <a:tcPr marL="4270" marR="4270" marT="4270" marB="0" anchor="ctr"/>
                </a:tc>
                <a:tc>
                  <a:txBody>
                    <a:bodyPr/>
                    <a:lstStyle/>
                    <a:p>
                      <a:pPr algn="ctr" fontAlgn="ctr">
                        <a:buNone/>
                      </a:pPr>
                      <a:r>
                        <a:rPr lang="en-US" sz="2800" b="1" u="none" strike="noStrike" dirty="0">
                          <a:solidFill>
                            <a:schemeClr val="tx2">
                              <a:lumMod val="75000"/>
                            </a:schemeClr>
                          </a:solidFill>
                          <a:effectLst/>
                        </a:rPr>
                        <a:t>NHS Current Circumstances</a:t>
                      </a:r>
                      <a:endParaRPr lang="en-US" sz="2800" b="1" i="0" u="none" strike="noStrike" dirty="0">
                        <a:solidFill>
                          <a:schemeClr val="tx2">
                            <a:lumMod val="75000"/>
                          </a:schemeClr>
                        </a:solidFill>
                        <a:effectLst/>
                        <a:latin typeface="Aptos Narrow" panose="020B0004020202020204" pitchFamily="34" charset="0"/>
                      </a:endParaRPr>
                    </a:p>
                  </a:txBody>
                  <a:tcPr marL="4270" marR="4270" marT="4270" marB="0" anchor="ctr"/>
                </a:tc>
                <a:extLst>
                  <a:ext uri="{0D108BD9-81ED-4DB2-BD59-A6C34878D82A}">
                    <a16:rowId xmlns:a16="http://schemas.microsoft.com/office/drawing/2014/main" xmlns="" val="3770467970"/>
                  </a:ext>
                </a:extLst>
              </a:tr>
              <a:tr h="1200316">
                <a:tc>
                  <a:txBody>
                    <a:bodyPr/>
                    <a:lstStyle/>
                    <a:p>
                      <a:pPr algn="ctr" fontAlgn="ctr">
                        <a:buNone/>
                      </a:pPr>
                      <a:r>
                        <a:rPr lang="en-US" sz="2000" u="none" strike="noStrike" dirty="0">
                          <a:effectLst/>
                        </a:rPr>
                        <a:t>Staff feared blame and were reluctant to raise concerns</a:t>
                      </a:r>
                      <a:endParaRPr lang="en-US" sz="2000" b="0" i="0" u="none" strike="noStrike" dirty="0">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All NHS trusts should have a strong Freedom to Speak Up culture</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National Guardian’s Office guidance requires safe reporting systems</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NHS promotes openness, but cultural variation across trusts remains</a:t>
                      </a:r>
                      <a:endParaRPr lang="en-US" sz="2000" b="0" i="0" u="none" strike="noStrike">
                        <a:solidFill>
                          <a:srgbClr val="000000"/>
                        </a:solidFill>
                        <a:effectLst/>
                        <a:latin typeface="Aptos Narrow" panose="020B0004020202020204" pitchFamily="34" charset="0"/>
                      </a:endParaRPr>
                    </a:p>
                  </a:txBody>
                  <a:tcPr marL="4270" marR="4270" marT="4270" marB="0" anchor="ctr"/>
                </a:tc>
                <a:extLst>
                  <a:ext uri="{0D108BD9-81ED-4DB2-BD59-A6C34878D82A}">
                    <a16:rowId xmlns:a16="http://schemas.microsoft.com/office/drawing/2014/main" xmlns="" val="2396961989"/>
                  </a:ext>
                </a:extLst>
              </a:tr>
              <a:tr h="1598871">
                <a:tc>
                  <a:txBody>
                    <a:bodyPr/>
                    <a:lstStyle/>
                    <a:p>
                      <a:pPr algn="ctr" fontAlgn="ctr">
                        <a:buNone/>
                      </a:pPr>
                      <a:r>
                        <a:rPr lang="en-US" sz="2000" u="none" strike="noStrike">
                          <a:effectLst/>
                        </a:rPr>
                        <a:t>Inconsistent CTG monitoring and delayed escalation</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dirty="0">
                          <a:effectLst/>
                        </a:rPr>
                        <a:t>Continuous fetal monitoring and timely escalation per NICE guidelines</a:t>
                      </a:r>
                      <a:endParaRPr lang="en-US" sz="2000" b="0" i="0" u="none" strike="noStrike" dirty="0">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NICE maternity safety standards</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dirty="0">
                          <a:effectLst/>
                        </a:rPr>
                        <a:t>National maternity safety </a:t>
                      </a:r>
                      <a:r>
                        <a:rPr lang="en-US" sz="2000" u="none" strike="noStrike" dirty="0" err="1">
                          <a:effectLst/>
                        </a:rPr>
                        <a:t>programmes</a:t>
                      </a:r>
                      <a:r>
                        <a:rPr lang="en-US" sz="2000" u="none" strike="noStrike" dirty="0">
                          <a:effectLst/>
                        </a:rPr>
                        <a:t> aim to reduce avoidable harm(Wonnacott et al., 2025)</a:t>
                      </a:r>
                      <a:endParaRPr lang="en-US" sz="2000" b="0" i="0" u="none" strike="noStrike" dirty="0">
                        <a:solidFill>
                          <a:srgbClr val="000000"/>
                        </a:solidFill>
                        <a:effectLst/>
                        <a:latin typeface="Aptos Narrow" panose="020B0004020202020204" pitchFamily="34" charset="0"/>
                      </a:endParaRPr>
                    </a:p>
                  </a:txBody>
                  <a:tcPr marL="4270" marR="4270" marT="4270" marB="0" anchor="ctr"/>
                </a:tc>
                <a:extLst>
                  <a:ext uri="{0D108BD9-81ED-4DB2-BD59-A6C34878D82A}">
                    <a16:rowId xmlns:a16="http://schemas.microsoft.com/office/drawing/2014/main" xmlns="" val="2590104931"/>
                  </a:ext>
                </a:extLst>
              </a:tr>
              <a:tr h="1200316">
                <a:tc>
                  <a:txBody>
                    <a:bodyPr/>
                    <a:lstStyle/>
                    <a:p>
                      <a:pPr algn="ctr" fontAlgn="ctr">
                        <a:buNone/>
                      </a:pPr>
                      <a:r>
                        <a:rPr lang="en-US" sz="2000" u="none" strike="noStrike" dirty="0">
                          <a:effectLst/>
                        </a:rPr>
                        <a:t>Persistent midwife and staffing shortages</a:t>
                      </a:r>
                      <a:endParaRPr lang="en-US" sz="2000" b="0" i="0" u="none" strike="noStrike" dirty="0">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dirty="0">
                          <a:effectLst/>
                        </a:rPr>
                        <a:t>Safe staffing ratios to ensure safe maternity care (Sandall et al., 2014)</a:t>
                      </a:r>
                      <a:endParaRPr lang="en-US" sz="2000" b="0" i="0" u="none" strike="noStrike" dirty="0">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dirty="0">
                          <a:effectLst/>
                        </a:rPr>
                        <a:t>NHS Long-Term Workforce Plan</a:t>
                      </a:r>
                      <a:endParaRPr lang="en-US" sz="2000" b="0" i="0" u="none" strike="noStrike" dirty="0">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National midwifery shortages continue despite workforce expansion plans</a:t>
                      </a:r>
                      <a:endParaRPr lang="en-US" sz="2000" b="0" i="0" u="none" strike="noStrike">
                        <a:solidFill>
                          <a:srgbClr val="000000"/>
                        </a:solidFill>
                        <a:effectLst/>
                        <a:latin typeface="Aptos Narrow" panose="020B0004020202020204" pitchFamily="34" charset="0"/>
                      </a:endParaRPr>
                    </a:p>
                  </a:txBody>
                  <a:tcPr marL="4270" marR="4270" marT="4270" marB="0" anchor="ctr"/>
                </a:tc>
                <a:extLst>
                  <a:ext uri="{0D108BD9-81ED-4DB2-BD59-A6C34878D82A}">
                    <a16:rowId xmlns:a16="http://schemas.microsoft.com/office/drawing/2014/main" xmlns="" val="2538129457"/>
                  </a:ext>
                </a:extLst>
              </a:tr>
              <a:tr h="1200316">
                <a:tc>
                  <a:txBody>
                    <a:bodyPr/>
                    <a:lstStyle/>
                    <a:p>
                      <a:pPr algn="ctr" fontAlgn="ctr">
                        <a:buNone/>
                      </a:pPr>
                      <a:r>
                        <a:rPr lang="en-US" sz="2000" u="none" strike="noStrike">
                          <a:effectLst/>
                        </a:rPr>
                        <a:t>Poor investigation of deaths and repeated incidents</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All maternal and neonatal deaths must undergo structured review</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MBRRACE-UK reporting and review requirements</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Learning systems improving nationally but uneven implementation</a:t>
                      </a:r>
                      <a:endParaRPr lang="en-US" sz="2000" b="0" i="0" u="none" strike="noStrike">
                        <a:solidFill>
                          <a:srgbClr val="000000"/>
                        </a:solidFill>
                        <a:effectLst/>
                        <a:latin typeface="Aptos Narrow" panose="020B0004020202020204" pitchFamily="34" charset="0"/>
                      </a:endParaRPr>
                    </a:p>
                  </a:txBody>
                  <a:tcPr marL="4270" marR="4270" marT="4270" marB="0" anchor="ctr"/>
                </a:tc>
                <a:extLst>
                  <a:ext uri="{0D108BD9-81ED-4DB2-BD59-A6C34878D82A}">
                    <a16:rowId xmlns:a16="http://schemas.microsoft.com/office/drawing/2014/main" xmlns="" val="1122273413"/>
                  </a:ext>
                </a:extLst>
              </a:tr>
              <a:tr h="1200316">
                <a:tc>
                  <a:txBody>
                    <a:bodyPr/>
                    <a:lstStyle/>
                    <a:p>
                      <a:pPr algn="ctr" fontAlgn="ctr">
                        <a:buNone/>
                      </a:pPr>
                      <a:r>
                        <a:rPr lang="en-US" sz="2000" u="none" strike="noStrike">
                          <a:effectLst/>
                        </a:rPr>
                        <a:t>Defensive leadership and weak accountability</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Strong clinical governance and board oversight expected</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a:effectLst/>
                        </a:rPr>
                        <a:t>CQC regulatory standards</a:t>
                      </a:r>
                      <a:endParaRPr lang="en-US" sz="2000" b="0" i="0" u="none" strike="noStrike">
                        <a:solidFill>
                          <a:srgbClr val="000000"/>
                        </a:solidFill>
                        <a:effectLst/>
                        <a:latin typeface="Aptos Narrow" panose="020B0004020202020204" pitchFamily="34" charset="0"/>
                      </a:endParaRPr>
                    </a:p>
                  </a:txBody>
                  <a:tcPr marL="4270" marR="4270" marT="4270" marB="0" anchor="ctr"/>
                </a:tc>
                <a:tc>
                  <a:txBody>
                    <a:bodyPr/>
                    <a:lstStyle/>
                    <a:p>
                      <a:pPr algn="ctr" fontAlgn="ctr">
                        <a:buNone/>
                      </a:pPr>
                      <a:r>
                        <a:rPr lang="en-US" sz="2000" u="none" strike="noStrike" dirty="0">
                          <a:effectLst/>
                        </a:rPr>
                        <a:t>Increased inspection and scrutiny following major maternity reviews</a:t>
                      </a:r>
                      <a:endParaRPr lang="en-US" sz="2000" b="0" i="0" u="none" strike="noStrike" dirty="0">
                        <a:solidFill>
                          <a:srgbClr val="000000"/>
                        </a:solidFill>
                        <a:effectLst/>
                        <a:latin typeface="Aptos Narrow" panose="020B0004020202020204" pitchFamily="34" charset="0"/>
                      </a:endParaRPr>
                    </a:p>
                  </a:txBody>
                  <a:tcPr marL="4270" marR="4270" marT="4270" marB="0" anchor="ctr"/>
                </a:tc>
                <a:extLst>
                  <a:ext uri="{0D108BD9-81ED-4DB2-BD59-A6C34878D82A}">
                    <a16:rowId xmlns:a16="http://schemas.microsoft.com/office/drawing/2014/main" xmlns="" val="5954223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6" name="Rectangle 2055">
            <a:extLst>
              <a:ext uri="{FF2B5EF4-FFF2-40B4-BE49-F238E27FC236}">
                <a16:creationId xmlns:a16="http://schemas.microsoft.com/office/drawing/2014/main" xmlns="" id="{7B831B6F-405A-4B47-B9BB-5CA88F2858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8"/>
          <p:cNvSpPr txBox="1"/>
          <p:nvPr/>
        </p:nvSpPr>
        <p:spPr>
          <a:xfrm>
            <a:off x="10108692" y="957133"/>
            <a:ext cx="7228332" cy="2215202"/>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700" kern="1200">
                <a:solidFill>
                  <a:schemeClr val="tx1"/>
                </a:solidFill>
                <a:latin typeface="+mj-lt"/>
                <a:ea typeface="+mj-ea"/>
                <a:cs typeface="+mj-cs"/>
                <a:sym typeface="League Spartan"/>
              </a:rPr>
              <a:t>STRUCTURE OF THE COMPONENT 2 REPORT</a:t>
            </a:r>
          </a:p>
        </p:txBody>
      </p:sp>
      <p:pic>
        <p:nvPicPr>
          <p:cNvPr id="2051" name="Picture 3" descr="Research paper Generic Outline Color icon | Freepik">
            <a:extLst>
              <a:ext uri="{FF2B5EF4-FFF2-40B4-BE49-F238E27FC236}">
                <a16:creationId xmlns:a16="http://schemas.microsoft.com/office/drawing/2014/main" xmlns="" id="{9619862C-9C8D-E8C0-99D1-BF0AE6F9849D}"/>
              </a:ext>
            </a:extLst>
          </p:cNvPr>
          <p:cNvPicPr>
            <a:picLocks noChangeAspect="1" noChangeArrowheads="1"/>
          </p:cNvPicPr>
          <p:nvPr/>
        </p:nvPicPr>
        <p:blipFill>
          <a:blip r:embed="rId2">
            <a:extLst>
              <a:ext uri="{28A0092B-C50C-407E-A947-70E740481C1C}">
                <a14:useLocalDpi xmlns:a14="http://schemas.microsoft.com/office/drawing/2010/main" xmlns="" val="0"/>
              </a:ext>
            </a:extLst>
          </a:blip>
          <a:stretch>
            <a:fillRect/>
          </a:stretch>
        </p:blipFill>
        <p:spPr bwMode="auto">
          <a:xfrm>
            <a:off x="946404" y="1049274"/>
            <a:ext cx="8188452" cy="8188452"/>
          </a:xfrm>
          <a:prstGeom prst="rect">
            <a:avLst/>
          </a:prstGeom>
          <a:noFill/>
          <a:extLst>
            <a:ext uri="{909E8E84-426E-40DD-AFC4-6F175D3DCCD1}">
              <a14:hiddenFill xmlns:a14="http://schemas.microsoft.com/office/drawing/2010/main" xmlns="">
                <a:solidFill>
                  <a:srgbClr val="FFFFFF"/>
                </a:solidFill>
              </a14:hiddenFill>
            </a:ext>
          </a:extLst>
        </p:spPr>
      </p:pic>
      <p:sp>
        <p:nvSpPr>
          <p:cNvPr id="2058" name="sketch line">
            <a:extLst>
              <a:ext uri="{FF2B5EF4-FFF2-40B4-BE49-F238E27FC236}">
                <a16:creationId xmlns:a16="http://schemas.microsoft.com/office/drawing/2014/main" xmlns="" id="{953EE71A-6488-4203-A7C4-77102FD0DC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108692" y="3559302"/>
            <a:ext cx="4882642" cy="27432"/>
          </a:xfrm>
          <a:custGeom>
            <a:avLst/>
            <a:gdLst>
              <a:gd name="csX0" fmla="*/ 0 w 4882642"/>
              <a:gd name="csY0" fmla="*/ 0 h 27432"/>
              <a:gd name="csX1" fmla="*/ 648694 w 4882642"/>
              <a:gd name="csY1" fmla="*/ 0 h 27432"/>
              <a:gd name="csX2" fmla="*/ 1199735 w 4882642"/>
              <a:gd name="csY2" fmla="*/ 0 h 27432"/>
              <a:gd name="csX3" fmla="*/ 1799602 w 4882642"/>
              <a:gd name="csY3" fmla="*/ 0 h 27432"/>
              <a:gd name="csX4" fmla="*/ 2545949 w 4882642"/>
              <a:gd name="csY4" fmla="*/ 0 h 27432"/>
              <a:gd name="csX5" fmla="*/ 3194643 w 4882642"/>
              <a:gd name="csY5" fmla="*/ 0 h 27432"/>
              <a:gd name="csX6" fmla="*/ 3794510 w 4882642"/>
              <a:gd name="csY6" fmla="*/ 0 h 27432"/>
              <a:gd name="csX7" fmla="*/ 4882642 w 4882642"/>
              <a:gd name="csY7" fmla="*/ 0 h 27432"/>
              <a:gd name="csX8" fmla="*/ 4882642 w 4882642"/>
              <a:gd name="csY8" fmla="*/ 27432 h 27432"/>
              <a:gd name="csX9" fmla="*/ 4185122 w 4882642"/>
              <a:gd name="csY9" fmla="*/ 27432 h 27432"/>
              <a:gd name="csX10" fmla="*/ 3585254 w 4882642"/>
              <a:gd name="csY10" fmla="*/ 27432 h 27432"/>
              <a:gd name="csX11" fmla="*/ 2790081 w 4882642"/>
              <a:gd name="csY11" fmla="*/ 27432 h 27432"/>
              <a:gd name="csX12" fmla="*/ 2141387 w 4882642"/>
              <a:gd name="csY12" fmla="*/ 27432 h 27432"/>
              <a:gd name="csX13" fmla="*/ 1590346 w 4882642"/>
              <a:gd name="csY13" fmla="*/ 27432 h 27432"/>
              <a:gd name="csX14" fmla="*/ 844000 w 4882642"/>
              <a:gd name="csY14" fmla="*/ 27432 h 27432"/>
              <a:gd name="csX15" fmla="*/ 0 w 4882642"/>
              <a:gd name="csY15" fmla="*/ 27432 h 27432"/>
              <a:gd name="csX16" fmla="*/ 0 w 4882642"/>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882642" h="27432" fill="none" extrusionOk="0">
                <a:moveTo>
                  <a:pt x="0" y="0"/>
                </a:moveTo>
                <a:cubicBezTo>
                  <a:pt x="283896" y="15806"/>
                  <a:pt x="476914" y="-5705"/>
                  <a:pt x="648694" y="0"/>
                </a:cubicBezTo>
                <a:cubicBezTo>
                  <a:pt x="820474" y="5705"/>
                  <a:pt x="992491" y="-2560"/>
                  <a:pt x="1199735" y="0"/>
                </a:cubicBezTo>
                <a:cubicBezTo>
                  <a:pt x="1406979" y="2560"/>
                  <a:pt x="1535106" y="-12373"/>
                  <a:pt x="1799602" y="0"/>
                </a:cubicBezTo>
                <a:cubicBezTo>
                  <a:pt x="2064098" y="12373"/>
                  <a:pt x="2220857" y="34016"/>
                  <a:pt x="2545949" y="0"/>
                </a:cubicBezTo>
                <a:cubicBezTo>
                  <a:pt x="2871041" y="-34016"/>
                  <a:pt x="2930967" y="-6551"/>
                  <a:pt x="3194643" y="0"/>
                </a:cubicBezTo>
                <a:cubicBezTo>
                  <a:pt x="3458319" y="6551"/>
                  <a:pt x="3590719" y="-27970"/>
                  <a:pt x="3794510" y="0"/>
                </a:cubicBezTo>
                <a:cubicBezTo>
                  <a:pt x="3998301" y="27970"/>
                  <a:pt x="4343090" y="-39667"/>
                  <a:pt x="4882642" y="0"/>
                </a:cubicBezTo>
                <a:cubicBezTo>
                  <a:pt x="4881669" y="8304"/>
                  <a:pt x="4882164" y="21512"/>
                  <a:pt x="4882642" y="27432"/>
                </a:cubicBezTo>
                <a:cubicBezTo>
                  <a:pt x="4608564" y="7308"/>
                  <a:pt x="4394312" y="56256"/>
                  <a:pt x="4185122" y="27432"/>
                </a:cubicBezTo>
                <a:cubicBezTo>
                  <a:pt x="3975932" y="-1392"/>
                  <a:pt x="3827783" y="51583"/>
                  <a:pt x="3585254" y="27432"/>
                </a:cubicBezTo>
                <a:cubicBezTo>
                  <a:pt x="3342725" y="3281"/>
                  <a:pt x="3165015" y="17373"/>
                  <a:pt x="2790081" y="27432"/>
                </a:cubicBezTo>
                <a:cubicBezTo>
                  <a:pt x="2415147" y="37491"/>
                  <a:pt x="2453830" y="6816"/>
                  <a:pt x="2141387" y="27432"/>
                </a:cubicBezTo>
                <a:cubicBezTo>
                  <a:pt x="1828944" y="48048"/>
                  <a:pt x="1774219" y="17790"/>
                  <a:pt x="1590346" y="27432"/>
                </a:cubicBezTo>
                <a:cubicBezTo>
                  <a:pt x="1406473" y="37074"/>
                  <a:pt x="1200327" y="18527"/>
                  <a:pt x="844000" y="27432"/>
                </a:cubicBezTo>
                <a:cubicBezTo>
                  <a:pt x="487673" y="36337"/>
                  <a:pt x="322314" y="2648"/>
                  <a:pt x="0" y="27432"/>
                </a:cubicBezTo>
                <a:cubicBezTo>
                  <a:pt x="-1048" y="14992"/>
                  <a:pt x="-1120" y="7447"/>
                  <a:pt x="0" y="0"/>
                </a:cubicBezTo>
                <a:close/>
              </a:path>
              <a:path w="4882642" h="27432" stroke="0" extrusionOk="0">
                <a:moveTo>
                  <a:pt x="0" y="0"/>
                </a:moveTo>
                <a:cubicBezTo>
                  <a:pt x="238803" y="9040"/>
                  <a:pt x="494861" y="-4831"/>
                  <a:pt x="648694" y="0"/>
                </a:cubicBezTo>
                <a:cubicBezTo>
                  <a:pt x="802527" y="4831"/>
                  <a:pt x="991643" y="12575"/>
                  <a:pt x="1199735" y="0"/>
                </a:cubicBezTo>
                <a:cubicBezTo>
                  <a:pt x="1407827" y="-12575"/>
                  <a:pt x="1757315" y="9056"/>
                  <a:pt x="1994908" y="0"/>
                </a:cubicBezTo>
                <a:cubicBezTo>
                  <a:pt x="2232501" y="-9056"/>
                  <a:pt x="2370188" y="18797"/>
                  <a:pt x="2643602" y="0"/>
                </a:cubicBezTo>
                <a:cubicBezTo>
                  <a:pt x="2917016" y="-18797"/>
                  <a:pt x="3036387" y="10091"/>
                  <a:pt x="3292296" y="0"/>
                </a:cubicBezTo>
                <a:cubicBezTo>
                  <a:pt x="3548205" y="-10091"/>
                  <a:pt x="3892824" y="6516"/>
                  <a:pt x="4087469" y="0"/>
                </a:cubicBezTo>
                <a:cubicBezTo>
                  <a:pt x="4282114" y="-6516"/>
                  <a:pt x="4487997" y="-16222"/>
                  <a:pt x="4882642" y="0"/>
                </a:cubicBezTo>
                <a:cubicBezTo>
                  <a:pt x="4883127" y="9333"/>
                  <a:pt x="4883920" y="19699"/>
                  <a:pt x="4882642" y="27432"/>
                </a:cubicBezTo>
                <a:cubicBezTo>
                  <a:pt x="4665479" y="53358"/>
                  <a:pt x="4455363" y="34051"/>
                  <a:pt x="4282775" y="27432"/>
                </a:cubicBezTo>
                <a:cubicBezTo>
                  <a:pt x="4110187" y="20813"/>
                  <a:pt x="3781952" y="37808"/>
                  <a:pt x="3585254" y="27432"/>
                </a:cubicBezTo>
                <a:cubicBezTo>
                  <a:pt x="3388556" y="17056"/>
                  <a:pt x="3084641" y="41802"/>
                  <a:pt x="2887734" y="27432"/>
                </a:cubicBezTo>
                <a:cubicBezTo>
                  <a:pt x="2690827" y="13062"/>
                  <a:pt x="2491613" y="5294"/>
                  <a:pt x="2239040" y="27432"/>
                </a:cubicBezTo>
                <a:cubicBezTo>
                  <a:pt x="1986467" y="49570"/>
                  <a:pt x="1795483" y="63015"/>
                  <a:pt x="1443867" y="27432"/>
                </a:cubicBezTo>
                <a:cubicBezTo>
                  <a:pt x="1092251" y="-8151"/>
                  <a:pt x="850619" y="43704"/>
                  <a:pt x="648694" y="27432"/>
                </a:cubicBezTo>
                <a:cubicBezTo>
                  <a:pt x="446769" y="11160"/>
                  <a:pt x="306471" y="26408"/>
                  <a:pt x="0" y="27432"/>
                </a:cubicBezTo>
                <a:cubicBezTo>
                  <a:pt x="211" y="18145"/>
                  <a:pt x="120" y="648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9"/>
          <p:cNvSpPr txBox="1"/>
          <p:nvPr/>
        </p:nvSpPr>
        <p:spPr>
          <a:xfrm>
            <a:off x="10108692" y="3997329"/>
            <a:ext cx="7228332" cy="5326183"/>
          </a:xfrm>
          <a:prstGeom prst="rect">
            <a:avLst/>
          </a:prstGeom>
        </p:spPr>
        <p:txBody>
          <a:bodyPr vert="horz" lIns="91440" tIns="45720" rIns="91440" bIns="45720" rtlCol="0" anchor="t">
            <a:normAutofit/>
          </a:bodyPr>
          <a:lstStyle/>
          <a:p>
            <a:pPr marL="737871" lvl="1" indent="-228600">
              <a:lnSpc>
                <a:spcPct val="90000"/>
              </a:lnSpc>
              <a:spcAft>
                <a:spcPts val="600"/>
              </a:spcAft>
              <a:buFont typeface="Arial" panose="020B0604020202020204" pitchFamily="34" charset="0"/>
              <a:buChar char="•"/>
            </a:pPr>
            <a:r>
              <a:rPr lang="en-US" sz="3300" dirty="0">
                <a:sym typeface="Poppins"/>
              </a:rPr>
              <a:t>Background and </a:t>
            </a:r>
          </a:p>
          <a:p>
            <a:pPr marL="737871" lvl="1" indent="-228600">
              <a:lnSpc>
                <a:spcPct val="90000"/>
              </a:lnSpc>
              <a:spcAft>
                <a:spcPts val="600"/>
              </a:spcAft>
              <a:buFont typeface="Arial" panose="020B0604020202020204" pitchFamily="34" charset="0"/>
              <a:buChar char="•"/>
            </a:pPr>
            <a:r>
              <a:rPr lang="en-US" sz="3300" dirty="0">
                <a:sym typeface="Poppins"/>
              </a:rPr>
              <a:t>Introduction to the maternity safety failures.</a:t>
            </a:r>
          </a:p>
          <a:p>
            <a:pPr marL="737871" lvl="1" indent="-228600">
              <a:lnSpc>
                <a:spcPct val="90000"/>
              </a:lnSpc>
              <a:spcAft>
                <a:spcPts val="600"/>
              </a:spcAft>
              <a:buFont typeface="Arial" panose="020B0604020202020204" pitchFamily="34" charset="0"/>
              <a:buChar char="•"/>
            </a:pPr>
            <a:r>
              <a:rPr lang="en-US" sz="3300" dirty="0"/>
              <a:t>Systems-Based Analysis.</a:t>
            </a:r>
            <a:endParaRPr lang="en-US" sz="3300" dirty="0">
              <a:sym typeface="Poppins"/>
            </a:endParaRPr>
          </a:p>
          <a:p>
            <a:pPr marL="737871" lvl="1" indent="-228600">
              <a:lnSpc>
                <a:spcPct val="90000"/>
              </a:lnSpc>
              <a:spcAft>
                <a:spcPts val="600"/>
              </a:spcAft>
              <a:buFont typeface="Arial" panose="020B0604020202020204" pitchFamily="34" charset="0"/>
              <a:buChar char="•"/>
            </a:pPr>
            <a:r>
              <a:rPr lang="en-US" sz="3300" dirty="0">
                <a:sym typeface="Poppins"/>
              </a:rPr>
              <a:t>Critical discussion.</a:t>
            </a:r>
          </a:p>
          <a:p>
            <a:pPr marL="737871" lvl="1" indent="-228600">
              <a:lnSpc>
                <a:spcPct val="90000"/>
              </a:lnSpc>
              <a:spcBef>
                <a:spcPct val="0"/>
              </a:spcBef>
              <a:spcAft>
                <a:spcPts val="600"/>
              </a:spcAft>
              <a:buFont typeface="Arial" panose="020B0604020202020204" pitchFamily="34" charset="0"/>
              <a:buChar char="•"/>
            </a:pPr>
            <a:r>
              <a:rPr lang="en-US" sz="3300" dirty="0">
                <a:sym typeface="Poppins"/>
              </a:rPr>
              <a:t>Conclusion.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xmlns="" id="{9A724DBA-D2D9-471E-8ED7-2015DDD950D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7998" cy="102860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xmlns="" id="{08980754-6F4B-43C9-B9BE-127B6BED658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8319620" y="322802"/>
            <a:ext cx="1110996" cy="1775023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xmlns="" id="{2C1BBA94-3F40-40AA-8BB9-E69E25E537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5351" y="532438"/>
            <a:ext cx="9277459" cy="887281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5+ Thousand Conclusion Presentation Royalty-Free Images, Stock Photos &amp;  Pictures | Shutterstock">
            <a:extLst>
              <a:ext uri="{FF2B5EF4-FFF2-40B4-BE49-F238E27FC236}">
                <a16:creationId xmlns:a16="http://schemas.microsoft.com/office/drawing/2014/main" xmlns="" id="{C5CCE370-EE9D-E38E-DE03-81B9EFF68512}"/>
              </a:ext>
            </a:extLst>
          </p:cNvPr>
          <p:cNvPicPr>
            <a:picLocks noChangeAspect="1" noChangeArrowheads="1"/>
          </p:cNvPicPr>
          <p:nvPr/>
        </p:nvPicPr>
        <p:blipFill>
          <a:blip r:embed="rId3">
            <a:extLst>
              <a:ext uri="{28A0092B-C50C-407E-A947-70E740481C1C}">
                <a14:useLocalDpi xmlns:a14="http://schemas.microsoft.com/office/drawing/2010/main" xmlns="" val="0"/>
              </a:ext>
            </a:extLst>
          </a:blip>
          <a:stretch>
            <a:fillRect/>
          </a:stretch>
        </p:blipFill>
        <p:spPr bwMode="auto">
          <a:xfrm>
            <a:off x="864366" y="2932208"/>
            <a:ext cx="8442027" cy="4073278"/>
          </a:xfrm>
          <a:prstGeom prst="rect">
            <a:avLst/>
          </a:prstGeom>
          <a:noFill/>
          <a:extLst>
            <a:ext uri="{909E8E84-426E-40DD-AFC4-6F175D3DCCD1}">
              <a14:hiddenFill xmlns:a14="http://schemas.microsoft.com/office/drawing/2010/main" xmlns="">
                <a:solidFill>
                  <a:srgbClr val="FFFFFF"/>
                </a:solidFill>
              </a14:hiddenFill>
            </a:ext>
          </a:extLst>
        </p:spPr>
      </p:pic>
      <p:sp>
        <p:nvSpPr>
          <p:cNvPr id="1044" name="Rectangle 1043">
            <a:extLst>
              <a:ext uri="{FF2B5EF4-FFF2-40B4-BE49-F238E27FC236}">
                <a16:creationId xmlns:a16="http://schemas.microsoft.com/office/drawing/2014/main" xmlns="" id="{169CC832-2974-4E8D-90ED-3E2941BA733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0916679" y="2917369"/>
            <a:ext cx="6035040" cy="411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685772B4-6695-AB70-DADF-09504FACE3F0}"/>
              </a:ext>
            </a:extLst>
          </p:cNvPr>
          <p:cNvSpPr txBox="1"/>
          <p:nvPr/>
        </p:nvSpPr>
        <p:spPr>
          <a:xfrm>
            <a:off x="10072449" y="3116071"/>
            <a:ext cx="8146175" cy="5267915"/>
          </a:xfrm>
          <a:prstGeom prst="rect">
            <a:avLst/>
          </a:prstGeom>
        </p:spPr>
        <p:txBody>
          <a:bodyPr vert="horz" lIns="91440" tIns="45720" rIns="91440" bIns="45720" rtlCol="0" anchor="ctr">
            <a:normAutofit/>
          </a:bodyPr>
          <a:lstStyle/>
          <a:p>
            <a:pPr marL="0" marR="0" indent="-228600">
              <a:lnSpc>
                <a:spcPct val="90000"/>
              </a:lnSpc>
              <a:spcAft>
                <a:spcPts val="800"/>
              </a:spcAft>
              <a:buFont typeface="Arial" panose="020B0604020202020204" pitchFamily="34" charset="0"/>
              <a:buChar char="•"/>
            </a:pPr>
            <a:r>
              <a:rPr lang="en-US" sz="1900" dirty="0">
                <a:effectLst/>
                <a:latin typeface="Poppins" panose="00000500000000000000" pitchFamily="2" charset="0"/>
                <a:cs typeface="Poppins" panose="00000500000000000000" pitchFamily="2" charset="0"/>
              </a:rPr>
              <a:t>Maternity failures at Shrewsbury and Telford Hospital NHS Trust did not arise because of one or two clinical errors, but because the system was vulnerable to negatively affecting clinical practice, leadership, governance and </a:t>
            </a:r>
            <a:r>
              <a:rPr lang="en-US" sz="1900" dirty="0" err="1">
                <a:effectLst/>
                <a:latin typeface="Poppins" panose="00000500000000000000" pitchFamily="2" charset="0"/>
                <a:cs typeface="Poppins" panose="00000500000000000000" pitchFamily="2" charset="0"/>
              </a:rPr>
              <a:t>organisational</a:t>
            </a:r>
            <a:r>
              <a:rPr lang="en-US" sz="1900" dirty="0">
                <a:effectLst/>
                <a:latin typeface="Poppins" panose="00000500000000000000" pitchFamily="2" charset="0"/>
                <a:cs typeface="Poppins" panose="00000500000000000000" pitchFamily="2" charset="0"/>
              </a:rPr>
              <a:t> culture. The Swiss Cheese analysis illustrates that various safety defenses such as monitoring, escalation, oversight and learning defenses were not able to work and fell through many times in alignment with each other, allowing preventable damage to take place during a span of many years.</a:t>
            </a:r>
          </a:p>
          <a:p>
            <a:pPr marR="0">
              <a:lnSpc>
                <a:spcPct val="90000"/>
              </a:lnSpc>
              <a:spcAft>
                <a:spcPts val="800"/>
              </a:spcAft>
            </a:pPr>
            <a:endParaRPr lang="en-US" sz="1900" dirty="0">
              <a:effectLst/>
              <a:latin typeface="Poppins" panose="00000500000000000000" pitchFamily="2" charset="0"/>
              <a:cs typeface="Poppins" panose="00000500000000000000" pitchFamily="2" charset="0"/>
            </a:endParaRPr>
          </a:p>
          <a:p>
            <a:pPr marL="0" marR="0" indent="-228600">
              <a:lnSpc>
                <a:spcPct val="90000"/>
              </a:lnSpc>
              <a:spcAft>
                <a:spcPts val="800"/>
              </a:spcAft>
              <a:buFont typeface="Arial" panose="020B0604020202020204" pitchFamily="34" charset="0"/>
              <a:buChar char="•"/>
            </a:pPr>
            <a:r>
              <a:rPr lang="en-US" sz="1900" dirty="0">
                <a:effectLst/>
                <a:latin typeface="Poppins" panose="00000500000000000000" pitchFamily="2" charset="0"/>
                <a:cs typeface="Poppins" panose="00000500000000000000" pitchFamily="2" charset="0"/>
              </a:rPr>
              <a:t>The case points to the role of robust quality assurance mechanisms, good board governance, an open speaking-up culture and unstopping learning from the lessons of incidents. To ensure sustainable enhancement of maternity services, it is important to reinforce </a:t>
            </a:r>
            <a:r>
              <a:rPr lang="en-US" sz="1900" dirty="0" err="1">
                <a:effectLst/>
                <a:latin typeface="Poppins" panose="00000500000000000000" pitchFamily="2" charset="0"/>
                <a:cs typeface="Poppins" panose="00000500000000000000" pitchFamily="2" charset="0"/>
              </a:rPr>
              <a:t>organisational</a:t>
            </a:r>
            <a:r>
              <a:rPr lang="en-US" sz="1900" dirty="0">
                <a:effectLst/>
                <a:latin typeface="Poppins" panose="00000500000000000000" pitchFamily="2" charset="0"/>
                <a:cs typeface="Poppins" panose="00000500000000000000" pitchFamily="2" charset="0"/>
              </a:rPr>
              <a:t> accountability and make safety one of the priorities on all levels of the system to avoid repeating the harm of such magnitude.</a:t>
            </a:r>
          </a:p>
        </p:txBody>
      </p:sp>
      <p:sp>
        <p:nvSpPr>
          <p:cNvPr id="1046" name="Rectangle 1045">
            <a:extLst>
              <a:ext uri="{FF2B5EF4-FFF2-40B4-BE49-F238E27FC236}">
                <a16:creationId xmlns:a16="http://schemas.microsoft.com/office/drawing/2014/main" xmlns="" id="{55222F96-971A-4F90-B841-6BAB416C7A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17515769" y="9080040"/>
            <a:ext cx="1110996" cy="23118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7213850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8" name="Rectangle 2067">
            <a:extLst>
              <a:ext uri="{FF2B5EF4-FFF2-40B4-BE49-F238E27FC236}">
                <a16:creationId xmlns:a16="http://schemas.microsoft.com/office/drawing/2014/main" xmlns=""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8283428"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0" name="sketchy line">
            <a:extLst>
              <a:ext uri="{FF2B5EF4-FFF2-40B4-BE49-F238E27FC236}">
                <a16:creationId xmlns:a16="http://schemas.microsoft.com/office/drawing/2014/main" xmlns=""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960120" y="3880491"/>
            <a:ext cx="5212080" cy="27432"/>
          </a:xfrm>
          <a:custGeom>
            <a:avLst/>
            <a:gdLst>
              <a:gd name="csX0" fmla="*/ 0 w 5212080"/>
              <a:gd name="csY0" fmla="*/ 0 h 27432"/>
              <a:gd name="csX1" fmla="*/ 599389 w 5212080"/>
              <a:gd name="csY1" fmla="*/ 0 h 27432"/>
              <a:gd name="csX2" fmla="*/ 1198778 w 5212080"/>
              <a:gd name="csY2" fmla="*/ 0 h 27432"/>
              <a:gd name="csX3" fmla="*/ 1954530 w 5212080"/>
              <a:gd name="csY3" fmla="*/ 0 h 27432"/>
              <a:gd name="csX4" fmla="*/ 2501798 w 5212080"/>
              <a:gd name="csY4" fmla="*/ 0 h 27432"/>
              <a:gd name="csX5" fmla="*/ 3049067 w 5212080"/>
              <a:gd name="csY5" fmla="*/ 0 h 27432"/>
              <a:gd name="csX6" fmla="*/ 3700577 w 5212080"/>
              <a:gd name="csY6" fmla="*/ 0 h 27432"/>
              <a:gd name="csX7" fmla="*/ 4247845 w 5212080"/>
              <a:gd name="csY7" fmla="*/ 0 h 27432"/>
              <a:gd name="csX8" fmla="*/ 5212080 w 5212080"/>
              <a:gd name="csY8" fmla="*/ 0 h 27432"/>
              <a:gd name="csX9" fmla="*/ 5212080 w 5212080"/>
              <a:gd name="csY9" fmla="*/ 27432 h 27432"/>
              <a:gd name="csX10" fmla="*/ 4664812 w 5212080"/>
              <a:gd name="csY10" fmla="*/ 27432 h 27432"/>
              <a:gd name="csX11" fmla="*/ 4117543 w 5212080"/>
              <a:gd name="csY11" fmla="*/ 27432 h 27432"/>
              <a:gd name="csX12" fmla="*/ 3466033 w 5212080"/>
              <a:gd name="csY12" fmla="*/ 27432 h 27432"/>
              <a:gd name="csX13" fmla="*/ 2918765 w 5212080"/>
              <a:gd name="csY13" fmla="*/ 27432 h 27432"/>
              <a:gd name="csX14" fmla="*/ 2423617 w 5212080"/>
              <a:gd name="csY14" fmla="*/ 27432 h 27432"/>
              <a:gd name="csX15" fmla="*/ 1772107 w 5212080"/>
              <a:gd name="csY15" fmla="*/ 27432 h 27432"/>
              <a:gd name="csX16" fmla="*/ 1120597 w 5212080"/>
              <a:gd name="csY16" fmla="*/ 27432 h 27432"/>
              <a:gd name="csX17" fmla="*/ 0 w 5212080"/>
              <a:gd name="csY17" fmla="*/ 27432 h 27432"/>
              <a:gd name="csX18" fmla="*/ 0 w 5212080"/>
              <a:gd name="csY18"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212080" h="27432" fill="none" extrusionOk="0">
                <a:moveTo>
                  <a:pt x="0" y="0"/>
                </a:moveTo>
                <a:cubicBezTo>
                  <a:pt x="128838" y="-11329"/>
                  <a:pt x="306779" y="5198"/>
                  <a:pt x="599389" y="0"/>
                </a:cubicBezTo>
                <a:cubicBezTo>
                  <a:pt x="891999" y="-5198"/>
                  <a:pt x="916635" y="-24425"/>
                  <a:pt x="1198778" y="0"/>
                </a:cubicBezTo>
                <a:cubicBezTo>
                  <a:pt x="1480921" y="24425"/>
                  <a:pt x="1761605" y="-17440"/>
                  <a:pt x="1954530" y="0"/>
                </a:cubicBezTo>
                <a:cubicBezTo>
                  <a:pt x="2147455" y="17440"/>
                  <a:pt x="2239112" y="-16223"/>
                  <a:pt x="2501798" y="0"/>
                </a:cubicBezTo>
                <a:cubicBezTo>
                  <a:pt x="2764484" y="16223"/>
                  <a:pt x="2838074" y="12987"/>
                  <a:pt x="3049067" y="0"/>
                </a:cubicBezTo>
                <a:cubicBezTo>
                  <a:pt x="3260060" y="-12987"/>
                  <a:pt x="3470388" y="-15138"/>
                  <a:pt x="3700577" y="0"/>
                </a:cubicBezTo>
                <a:cubicBezTo>
                  <a:pt x="3930766" y="15138"/>
                  <a:pt x="4052672" y="-14938"/>
                  <a:pt x="4247845" y="0"/>
                </a:cubicBezTo>
                <a:cubicBezTo>
                  <a:pt x="4443018" y="14938"/>
                  <a:pt x="4730158" y="-1623"/>
                  <a:pt x="5212080" y="0"/>
                </a:cubicBezTo>
                <a:cubicBezTo>
                  <a:pt x="5212790" y="9050"/>
                  <a:pt x="5211442" y="21151"/>
                  <a:pt x="5212080" y="27432"/>
                </a:cubicBezTo>
                <a:cubicBezTo>
                  <a:pt x="4991075" y="27722"/>
                  <a:pt x="4932008" y="37429"/>
                  <a:pt x="4664812" y="27432"/>
                </a:cubicBezTo>
                <a:cubicBezTo>
                  <a:pt x="4397616" y="17435"/>
                  <a:pt x="4374940" y="47585"/>
                  <a:pt x="4117543" y="27432"/>
                </a:cubicBezTo>
                <a:cubicBezTo>
                  <a:pt x="3860146" y="7279"/>
                  <a:pt x="3773367" y="36569"/>
                  <a:pt x="3466033" y="27432"/>
                </a:cubicBezTo>
                <a:cubicBezTo>
                  <a:pt x="3158699" y="18296"/>
                  <a:pt x="3137854" y="54523"/>
                  <a:pt x="2918765" y="27432"/>
                </a:cubicBezTo>
                <a:cubicBezTo>
                  <a:pt x="2699676" y="341"/>
                  <a:pt x="2536311" y="13149"/>
                  <a:pt x="2423617" y="27432"/>
                </a:cubicBezTo>
                <a:cubicBezTo>
                  <a:pt x="2310923" y="41715"/>
                  <a:pt x="2021228" y="23141"/>
                  <a:pt x="1772107" y="27432"/>
                </a:cubicBezTo>
                <a:cubicBezTo>
                  <a:pt x="1522986" y="31724"/>
                  <a:pt x="1317107" y="20364"/>
                  <a:pt x="1120597" y="27432"/>
                </a:cubicBezTo>
                <a:cubicBezTo>
                  <a:pt x="924087" y="34501"/>
                  <a:pt x="454536" y="8495"/>
                  <a:pt x="0" y="27432"/>
                </a:cubicBezTo>
                <a:cubicBezTo>
                  <a:pt x="-1228" y="21145"/>
                  <a:pt x="-815" y="8816"/>
                  <a:pt x="0" y="0"/>
                </a:cubicBezTo>
                <a:close/>
              </a:path>
              <a:path w="5212080" h="27432" stroke="0" extrusionOk="0">
                <a:moveTo>
                  <a:pt x="0" y="0"/>
                </a:moveTo>
                <a:cubicBezTo>
                  <a:pt x="233695" y="-764"/>
                  <a:pt x="364103" y="24957"/>
                  <a:pt x="547268" y="0"/>
                </a:cubicBezTo>
                <a:cubicBezTo>
                  <a:pt x="730433" y="-24957"/>
                  <a:pt x="937737" y="-21107"/>
                  <a:pt x="1303020" y="0"/>
                </a:cubicBezTo>
                <a:cubicBezTo>
                  <a:pt x="1668303" y="21107"/>
                  <a:pt x="1620404" y="13071"/>
                  <a:pt x="1798168" y="0"/>
                </a:cubicBezTo>
                <a:cubicBezTo>
                  <a:pt x="1975932" y="-13071"/>
                  <a:pt x="2090998" y="4232"/>
                  <a:pt x="2293315" y="0"/>
                </a:cubicBezTo>
                <a:cubicBezTo>
                  <a:pt x="2495632" y="-4232"/>
                  <a:pt x="2738710" y="-17332"/>
                  <a:pt x="2944825" y="0"/>
                </a:cubicBezTo>
                <a:cubicBezTo>
                  <a:pt x="3150940" y="17332"/>
                  <a:pt x="3308101" y="26665"/>
                  <a:pt x="3544214" y="0"/>
                </a:cubicBezTo>
                <a:cubicBezTo>
                  <a:pt x="3780327" y="-26665"/>
                  <a:pt x="4028425" y="-24303"/>
                  <a:pt x="4247845" y="0"/>
                </a:cubicBezTo>
                <a:cubicBezTo>
                  <a:pt x="4467265" y="24303"/>
                  <a:pt x="4779418" y="33057"/>
                  <a:pt x="5212080" y="0"/>
                </a:cubicBezTo>
                <a:cubicBezTo>
                  <a:pt x="5212137" y="6776"/>
                  <a:pt x="5210915" y="20935"/>
                  <a:pt x="5212080" y="27432"/>
                </a:cubicBezTo>
                <a:cubicBezTo>
                  <a:pt x="4921467" y="60248"/>
                  <a:pt x="4631077" y="62273"/>
                  <a:pt x="4456328" y="27432"/>
                </a:cubicBezTo>
                <a:cubicBezTo>
                  <a:pt x="4281579" y="-7409"/>
                  <a:pt x="4048724" y="47667"/>
                  <a:pt x="3856939" y="27432"/>
                </a:cubicBezTo>
                <a:cubicBezTo>
                  <a:pt x="3665154" y="7197"/>
                  <a:pt x="3498754" y="15866"/>
                  <a:pt x="3257550" y="27432"/>
                </a:cubicBezTo>
                <a:cubicBezTo>
                  <a:pt x="3016346" y="38998"/>
                  <a:pt x="2854089" y="39360"/>
                  <a:pt x="2710282" y="27432"/>
                </a:cubicBezTo>
                <a:cubicBezTo>
                  <a:pt x="2566475" y="15504"/>
                  <a:pt x="2336282" y="56792"/>
                  <a:pt x="2110892" y="27432"/>
                </a:cubicBezTo>
                <a:cubicBezTo>
                  <a:pt x="1885502" y="-1928"/>
                  <a:pt x="1825148" y="42061"/>
                  <a:pt x="1615745" y="27432"/>
                </a:cubicBezTo>
                <a:cubicBezTo>
                  <a:pt x="1406342" y="12803"/>
                  <a:pt x="1193655" y="44031"/>
                  <a:pt x="1016356" y="27432"/>
                </a:cubicBezTo>
                <a:cubicBezTo>
                  <a:pt x="839057" y="10833"/>
                  <a:pt x="292902" y="7819"/>
                  <a:pt x="0" y="27432"/>
                </a:cubicBezTo>
                <a:cubicBezTo>
                  <a:pt x="-234" y="21031"/>
                  <a:pt x="-921" y="6323"/>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6637188C-7996-38A0-D799-4DA812848DB4}"/>
              </a:ext>
            </a:extLst>
          </p:cNvPr>
          <p:cNvSpPr txBox="1"/>
          <p:nvPr/>
        </p:nvSpPr>
        <p:spPr>
          <a:xfrm>
            <a:off x="960120" y="4309348"/>
            <a:ext cx="6365383" cy="4981002"/>
          </a:xfrm>
          <a:prstGeom prst="rect">
            <a:avLst/>
          </a:prstGeom>
        </p:spPr>
        <p:txBody>
          <a:bodyPr vert="horz" lIns="91440" tIns="45720" rIns="91440" bIns="45720" rtlCol="0">
            <a:normAutofit/>
          </a:bodyPr>
          <a:lstStyle/>
          <a:p>
            <a:pPr>
              <a:lnSpc>
                <a:spcPct val="90000"/>
              </a:lnSpc>
              <a:spcAft>
                <a:spcPts val="600"/>
              </a:spcAft>
            </a:pPr>
            <a:r>
              <a:rPr lang="en-US" sz="2100" b="1" dirty="0"/>
              <a:t>Case Study Uniqueness – Why This Case Was Chosen</a:t>
            </a:r>
          </a:p>
          <a:p>
            <a:pPr marL="457200" indent="-342900">
              <a:lnSpc>
                <a:spcPct val="90000"/>
              </a:lnSpc>
              <a:spcAft>
                <a:spcPts val="600"/>
              </a:spcAft>
              <a:buFont typeface="Wingdings" panose="05000000000000000000" pitchFamily="2" charset="2"/>
              <a:buChar char="ü"/>
            </a:pPr>
            <a:r>
              <a:rPr lang="en-US" sz="2100" dirty="0"/>
              <a:t>One of the largest and longest-running maternity safety failures in NHS history (1970s–2019).</a:t>
            </a:r>
          </a:p>
          <a:p>
            <a:pPr marL="457200" indent="-342900">
              <a:lnSpc>
                <a:spcPct val="90000"/>
              </a:lnSpc>
              <a:spcAft>
                <a:spcPts val="600"/>
              </a:spcAft>
              <a:buFont typeface="Wingdings" panose="05000000000000000000" pitchFamily="2" charset="2"/>
              <a:buChar char="ü"/>
            </a:pPr>
            <a:r>
              <a:rPr lang="en-US" sz="2100" dirty="0"/>
              <a:t>Demonstrates how systemic weaknesses can persist across decades despite existing national standards.</a:t>
            </a:r>
          </a:p>
          <a:p>
            <a:pPr marL="457200" indent="-342900">
              <a:lnSpc>
                <a:spcPct val="90000"/>
              </a:lnSpc>
              <a:spcAft>
                <a:spcPts val="600"/>
              </a:spcAft>
              <a:buFont typeface="Wingdings" panose="05000000000000000000" pitchFamily="2" charset="2"/>
              <a:buChar char="ü"/>
            </a:pPr>
            <a:r>
              <a:rPr lang="en-US" sz="2100" dirty="0"/>
              <a:t>Highlights the impact of culture, leadership and governance failures on patient safety (</a:t>
            </a:r>
            <a:r>
              <a:rPr lang="en-US" sz="2100" dirty="0" err="1"/>
              <a:t>Kiridjievska</a:t>
            </a:r>
            <a:r>
              <a:rPr lang="en-US" sz="2100" dirty="0"/>
              <a:t> et al., 2024).</a:t>
            </a:r>
          </a:p>
          <a:p>
            <a:pPr marL="457200" indent="-342900">
              <a:lnSpc>
                <a:spcPct val="90000"/>
              </a:lnSpc>
              <a:spcAft>
                <a:spcPts val="600"/>
              </a:spcAft>
              <a:buFont typeface="Wingdings" panose="05000000000000000000" pitchFamily="2" charset="2"/>
              <a:buChar char="ü"/>
            </a:pPr>
            <a:r>
              <a:rPr lang="en-US" sz="2100" dirty="0"/>
              <a:t>Provides clear evidence, allowing structured systems-based analysis.</a:t>
            </a:r>
          </a:p>
          <a:p>
            <a:pPr marL="457200" indent="-342900">
              <a:lnSpc>
                <a:spcPct val="90000"/>
              </a:lnSpc>
              <a:spcAft>
                <a:spcPts val="600"/>
              </a:spcAft>
              <a:buFont typeface="Wingdings" panose="05000000000000000000" pitchFamily="2" charset="2"/>
              <a:buChar char="ü"/>
            </a:pPr>
            <a:r>
              <a:rPr lang="en-US" sz="2100" dirty="0"/>
              <a:t>Offers strong relevance to Quality Assurance, benchmarking and </a:t>
            </a:r>
            <a:r>
              <a:rPr lang="en-US" sz="2100" dirty="0" err="1"/>
              <a:t>organisational</a:t>
            </a:r>
            <a:r>
              <a:rPr lang="en-US" sz="2100" dirty="0"/>
              <a:t> learning.</a:t>
            </a:r>
          </a:p>
          <a:p>
            <a:pPr marL="457200" indent="-342900">
              <a:lnSpc>
                <a:spcPct val="90000"/>
              </a:lnSpc>
              <a:spcAft>
                <a:spcPts val="600"/>
              </a:spcAft>
              <a:buFont typeface="Wingdings" panose="05000000000000000000" pitchFamily="2" charset="2"/>
              <a:buChar char="ü"/>
            </a:pPr>
            <a:r>
              <a:rPr lang="en-US" sz="2100" dirty="0"/>
              <a:t>Illustrates how repeated failures occurred even within a developed healthcare system.</a:t>
            </a:r>
          </a:p>
        </p:txBody>
      </p:sp>
      <p:pic>
        <p:nvPicPr>
          <p:cNvPr id="2050" name="Picture 2" descr="How to Write a Business Case Study: Format, Tips, and Examples">
            <a:extLst>
              <a:ext uri="{FF2B5EF4-FFF2-40B4-BE49-F238E27FC236}">
                <a16:creationId xmlns:a16="http://schemas.microsoft.com/office/drawing/2014/main" xmlns="" id="{45CF8ED9-2DCC-1C17-5D19-5A49F7263649}"/>
              </a:ext>
            </a:extLst>
          </p:cNvPr>
          <p:cNvPicPr>
            <a:picLocks noChangeAspect="1" noChangeArrowheads="1"/>
          </p:cNvPicPr>
          <p:nvPr/>
        </p:nvPicPr>
        <p:blipFill>
          <a:blip r:embed="rId3">
            <a:extLst>
              <a:ext uri="{28A0092B-C50C-407E-A947-70E740481C1C}">
                <a14:useLocalDpi xmlns:a14="http://schemas.microsoft.com/office/drawing/2010/main" xmlns="" val="0"/>
              </a:ext>
            </a:extLst>
          </a:blip>
          <a:srcRect l="17332" r="15966"/>
          <a:stretch>
            <a:fillRect/>
          </a:stretch>
        </p:blipFill>
        <p:spPr bwMode="auto">
          <a:xfrm>
            <a:off x="7967553" y="10"/>
            <a:ext cx="10318162" cy="10286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7170261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2E97A2-44B2-2C14-54BB-FB98DAC173E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xmlns="" id="{BF2D1962-595B-F0CB-41BB-B7637BCF9313}"/>
              </a:ext>
            </a:extLst>
          </p:cNvPr>
          <p:cNvSpPr txBox="1"/>
          <p:nvPr/>
        </p:nvSpPr>
        <p:spPr>
          <a:xfrm>
            <a:off x="914400" y="559424"/>
            <a:ext cx="16992600" cy="9270743"/>
          </a:xfrm>
          <a:prstGeom prst="rect">
            <a:avLst/>
          </a:prstGeom>
          <a:noFill/>
        </p:spPr>
        <p:txBody>
          <a:bodyPr wrap="square">
            <a:spAutoFit/>
          </a:bodyPr>
          <a:lstStyle/>
          <a:p>
            <a:pPr marL="0" marR="0" algn="ctr">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Reference List</a:t>
            </a:r>
          </a:p>
          <a:p>
            <a:pPr marL="0" marR="0">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Brenner, S. et al. (2015) “The quality of clinical maternal and neonatal healthcare-a strategy for identifying ‘routine care signal functions,” </a:t>
            </a: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PLoS</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One, 10(4).</a:t>
            </a:r>
          </a:p>
          <a:p>
            <a:pPr marL="0" marR="0">
              <a:lnSpc>
                <a:spcPct val="150000"/>
              </a:lnSpc>
              <a:spcAft>
                <a:spcPts val="800"/>
              </a:spcAft>
              <a:buNone/>
            </a:pP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Croskerry</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P. (2020) “Becoming less wrong (and more rational) in clinical </a:t>
            </a: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decisionmaking</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Annals of Emergency Medicine, 75(2), pp. 218–220.</a:t>
            </a:r>
          </a:p>
          <a:p>
            <a:pPr marL="0" marR="0">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Dower, C., Moore, J. and Langelier, M. (2013) “It is time to restructure health professions scope-of-practice regulations to remove barriers to care,” Health Affairs, 32(11), pp. 1971–1976.</a:t>
            </a:r>
          </a:p>
          <a:p>
            <a:pPr marL="0" marR="0">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Gillespie, A. and Reader, T.W. (2016) “The Healthcare Complaints Analysis Tool: development and reliability testing of a method for service monitoring and </a:t>
            </a: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organisational</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learning,” BMJ Quality &amp; Safety, 25(12), pp. 937–946.</a:t>
            </a:r>
          </a:p>
          <a:p>
            <a:pPr marL="0" marR="0">
              <a:lnSpc>
                <a:spcPct val="150000"/>
              </a:lnSpc>
              <a:spcAft>
                <a:spcPts val="800"/>
              </a:spcAft>
              <a:buNone/>
            </a:pP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Kiridjievska</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L.V. et al. (2024) “The Role of Leadership and Organizational Culture In Medical Error Management: A Comprehensive Literature Review,” JMS, 7(1), pp. 25–32.</a:t>
            </a:r>
          </a:p>
          <a:p>
            <a:pPr marL="0" marR="0">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Liberati, E.G. et al. (2019) “How to be a very safe maternity unit: an ethnographic study,” Social Science &amp; Medicine, 223, pp. 64–72.</a:t>
            </a:r>
          </a:p>
          <a:p>
            <a:pPr marL="0" marR="0">
              <a:lnSpc>
                <a:spcPct val="150000"/>
              </a:lnSpc>
              <a:spcAft>
                <a:spcPts val="800"/>
              </a:spcAft>
              <a:buNone/>
            </a:pP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Montmany</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S. et al. (2016) “Preventable deaths and potentially preventable deaths. What are our errors,” Injury, 47(3), pp. 669–673.</a:t>
            </a:r>
          </a:p>
          <a:p>
            <a:pPr marL="0" marR="0">
              <a:lnSpc>
                <a:spcPct val="150000"/>
              </a:lnSpc>
              <a:spcAft>
                <a:spcPts val="800"/>
              </a:spcAft>
              <a:buNone/>
            </a:pP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Ockenden</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D. (2022). </a:t>
            </a: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Ockenden</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review: summary of findings, conclusions and essential actions. [online] GOV.UK. Available at: https://www.gov.uk/government/publications/final-report-of-the-ockenden-review/ockenden-review-summary-of-findings-conclusions-and-essential-actions.</a:t>
            </a:r>
          </a:p>
          <a:p>
            <a:pPr marL="0" marR="0">
              <a:lnSpc>
                <a:spcPct val="150000"/>
              </a:lnSpc>
              <a:spcAft>
                <a:spcPts val="800"/>
              </a:spcAft>
              <a:buNone/>
            </a:pP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Prenestini</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A. et al. (2015) “The relationship between senior management team culture and clinical governance: empirical investigation and managerial implications,” Health care management review, 40(4), pp. 313–323.</a:t>
            </a:r>
          </a:p>
          <a:p>
            <a:pPr marL="0" marR="0">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Redinger, C. (2019) “Benchmarking in international safety and health,” in Global Occupational Safety and Health Management Handbook. CRC Press, pp. 95–112.</a:t>
            </a:r>
          </a:p>
          <a:p>
            <a:pPr marL="0" marR="0">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Sandall, J. et al. (2014) “The efficient use of the maternity workforce and the implications for safety and quality in maternity care: a population-based, cross-sectional study,” Health and Social Care Delivery Research, 2, pp. 1–266.</a:t>
            </a:r>
          </a:p>
          <a:p>
            <a:pPr marL="0" marR="0">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Wonnacott, A. et al. (2025) “The role of NHS Resolution in the maternity safety landscape in England,” The Obstetrician &amp; </a:t>
            </a: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Gynaecologist</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27(2), pp. 154–159.</a:t>
            </a:r>
          </a:p>
          <a:p>
            <a:pPr marL="0" marR="0">
              <a:lnSpc>
                <a:spcPct val="150000"/>
              </a:lnSpc>
              <a:spcAft>
                <a:spcPts val="800"/>
              </a:spcAft>
              <a:buNone/>
            </a:pP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Zhao, M. et al. (2017) “Quality assurance and the need to evaluate interventions and audit </a:t>
            </a:r>
            <a:r>
              <a:rPr lang="en-US" kern="100" dirty="0" err="1">
                <a:solidFill>
                  <a:srgbClr val="000000"/>
                </a:solidFill>
                <a:effectLst/>
                <a:latin typeface="Times New Roman" panose="02020603050405020304" pitchFamily="18" charset="0"/>
                <a:ea typeface="Aptos" panose="020B0004020202020204" pitchFamily="34" charset="0"/>
                <a:cs typeface="Vrinda" panose="020B0502040204020203" pitchFamily="34" charset="0"/>
              </a:rPr>
              <a:t>programme</a:t>
            </a:r>
            <a:r>
              <a:rPr lang="en-US" kern="100" dirty="0">
                <a:solidFill>
                  <a:srgbClr val="000000"/>
                </a:solidFill>
                <a:effectLst/>
                <a:latin typeface="Times New Roman" panose="02020603050405020304" pitchFamily="18" charset="0"/>
                <a:ea typeface="Aptos" panose="020B0004020202020204" pitchFamily="34" charset="0"/>
                <a:cs typeface="Vrinda" panose="020B0502040204020203" pitchFamily="34" charset="0"/>
              </a:rPr>
              <a:t> outcomes,” European journal of preventive cardiology, 24, pp. 123–128.</a:t>
            </a:r>
          </a:p>
        </p:txBody>
      </p:sp>
    </p:spTree>
    <p:extLst>
      <p:ext uri="{BB962C8B-B14F-4D97-AF65-F5344CB8AC3E}">
        <p14:creationId xmlns:p14="http://schemas.microsoft.com/office/powerpoint/2010/main" xmlns="" val="31314775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91</TotalTime>
  <Words>1616</Words>
  <Application>Microsoft Office PowerPoint</Application>
  <PresentationFormat>Custom</PresentationFormat>
  <Paragraphs>138</Paragraphs>
  <Slides>15</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15</vt:i4>
      </vt:variant>
    </vt:vector>
  </HeadingPairs>
  <TitlesOfParts>
    <vt:vector size="27" baseType="lpstr">
      <vt:lpstr>Arial</vt:lpstr>
      <vt:lpstr>Calibri</vt:lpstr>
      <vt:lpstr>Times New Roman</vt:lpstr>
      <vt:lpstr>Roboto Bold</vt:lpstr>
      <vt:lpstr>Poppins</vt:lpstr>
      <vt:lpstr>League Spartan</vt:lpstr>
      <vt:lpstr>Inter</vt:lpstr>
      <vt:lpstr>Aptos</vt:lpstr>
      <vt:lpstr>Vrinda</vt:lpstr>
      <vt:lpstr>Aptos Narrow</vt:lpstr>
      <vt:lpstr>Wingdings</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Yellow &amp; white company business presentation</dc:title>
  <cp:lastModifiedBy>Lenovo</cp:lastModifiedBy>
  <cp:revision>14</cp:revision>
  <dcterms:created xsi:type="dcterms:W3CDTF">2006-08-16T00:00:00Z</dcterms:created>
  <dcterms:modified xsi:type="dcterms:W3CDTF">2026-02-19T18:01:45Z</dcterms:modified>
  <dc:identifier>DAHAEgmJKhY</dc:identifier>
</cp:coreProperties>
</file>