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262" r:id="rId2"/>
    <p:sldId id="269" r:id="rId3"/>
    <p:sldId id="270" r:id="rId4"/>
    <p:sldId id="287" r:id="rId5"/>
    <p:sldId id="272" r:id="rId6"/>
    <p:sldId id="268" r:id="rId7"/>
    <p:sldId id="263" r:id="rId8"/>
    <p:sldId id="276" r:id="rId9"/>
    <p:sldId id="274" r:id="rId10"/>
    <p:sldId id="264" r:id="rId11"/>
    <p:sldId id="265" r:id="rId12"/>
    <p:sldId id="266" r:id="rId13"/>
    <p:sldId id="273" r:id="rId14"/>
    <p:sldId id="275" r:id="rId15"/>
    <p:sldId id="257" r:id="rId16"/>
    <p:sldId id="278" r:id="rId17"/>
    <p:sldId id="279" r:id="rId18"/>
    <p:sldId id="280" r:id="rId19"/>
    <p:sldId id="258" r:id="rId20"/>
    <p:sldId id="281" r:id="rId21"/>
    <p:sldId id="283" r:id="rId22"/>
    <p:sldId id="284" r:id="rId23"/>
    <p:sldId id="260" r:id="rId24"/>
    <p:sldId id="286" r:id="rId25"/>
    <p:sldId id="282" r:id="rId26"/>
    <p:sldId id="261" r:id="rId27"/>
    <p:sldId id="267"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76197" autoAdjust="0"/>
  </p:normalViewPr>
  <p:slideViewPr>
    <p:cSldViewPr snapToGrid="0">
      <p:cViewPr varScale="1">
        <p:scale>
          <a:sx n="116" d="100"/>
          <a:sy n="116" d="100"/>
        </p:scale>
        <p:origin x="144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7E4CF8-B39A-4EB6-9476-B2C8CEE52C86}" type="datetimeFigureOut">
              <a:rPr lang="en-GB" smtClean="0"/>
              <a:t>18/09/2017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2325F9-9474-4A43-8276-1F4F3A2F03BA}" type="slidenum">
              <a:rPr lang="en-GB" smtClean="0"/>
              <a:t>‹#›</a:t>
            </a:fld>
            <a:endParaRPr lang="en-GB"/>
          </a:p>
        </p:txBody>
      </p:sp>
    </p:spTree>
    <p:extLst>
      <p:ext uri="{BB962C8B-B14F-4D97-AF65-F5344CB8AC3E}">
        <p14:creationId xmlns:p14="http://schemas.microsoft.com/office/powerpoint/2010/main" val="1047040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fld id="{2AA89286-F70D-478D-8162-1EE1112EA4B4}" type="slidenum">
              <a:rPr kumimoji="0" lang="en-GB" altLang="en-US" sz="1200" b="0" i="0" u="none" strike="noStrike" kern="0" cap="none" spc="0" normalizeH="0" baseline="0" noProof="0" smtClean="0">
                <a:ln>
                  <a:noFill/>
                </a:ln>
                <a:solidFill>
                  <a:schemeClr val="tx1"/>
                </a:solidFill>
                <a:effectLst/>
                <a:uLnTx/>
                <a:uFillTx/>
                <a:latin typeface="Arial" panose="020B0604020202020204" pitchFamily="34" charset="0"/>
              </a:rPr>
              <a:pPr marL="0" marR="0" lvl="0" indent="0" defTabSz="91440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0" cap="none" spc="0" normalizeH="0" baseline="0" noProof="0">
              <a:ln>
                <a:noFill/>
              </a:ln>
              <a:solidFill>
                <a:schemeClr val="tx1"/>
              </a:solidFill>
              <a:effectLst/>
              <a:uLnTx/>
              <a:uFillTx/>
              <a:latin typeface="Arial" panose="020B0604020202020204" pitchFamily="34" charset="0"/>
            </a:endParaRPr>
          </a:p>
        </p:txBody>
      </p:sp>
    </p:spTree>
    <p:extLst>
      <p:ext uri="{BB962C8B-B14F-4D97-AF65-F5344CB8AC3E}">
        <p14:creationId xmlns:p14="http://schemas.microsoft.com/office/powerpoint/2010/main" val="998387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fld id="{2599EB9D-554E-48AC-89C7-79E33D300896}" type="slidenum">
              <a:rPr kumimoji="0" lang="en-GB" altLang="en-US" sz="1200" b="0" i="0" u="none" strike="noStrike" kern="0" cap="none" spc="0" normalizeH="0" baseline="0" noProof="0" smtClean="0">
                <a:ln>
                  <a:noFill/>
                </a:ln>
                <a:solidFill>
                  <a:schemeClr val="tx1"/>
                </a:solidFill>
                <a:effectLst/>
                <a:uLnTx/>
                <a:uFillTx/>
                <a:latin typeface="Arial" panose="020B0604020202020204" pitchFamily="34" charset="0"/>
              </a:rPr>
              <a:pPr marL="0" marR="0" lvl="0" indent="0" defTabSz="914400" eaLnBrk="1" fontAlgn="auto" latinLnBrk="0" hangingPunct="1">
                <a:lnSpc>
                  <a:spcPct val="100000"/>
                </a:lnSpc>
                <a:spcBef>
                  <a:spcPct val="0"/>
                </a:spcBef>
                <a:spcAft>
                  <a:spcPts val="0"/>
                </a:spcAft>
                <a:buClrTx/>
                <a:buSzTx/>
                <a:buFontTx/>
                <a:buNone/>
                <a:tabLst/>
                <a:defRPr/>
              </a:pPr>
              <a:t>19</a:t>
            </a:fld>
            <a:endParaRPr kumimoji="0" lang="en-GB" altLang="en-US" sz="1200" b="0" i="0" u="none" strike="noStrike" kern="0" cap="none" spc="0" normalizeH="0" baseline="0" noProof="0">
              <a:ln>
                <a:noFill/>
              </a:ln>
              <a:solidFill>
                <a:schemeClr val="tx1"/>
              </a:solidFill>
              <a:effectLst/>
              <a:uLnTx/>
              <a:uFillTx/>
              <a:latin typeface="Arial" panose="020B0604020202020204" pitchFamily="34" charset="0"/>
            </a:endParaRPr>
          </a:p>
        </p:txBody>
      </p:sp>
    </p:spTree>
    <p:extLst>
      <p:ext uri="{BB962C8B-B14F-4D97-AF65-F5344CB8AC3E}">
        <p14:creationId xmlns:p14="http://schemas.microsoft.com/office/powerpoint/2010/main" val="891573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22</a:t>
            </a:fld>
            <a:endParaRPr lang="en-GB"/>
          </a:p>
        </p:txBody>
      </p:sp>
    </p:spTree>
    <p:extLst>
      <p:ext uri="{BB962C8B-B14F-4D97-AF65-F5344CB8AC3E}">
        <p14:creationId xmlns:p14="http://schemas.microsoft.com/office/powerpoint/2010/main" val="3098093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fld id="{8991BBA5-40F3-4480-A8EC-30A19D56F45B}" type="slidenum">
              <a:rPr kumimoji="0" lang="en-GB" altLang="en-US" sz="1200" b="0" i="0" u="none" strike="noStrike" kern="0" cap="none" spc="0" normalizeH="0" baseline="0" noProof="0" smtClean="0">
                <a:ln>
                  <a:noFill/>
                </a:ln>
                <a:solidFill>
                  <a:schemeClr val="tx1"/>
                </a:solidFill>
                <a:effectLst/>
                <a:uLnTx/>
                <a:uFillTx/>
                <a:latin typeface="Arial" panose="020B0604020202020204" pitchFamily="34" charset="0"/>
              </a:rPr>
              <a:pPr marL="0" marR="0" lvl="0" indent="0" defTabSz="914400" eaLnBrk="1" fontAlgn="auto" latinLnBrk="0" hangingPunct="1">
                <a:lnSpc>
                  <a:spcPct val="100000"/>
                </a:lnSpc>
                <a:spcBef>
                  <a:spcPct val="0"/>
                </a:spcBef>
                <a:spcAft>
                  <a:spcPts val="0"/>
                </a:spcAft>
                <a:buClrTx/>
                <a:buSzTx/>
                <a:buFontTx/>
                <a:buNone/>
                <a:tabLst/>
                <a:defRPr/>
              </a:pPr>
              <a:t>23</a:t>
            </a:fld>
            <a:endParaRPr kumimoji="0" lang="en-GB" altLang="en-US" sz="1200" b="0" i="0" u="none" strike="noStrike" kern="0" cap="none" spc="0" normalizeH="0" baseline="0" noProof="0">
              <a:ln>
                <a:noFill/>
              </a:ln>
              <a:solidFill>
                <a:schemeClr val="tx1"/>
              </a:solidFill>
              <a:effectLst/>
              <a:uLnTx/>
              <a:uFillTx/>
              <a:latin typeface="Arial" panose="020B0604020202020204" pitchFamily="34" charset="0"/>
            </a:endParaRPr>
          </a:p>
        </p:txBody>
      </p:sp>
    </p:spTree>
    <p:extLst>
      <p:ext uri="{BB962C8B-B14F-4D97-AF65-F5344CB8AC3E}">
        <p14:creationId xmlns:p14="http://schemas.microsoft.com/office/powerpoint/2010/main" val="797771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fld id="{AB267405-D16B-4EFC-AE85-645D9E5ACE41}" type="slidenum">
              <a:rPr kumimoji="0" lang="en-GB" altLang="en-US" sz="1200" b="0" i="0" u="none" strike="noStrike" kern="0" cap="none" spc="0" normalizeH="0" baseline="0" noProof="0" smtClean="0">
                <a:ln>
                  <a:noFill/>
                </a:ln>
                <a:solidFill>
                  <a:schemeClr val="tx1"/>
                </a:solidFill>
                <a:effectLst/>
                <a:uLnTx/>
                <a:uFillTx/>
                <a:latin typeface="Arial" panose="020B0604020202020204" pitchFamily="34" charset="0"/>
              </a:rPr>
              <a:pPr marL="0" marR="0" lvl="0" indent="0" defTabSz="914400" eaLnBrk="1" fontAlgn="auto" latinLnBrk="0" hangingPunct="1">
                <a:lnSpc>
                  <a:spcPct val="100000"/>
                </a:lnSpc>
                <a:spcBef>
                  <a:spcPct val="0"/>
                </a:spcBef>
                <a:spcAft>
                  <a:spcPts val="0"/>
                </a:spcAft>
                <a:buClrTx/>
                <a:buSzTx/>
                <a:buFontTx/>
                <a:buNone/>
                <a:tabLst/>
                <a:defRPr/>
              </a:pPr>
              <a:t>26</a:t>
            </a:fld>
            <a:endParaRPr kumimoji="0" lang="en-GB" altLang="en-US" sz="1200" b="0" i="0" u="none" strike="noStrike" kern="0" cap="none" spc="0" normalizeH="0" baseline="0" noProof="0">
              <a:ln>
                <a:noFill/>
              </a:ln>
              <a:solidFill>
                <a:schemeClr val="tx1"/>
              </a:solidFill>
              <a:effectLst/>
              <a:uLnTx/>
              <a:uFillTx/>
              <a:latin typeface="Arial" panose="020B0604020202020204" pitchFamily="34" charset="0"/>
            </a:endParaRPr>
          </a:p>
        </p:txBody>
      </p:sp>
    </p:spTree>
    <p:extLst>
      <p:ext uri="{BB962C8B-B14F-4D97-AF65-F5344CB8AC3E}">
        <p14:creationId xmlns:p14="http://schemas.microsoft.com/office/powerpoint/2010/main" val="36761933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1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8"/>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B097406A-DB70-4AC5-A039-A49D8758D5E2}" type="datetimeFigureOut">
              <a:rPr lang="en-US"/>
              <a:pPr>
                <a:defRPr/>
              </a:pPr>
              <a:t>9/18/2017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3" name="Slide Number Placeholder 26"/>
          <p:cNvSpPr>
            <a:spLocks noGrp="1"/>
          </p:cNvSpPr>
          <p:nvPr>
            <p:ph type="sldNum" sz="quarter" idx="12"/>
          </p:nvPr>
        </p:nvSpPr>
        <p:spPr/>
        <p:txBody>
          <a:bodyPr/>
          <a:lstStyle>
            <a:lvl1pPr>
              <a:defRPr smtClean="0">
                <a:solidFill>
                  <a:srgbClr val="FFFFFF"/>
                </a:solidFill>
              </a:defRPr>
            </a:lvl1pPr>
          </a:lstStyle>
          <a:p>
            <a:pPr>
              <a:defRPr/>
            </a:pPr>
            <a:fld id="{947EE285-EBD1-46E8-A22A-F8045ACA0E56}" type="slidenum">
              <a:rPr lang="en-US" altLang="en-US"/>
              <a:pPr>
                <a:defRPr/>
              </a:pPr>
              <a:t>‹#›</a:t>
            </a:fld>
            <a:endParaRPr lang="en-US" altLang="en-US"/>
          </a:p>
        </p:txBody>
      </p:sp>
    </p:spTree>
    <p:extLst>
      <p:ext uri="{BB962C8B-B14F-4D97-AF65-F5344CB8AC3E}">
        <p14:creationId xmlns:p14="http://schemas.microsoft.com/office/powerpoint/2010/main" val="114866339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fld id="{2915BEFA-91CA-4BAA-A7BA-898B31B1BDE5}" type="datetimeFigureOut">
              <a:rPr lang="en-US"/>
              <a:pPr>
                <a:defRPr/>
              </a:pPr>
              <a:t>9/18/2017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38CC9870-A1E2-4C65-A154-FDA6D24291D0}" type="slidenum">
              <a:rPr lang="en-US" altLang="en-US"/>
              <a:pPr>
                <a:defRPr/>
              </a:pPr>
              <a:t>‹#›</a:t>
            </a:fld>
            <a:endParaRPr lang="en-US" altLang="en-US"/>
          </a:p>
        </p:txBody>
      </p:sp>
    </p:spTree>
    <p:extLst>
      <p:ext uri="{BB962C8B-B14F-4D97-AF65-F5344CB8AC3E}">
        <p14:creationId xmlns:p14="http://schemas.microsoft.com/office/powerpoint/2010/main" val="3738987383"/>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1"/>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C7D0B706-A267-4F4E-AB9B-73728E9F3AE2}" type="datetimeFigureOut">
              <a:rPr lang="en-US"/>
              <a:pPr>
                <a:defRPr/>
              </a:pPr>
              <a:t>9/18/2017</a:t>
            </a:fld>
            <a:endParaRPr lang="en-US"/>
          </a:p>
        </p:txBody>
      </p:sp>
      <p:sp>
        <p:nvSpPr>
          <p:cNvPr id="7" name="Footer Placeholder 4"/>
          <p:cNvSpPr>
            <a:spLocks noGrp="1"/>
          </p:cNvSpPr>
          <p:nvPr>
            <p:ph type="ftr" sz="quarter" idx="11"/>
          </p:nvPr>
        </p:nvSpPr>
        <p:spPr/>
        <p:txBody>
          <a:bodyPr/>
          <a:lstStyle>
            <a:lvl1pPr>
              <a:defRPr/>
            </a:lvl1pPr>
            <a:extLst/>
          </a:lstStyle>
          <a:p>
            <a:pPr>
              <a:defRPr/>
            </a:pPr>
            <a:endParaRPr lang="en-US"/>
          </a:p>
        </p:txBody>
      </p:sp>
      <p:sp>
        <p:nvSpPr>
          <p:cNvPr id="8" name="Slide Number Placeholder 5"/>
          <p:cNvSpPr>
            <a:spLocks noGrp="1"/>
          </p:cNvSpPr>
          <p:nvPr>
            <p:ph type="sldNum" sz="quarter" idx="12"/>
          </p:nvPr>
        </p:nvSpPr>
        <p:spPr/>
        <p:txBody>
          <a:bodyPr/>
          <a:lstStyle>
            <a:lvl1pPr>
              <a:defRPr smtClean="0"/>
            </a:lvl1pPr>
          </a:lstStyle>
          <a:p>
            <a:pPr>
              <a:defRPr/>
            </a:pPr>
            <a:fld id="{BE3D3818-14A4-49C4-83FF-FBDAA2176BFA}" type="slidenum">
              <a:rPr lang="en-US" altLang="en-US"/>
              <a:pPr>
                <a:defRPr/>
              </a:pPr>
              <a:t>‹#›</a:t>
            </a:fld>
            <a:endParaRPr lang="en-US" altLang="en-US"/>
          </a:p>
        </p:txBody>
      </p:sp>
    </p:spTree>
    <p:extLst>
      <p:ext uri="{BB962C8B-B14F-4D97-AF65-F5344CB8AC3E}">
        <p14:creationId xmlns:p14="http://schemas.microsoft.com/office/powerpoint/2010/main" val="4206927880"/>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fld id="{306C8A1E-6CA5-49DD-AFC3-D151A45953A5}" type="datetimeFigureOut">
              <a:rPr lang="en-US"/>
              <a:pPr>
                <a:defRPr/>
              </a:pPr>
              <a:t>9/18/2017</a:t>
            </a:fld>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48494188-D154-475E-BF84-811EFC13A3D7}" type="slidenum">
              <a:rPr lang="en-US" altLang="en-US"/>
              <a:pPr>
                <a:defRPr/>
              </a:pPr>
              <a:t>‹#›</a:t>
            </a:fld>
            <a:endParaRPr lang="en-US" altLang="en-US"/>
          </a:p>
        </p:txBody>
      </p:sp>
    </p:spTree>
    <p:extLst>
      <p:ext uri="{BB962C8B-B14F-4D97-AF65-F5344CB8AC3E}">
        <p14:creationId xmlns:p14="http://schemas.microsoft.com/office/powerpoint/2010/main" val="1975532495"/>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fld id="{51033124-EB9A-4B1E-8D8F-44BA1D6BD4BE}" type="datetimeFigureOut">
              <a:rPr lang="en-US"/>
              <a:pPr>
                <a:defRPr/>
              </a:pPr>
              <a:t>9/18/2017</a:t>
            </a:fld>
            <a:endParaRPr lang="en-US"/>
          </a:p>
        </p:txBody>
      </p:sp>
      <p:sp>
        <p:nvSpPr>
          <p:cNvPr id="8" name="Footer Placeholder 7"/>
          <p:cNvSpPr>
            <a:spLocks noGrp="1"/>
          </p:cNvSpPr>
          <p:nvPr>
            <p:ph type="ftr" sz="quarter" idx="11"/>
          </p:nvPr>
        </p:nvSpPr>
        <p:spPr/>
        <p:txBody>
          <a:bodyPr/>
          <a:lstStyle>
            <a:lvl1pPr>
              <a:defRPr/>
            </a:lvl1pPr>
            <a:extLst/>
          </a:lstStyle>
          <a:p>
            <a:pPr>
              <a:defRPr/>
            </a:pPr>
            <a:endParaRPr lang="en-US"/>
          </a:p>
        </p:txBody>
      </p:sp>
      <p:sp>
        <p:nvSpPr>
          <p:cNvPr id="9" name="Slide Number Placeholder 8"/>
          <p:cNvSpPr>
            <a:spLocks noGrp="1"/>
          </p:cNvSpPr>
          <p:nvPr>
            <p:ph type="sldNum" sz="quarter" idx="12"/>
          </p:nvPr>
        </p:nvSpPr>
        <p:spPr/>
        <p:txBody>
          <a:bodyPr/>
          <a:lstStyle>
            <a:lvl1pPr>
              <a:defRPr smtClean="0"/>
            </a:lvl1pPr>
          </a:lstStyle>
          <a:p>
            <a:pPr>
              <a:defRPr/>
            </a:pPr>
            <a:fld id="{8A682F12-49EE-4AC4-8D2F-2D582543D83B}" type="slidenum">
              <a:rPr lang="en-US" altLang="en-US"/>
              <a:pPr>
                <a:defRPr/>
              </a:pPr>
              <a:t>‹#›</a:t>
            </a:fld>
            <a:endParaRPr lang="en-US" altLang="en-US"/>
          </a:p>
        </p:txBody>
      </p:sp>
    </p:spTree>
    <p:extLst>
      <p:ext uri="{BB962C8B-B14F-4D97-AF65-F5344CB8AC3E}">
        <p14:creationId xmlns:p14="http://schemas.microsoft.com/office/powerpoint/2010/main" val="2161502917"/>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fld id="{AA4CF375-4DDC-4B27-B1BB-AC0ABA0B7F80}" type="datetimeFigureOut">
              <a:rPr lang="en-US"/>
              <a:pPr>
                <a:defRPr/>
              </a:pPr>
              <a:t>9/18/2017</a:t>
            </a:fld>
            <a:endParaRPr lang="en-US"/>
          </a:p>
        </p:txBody>
      </p:sp>
      <p:sp>
        <p:nvSpPr>
          <p:cNvPr id="4" name="Footer Placeholder 3"/>
          <p:cNvSpPr>
            <a:spLocks noGrp="1"/>
          </p:cNvSpPr>
          <p:nvPr>
            <p:ph type="ftr" sz="quarter" idx="11"/>
          </p:nvPr>
        </p:nvSpPr>
        <p:spPr/>
        <p:txBody>
          <a:bodyPr/>
          <a:lstStyle>
            <a:lvl1pPr>
              <a:defRPr/>
            </a:lvl1pPr>
            <a:extLst/>
          </a:lstStyle>
          <a:p>
            <a:pPr>
              <a:defRPr/>
            </a:pPr>
            <a:endParaRPr lang="en-US"/>
          </a:p>
        </p:txBody>
      </p:sp>
      <p:sp>
        <p:nvSpPr>
          <p:cNvPr id="5" name="Slide Number Placeholder 4"/>
          <p:cNvSpPr>
            <a:spLocks noGrp="1"/>
          </p:cNvSpPr>
          <p:nvPr>
            <p:ph type="sldNum" sz="quarter" idx="12"/>
          </p:nvPr>
        </p:nvSpPr>
        <p:spPr/>
        <p:txBody>
          <a:bodyPr/>
          <a:lstStyle>
            <a:lvl1pPr>
              <a:defRPr smtClean="0"/>
            </a:lvl1pPr>
          </a:lstStyle>
          <a:p>
            <a:pPr>
              <a:defRPr/>
            </a:pPr>
            <a:fld id="{CB0DAFCB-6967-4852-93FC-956E6E4CEF71}" type="slidenum">
              <a:rPr lang="en-US" altLang="en-US"/>
              <a:pPr>
                <a:defRPr/>
              </a:pPr>
              <a:t>‹#›</a:t>
            </a:fld>
            <a:endParaRPr lang="en-US" altLang="en-US"/>
          </a:p>
        </p:txBody>
      </p:sp>
    </p:spTree>
    <p:extLst>
      <p:ext uri="{BB962C8B-B14F-4D97-AF65-F5344CB8AC3E}">
        <p14:creationId xmlns:p14="http://schemas.microsoft.com/office/powerpoint/2010/main" val="142236469"/>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BAEF7900-3B55-4F5C-9F97-7B31E385A175}" type="datetimeFigureOut">
              <a:rPr lang="en-US"/>
              <a:pPr>
                <a:defRPr/>
              </a:pPr>
              <a:t>9/18/2017</a:t>
            </a:fld>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C30338F1-046D-44D1-B291-6CB514497116}" type="slidenum">
              <a:rPr lang="en-US" altLang="en-US"/>
              <a:pPr>
                <a:defRPr/>
              </a:pPr>
              <a:t>‹#›</a:t>
            </a:fld>
            <a:endParaRPr lang="en-US" altLang="en-US"/>
          </a:p>
        </p:txBody>
      </p:sp>
    </p:spTree>
    <p:extLst>
      <p:ext uri="{BB962C8B-B14F-4D97-AF65-F5344CB8AC3E}">
        <p14:creationId xmlns:p14="http://schemas.microsoft.com/office/powerpoint/2010/main" val="62200038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fld id="{1E7E1FB2-B098-4183-ACE9-14B5FCA637EF}" type="datetimeFigureOut">
              <a:rPr lang="en-US"/>
              <a:pPr>
                <a:defRPr/>
              </a:pPr>
              <a:t>9/18/2017</a:t>
            </a:fld>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smtClean="0"/>
            </a:lvl1pPr>
          </a:lstStyle>
          <a:p>
            <a:pPr>
              <a:defRPr/>
            </a:pPr>
            <a:fld id="{32120759-2959-486B-809A-B151022286BD}" type="slidenum">
              <a:rPr lang="en-US" altLang="en-US"/>
              <a:pPr>
                <a:defRPr/>
              </a:pPr>
              <a:t>‹#›</a:t>
            </a:fld>
            <a:endParaRPr lang="en-US" altLang="en-US"/>
          </a:p>
        </p:txBody>
      </p:sp>
    </p:spTree>
    <p:extLst>
      <p:ext uri="{BB962C8B-B14F-4D97-AF65-F5344CB8AC3E}">
        <p14:creationId xmlns:p14="http://schemas.microsoft.com/office/powerpoint/2010/main" val="2428963366"/>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1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22860B26-766E-45C4-88FB-393D4FBE8D92}" type="datetimeFigureOut">
              <a:rPr lang="en-US"/>
              <a:pPr>
                <a:defRPr/>
              </a:pPr>
              <a:t>9/18/2017</a:t>
            </a:fld>
            <a:endParaRPr 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p>
        </p:txBody>
      </p:sp>
      <p:sp>
        <p:nvSpPr>
          <p:cNvPr id="13" name="Slide Number Placeholder 6"/>
          <p:cNvSpPr>
            <a:spLocks noGrp="1"/>
          </p:cNvSpPr>
          <p:nvPr>
            <p:ph type="sldNum" sz="quarter" idx="12"/>
          </p:nvPr>
        </p:nvSpPr>
        <p:spPr/>
        <p:txBody>
          <a:bodyPr/>
          <a:lstStyle>
            <a:lvl1pPr>
              <a:defRPr smtClean="0"/>
            </a:lvl1pPr>
          </a:lstStyle>
          <a:p>
            <a:pPr>
              <a:defRPr/>
            </a:pPr>
            <a:fld id="{F269BC7F-4C8B-4DEF-A5BF-B6B391A008FE}" type="slidenum">
              <a:rPr lang="en-US" altLang="en-US"/>
              <a:pPr>
                <a:defRPr/>
              </a:pPr>
              <a:t>‹#›</a:t>
            </a:fld>
            <a:endParaRPr lang="en-US" altLang="en-US"/>
          </a:p>
        </p:txBody>
      </p:sp>
    </p:spTree>
    <p:extLst>
      <p:ext uri="{BB962C8B-B14F-4D97-AF65-F5344CB8AC3E}">
        <p14:creationId xmlns:p14="http://schemas.microsoft.com/office/powerpoint/2010/main" val="3956406611"/>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7DCBCCAA-182A-4E1F-B745-3D4AE39B7E39}" type="datetimeFigureOut">
              <a:rPr lang="en-US"/>
              <a:pPr>
                <a:defRPr/>
              </a:pPr>
              <a:t>9/18/2017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221F2E5A-E7F2-4E4B-9943-5D789F162B56}" type="slidenum">
              <a:rPr lang="en-US" altLang="en-US"/>
              <a:pPr>
                <a:defRPr/>
              </a:pPr>
              <a:t>‹#›</a:t>
            </a:fld>
            <a:endParaRPr lang="en-US" altLang="en-US"/>
          </a:p>
        </p:txBody>
      </p:sp>
    </p:spTree>
    <p:extLst>
      <p:ext uri="{BB962C8B-B14F-4D97-AF65-F5344CB8AC3E}">
        <p14:creationId xmlns:p14="http://schemas.microsoft.com/office/powerpoint/2010/main" val="2813252622"/>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52509F8C-9D75-41EB-BDED-0FE6E2DA29FB}" type="datetimeFigureOut">
              <a:rPr lang="en-US"/>
              <a:pPr>
                <a:defRPr/>
              </a:pPr>
              <a:t>9/18/2017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AF5CCBD8-0C1F-49D8-A2EF-B74E49AF5089}" type="slidenum">
              <a:rPr lang="en-US" altLang="en-US"/>
              <a:pPr>
                <a:defRPr/>
              </a:pPr>
              <a:t>‹#›</a:t>
            </a:fld>
            <a:endParaRPr lang="en-US" altLang="en-US"/>
          </a:p>
        </p:txBody>
      </p:sp>
    </p:spTree>
    <p:extLst>
      <p:ext uri="{BB962C8B-B14F-4D97-AF65-F5344CB8AC3E}">
        <p14:creationId xmlns:p14="http://schemas.microsoft.com/office/powerpoint/2010/main" val="337514212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fld id="{F3852BED-86D2-44F7-94D9-C05D126A0496}" type="datetimeFigureOut">
              <a:rPr lang="en-US"/>
              <a:pPr>
                <a:defRPr/>
              </a:pPr>
              <a:t>9/18/2017</a:t>
            </a:fld>
            <a:endParaRPr 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endParaRPr 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smtClean="0"/>
            </a:lvl1pPr>
          </a:lstStyle>
          <a:p>
            <a:pPr>
              <a:defRPr/>
            </a:pPr>
            <a:fld id="{CE77FB2C-CC9D-4A9F-9BC5-18094B69A9BF}" type="slidenum">
              <a:rPr lang="en-US" altLang="en-US"/>
              <a:pPr>
                <a:defRPr/>
              </a:pPr>
              <a:t>‹#›</a:t>
            </a:fld>
            <a:endParaRPr lang="en-US" altLang="en-US"/>
          </a:p>
        </p:txBody>
      </p:sp>
    </p:spTree>
    <p:extLst>
      <p:ext uri="{BB962C8B-B14F-4D97-AF65-F5344CB8AC3E}">
        <p14:creationId xmlns:p14="http://schemas.microsoft.com/office/powerpoint/2010/main" val="38783592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dissolve/>
  </p:transition>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erhmslcHvaw&amp;index=2&amp;list=PLglqvEPa2aouctah5-t1-a5GmPIEYm1Jm" TargetMode="External"/><Relationship Id="rId2" Type="http://schemas.openxmlformats.org/officeDocument/2006/relationships/hyperlink" Target="https://www.youtube.com/watch?v=QKSvu3mj-14&amp;list=PLglqvEPa2aouctah5-t1-a5GmPIEYm1J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vGazyH6fQQ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moodle.swanseamet.uwtsd.ac.uk/mod/url/view.php?id=59263" TargetMode="External"/><Relationship Id="rId2" Type="http://schemas.openxmlformats.org/officeDocument/2006/relationships/hyperlink" Target="http://moodle.swanseamet.uwtsd.ac.uk/mod/url/view.php?id=5926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0" y="428365"/>
            <a:ext cx="9144000" cy="902028"/>
          </a:xfrm>
        </p:spPr>
        <p:txBody>
          <a:bodyPr>
            <a:noAutofit/>
          </a:bodyPr>
          <a:lstStyle/>
          <a:p>
            <a:pPr algn="ctr" eaLnBrk="1" fontAlgn="auto" hangingPunct="1">
              <a:spcAft>
                <a:spcPts val="0"/>
              </a:spcAft>
              <a:defRPr/>
            </a:pPr>
            <a:r>
              <a:rPr lang="en-GB" sz="5400" dirty="0">
                <a:solidFill>
                  <a:schemeClr val="tx1"/>
                </a:solidFill>
                <a:effectLst/>
                <a:latin typeface="Times New Roman" panose="02020603050405020304" pitchFamily="18" charset="0"/>
                <a:cs typeface="Times New Roman" panose="02020603050405020304" pitchFamily="18" charset="0"/>
              </a:rPr>
              <a:t>Experimental Psychology</a:t>
            </a:r>
            <a:endParaRPr lang="en-US" sz="5400" dirty="0">
              <a:solidFill>
                <a:schemeClr val="tx1"/>
              </a:solidFill>
              <a:effectLst/>
              <a:latin typeface="Times New Roman" panose="02020603050405020304" pitchFamily="18" charset="0"/>
              <a:cs typeface="Times New Roman" panose="02020603050405020304" pitchFamily="18" charset="0"/>
            </a:endParaRPr>
          </a:p>
        </p:txBody>
      </p:sp>
      <p:sp>
        <p:nvSpPr>
          <p:cNvPr id="10243" name="Subtitle 2"/>
          <p:cNvSpPr>
            <a:spLocks noGrp="1"/>
          </p:cNvSpPr>
          <p:nvPr>
            <p:ph type="subTitle" idx="1"/>
          </p:nvPr>
        </p:nvSpPr>
        <p:spPr>
          <a:xfrm>
            <a:off x="296561" y="1771136"/>
            <a:ext cx="8592065" cy="2990335"/>
          </a:xfrm>
        </p:spPr>
        <p:txBody>
          <a:bodyPr/>
          <a:lstStyle/>
          <a:p>
            <a:pPr marR="0" algn="ctr" eaLnBrk="1" hangingPunct="1">
              <a:lnSpc>
                <a:spcPct val="80000"/>
              </a:lnSpc>
              <a:buFont typeface="Arial" panose="020B0604020202020204" pitchFamily="34" charset="0"/>
              <a:buNone/>
            </a:pPr>
            <a:r>
              <a:rPr lang="en-GB" altLang="en-US" sz="4400" dirty="0" smtClean="0">
                <a:solidFill>
                  <a:schemeClr val="tx1"/>
                </a:solidFill>
                <a:latin typeface="Times New Roman" panose="02020603050405020304" pitchFamily="18" charset="0"/>
                <a:cs typeface="Times New Roman" panose="02020603050405020304" pitchFamily="18" charset="0"/>
              </a:rPr>
              <a:t>Lecture 5: The </a:t>
            </a:r>
            <a:r>
              <a:rPr lang="en-GB" altLang="en-US" sz="4400" dirty="0">
                <a:solidFill>
                  <a:schemeClr val="tx1"/>
                </a:solidFill>
                <a:latin typeface="Times New Roman" panose="02020603050405020304" pitchFamily="18" charset="0"/>
                <a:cs typeface="Times New Roman" panose="02020603050405020304" pitchFamily="18" charset="0"/>
              </a:rPr>
              <a:t>Demise of Behaviourism</a:t>
            </a:r>
          </a:p>
          <a:p>
            <a:pPr marR="0" algn="ctr" eaLnBrk="1" hangingPunct="1">
              <a:lnSpc>
                <a:spcPct val="80000"/>
              </a:lnSpc>
            </a:pPr>
            <a:endParaRPr lang="en-GB" altLang="en-US" sz="1600" dirty="0">
              <a:solidFill>
                <a:schemeClr val="tx1"/>
              </a:solidFill>
              <a:latin typeface="Times New Roman" panose="02020603050405020304" pitchFamily="18" charset="0"/>
              <a:cs typeface="Times New Roman" panose="02020603050405020304" pitchFamily="18" charset="0"/>
            </a:endParaRPr>
          </a:p>
          <a:p>
            <a:pPr marR="0" algn="ctr" eaLnBrk="1" hangingPunct="1">
              <a:lnSpc>
                <a:spcPct val="80000"/>
              </a:lnSpc>
            </a:pPr>
            <a:endParaRPr lang="en-GB" altLang="en-US" sz="4000" dirty="0">
              <a:solidFill>
                <a:schemeClr val="tx1"/>
              </a:solidFill>
              <a:latin typeface="Times New Roman" panose="02020603050405020304" pitchFamily="18" charset="0"/>
              <a:cs typeface="Times New Roman" panose="02020603050405020304" pitchFamily="18" charset="0"/>
            </a:endParaRPr>
          </a:p>
          <a:p>
            <a:pPr marR="0" algn="ctr" eaLnBrk="1" hangingPunct="1">
              <a:lnSpc>
                <a:spcPct val="80000"/>
              </a:lnSpc>
            </a:pPr>
            <a:r>
              <a:rPr lang="en-GB" altLang="en-US" sz="4000" dirty="0" err="1">
                <a:solidFill>
                  <a:schemeClr val="tx1"/>
                </a:solidFill>
                <a:latin typeface="Times New Roman" panose="02020603050405020304" pitchFamily="18" charset="0"/>
                <a:cs typeface="Times New Roman" panose="02020603050405020304" pitchFamily="18" charset="0"/>
              </a:rPr>
              <a:t>Dr.</a:t>
            </a:r>
            <a:r>
              <a:rPr lang="en-GB" altLang="en-US" sz="4000" dirty="0">
                <a:solidFill>
                  <a:schemeClr val="tx1"/>
                </a:solidFill>
                <a:latin typeface="Times New Roman" panose="02020603050405020304" pitchFamily="18" charset="0"/>
                <a:cs typeface="Times New Roman" panose="02020603050405020304" pitchFamily="18" charset="0"/>
              </a:rPr>
              <a:t> Kate Williams </a:t>
            </a:r>
          </a:p>
          <a:p>
            <a:pPr marR="0" algn="ctr" eaLnBrk="1" hangingPunct="1">
              <a:lnSpc>
                <a:spcPct val="80000"/>
              </a:lnSpc>
              <a:buFont typeface="Arial" panose="020B0604020202020204" pitchFamily="34" charset="0"/>
              <a:buNone/>
            </a:pPr>
            <a:endParaRPr lang="en-GB" altLang="en-US" sz="4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027376"/>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504391"/>
            <a:ext cx="9144000" cy="6156182"/>
          </a:xfrm>
        </p:spPr>
        <p:txBody>
          <a:bodyPr/>
          <a:lstStyle/>
          <a:p>
            <a:r>
              <a:rPr lang="en-GB" sz="2400" dirty="0" smtClean="0">
                <a:latin typeface="Times New Roman" panose="02020603050405020304" pitchFamily="18" charset="0"/>
                <a:cs typeface="Times New Roman" panose="02020603050405020304" pitchFamily="18" charset="0"/>
              </a:rPr>
              <a:t>For animals, their environment usually involves certain events reliably predicting other events – through this they learn how to behave in future in response to previous associations – e.g., avoiding food that makes them ill.</a:t>
            </a:r>
          </a:p>
          <a:p>
            <a:r>
              <a:rPr lang="en-GB" sz="2400" dirty="0" smtClean="0">
                <a:latin typeface="Times New Roman" panose="02020603050405020304" pitchFamily="18" charset="0"/>
                <a:cs typeface="Times New Roman" panose="02020603050405020304" pitchFamily="18" charset="0"/>
              </a:rPr>
              <a:t>Their ability to do this in an ever changing world is achieved through associative learning – so if we can understand the mechanisms behind this process then we can use it to explain behaviour.</a:t>
            </a:r>
          </a:p>
          <a:p>
            <a:r>
              <a:rPr lang="en-GB" sz="2400" dirty="0" smtClean="0">
                <a:latin typeface="Times New Roman" panose="02020603050405020304" pitchFamily="18" charset="0"/>
                <a:cs typeface="Times New Roman" panose="02020603050405020304" pitchFamily="18" charset="0"/>
              </a:rPr>
              <a:t>Excitatory conditioning: the CS serves as a signal for the occurrence of the US.</a:t>
            </a:r>
          </a:p>
          <a:p>
            <a:r>
              <a:rPr lang="en-GB" sz="2400" dirty="0" smtClean="0">
                <a:latin typeface="Times New Roman" panose="02020603050405020304" pitchFamily="18" charset="0"/>
                <a:cs typeface="Times New Roman" panose="02020603050405020304" pitchFamily="18" charset="0"/>
              </a:rPr>
              <a:t>Inhibitory conditioning: the CS indicates the omission of the US</a:t>
            </a:r>
          </a:p>
          <a:p>
            <a:r>
              <a:rPr lang="en-GB" sz="2400" dirty="0" smtClean="0">
                <a:latin typeface="Times New Roman" panose="02020603050405020304" pitchFamily="18" charset="0"/>
                <a:cs typeface="Times New Roman" panose="02020603050405020304" pitchFamily="18" charset="0"/>
              </a:rPr>
              <a:t>Conditioning techniques = E.g., Eye-blink, AutoShaping, conditioned suppression, Taste-aversion conditioning.</a:t>
            </a:r>
          </a:p>
          <a:p>
            <a:r>
              <a:rPr lang="en-GB" sz="2400" dirty="0" smtClean="0">
                <a:latin typeface="Times New Roman" panose="02020603050405020304" pitchFamily="18" charset="0"/>
                <a:cs typeface="Times New Roman" panose="02020603050405020304" pitchFamily="18" charset="0"/>
              </a:rPr>
              <a:t>Development of neural model of excitatory learning: </a:t>
            </a:r>
            <a:r>
              <a:rPr lang="en-GB" sz="2400" i="1" dirty="0" err="1" smtClean="0">
                <a:latin typeface="Times New Roman" panose="02020603050405020304" pitchFamily="18" charset="0"/>
                <a:cs typeface="Times New Roman" panose="02020603050405020304" pitchFamily="18" charset="0"/>
              </a:rPr>
              <a:t>Aplysia</a:t>
            </a:r>
            <a:r>
              <a:rPr lang="en-GB" sz="2400" i="1" dirty="0" smtClean="0">
                <a:latin typeface="Times New Roman" panose="02020603050405020304" pitchFamily="18" charset="0"/>
                <a:cs typeface="Times New Roman" panose="02020603050405020304" pitchFamily="18" charset="0"/>
              </a:rPr>
              <a:t> </a:t>
            </a:r>
          </a:p>
          <a:p>
            <a:r>
              <a:rPr lang="en-GB" sz="2400" dirty="0" smtClean="0">
                <a:latin typeface="Times New Roman" panose="02020603050405020304" pitchFamily="18" charset="0"/>
                <a:cs typeface="Times New Roman" panose="02020603050405020304" pitchFamily="18" charset="0"/>
              </a:rPr>
              <a:t>Memory model for associative learning </a:t>
            </a:r>
          </a:p>
          <a:p>
            <a:endParaRPr lang="en-GB"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56427"/>
            <a:ext cx="8229600" cy="504682"/>
          </a:xfrm>
        </p:spPr>
        <p:txBody>
          <a:bodyPr>
            <a:normAutofit fontScale="90000"/>
          </a:bodyPr>
          <a:lstStyle/>
          <a:p>
            <a:pPr algn="ctr"/>
            <a:r>
              <a:rPr lang="en-GB" sz="3600" dirty="0" smtClean="0"/>
              <a:t>Learning in animals</a:t>
            </a:r>
            <a:endParaRPr lang="en-GB" sz="3600" dirty="0"/>
          </a:p>
        </p:txBody>
      </p:sp>
    </p:spTree>
    <p:extLst>
      <p:ext uri="{BB962C8B-B14F-4D97-AF65-F5344CB8AC3E}">
        <p14:creationId xmlns:p14="http://schemas.microsoft.com/office/powerpoint/2010/main" val="18205857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16970"/>
            <a:ext cx="9144000" cy="5361711"/>
          </a:xfrm>
        </p:spPr>
        <p:txBody>
          <a:bodyPr/>
          <a:lstStyle/>
          <a:p>
            <a:r>
              <a:rPr lang="en-GB" sz="2800" dirty="0" smtClean="0">
                <a:latin typeface="Times New Roman" panose="02020603050405020304" pitchFamily="18" charset="0"/>
                <a:cs typeface="Times New Roman" panose="02020603050405020304" pitchFamily="18" charset="0"/>
              </a:rPr>
              <a:t>Stimulus-Stimulus learning:</a:t>
            </a:r>
          </a:p>
          <a:p>
            <a:pPr lvl="1"/>
            <a:r>
              <a:rPr lang="en-GB" sz="2400" dirty="0" smtClean="0">
                <a:latin typeface="Times New Roman" panose="02020603050405020304" pitchFamily="18" charset="0"/>
                <a:cs typeface="Times New Roman" panose="02020603050405020304" pitchFamily="18" charset="0"/>
              </a:rPr>
              <a:t>Serial conditioning</a:t>
            </a:r>
          </a:p>
          <a:p>
            <a:pPr lvl="1"/>
            <a:r>
              <a:rPr lang="en-GB" sz="2400" dirty="0" smtClean="0">
                <a:latin typeface="Times New Roman" panose="02020603050405020304" pitchFamily="18" charset="0"/>
                <a:cs typeface="Times New Roman" panose="02020603050405020304" pitchFamily="18" charset="0"/>
              </a:rPr>
              <a:t>Sensory preconditioning</a:t>
            </a:r>
          </a:p>
          <a:p>
            <a:pPr lvl="1"/>
            <a:r>
              <a:rPr lang="en-GB" sz="2400" dirty="0" smtClean="0">
                <a:latin typeface="Times New Roman" panose="02020603050405020304" pitchFamily="18" charset="0"/>
                <a:cs typeface="Times New Roman" panose="02020603050405020304" pitchFamily="18" charset="0"/>
              </a:rPr>
              <a:t>Second-order conditioning</a:t>
            </a:r>
          </a:p>
          <a:p>
            <a:pPr lvl="1"/>
            <a:endParaRPr lang="en-GB" sz="2400" dirty="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The nature of Unconditioned Stimulus representations:</a:t>
            </a:r>
          </a:p>
          <a:p>
            <a:pPr lvl="1"/>
            <a:r>
              <a:rPr lang="en-GB" sz="2400" dirty="0" smtClean="0">
                <a:latin typeface="Times New Roman" panose="02020603050405020304" pitchFamily="18" charset="0"/>
                <a:cs typeface="Times New Roman" panose="02020603050405020304" pitchFamily="18" charset="0"/>
              </a:rPr>
              <a:t>Conditioned excitation</a:t>
            </a:r>
          </a:p>
          <a:p>
            <a:pPr lvl="1"/>
            <a:r>
              <a:rPr lang="en-GB" sz="2400" dirty="0" smtClean="0">
                <a:latin typeface="Times New Roman" panose="02020603050405020304" pitchFamily="18" charset="0"/>
                <a:cs typeface="Times New Roman" panose="02020603050405020304" pitchFamily="18" charset="0"/>
              </a:rPr>
              <a:t>Conditioned Inhibition</a:t>
            </a:r>
          </a:p>
          <a:p>
            <a:pPr lvl="1"/>
            <a:endParaRPr lang="en-GB" sz="2400" dirty="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The performance of the Conditioned response</a:t>
            </a:r>
          </a:p>
          <a:p>
            <a:pPr lvl="1"/>
            <a:r>
              <a:rPr lang="en-GB" sz="2400" dirty="0" smtClean="0">
                <a:latin typeface="Times New Roman" panose="02020603050405020304" pitchFamily="18" charset="0"/>
                <a:cs typeface="Times New Roman" panose="02020603050405020304" pitchFamily="18" charset="0"/>
              </a:rPr>
              <a:t>Influence of the unconditioned stimulus on the conditioned response</a:t>
            </a:r>
          </a:p>
          <a:p>
            <a:pPr lvl="1"/>
            <a:r>
              <a:rPr lang="en-GB" sz="2400" dirty="0" smtClean="0">
                <a:latin typeface="Times New Roman" panose="02020603050405020304" pitchFamily="18" charset="0"/>
                <a:cs typeface="Times New Roman" panose="02020603050405020304" pitchFamily="18" charset="0"/>
              </a:rPr>
              <a:t>Influence of the conditioned stimulus on the conditioned response</a:t>
            </a:r>
          </a:p>
          <a:p>
            <a:pPr lvl="1"/>
            <a:endParaRPr lang="en-GB"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66818"/>
            <a:ext cx="8229600" cy="650153"/>
          </a:xfrm>
        </p:spPr>
        <p:txBody>
          <a:bodyPr>
            <a:normAutofit/>
          </a:bodyPr>
          <a:lstStyle/>
          <a:p>
            <a:pPr algn="ctr"/>
            <a:r>
              <a:rPr lang="en-GB" sz="3200" dirty="0" smtClean="0"/>
              <a:t>Learning in animals</a:t>
            </a:r>
            <a:endParaRPr lang="en-GB" sz="3200" dirty="0"/>
          </a:p>
        </p:txBody>
      </p:sp>
    </p:spTree>
    <p:extLst>
      <p:ext uri="{BB962C8B-B14F-4D97-AF65-F5344CB8AC3E}">
        <p14:creationId xmlns:p14="http://schemas.microsoft.com/office/powerpoint/2010/main" val="348174545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0" dur="500"/>
                                        <p:tgtEl>
                                          <p:spTgt spid="2">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3" dur="500"/>
                                        <p:tgtEl>
                                          <p:spTgt spid="2">
                                            <p:txEl>
                                              <p:pRg st="2" end="2"/>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6" dur="500"/>
                                        <p:tgtEl>
                                          <p:spTgt spid="2">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1" dur="500"/>
                                        <p:tgtEl>
                                          <p:spTgt spid="2">
                                            <p:txEl>
                                              <p:pRg st="5" end="5"/>
                                            </p:txEl>
                                          </p:spTgt>
                                        </p:tgtEl>
                                      </p:cBhvr>
                                    </p:animEffect>
                                  </p:childTnLst>
                                </p:cTn>
                              </p:par>
                              <p:par>
                                <p:cTn id="22" presetID="14" presetClass="entr" presetSubtype="10" fill="hold" nodeType="withEffect">
                                  <p:stCondLst>
                                    <p:cond delay="0"/>
                                  </p:stCondLst>
                                  <p:childTnLst>
                                    <p:set>
                                      <p:cBhvr>
                                        <p:cTn id="23"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4" dur="500"/>
                                        <p:tgtEl>
                                          <p:spTgt spid="2">
                                            <p:txEl>
                                              <p:pRg st="6" end="6"/>
                                            </p:txEl>
                                          </p:spTgt>
                                        </p:tgtEl>
                                      </p:cBhvr>
                                    </p:animEffect>
                                  </p:childTnLst>
                                </p:cTn>
                              </p:par>
                              <p:par>
                                <p:cTn id="25" presetID="14" presetClass="entr" presetSubtype="10"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randombar(horizontal)">
                                      <p:cBhvr>
                                        <p:cTn id="27" dur="500"/>
                                        <p:tgtEl>
                                          <p:spTgt spid="2">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9" end="9"/>
                                            </p:txEl>
                                          </p:spTgt>
                                        </p:tgtEl>
                                        <p:attrNameLst>
                                          <p:attrName>style.visibility</p:attrName>
                                        </p:attrNameLst>
                                      </p:cBhvr>
                                      <p:to>
                                        <p:strVal val="visible"/>
                                      </p:to>
                                    </p:set>
                                    <p:animEffect transition="in" filter="randombar(horizontal)">
                                      <p:cBhvr>
                                        <p:cTn id="32" dur="500"/>
                                        <p:tgtEl>
                                          <p:spTgt spid="2">
                                            <p:txEl>
                                              <p:pRg st="9" end="9"/>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35" dur="500"/>
                                        <p:tgtEl>
                                          <p:spTgt spid="2">
                                            <p:txEl>
                                              <p:pRg st="10" end="10"/>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2">
                                            <p:txEl>
                                              <p:pRg st="11" end="11"/>
                                            </p:txEl>
                                          </p:spTgt>
                                        </p:tgtEl>
                                        <p:attrNameLst>
                                          <p:attrName>style.visibility</p:attrName>
                                        </p:attrNameLst>
                                      </p:cBhvr>
                                      <p:to>
                                        <p:strVal val="visible"/>
                                      </p:to>
                                    </p:set>
                                    <p:animEffect transition="in" filter="randombar(horizontal)">
                                      <p:cBhvr>
                                        <p:cTn id="38" dur="500"/>
                                        <p:tgtEl>
                                          <p:spTgt spid="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3517" y="1220210"/>
            <a:ext cx="8967355" cy="4786890"/>
          </a:xfrm>
        </p:spPr>
        <p:txBody>
          <a:bodyPr/>
          <a:lstStyle/>
          <a:p>
            <a:pPr marL="136525" indent="0">
              <a:buNone/>
            </a:pPr>
            <a:r>
              <a:rPr lang="en-GB" sz="2800" dirty="0" err="1"/>
              <a:t>Drs.</a:t>
            </a:r>
            <a:r>
              <a:rPr lang="en-GB" sz="2800" dirty="0"/>
              <a:t> Robert Epstein &amp; BF Skinner with </a:t>
            </a:r>
            <a:r>
              <a:rPr lang="en-GB" sz="2800" dirty="0" smtClean="0"/>
              <a:t>Pigeons-</a:t>
            </a:r>
          </a:p>
          <a:p>
            <a:pPr marL="136525" indent="0">
              <a:buNone/>
            </a:pPr>
            <a:endParaRPr lang="en-GB" sz="2800" dirty="0"/>
          </a:p>
          <a:p>
            <a:pPr marL="136525" indent="0">
              <a:buNone/>
            </a:pPr>
            <a:r>
              <a:rPr lang="en-GB" sz="2800" dirty="0" smtClean="0"/>
              <a:t>Part </a:t>
            </a:r>
            <a:r>
              <a:rPr lang="en-GB" sz="2800" dirty="0"/>
              <a:t>1 </a:t>
            </a:r>
            <a:r>
              <a:rPr lang="en-GB" sz="2800" u="sng" dirty="0" smtClean="0">
                <a:hlinkClick r:id="rId2"/>
              </a:rPr>
              <a:t>https</a:t>
            </a:r>
            <a:r>
              <a:rPr lang="en-GB" sz="2800" u="sng" dirty="0">
                <a:hlinkClick r:id="rId2"/>
              </a:rPr>
              <a:t>://www.youtube.com/watch?v=QKSvu3mj-14&amp;list=PLglqvEPa2aouctah5-t1-a5GmPIEYm1Jm</a:t>
            </a:r>
            <a:r>
              <a:rPr lang="en-GB" sz="2800" dirty="0"/>
              <a:t> </a:t>
            </a:r>
            <a:endParaRPr lang="en-GB" sz="2400" dirty="0"/>
          </a:p>
          <a:p>
            <a:pPr marL="109537" indent="0">
              <a:buNone/>
            </a:pPr>
            <a:endParaRPr lang="en-GB" sz="2800" dirty="0" smtClean="0"/>
          </a:p>
          <a:p>
            <a:pPr marL="109537" indent="0">
              <a:buNone/>
            </a:pPr>
            <a:r>
              <a:rPr lang="en-GB" sz="2800" dirty="0" smtClean="0"/>
              <a:t>Part </a:t>
            </a:r>
            <a:r>
              <a:rPr lang="en-GB" sz="2800" dirty="0"/>
              <a:t>2 </a:t>
            </a:r>
            <a:r>
              <a:rPr lang="en-GB" sz="2800" u="sng" dirty="0" smtClean="0">
                <a:hlinkClick r:id="rId3"/>
              </a:rPr>
              <a:t>https</a:t>
            </a:r>
            <a:r>
              <a:rPr lang="en-GB" sz="2800" u="sng" dirty="0">
                <a:hlinkClick r:id="rId3"/>
              </a:rPr>
              <a:t>://www.youtube.com/watch?v=erhmslcHvaw&amp;index=2&amp;list=PLglqvEPa2aouctah5-t1-a5GmPIEYm1Jm</a:t>
            </a:r>
            <a:r>
              <a:rPr lang="en-GB" sz="2800" dirty="0"/>
              <a:t> </a:t>
            </a:r>
            <a:endParaRPr lang="en-GB" sz="2400" dirty="0"/>
          </a:p>
          <a:p>
            <a:endParaRPr lang="en-GB" dirty="0"/>
          </a:p>
        </p:txBody>
      </p:sp>
      <p:sp>
        <p:nvSpPr>
          <p:cNvPr id="3" name="Title 2"/>
          <p:cNvSpPr>
            <a:spLocks noGrp="1"/>
          </p:cNvSpPr>
          <p:nvPr>
            <p:ph type="title"/>
          </p:nvPr>
        </p:nvSpPr>
        <p:spPr>
          <a:xfrm>
            <a:off x="462394" y="77210"/>
            <a:ext cx="8229600" cy="1143000"/>
          </a:xfrm>
        </p:spPr>
        <p:txBody>
          <a:bodyPr/>
          <a:lstStyle/>
          <a:p>
            <a:pPr algn="ctr"/>
            <a:r>
              <a:rPr lang="en-GB" dirty="0" smtClean="0"/>
              <a:t>Learning in animals</a:t>
            </a:r>
            <a:endParaRPr lang="en-GB" dirty="0"/>
          </a:p>
        </p:txBody>
      </p:sp>
    </p:spTree>
    <p:extLst>
      <p:ext uri="{BB962C8B-B14F-4D97-AF65-F5344CB8AC3E}">
        <p14:creationId xmlns:p14="http://schemas.microsoft.com/office/powerpoint/2010/main" val="3626922506"/>
      </p:ext>
    </p:extLst>
  </p:cSld>
  <p:clrMapOvr>
    <a:masterClrMapping/>
  </p:clrMapOvr>
  <p:transition>
    <p:dissolv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452436"/>
            <a:ext cx="9144000" cy="5761328"/>
          </a:xfrm>
        </p:spPr>
        <p:txBody>
          <a:bodyPr/>
          <a:lstStyle/>
          <a:p>
            <a:r>
              <a:rPr lang="en-GB" sz="2400" dirty="0" smtClean="0">
                <a:latin typeface="Times New Roman" panose="02020603050405020304" pitchFamily="18" charset="0"/>
                <a:cs typeface="Times New Roman" panose="02020603050405020304" pitchFamily="18" charset="0"/>
              </a:rPr>
              <a:t>Proposed a highly detailed mathematical model of behaviour based on his conditioning work with rats.</a:t>
            </a:r>
          </a:p>
          <a:p>
            <a:r>
              <a:rPr lang="en-GB" sz="2400" dirty="0" smtClean="0">
                <a:latin typeface="Times New Roman" panose="02020603050405020304" pitchFamily="18" charset="0"/>
                <a:cs typeface="Times New Roman" panose="02020603050405020304" pitchFamily="18" charset="0"/>
              </a:rPr>
              <a:t>His book ‘Principles of behaviour’ (1943) aimed to explain all behaviour – he too believed that behaviour evolved through interaction with the environment, which occurs within a wider frame of reference – the biological adaptation of the organism to the environment.</a:t>
            </a:r>
          </a:p>
          <a:p>
            <a:r>
              <a:rPr lang="en-GB" sz="2400" dirty="0" smtClean="0">
                <a:latin typeface="Times New Roman" panose="02020603050405020304" pitchFamily="18" charset="0"/>
                <a:cs typeface="Times New Roman" panose="02020603050405020304" pitchFamily="18" charset="0"/>
              </a:rPr>
              <a:t>The variable intervening between organism and environment was drive – a bodily need arising from deprivation or desire or another motivational spur.  </a:t>
            </a:r>
          </a:p>
          <a:p>
            <a:r>
              <a:rPr lang="en-GB" sz="2400" dirty="0" smtClean="0">
                <a:latin typeface="Times New Roman" panose="02020603050405020304" pitchFamily="18" charset="0"/>
                <a:cs typeface="Times New Roman" panose="02020603050405020304" pitchFamily="18" charset="0"/>
              </a:rPr>
              <a:t>He was a prominent figure in his day but didn’t really make an impact on Psychology, mainly because his extremely detailed mathematical analyses were based on very few experiments. </a:t>
            </a:r>
          </a:p>
          <a:p>
            <a:pPr lvl="1"/>
            <a:r>
              <a:rPr lang="en-GB" sz="2000" dirty="0" smtClean="0">
                <a:latin typeface="Times New Roman" panose="02020603050405020304" pitchFamily="18" charset="0"/>
                <a:cs typeface="Times New Roman" panose="02020603050405020304" pitchFamily="18" charset="0"/>
              </a:rPr>
              <a:t>Furthermore, the results he did find were generalised well beyond the scope of the    experimental context. </a:t>
            </a:r>
          </a:p>
          <a:p>
            <a:endParaRPr lang="en-GB"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0"/>
            <a:ext cx="8229600" cy="650153"/>
          </a:xfrm>
        </p:spPr>
        <p:txBody>
          <a:bodyPr>
            <a:normAutofit/>
          </a:bodyPr>
          <a:lstStyle/>
          <a:p>
            <a:pPr algn="ctr"/>
            <a:r>
              <a:rPr lang="en-GB" sz="3200" dirty="0" smtClean="0"/>
              <a:t>Clark Leonard Hull</a:t>
            </a:r>
            <a:endParaRPr lang="en-GB" sz="3200" dirty="0"/>
          </a:p>
        </p:txBody>
      </p:sp>
    </p:spTree>
    <p:extLst>
      <p:ext uri="{BB962C8B-B14F-4D97-AF65-F5344CB8AC3E}">
        <p14:creationId xmlns:p14="http://schemas.microsoft.com/office/powerpoint/2010/main" val="66969920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arn(inVertic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arn(inVertic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a:xfrm>
            <a:off x="34925" y="44450"/>
            <a:ext cx="9074150" cy="1655763"/>
          </a:xfrm>
        </p:spPr>
        <p:txBody>
          <a:bodyPr/>
          <a:lstStyle/>
          <a:p>
            <a:r>
              <a:rPr lang="en-GB" altLang="en-US" sz="2400" smtClean="0">
                <a:latin typeface="Times New Roman" panose="02020603050405020304" pitchFamily="18" charset="0"/>
                <a:cs typeface="Times New Roman" panose="02020603050405020304" pitchFamily="18" charset="0"/>
              </a:rPr>
              <a:t>Consequences of a behaviour determine whether it will be more or less likely to occur</a:t>
            </a:r>
          </a:p>
          <a:p>
            <a:pPr lvl="1"/>
            <a:r>
              <a:rPr lang="en-GB" altLang="en-US" sz="2000" smtClean="0">
                <a:latin typeface="Times New Roman" panose="02020603050405020304" pitchFamily="18" charset="0"/>
                <a:cs typeface="Times New Roman" panose="02020603050405020304" pitchFamily="18" charset="0"/>
              </a:rPr>
              <a:t>Positive and negative reward</a:t>
            </a:r>
          </a:p>
          <a:p>
            <a:pPr lvl="1"/>
            <a:r>
              <a:rPr lang="en-GB" altLang="en-US" sz="2000" smtClean="0">
                <a:latin typeface="Times New Roman" panose="02020603050405020304" pitchFamily="18" charset="0"/>
                <a:cs typeface="Times New Roman" panose="02020603050405020304" pitchFamily="18" charset="0"/>
              </a:rPr>
              <a:t>Positive and negative punishment</a:t>
            </a:r>
          </a:p>
          <a:p>
            <a:pPr lvl="1"/>
            <a:endParaRPr lang="en-GB" altLang="en-US" sz="2000" smtClean="0">
              <a:latin typeface="Times New Roman" panose="02020603050405020304" pitchFamily="18" charset="0"/>
              <a:cs typeface="Times New Roman" panose="02020603050405020304" pitchFamily="18" charset="0"/>
            </a:endParaRPr>
          </a:p>
        </p:txBody>
      </p:sp>
      <p:pic>
        <p:nvPicPr>
          <p:cNvPr id="29699" name="Picture 3" descr="posneg reinforcement.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557338"/>
            <a:ext cx="9144000"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2233639"/>
      </p:ext>
    </p:extLst>
  </p:cSld>
  <p:clrMapOvr>
    <a:masterClrMapping/>
  </p:clrMapOvr>
  <p:transition>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a:xfrm>
            <a:off x="107950" y="115888"/>
            <a:ext cx="8928100" cy="4525962"/>
          </a:xfrm>
        </p:spPr>
        <p:txBody>
          <a:bodyPr/>
          <a:lstStyle/>
          <a:p>
            <a:pPr>
              <a:defRPr/>
            </a:pPr>
            <a:r>
              <a:rPr lang="en-GB" altLang="en-US" dirty="0" smtClean="0"/>
              <a:t>Pigeon table tennis</a:t>
            </a:r>
          </a:p>
          <a:p>
            <a:pPr lvl="1">
              <a:defRPr/>
            </a:pPr>
            <a:r>
              <a:rPr lang="en-GB" altLang="en-US" dirty="0" smtClean="0"/>
              <a:t>Break down complex behaviours into small components</a:t>
            </a:r>
          </a:p>
          <a:p>
            <a:pPr lvl="2">
              <a:defRPr/>
            </a:pPr>
            <a:r>
              <a:rPr lang="en-GB" altLang="en-US" dirty="0" smtClean="0"/>
              <a:t>Reinforce correct moves</a:t>
            </a:r>
          </a:p>
          <a:p>
            <a:pPr lvl="2">
              <a:defRPr/>
            </a:pPr>
            <a:r>
              <a:rPr lang="en-GB" altLang="en-US" dirty="0" smtClean="0"/>
              <a:t>Do not reinforce incorrect moves</a:t>
            </a:r>
          </a:p>
          <a:p>
            <a:pPr lvl="2">
              <a:defRPr/>
            </a:pPr>
            <a:endParaRPr lang="en-GB" altLang="en-US" dirty="0"/>
          </a:p>
          <a:p>
            <a:pPr marL="630238" lvl="2" indent="0">
              <a:buFont typeface="Wingdings 2" panose="05020102010507070707" pitchFamily="18" charset="2"/>
              <a:buNone/>
              <a:defRPr/>
            </a:pPr>
            <a:endParaRPr lang="en-GB" altLang="en-US" dirty="0"/>
          </a:p>
          <a:p>
            <a:pPr>
              <a:defRPr/>
            </a:pPr>
            <a:r>
              <a:rPr lang="en-GB" altLang="en-US" dirty="0" smtClean="0"/>
              <a:t>‘Free will as an illusion’ (Skinner, 1938)</a:t>
            </a:r>
          </a:p>
          <a:p>
            <a:pPr marL="109537" indent="0">
              <a:buFont typeface="Wingdings 3" panose="05040102010807070707" pitchFamily="18" charset="2"/>
              <a:buNone/>
              <a:defRPr/>
            </a:pPr>
            <a:endParaRPr lang="en-GB" altLang="en-US" dirty="0" smtClean="0"/>
          </a:p>
          <a:p>
            <a:pPr marL="630238" lvl="2" indent="0">
              <a:buFont typeface="Wingdings 2" panose="05020102010507070707" pitchFamily="18" charset="2"/>
              <a:buNone/>
              <a:defRPr/>
            </a:pPr>
            <a:endParaRPr lang="en-GB" altLang="en-US" dirty="0" smtClean="0"/>
          </a:p>
          <a:p>
            <a:pPr lvl="2">
              <a:defRPr/>
            </a:pPr>
            <a:endParaRPr lang="en-GB" altLang="en-US" dirty="0"/>
          </a:p>
          <a:p>
            <a:pPr lvl="1">
              <a:defRPr/>
            </a:pPr>
            <a:r>
              <a:rPr lang="en-GB" altLang="en-US" dirty="0" smtClean="0">
                <a:hlinkClick r:id="rId2"/>
              </a:rPr>
              <a:t>https://www.youtube.com/watch?v=vGazyH6fQQ4</a:t>
            </a:r>
            <a:r>
              <a:rPr lang="en-GB" altLang="en-US" dirty="0" smtClean="0"/>
              <a:t> </a:t>
            </a:r>
          </a:p>
          <a:p>
            <a:pPr>
              <a:defRPr/>
            </a:pPr>
            <a:endParaRPr lang="en-GB" altLang="en-US" dirty="0" smtClean="0"/>
          </a:p>
          <a:p>
            <a:pPr>
              <a:defRPr/>
            </a:pPr>
            <a:endParaRPr lang="en-GB" altLang="en-US" dirty="0" smtClean="0"/>
          </a:p>
          <a:p>
            <a:pPr>
              <a:defRPr/>
            </a:pPr>
            <a:endParaRPr lang="en-GB" altLang="en-US" dirty="0"/>
          </a:p>
        </p:txBody>
      </p:sp>
    </p:spTree>
    <p:extLst>
      <p:ext uri="{BB962C8B-B14F-4D97-AF65-F5344CB8AC3E}">
        <p14:creationId xmlns:p14="http://schemas.microsoft.com/office/powerpoint/2010/main" val="3751713669"/>
      </p:ext>
    </p:extLst>
  </p:cSld>
  <p:clrMapOvr>
    <a:masterClrMapping/>
  </p:clrMapOvr>
  <p:transition>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597911"/>
            <a:ext cx="9144000" cy="4525962"/>
          </a:xfrm>
        </p:spPr>
        <p:txBody>
          <a:bodyPr/>
          <a:lstStyle/>
          <a:p>
            <a:r>
              <a:rPr lang="en-GB" sz="2400" dirty="0" smtClean="0">
                <a:latin typeface="Times New Roman" panose="02020603050405020304" pitchFamily="18" charset="0"/>
                <a:cs typeface="Times New Roman" panose="02020603050405020304" pitchFamily="18" charset="0"/>
              </a:rPr>
              <a:t>So, the instrumental learning was of 3 types:</a:t>
            </a:r>
          </a:p>
          <a:p>
            <a:pPr lvl="1"/>
            <a:r>
              <a:rPr lang="en-GB" sz="2000" dirty="0" smtClean="0">
                <a:latin typeface="Times New Roman" panose="02020603050405020304" pitchFamily="18" charset="0"/>
                <a:cs typeface="Times New Roman" panose="02020603050405020304" pitchFamily="18" charset="0"/>
              </a:rPr>
              <a:t>Positive Reinforcement: pleasant </a:t>
            </a:r>
            <a:r>
              <a:rPr lang="en-GB" sz="2000" dirty="0" err="1" smtClean="0">
                <a:latin typeface="Times New Roman" panose="02020603050405020304" pitchFamily="18" charset="0"/>
                <a:cs typeface="Times New Roman" panose="02020603050405020304" pitchFamily="18" charset="0"/>
              </a:rPr>
              <a:t>reinforcers</a:t>
            </a:r>
            <a:r>
              <a:rPr lang="en-GB" sz="2000" dirty="0" smtClean="0">
                <a:latin typeface="Times New Roman" panose="02020603050405020304" pitchFamily="18" charset="0"/>
                <a:cs typeface="Times New Roman" panose="02020603050405020304" pitchFamily="18" charset="0"/>
              </a:rPr>
              <a:t> </a:t>
            </a:r>
          </a:p>
          <a:p>
            <a:pPr lvl="1"/>
            <a:r>
              <a:rPr lang="en-GB" sz="2000" dirty="0" smtClean="0">
                <a:latin typeface="Times New Roman" panose="02020603050405020304" pitchFamily="18" charset="0"/>
                <a:cs typeface="Times New Roman" panose="02020603050405020304" pitchFamily="18" charset="0"/>
              </a:rPr>
              <a:t>Punishment: negative stimulus is presented when a behaviour occurs</a:t>
            </a:r>
          </a:p>
          <a:p>
            <a:pPr lvl="1"/>
            <a:r>
              <a:rPr lang="en-GB" sz="2000" dirty="0" smtClean="0">
                <a:latin typeface="Times New Roman" panose="02020603050405020304" pitchFamily="18" charset="0"/>
                <a:cs typeface="Times New Roman" panose="02020603050405020304" pitchFamily="18" charset="0"/>
              </a:rPr>
              <a:t>Negative Reinforcement: behaviour performing behaviour which reduces the likelihood of negative stimulation.</a:t>
            </a:r>
          </a:p>
          <a:p>
            <a:pPr lvl="1"/>
            <a:endParaRPr lang="en-GB" sz="2000" dirty="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Reinforcement could also occur according to scheduling:</a:t>
            </a:r>
          </a:p>
          <a:p>
            <a:pPr lvl="1"/>
            <a:r>
              <a:rPr lang="en-GB" sz="2000" dirty="0" smtClean="0">
                <a:latin typeface="Times New Roman" panose="02020603050405020304" pitchFamily="18" charset="0"/>
                <a:cs typeface="Times New Roman" panose="02020603050405020304" pitchFamily="18" charset="0"/>
              </a:rPr>
              <a:t>Fixed interval: Reinforcement only given after a set time</a:t>
            </a:r>
          </a:p>
          <a:p>
            <a:pPr lvl="1"/>
            <a:r>
              <a:rPr lang="en-GB" sz="2000" dirty="0" smtClean="0">
                <a:latin typeface="Times New Roman" panose="02020603050405020304" pitchFamily="18" charset="0"/>
                <a:cs typeface="Times New Roman" panose="02020603050405020304" pitchFamily="18" charset="0"/>
              </a:rPr>
              <a:t>Fixed ratio: Reinforcement only given after a predetermined number of responses</a:t>
            </a:r>
          </a:p>
          <a:p>
            <a:pPr lvl="1"/>
            <a:r>
              <a:rPr lang="en-GB" sz="2000" dirty="0" smtClean="0">
                <a:latin typeface="Times New Roman" panose="02020603050405020304" pitchFamily="18" charset="0"/>
                <a:cs typeface="Times New Roman" panose="02020603050405020304" pitchFamily="18" charset="0"/>
              </a:rPr>
              <a:t>Variable interval: Reinforcement at unpredictable time intervals </a:t>
            </a:r>
          </a:p>
          <a:p>
            <a:pPr lvl="1"/>
            <a:r>
              <a:rPr lang="en-GB" sz="2000" dirty="0" smtClean="0">
                <a:latin typeface="Times New Roman" panose="02020603050405020304" pitchFamily="18" charset="0"/>
                <a:cs typeface="Times New Roman" panose="02020603050405020304" pitchFamily="18" charset="0"/>
              </a:rPr>
              <a:t>Variable ratio: Reinforcement given after an unpredictable number of responses </a:t>
            </a:r>
          </a:p>
        </p:txBody>
      </p:sp>
      <p:sp>
        <p:nvSpPr>
          <p:cNvPr id="3" name="Title 2"/>
          <p:cNvSpPr>
            <a:spLocks noGrp="1"/>
          </p:cNvSpPr>
          <p:nvPr>
            <p:ph type="title"/>
          </p:nvPr>
        </p:nvSpPr>
        <p:spPr>
          <a:xfrm>
            <a:off x="457200" y="77211"/>
            <a:ext cx="8229600" cy="629371"/>
          </a:xfrm>
        </p:spPr>
        <p:txBody>
          <a:bodyPr>
            <a:normAutofit/>
          </a:bodyPr>
          <a:lstStyle/>
          <a:p>
            <a:pPr algn="ctr"/>
            <a:r>
              <a:rPr lang="en-GB" sz="3200" dirty="0" smtClean="0"/>
              <a:t>Skinner</a:t>
            </a:r>
            <a:endParaRPr lang="en-GB" sz="3200" dirty="0"/>
          </a:p>
        </p:txBody>
      </p:sp>
    </p:spTree>
    <p:extLst>
      <p:ext uri="{BB962C8B-B14F-4D97-AF65-F5344CB8AC3E}">
        <p14:creationId xmlns:p14="http://schemas.microsoft.com/office/powerpoint/2010/main" val="427542969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1336" y="440893"/>
            <a:ext cx="8614064" cy="3362180"/>
          </a:xfrm>
        </p:spPr>
        <p:txBody>
          <a:bodyPr>
            <a:normAutofit/>
          </a:bodyPr>
          <a:lstStyle/>
          <a:p>
            <a:pPr algn="ctr"/>
            <a:r>
              <a:rPr lang="en-GB" dirty="0" smtClean="0"/>
              <a:t>What about learning in humans?</a:t>
            </a:r>
            <a:br>
              <a:rPr lang="en-GB" dirty="0" smtClean="0"/>
            </a:br>
            <a:r>
              <a:rPr lang="en-GB" dirty="0"/>
              <a:t/>
            </a:r>
            <a:br>
              <a:rPr lang="en-GB" dirty="0"/>
            </a:br>
            <a:r>
              <a:rPr lang="en-GB" dirty="0" smtClean="0"/>
              <a:t>How are we different to animals?</a:t>
            </a:r>
            <a:endParaRPr lang="en-GB" dirty="0"/>
          </a:p>
        </p:txBody>
      </p:sp>
    </p:spTree>
    <p:extLst>
      <p:ext uri="{BB962C8B-B14F-4D97-AF65-F5344CB8AC3E}">
        <p14:creationId xmlns:p14="http://schemas.microsoft.com/office/powerpoint/2010/main" val="2398785794"/>
      </p:ext>
    </p:extLst>
  </p:cSld>
  <p:clrMapOvr>
    <a:masterClrMapping/>
  </p:clrMapOvr>
  <p:transition>
    <p:dissolv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idx="1"/>
          </p:nvPr>
        </p:nvSpPr>
        <p:spPr>
          <a:xfrm>
            <a:off x="1588" y="463548"/>
            <a:ext cx="9142412" cy="5761038"/>
          </a:xfrm>
        </p:spPr>
        <p:txBody>
          <a:bodyPr/>
          <a:lstStyle/>
          <a:p>
            <a:r>
              <a:rPr lang="en-GB" sz="2400" dirty="0">
                <a:latin typeface="Times New Roman" panose="02020603050405020304" pitchFamily="18" charset="0"/>
                <a:cs typeface="Times New Roman" panose="02020603050405020304" pitchFamily="18" charset="0"/>
              </a:rPr>
              <a:t>His work gave rise to the technology of teaching machines (which have now been replaced by computers), the use of behaviour modification in instructions to those with mental health problems, and in the use of behaviour therapy to treat mental disorders.</a:t>
            </a:r>
          </a:p>
          <a:p>
            <a:r>
              <a:rPr lang="en-GB" altLang="en-US" sz="2400" dirty="0" smtClean="0">
                <a:latin typeface="Times New Roman" panose="02020603050405020304" pitchFamily="18" charset="0"/>
                <a:cs typeface="Times New Roman" panose="02020603050405020304" pitchFamily="18" charset="0"/>
              </a:rPr>
              <a:t>His views on causality and the reinterpretation of ‘mental’ processes was much more subtle than those of Watson. </a:t>
            </a:r>
          </a:p>
          <a:p>
            <a:pPr lvl="1"/>
            <a:r>
              <a:rPr lang="en-GB" altLang="en-US" sz="2000" dirty="0" smtClean="0">
                <a:latin typeface="Times New Roman" panose="02020603050405020304" pitchFamily="18" charset="0"/>
                <a:cs typeface="Times New Roman" panose="02020603050405020304" pitchFamily="18" charset="0"/>
              </a:rPr>
              <a:t>He believes that covert verbal behaviour is often associated with thought, but does not identify the two in the same way as Watson.</a:t>
            </a:r>
          </a:p>
          <a:p>
            <a:r>
              <a:rPr lang="en-GB" altLang="en-US" sz="2400" dirty="0" smtClean="0">
                <a:latin typeface="Times New Roman" panose="02020603050405020304" pitchFamily="18" charset="0"/>
                <a:cs typeface="Times New Roman" panose="02020603050405020304" pitchFamily="18" charset="0"/>
              </a:rPr>
              <a:t>For Watson: verbal behaviour was defined as a particular bodily – muscular habit, learned in the course of being conditioned by experience.</a:t>
            </a:r>
          </a:p>
          <a:p>
            <a:pPr lvl="1"/>
            <a:r>
              <a:rPr lang="en-GB" altLang="en-US" sz="2000" dirty="0" smtClean="0">
                <a:latin typeface="Times New Roman" panose="02020603050405020304" pitchFamily="18" charset="0"/>
                <a:cs typeface="Times New Roman" panose="02020603050405020304" pitchFamily="18" charset="0"/>
              </a:rPr>
              <a:t>Thinking was intrinsically attached to speech, which was attached to the whole vocal apparatus.</a:t>
            </a:r>
          </a:p>
          <a:p>
            <a:r>
              <a:rPr lang="en-GB" altLang="en-US" sz="2400" dirty="0" smtClean="0">
                <a:latin typeface="Times New Roman" panose="02020603050405020304" pitchFamily="18" charset="0"/>
                <a:cs typeface="Times New Roman" panose="02020603050405020304" pitchFamily="18" charset="0"/>
              </a:rPr>
              <a:t>For Skinner: verbal behaviour had </a:t>
            </a:r>
            <a:r>
              <a:rPr lang="en-GB" altLang="en-US" sz="2400" u="sng" dirty="0" smtClean="0">
                <a:latin typeface="Times New Roman" panose="02020603050405020304" pitchFamily="18" charset="0"/>
                <a:cs typeface="Times New Roman" panose="02020603050405020304" pitchFamily="18" charset="0"/>
              </a:rPr>
              <a:t>nothing</a:t>
            </a:r>
            <a:r>
              <a:rPr lang="en-GB" altLang="en-US" sz="2400" dirty="0" smtClean="0">
                <a:latin typeface="Times New Roman" panose="02020603050405020304" pitchFamily="18" charset="0"/>
                <a:cs typeface="Times New Roman" panose="02020603050405020304" pitchFamily="18" charset="0"/>
              </a:rPr>
              <a:t> to do with anatomical structures</a:t>
            </a:r>
            <a:r>
              <a:rPr lang="en-GB" altLang="en-US" sz="2400" dirty="0">
                <a:latin typeface="Times New Roman" panose="02020603050405020304" pitchFamily="18" charset="0"/>
                <a:cs typeface="Times New Roman" panose="02020603050405020304" pitchFamily="18" charset="0"/>
              </a:rPr>
              <a:t> </a:t>
            </a:r>
            <a:r>
              <a:rPr lang="en-GB" altLang="en-US" sz="2400" dirty="0" smtClean="0">
                <a:latin typeface="Times New Roman" panose="02020603050405020304" pitchFamily="18" charset="0"/>
                <a:cs typeface="Times New Roman" panose="02020603050405020304" pitchFamily="18" charset="0"/>
              </a:rPr>
              <a:t>- Instead it was defined by the type of reinforcement history  		by which it was shaped. </a:t>
            </a:r>
          </a:p>
          <a:p>
            <a:endParaRPr lang="en-GB" altLang="en-US" dirty="0" smtClean="0"/>
          </a:p>
        </p:txBody>
      </p:sp>
      <p:sp>
        <p:nvSpPr>
          <p:cNvPr id="3" name="Title 2"/>
          <p:cNvSpPr>
            <a:spLocks noGrp="1"/>
          </p:cNvSpPr>
          <p:nvPr>
            <p:ph type="title"/>
          </p:nvPr>
        </p:nvSpPr>
        <p:spPr>
          <a:xfrm>
            <a:off x="457200" y="43895"/>
            <a:ext cx="8229600" cy="683468"/>
          </a:xfrm>
        </p:spPr>
        <p:txBody>
          <a:bodyPr>
            <a:normAutofit/>
          </a:bodyPr>
          <a:lstStyle/>
          <a:p>
            <a:pPr algn="ctr">
              <a:defRPr/>
            </a:pPr>
            <a:r>
              <a:rPr lang="en-GB" sz="3200" dirty="0" smtClean="0"/>
              <a:t>Skinner</a:t>
            </a:r>
            <a:endParaRPr lang="en-GB" sz="3200" dirty="0"/>
          </a:p>
        </p:txBody>
      </p:sp>
    </p:spTree>
    <p:extLst>
      <p:ext uri="{BB962C8B-B14F-4D97-AF65-F5344CB8AC3E}">
        <p14:creationId xmlns:p14="http://schemas.microsoft.com/office/powerpoint/2010/main" val="265392887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anim calcmode="lin" valueType="num">
                                      <p:cBhvr additive="base">
                                        <p:cTn id="7" dur="500" fill="hold"/>
                                        <p:tgtEl>
                                          <p:spTgt spid="327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2770">
                                            <p:txEl>
                                              <p:pRg st="1" end="1"/>
                                            </p:txEl>
                                          </p:spTgt>
                                        </p:tgtEl>
                                        <p:attrNameLst>
                                          <p:attrName>style.visibility</p:attrName>
                                        </p:attrNameLst>
                                      </p:cBhvr>
                                      <p:to>
                                        <p:strVal val="visible"/>
                                      </p:to>
                                    </p:set>
                                    <p:anim calcmode="lin" valueType="num">
                                      <p:cBhvr additive="base">
                                        <p:cTn id="13" dur="500" fill="hold"/>
                                        <p:tgtEl>
                                          <p:spTgt spid="3277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2770">
                                            <p:txEl>
                                              <p:pRg st="2" end="2"/>
                                            </p:txEl>
                                          </p:spTgt>
                                        </p:tgtEl>
                                        <p:attrNameLst>
                                          <p:attrName>style.visibility</p:attrName>
                                        </p:attrNameLst>
                                      </p:cBhvr>
                                      <p:to>
                                        <p:strVal val="visible"/>
                                      </p:to>
                                    </p:set>
                                    <p:anim calcmode="lin" valueType="num">
                                      <p:cBhvr additive="base">
                                        <p:cTn id="19" dur="500" fill="hold"/>
                                        <p:tgtEl>
                                          <p:spTgt spid="3277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277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2770">
                                            <p:txEl>
                                              <p:pRg st="3" end="3"/>
                                            </p:txEl>
                                          </p:spTgt>
                                        </p:tgtEl>
                                        <p:attrNameLst>
                                          <p:attrName>style.visibility</p:attrName>
                                        </p:attrNameLst>
                                      </p:cBhvr>
                                      <p:to>
                                        <p:strVal val="visible"/>
                                      </p:to>
                                    </p:set>
                                    <p:anim calcmode="lin" valueType="num">
                                      <p:cBhvr additive="base">
                                        <p:cTn id="25" dur="500" fill="hold"/>
                                        <p:tgtEl>
                                          <p:spTgt spid="3277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277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2770">
                                            <p:txEl>
                                              <p:pRg st="4" end="4"/>
                                            </p:txEl>
                                          </p:spTgt>
                                        </p:tgtEl>
                                        <p:attrNameLst>
                                          <p:attrName>style.visibility</p:attrName>
                                        </p:attrNameLst>
                                      </p:cBhvr>
                                      <p:to>
                                        <p:strVal val="visible"/>
                                      </p:to>
                                    </p:set>
                                    <p:anim calcmode="lin" valueType="num">
                                      <p:cBhvr additive="base">
                                        <p:cTn id="31" dur="500" fill="hold"/>
                                        <p:tgtEl>
                                          <p:spTgt spid="3277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277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2770">
                                            <p:txEl>
                                              <p:pRg st="5" end="5"/>
                                            </p:txEl>
                                          </p:spTgt>
                                        </p:tgtEl>
                                        <p:attrNameLst>
                                          <p:attrName>style.visibility</p:attrName>
                                        </p:attrNameLst>
                                      </p:cBhvr>
                                      <p:to>
                                        <p:strVal val="visible"/>
                                      </p:to>
                                    </p:set>
                                    <p:anim calcmode="lin" valueType="num">
                                      <p:cBhvr additive="base">
                                        <p:cTn id="37" dur="500" fill="hold"/>
                                        <p:tgtEl>
                                          <p:spTgt spid="3277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277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1"/>
          <p:cNvSpPr>
            <a:spLocks noGrp="1"/>
          </p:cNvSpPr>
          <p:nvPr>
            <p:ph idx="1"/>
          </p:nvPr>
        </p:nvSpPr>
        <p:spPr>
          <a:xfrm>
            <a:off x="-30163" y="692150"/>
            <a:ext cx="9174163" cy="5905500"/>
          </a:xfrm>
        </p:spPr>
        <p:txBody>
          <a:bodyPr/>
          <a:lstStyle/>
          <a:p>
            <a:r>
              <a:rPr lang="en-GB" altLang="en-US" sz="2400" smtClean="0">
                <a:latin typeface="Times New Roman" panose="02020603050405020304" pitchFamily="18" charset="0"/>
                <a:cs typeface="Times New Roman" panose="02020603050405020304" pitchFamily="18" charset="0"/>
              </a:rPr>
              <a:t>So, he differentiated between verbal behaviour itself and the physiological structures that enables it.</a:t>
            </a:r>
          </a:p>
          <a:p>
            <a:r>
              <a:rPr lang="en-GB" altLang="en-US" sz="2400" smtClean="0">
                <a:latin typeface="Times New Roman" panose="02020603050405020304" pitchFamily="18" charset="0"/>
                <a:cs typeface="Times New Roman" panose="02020603050405020304" pitchFamily="18" charset="0"/>
              </a:rPr>
              <a:t>The issue with Watson’s idea of verbal behaviour was that it was too simple and associated with movement in the vocal tract.</a:t>
            </a:r>
          </a:p>
          <a:p>
            <a:pPr lvl="1"/>
            <a:r>
              <a:rPr lang="en-GB" altLang="en-US" sz="2000" smtClean="0">
                <a:latin typeface="Times New Roman" panose="02020603050405020304" pitchFamily="18" charset="0"/>
                <a:cs typeface="Times New Roman" panose="02020603050405020304" pitchFamily="18" charset="0"/>
              </a:rPr>
              <a:t>However, verbal behaviour constitutes other non-vocal aspects.</a:t>
            </a:r>
          </a:p>
          <a:p>
            <a:pPr lvl="1"/>
            <a:r>
              <a:rPr lang="en-GB" altLang="en-US" sz="2000" smtClean="0">
                <a:latin typeface="Times New Roman" panose="02020603050405020304" pitchFamily="18" charset="0"/>
                <a:cs typeface="Times New Roman" panose="02020603050405020304" pitchFamily="18" charset="0"/>
              </a:rPr>
              <a:t>Can you think of any examples?</a:t>
            </a:r>
          </a:p>
          <a:p>
            <a:pPr lvl="2"/>
            <a:r>
              <a:rPr lang="en-GB" altLang="en-US" sz="1800" smtClean="0">
                <a:latin typeface="Times New Roman" panose="02020603050405020304" pitchFamily="18" charset="0"/>
                <a:cs typeface="Times New Roman" panose="02020603050405020304" pitchFamily="18" charset="0"/>
              </a:rPr>
              <a:t>Writing, sign language – both are forms of verbal communication but do not involve sound and subsequently do not involve muscle movements involved in speech. </a:t>
            </a:r>
          </a:p>
          <a:p>
            <a:pPr lvl="1"/>
            <a:r>
              <a:rPr lang="en-GB" altLang="en-US" sz="2000" smtClean="0">
                <a:latin typeface="Times New Roman" panose="02020603050405020304" pitchFamily="18" charset="0"/>
                <a:cs typeface="Times New Roman" panose="02020603050405020304" pitchFamily="18" charset="0"/>
              </a:rPr>
              <a:t>Also, we can make sounds with our vocal tract that wouldn’t be constituted as meaningful verbal behaviour. </a:t>
            </a:r>
          </a:p>
          <a:p>
            <a:r>
              <a:rPr lang="en-GB" altLang="en-US" sz="2400" smtClean="0">
                <a:latin typeface="Times New Roman" panose="02020603050405020304" pitchFamily="18" charset="0"/>
                <a:cs typeface="Times New Roman" panose="02020603050405020304" pitchFamily="18" charset="0"/>
              </a:rPr>
              <a:t>What makes verbal behaviour, </a:t>
            </a:r>
            <a:r>
              <a:rPr lang="en-GB" altLang="en-US" sz="2400" i="1" smtClean="0">
                <a:latin typeface="Times New Roman" panose="02020603050405020304" pitchFamily="18" charset="0"/>
                <a:cs typeface="Times New Roman" panose="02020603050405020304" pitchFamily="18" charset="0"/>
              </a:rPr>
              <a:t>verbal</a:t>
            </a:r>
            <a:r>
              <a:rPr lang="en-GB" altLang="en-US" sz="2400" smtClean="0">
                <a:latin typeface="Times New Roman" panose="02020603050405020304" pitchFamily="18" charset="0"/>
                <a:cs typeface="Times New Roman" panose="02020603050405020304" pitchFamily="18" charset="0"/>
              </a:rPr>
              <a:t> for Skinner is nothing to do with the behaviour on its own, its in the reinforcement history. </a:t>
            </a:r>
          </a:p>
          <a:p>
            <a:r>
              <a:rPr lang="en-GB" altLang="en-US" sz="2400" smtClean="0">
                <a:latin typeface="Times New Roman" panose="02020603050405020304" pitchFamily="18" charset="0"/>
                <a:cs typeface="Times New Roman" panose="02020603050405020304" pitchFamily="18" charset="0"/>
              </a:rPr>
              <a:t>Thinking often takes the form of covert verbal behaviour – but other covert non-verbal behaviour also constitutes thinking for Skinner. </a:t>
            </a:r>
          </a:p>
          <a:p>
            <a:pPr lvl="1"/>
            <a:r>
              <a:rPr lang="en-GB" altLang="en-US" sz="2000" smtClean="0">
                <a:latin typeface="Times New Roman" panose="02020603050405020304" pitchFamily="18" charset="0"/>
                <a:cs typeface="Times New Roman" panose="02020603050405020304" pitchFamily="18" charset="0"/>
              </a:rPr>
              <a:t>Verbal behaviour just lends itself to covert performance more than other 				behaviour. </a:t>
            </a:r>
          </a:p>
        </p:txBody>
      </p:sp>
      <p:sp>
        <p:nvSpPr>
          <p:cNvPr id="3" name="Title 2"/>
          <p:cNvSpPr>
            <a:spLocks noGrp="1"/>
          </p:cNvSpPr>
          <p:nvPr>
            <p:ph type="title"/>
          </p:nvPr>
        </p:nvSpPr>
        <p:spPr>
          <a:xfrm>
            <a:off x="457200" y="116632"/>
            <a:ext cx="8229600" cy="706090"/>
          </a:xfrm>
        </p:spPr>
        <p:txBody>
          <a:bodyPr/>
          <a:lstStyle/>
          <a:p>
            <a:pPr algn="ctr">
              <a:defRPr/>
            </a:pPr>
            <a:r>
              <a:rPr lang="en-GB" sz="3600" dirty="0" smtClean="0"/>
              <a:t>Skinner</a:t>
            </a:r>
            <a:endParaRPr lang="en-GB" sz="3600" dirty="0"/>
          </a:p>
        </p:txBody>
      </p:sp>
    </p:spTree>
    <p:extLst>
      <p:ext uri="{BB962C8B-B14F-4D97-AF65-F5344CB8AC3E}">
        <p14:creationId xmlns:p14="http://schemas.microsoft.com/office/powerpoint/2010/main" val="79875005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3794">
                                            <p:txEl>
                                              <p:pRg st="1" end="1"/>
                                            </p:txEl>
                                          </p:spTgt>
                                        </p:tgtEl>
                                        <p:attrNameLst>
                                          <p:attrName>style.visibility</p:attrName>
                                        </p:attrNameLst>
                                      </p:cBhvr>
                                      <p:to>
                                        <p:strVal val="visible"/>
                                      </p:to>
                                    </p:set>
                                    <p:anim calcmode="lin" valueType="num">
                                      <p:cBhvr additive="base">
                                        <p:cTn id="13" dur="500" fill="hold"/>
                                        <p:tgtEl>
                                          <p:spTgt spid="3379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379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3794">
                                            <p:txEl>
                                              <p:pRg st="2" end="2"/>
                                            </p:txEl>
                                          </p:spTgt>
                                        </p:tgtEl>
                                        <p:attrNameLst>
                                          <p:attrName>style.visibility</p:attrName>
                                        </p:attrNameLst>
                                      </p:cBhvr>
                                      <p:to>
                                        <p:strVal val="visible"/>
                                      </p:to>
                                    </p:set>
                                    <p:anim calcmode="lin" valueType="num">
                                      <p:cBhvr additive="base">
                                        <p:cTn id="19" dur="500" fill="hold"/>
                                        <p:tgtEl>
                                          <p:spTgt spid="3379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3794">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3794">
                                            <p:txEl>
                                              <p:pRg st="3" end="3"/>
                                            </p:txEl>
                                          </p:spTgt>
                                        </p:tgtEl>
                                        <p:attrNameLst>
                                          <p:attrName>style.visibility</p:attrName>
                                        </p:attrNameLst>
                                      </p:cBhvr>
                                      <p:to>
                                        <p:strVal val="visible"/>
                                      </p:to>
                                    </p:set>
                                    <p:anim calcmode="lin" valueType="num">
                                      <p:cBhvr additive="base">
                                        <p:cTn id="23" dur="500" fill="hold"/>
                                        <p:tgtEl>
                                          <p:spTgt spid="3379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379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3794">
                                            <p:txEl>
                                              <p:pRg st="4" end="4"/>
                                            </p:txEl>
                                          </p:spTgt>
                                        </p:tgtEl>
                                        <p:attrNameLst>
                                          <p:attrName>style.visibility</p:attrName>
                                        </p:attrNameLst>
                                      </p:cBhvr>
                                      <p:to>
                                        <p:strVal val="visible"/>
                                      </p:to>
                                    </p:set>
                                    <p:anim calcmode="lin" valueType="num">
                                      <p:cBhvr additive="base">
                                        <p:cTn id="29" dur="500" fill="hold"/>
                                        <p:tgtEl>
                                          <p:spTgt spid="33794">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379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33794">
                                            <p:txEl>
                                              <p:pRg st="5" end="5"/>
                                            </p:txEl>
                                          </p:spTgt>
                                        </p:tgtEl>
                                        <p:attrNameLst>
                                          <p:attrName>style.visibility</p:attrName>
                                        </p:attrNameLst>
                                      </p:cBhvr>
                                      <p:to>
                                        <p:strVal val="visible"/>
                                      </p:to>
                                    </p:set>
                                    <p:anim calcmode="lin" valueType="num">
                                      <p:cBhvr additive="base">
                                        <p:cTn id="35" dur="500" fill="hold"/>
                                        <p:tgtEl>
                                          <p:spTgt spid="33794">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379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33794">
                                            <p:txEl>
                                              <p:pRg st="6" end="6"/>
                                            </p:txEl>
                                          </p:spTgt>
                                        </p:tgtEl>
                                        <p:attrNameLst>
                                          <p:attrName>style.visibility</p:attrName>
                                        </p:attrNameLst>
                                      </p:cBhvr>
                                      <p:to>
                                        <p:strVal val="visible"/>
                                      </p:to>
                                    </p:set>
                                    <p:anim calcmode="lin" valueType="num">
                                      <p:cBhvr additive="base">
                                        <p:cTn id="41" dur="500" fill="hold"/>
                                        <p:tgtEl>
                                          <p:spTgt spid="33794">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379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33794">
                                            <p:txEl>
                                              <p:pRg st="7" end="7"/>
                                            </p:txEl>
                                          </p:spTgt>
                                        </p:tgtEl>
                                        <p:attrNameLst>
                                          <p:attrName>style.visibility</p:attrName>
                                        </p:attrNameLst>
                                      </p:cBhvr>
                                      <p:to>
                                        <p:strVal val="visible"/>
                                      </p:to>
                                    </p:set>
                                    <p:anim calcmode="lin" valueType="num">
                                      <p:cBhvr additive="base">
                                        <p:cTn id="47" dur="500" fill="hold"/>
                                        <p:tgtEl>
                                          <p:spTgt spid="33794">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379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4" fill="hold" nodeType="clickEffect">
                                  <p:stCondLst>
                                    <p:cond delay="0"/>
                                  </p:stCondLst>
                                  <p:childTnLst>
                                    <p:set>
                                      <p:cBhvr>
                                        <p:cTn id="52" dur="1" fill="hold">
                                          <p:stCondLst>
                                            <p:cond delay="0"/>
                                          </p:stCondLst>
                                        </p:cTn>
                                        <p:tgtEl>
                                          <p:spTgt spid="33794">
                                            <p:txEl>
                                              <p:pRg st="8" end="8"/>
                                            </p:txEl>
                                          </p:spTgt>
                                        </p:tgtEl>
                                        <p:attrNameLst>
                                          <p:attrName>style.visibility</p:attrName>
                                        </p:attrNameLst>
                                      </p:cBhvr>
                                      <p:to>
                                        <p:strVal val="visible"/>
                                      </p:to>
                                    </p:set>
                                    <p:anim calcmode="lin" valueType="num">
                                      <p:cBhvr additive="base">
                                        <p:cTn id="53" dur="500" fill="hold"/>
                                        <p:tgtEl>
                                          <p:spTgt spid="33794">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379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175" y="476250"/>
            <a:ext cx="8929688" cy="6265863"/>
          </a:xfrm>
        </p:spPr>
        <p:txBody>
          <a:bodyPr/>
          <a:lstStyle/>
          <a:p>
            <a:r>
              <a:rPr lang="en-GB" altLang="en-US" sz="2400" smtClean="0">
                <a:latin typeface="Times New Roman" panose="02020603050405020304" pitchFamily="18" charset="0"/>
                <a:cs typeface="Times New Roman" panose="02020603050405020304" pitchFamily="18" charset="0"/>
              </a:rPr>
              <a:t>He did not believe there was anything special about covert behaviour compared to overt behaviour, that turns it into thinking.</a:t>
            </a:r>
          </a:p>
          <a:p>
            <a:r>
              <a:rPr lang="en-GB" altLang="en-US" sz="2400" smtClean="0">
                <a:latin typeface="Times New Roman" panose="02020603050405020304" pitchFamily="18" charset="0"/>
                <a:cs typeface="Times New Roman" panose="02020603050405020304" pitchFamily="18" charset="0"/>
              </a:rPr>
              <a:t>Instead there is a continuum of the degree to which behaviours may be carried out covertly. </a:t>
            </a:r>
          </a:p>
          <a:p>
            <a:r>
              <a:rPr lang="en-GB" altLang="en-US" sz="2400" smtClean="0">
                <a:latin typeface="Times New Roman" panose="02020603050405020304" pitchFamily="18" charset="0"/>
                <a:cs typeface="Times New Roman" panose="02020603050405020304" pitchFamily="18" charset="0"/>
              </a:rPr>
              <a:t>A behavioural account of thinking then would be interpreted as  covert performance that can also be overt. </a:t>
            </a:r>
          </a:p>
          <a:p>
            <a:r>
              <a:rPr lang="en-GB" altLang="en-US" sz="2400" smtClean="0">
                <a:latin typeface="Times New Roman" panose="02020603050405020304" pitchFamily="18" charset="0"/>
                <a:cs typeface="Times New Roman" panose="02020603050405020304" pitchFamily="18" charset="0"/>
              </a:rPr>
              <a:t>However, some mental processes such as abstraction and generalisation, which are usually considered as ‘thinking’ are in fact according to Skinner not easily assimilated to covert behaviour. </a:t>
            </a:r>
          </a:p>
          <a:p>
            <a:r>
              <a:rPr lang="en-GB" altLang="en-US" sz="2400" smtClean="0">
                <a:latin typeface="Times New Roman" panose="02020603050405020304" pitchFamily="18" charset="0"/>
                <a:cs typeface="Times New Roman" panose="02020603050405020304" pitchFamily="18" charset="0"/>
              </a:rPr>
              <a:t>Skinner believes “these are not covert or overt behaviours – instead they are the controlling relations or changes in probability which result from changes in such relations” (</a:t>
            </a:r>
            <a:r>
              <a:rPr lang="en-GB" altLang="en-US" sz="2400" i="1" smtClean="0">
                <a:latin typeface="Times New Roman" panose="02020603050405020304" pitchFamily="18" charset="0"/>
                <a:cs typeface="Times New Roman" panose="02020603050405020304" pitchFamily="18" charset="0"/>
              </a:rPr>
              <a:t>Verbal Behaviour, </a:t>
            </a:r>
            <a:r>
              <a:rPr lang="en-GB" altLang="en-US" sz="2400" smtClean="0">
                <a:latin typeface="Times New Roman" panose="02020603050405020304" pitchFamily="18" charset="0"/>
                <a:cs typeface="Times New Roman" panose="02020603050405020304" pitchFamily="18" charset="0"/>
              </a:rPr>
              <a:t>p. 438).  </a:t>
            </a:r>
          </a:p>
          <a:p>
            <a:r>
              <a:rPr lang="en-GB" altLang="en-US" sz="2400" smtClean="0">
                <a:latin typeface="Times New Roman" panose="02020603050405020304" pitchFamily="18" charset="0"/>
                <a:cs typeface="Times New Roman" panose="02020603050405020304" pitchFamily="18" charset="0"/>
              </a:rPr>
              <a:t>For him there is no such thing as an independent behaviour or process called ‘thinking’ – it is a term we use to qualify behaviours. </a:t>
            </a:r>
          </a:p>
          <a:p>
            <a:pPr lvl="4"/>
            <a:r>
              <a:rPr lang="en-GB" altLang="en-US" sz="2000" smtClean="0">
                <a:latin typeface="Times New Roman" panose="02020603050405020304" pitchFamily="18" charset="0"/>
                <a:cs typeface="Times New Roman" panose="02020603050405020304" pitchFamily="18" charset="0"/>
              </a:rPr>
              <a:t>The study of thought is nothing more than the study of behaviour.   </a:t>
            </a:r>
          </a:p>
        </p:txBody>
      </p:sp>
      <p:sp>
        <p:nvSpPr>
          <p:cNvPr id="3" name="Title 2"/>
          <p:cNvSpPr>
            <a:spLocks noGrp="1"/>
          </p:cNvSpPr>
          <p:nvPr>
            <p:ph type="title"/>
          </p:nvPr>
        </p:nvSpPr>
        <p:spPr>
          <a:xfrm>
            <a:off x="457200" y="18383"/>
            <a:ext cx="8229600" cy="562074"/>
          </a:xfrm>
        </p:spPr>
        <p:txBody>
          <a:bodyPr>
            <a:normAutofit fontScale="90000"/>
          </a:bodyPr>
          <a:lstStyle/>
          <a:p>
            <a:pPr algn="ctr">
              <a:defRPr/>
            </a:pPr>
            <a:r>
              <a:rPr lang="en-GB" sz="3600" dirty="0" smtClean="0"/>
              <a:t>Skinner</a:t>
            </a:r>
            <a:endParaRPr lang="en-GB" sz="3600" dirty="0"/>
          </a:p>
        </p:txBody>
      </p:sp>
    </p:spTree>
    <p:extLst>
      <p:ext uri="{BB962C8B-B14F-4D97-AF65-F5344CB8AC3E}">
        <p14:creationId xmlns:p14="http://schemas.microsoft.com/office/powerpoint/2010/main" val="161106782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2" dur="500"/>
                                        <p:tgtEl>
                                          <p:spTgt spid="2">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53" presetClass="entr" presetSubtype="16"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p:cTn id="37"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38" dur="500" fill="hold"/>
                                        <p:tgtEl>
                                          <p:spTgt spid="2">
                                            <p:txEl>
                                              <p:pRg st="6" end="6"/>
                                            </p:txEl>
                                          </p:spTgt>
                                        </p:tgtEl>
                                        <p:attrNameLst>
                                          <p:attrName>ppt_h</p:attrName>
                                        </p:attrNameLst>
                                      </p:cBhvr>
                                      <p:tavLst>
                                        <p:tav tm="0">
                                          <p:val>
                                            <p:fltVal val="0"/>
                                          </p:val>
                                        </p:tav>
                                        <p:tav tm="100000">
                                          <p:val>
                                            <p:strVal val="#ppt_h"/>
                                          </p:val>
                                        </p:tav>
                                      </p:tavLst>
                                    </p:anim>
                                    <p:animEffect transition="in" filter="fade">
                                      <p:cBhvr>
                                        <p:cTn id="39"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608301"/>
            <a:ext cx="9144000" cy="5117089"/>
          </a:xfrm>
        </p:spPr>
        <p:txBody>
          <a:bodyPr/>
          <a:lstStyle/>
          <a:p>
            <a:r>
              <a:rPr lang="en-GB" sz="2400" dirty="0" smtClean="0">
                <a:latin typeface="Times New Roman" panose="02020603050405020304" pitchFamily="18" charset="0"/>
                <a:cs typeface="Times New Roman" panose="02020603050405020304" pitchFamily="18" charset="0"/>
              </a:rPr>
              <a:t>Suggested that it was important not only to observe the stimulus and response but to also take into account </a:t>
            </a:r>
            <a:r>
              <a:rPr lang="en-GB" sz="2400" b="1" dirty="0" smtClean="0">
                <a:latin typeface="Times New Roman" panose="02020603050405020304" pitchFamily="18" charset="0"/>
                <a:cs typeface="Times New Roman" panose="02020603050405020304" pitchFamily="18" charset="0"/>
              </a:rPr>
              <a:t>intervening variables</a:t>
            </a:r>
            <a:r>
              <a:rPr lang="en-GB" sz="2400" dirty="0" smtClean="0">
                <a:latin typeface="Times New Roman" panose="02020603050405020304" pitchFamily="18" charset="0"/>
                <a:cs typeface="Times New Roman" panose="02020603050405020304" pitchFamily="18" charset="0"/>
              </a:rPr>
              <a:t>.</a:t>
            </a:r>
          </a:p>
          <a:p>
            <a:pPr lvl="1"/>
            <a:r>
              <a:rPr lang="en-GB" sz="2000" dirty="0" smtClean="0">
                <a:latin typeface="Times New Roman" panose="02020603050405020304" pitchFamily="18" charset="0"/>
                <a:cs typeface="Times New Roman" panose="02020603050405020304" pitchFamily="18" charset="0"/>
              </a:rPr>
              <a:t>For </a:t>
            </a:r>
            <a:r>
              <a:rPr lang="en-GB" sz="2000" dirty="0" err="1" smtClean="0">
                <a:latin typeface="Times New Roman" panose="02020603050405020304" pitchFamily="18" charset="0"/>
                <a:cs typeface="Times New Roman" panose="02020603050405020304" pitchFamily="18" charset="0"/>
              </a:rPr>
              <a:t>Tolman</a:t>
            </a:r>
            <a:r>
              <a:rPr lang="en-GB" sz="2000" dirty="0" smtClean="0">
                <a:latin typeface="Times New Roman" panose="02020603050405020304" pitchFamily="18" charset="0"/>
                <a:cs typeface="Times New Roman" panose="02020603050405020304" pitchFamily="18" charset="0"/>
              </a:rPr>
              <a:t>, these intervening variables were cognitions and demands.</a:t>
            </a:r>
          </a:p>
          <a:p>
            <a:pPr lvl="2"/>
            <a:r>
              <a:rPr lang="en-GB" sz="1800" dirty="0" smtClean="0">
                <a:latin typeface="Times New Roman" panose="02020603050405020304" pitchFamily="18" charset="0"/>
                <a:cs typeface="Times New Roman" panose="02020603050405020304" pitchFamily="18" charset="0"/>
              </a:rPr>
              <a:t>E.g., ‘appetite’, and ‘motor skills’ </a:t>
            </a:r>
          </a:p>
          <a:p>
            <a:pPr lvl="1"/>
            <a:r>
              <a:rPr lang="en-GB" sz="2000" dirty="0">
                <a:latin typeface="Times New Roman" panose="02020603050405020304" pitchFamily="18" charset="0"/>
                <a:cs typeface="Times New Roman" panose="02020603050405020304" pitchFamily="18" charset="0"/>
              </a:rPr>
              <a:t>He even suggested that the neural connections that Thorndike believed to underlie stimulus-response associations were themselves intervening variables of a </a:t>
            </a:r>
            <a:r>
              <a:rPr lang="en-GB" sz="2000" dirty="0" smtClean="0">
                <a:latin typeface="Times New Roman" panose="02020603050405020304" pitchFamily="18" charset="0"/>
                <a:cs typeface="Times New Roman" panose="02020603050405020304" pitchFamily="18" charset="0"/>
              </a:rPr>
              <a:t>sort.</a:t>
            </a:r>
          </a:p>
          <a:p>
            <a:pPr lvl="1"/>
            <a:r>
              <a:rPr lang="en-GB" sz="2000" dirty="0" smtClean="0">
                <a:latin typeface="Times New Roman" panose="02020603050405020304" pitchFamily="18" charset="0"/>
                <a:cs typeface="Times New Roman" panose="02020603050405020304" pitchFamily="18" charset="0"/>
              </a:rPr>
              <a:t>His theory became known as “Purposive Behaviourism”</a:t>
            </a:r>
          </a:p>
          <a:p>
            <a:pPr lvl="2"/>
            <a:r>
              <a:rPr lang="en-GB" sz="1800" dirty="0" smtClean="0">
                <a:latin typeface="Times New Roman" panose="02020603050405020304" pitchFamily="18" charset="0"/>
                <a:cs typeface="Times New Roman" panose="02020603050405020304" pitchFamily="18" charset="0"/>
              </a:rPr>
              <a:t>Why? – because for him, all behaviour was goal-directed and had a purpose.</a:t>
            </a:r>
          </a:p>
          <a:p>
            <a:pPr lvl="1"/>
            <a:r>
              <a:rPr lang="en-GB" sz="2000" dirty="0" smtClean="0">
                <a:latin typeface="Times New Roman" panose="02020603050405020304" pitchFamily="18" charset="0"/>
                <a:cs typeface="Times New Roman" panose="02020603050405020304" pitchFamily="18" charset="0"/>
              </a:rPr>
              <a:t>His approach is also sometimes to referred to as “neo-behaviourism”</a:t>
            </a:r>
          </a:p>
          <a:p>
            <a:pPr lvl="2"/>
            <a:r>
              <a:rPr lang="en-GB" sz="1800" dirty="0" smtClean="0">
                <a:latin typeface="Times New Roman" panose="02020603050405020304" pitchFamily="18" charset="0"/>
                <a:cs typeface="Times New Roman" panose="02020603050405020304" pitchFamily="18" charset="0"/>
              </a:rPr>
              <a:t>Why? – because of its acceptance of internal variables into its explanation.</a:t>
            </a:r>
          </a:p>
          <a:p>
            <a:pPr marL="630238" lvl="2" indent="0">
              <a:buNone/>
            </a:pPr>
            <a:endParaRPr lang="en-GB" sz="1800" dirty="0" smtClean="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So, this would suggest that not all </a:t>
            </a:r>
            <a:r>
              <a:rPr lang="en-GB" sz="2400" dirty="0">
                <a:latin typeface="Times New Roman" panose="02020603050405020304" pitchFamily="18" charset="0"/>
                <a:cs typeface="Times New Roman" panose="02020603050405020304" pitchFamily="18" charset="0"/>
              </a:rPr>
              <a:t>behaviourists completely ruled out the utility of a hypothetical internal state as an explanatory construct in psychology</a:t>
            </a:r>
            <a:r>
              <a:rPr lang="en-GB" sz="2400" dirty="0" smtClean="0">
                <a:latin typeface="Times New Roman" panose="02020603050405020304" pitchFamily="18" charset="0"/>
                <a:cs typeface="Times New Roman" panose="02020603050405020304" pitchFamily="18" charset="0"/>
              </a:rPr>
              <a:t>.</a:t>
            </a:r>
            <a:endParaRPr lang="en-GB" dirty="0"/>
          </a:p>
        </p:txBody>
      </p:sp>
      <p:sp>
        <p:nvSpPr>
          <p:cNvPr id="3" name="Title 2"/>
          <p:cNvSpPr>
            <a:spLocks noGrp="1"/>
          </p:cNvSpPr>
          <p:nvPr>
            <p:ph type="title"/>
          </p:nvPr>
        </p:nvSpPr>
        <p:spPr>
          <a:xfrm>
            <a:off x="457200" y="87602"/>
            <a:ext cx="8229600" cy="608589"/>
          </a:xfrm>
        </p:spPr>
        <p:txBody>
          <a:bodyPr>
            <a:normAutofit/>
          </a:bodyPr>
          <a:lstStyle/>
          <a:p>
            <a:pPr algn="ctr"/>
            <a:r>
              <a:rPr lang="en-GB" sz="3200" dirty="0" smtClean="0"/>
              <a:t>Edward </a:t>
            </a:r>
            <a:r>
              <a:rPr lang="en-GB" sz="3200" dirty="0" err="1" smtClean="0"/>
              <a:t>Tolman</a:t>
            </a:r>
            <a:endParaRPr lang="en-GB" sz="3200" dirty="0"/>
          </a:p>
        </p:txBody>
      </p:sp>
    </p:spTree>
    <p:extLst>
      <p:ext uri="{BB962C8B-B14F-4D97-AF65-F5344CB8AC3E}">
        <p14:creationId xmlns:p14="http://schemas.microsoft.com/office/powerpoint/2010/main" val="245130812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fade">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fade">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fade">
                                      <p:cBhvr>
                                        <p:cTn id="25" dur="500"/>
                                        <p:tgtEl>
                                          <p:spTgt spid="2">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500"/>
                                        <p:tgtEl>
                                          <p:spTgt spid="2">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fade">
                                      <p:cBhvr>
                                        <p:cTn id="33" dur="500"/>
                                        <p:tgtEl>
                                          <p:spTgt spid="2">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2">
                                            <p:txEl>
                                              <p:pRg st="7" end="7"/>
                                            </p:txEl>
                                          </p:spTgt>
                                        </p:tgtEl>
                                        <p:attrNameLst>
                                          <p:attrName>style.visibility</p:attrName>
                                        </p:attrNameLst>
                                      </p:cBhvr>
                                      <p:to>
                                        <p:strVal val="visible"/>
                                      </p:to>
                                    </p:set>
                                    <p:animEffect transition="in" filter="fade">
                                      <p:cBhvr>
                                        <p:cTn id="36" dur="500"/>
                                        <p:tgtEl>
                                          <p:spTgt spid="2">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2">
                                            <p:txEl>
                                              <p:pRg st="9" end="9"/>
                                            </p:txEl>
                                          </p:spTgt>
                                        </p:tgtEl>
                                        <p:attrNameLst>
                                          <p:attrName>style.visibility</p:attrName>
                                        </p:attrNameLst>
                                      </p:cBhvr>
                                      <p:to>
                                        <p:strVal val="visible"/>
                                      </p:to>
                                    </p:set>
                                    <p:animEffect transition="in" filter="wipe(down)">
                                      <p:cBhvr>
                                        <p:cTn id="41"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550715"/>
            <a:ext cx="9144000" cy="6307285"/>
          </a:xfrm>
        </p:spPr>
        <p:txBody>
          <a:bodyPr/>
          <a:lstStyle/>
          <a:p>
            <a:r>
              <a:rPr lang="en-GB" sz="2400" dirty="0" smtClean="0">
                <a:latin typeface="Times New Roman" panose="02020603050405020304" pitchFamily="18" charset="0"/>
                <a:cs typeface="Times New Roman" panose="02020603050405020304" pitchFamily="18" charset="0"/>
              </a:rPr>
              <a:t>Studied </a:t>
            </a:r>
            <a:r>
              <a:rPr lang="en-GB" sz="2400" dirty="0">
                <a:latin typeface="Times New Roman" panose="02020603050405020304" pitchFamily="18" charset="0"/>
                <a:cs typeface="Times New Roman" panose="02020603050405020304" pitchFamily="18" charset="0"/>
              </a:rPr>
              <a:t>the way rats could learn going through a maze.</a:t>
            </a:r>
          </a:p>
          <a:p>
            <a:r>
              <a:rPr lang="en-GB" sz="2400" dirty="0" smtClean="0">
                <a:latin typeface="Times New Roman" panose="02020603050405020304" pitchFamily="18" charset="0"/>
                <a:cs typeface="Times New Roman" panose="02020603050405020304" pitchFamily="18" charset="0"/>
              </a:rPr>
              <a:t>Didn’t think the typical building of S-R </a:t>
            </a:r>
            <a:r>
              <a:rPr lang="en-GB" sz="2400" dirty="0">
                <a:latin typeface="Times New Roman" panose="02020603050405020304" pitchFamily="18" charset="0"/>
                <a:cs typeface="Times New Roman" panose="02020603050405020304" pitchFamily="18" charset="0"/>
              </a:rPr>
              <a:t>chains could account for </a:t>
            </a:r>
            <a:r>
              <a:rPr lang="en-GB" sz="2400" dirty="0" smtClean="0">
                <a:latin typeface="Times New Roman" panose="02020603050405020304" pitchFamily="18" charset="0"/>
                <a:cs typeface="Times New Roman" panose="02020603050405020304" pitchFamily="18" charset="0"/>
              </a:rPr>
              <a:t>flexibility </a:t>
            </a:r>
            <a:r>
              <a:rPr lang="en-GB" sz="2400" dirty="0">
                <a:latin typeface="Times New Roman" panose="02020603050405020304" pitchFamily="18" charset="0"/>
                <a:cs typeface="Times New Roman" panose="02020603050405020304" pitchFamily="18" charset="0"/>
              </a:rPr>
              <a:t>in rat performance – i.e., </a:t>
            </a:r>
            <a:r>
              <a:rPr lang="en-GB" sz="2400" dirty="0" smtClean="0">
                <a:latin typeface="Times New Roman" panose="02020603050405020304" pitchFamily="18" charset="0"/>
                <a:cs typeface="Times New Roman" panose="02020603050405020304" pitchFamily="18" charset="0"/>
              </a:rPr>
              <a:t>rat </a:t>
            </a:r>
            <a:r>
              <a:rPr lang="en-GB" sz="2400" dirty="0">
                <a:latin typeface="Times New Roman" panose="02020603050405020304" pitchFamily="18" charset="0"/>
                <a:cs typeface="Times New Roman" panose="02020603050405020304" pitchFamily="18" charset="0"/>
              </a:rPr>
              <a:t>going the same way each time.</a:t>
            </a:r>
          </a:p>
          <a:p>
            <a:r>
              <a:rPr lang="en-GB" sz="2400" dirty="0">
                <a:latin typeface="Times New Roman" panose="02020603050405020304" pitchFamily="18" charset="0"/>
                <a:cs typeface="Times New Roman" panose="02020603050405020304" pitchFamily="18" charset="0"/>
              </a:rPr>
              <a:t>T</a:t>
            </a:r>
            <a:r>
              <a:rPr lang="en-GB" sz="2400" dirty="0" smtClean="0">
                <a:latin typeface="Times New Roman" panose="02020603050405020304" pitchFamily="18" charset="0"/>
                <a:cs typeface="Times New Roman" panose="02020603050405020304" pitchFamily="18" charset="0"/>
              </a:rPr>
              <a:t>rained </a:t>
            </a:r>
            <a:r>
              <a:rPr lang="en-GB" sz="2400" dirty="0">
                <a:latin typeface="Times New Roman" panose="02020603050405020304" pitchFamily="18" charset="0"/>
                <a:cs typeface="Times New Roman" panose="02020603050405020304" pitchFamily="18" charset="0"/>
              </a:rPr>
              <a:t>rats to go through one arm of a maze to get to the food then he would block that arm off but leave alternative routes open.</a:t>
            </a:r>
          </a:p>
          <a:p>
            <a:r>
              <a:rPr lang="en-GB" sz="2400" dirty="0" smtClean="0">
                <a:latin typeface="Times New Roman" panose="02020603050405020304" pitchFamily="18" charset="0"/>
                <a:cs typeface="Times New Roman" panose="02020603050405020304" pitchFamily="18" charset="0"/>
              </a:rPr>
              <a:t>Findings: the </a:t>
            </a:r>
            <a:r>
              <a:rPr lang="en-GB" sz="2400" dirty="0">
                <a:latin typeface="Times New Roman" panose="02020603050405020304" pitchFamily="18" charset="0"/>
                <a:cs typeface="Times New Roman" panose="02020603050405020304" pitchFamily="18" charset="0"/>
              </a:rPr>
              <a:t>rat would choose the route that led directly to the food (even though they had never been down that route before).</a:t>
            </a:r>
          </a:p>
          <a:p>
            <a:r>
              <a:rPr lang="en-GB" sz="2400" dirty="0">
                <a:latin typeface="Times New Roman" panose="02020603050405020304" pitchFamily="18" charset="0"/>
                <a:cs typeface="Times New Roman" panose="02020603050405020304" pitchFamily="18" charset="0"/>
              </a:rPr>
              <a:t>He proposed the rats learned the location of a place and not just a set of </a:t>
            </a:r>
            <a:r>
              <a:rPr lang="en-GB" sz="2400" dirty="0" smtClean="0">
                <a:latin typeface="Times New Roman" panose="02020603050405020304" pitchFamily="18" charset="0"/>
                <a:cs typeface="Times New Roman" panose="02020603050405020304" pitchFamily="18" charset="0"/>
              </a:rPr>
              <a:t>responses - so rats </a:t>
            </a:r>
            <a:r>
              <a:rPr lang="en-GB" sz="2400" dirty="0">
                <a:latin typeface="Times New Roman" panose="02020603050405020304" pitchFamily="18" charset="0"/>
                <a:cs typeface="Times New Roman" panose="02020603050405020304" pitchFamily="18" charset="0"/>
              </a:rPr>
              <a:t>initially learned where the food was in relation to the surroundings of the lab in which the maze was placed. They used this </a:t>
            </a:r>
            <a:r>
              <a:rPr lang="en-GB" sz="2400" dirty="0" smtClean="0">
                <a:latin typeface="Times New Roman" panose="02020603050405020304" pitchFamily="18" charset="0"/>
                <a:cs typeface="Times New Roman" panose="02020603050405020304" pitchFamily="18" charset="0"/>
              </a:rPr>
              <a:t>info </a:t>
            </a:r>
            <a:r>
              <a:rPr lang="en-GB" sz="2400" dirty="0">
                <a:latin typeface="Times New Roman" panose="02020603050405020304" pitchFamily="18" charset="0"/>
                <a:cs typeface="Times New Roman" panose="02020603050405020304" pitchFamily="18" charset="0"/>
              </a:rPr>
              <a:t>to navigate to the food through a new route.</a:t>
            </a:r>
          </a:p>
          <a:p>
            <a:r>
              <a:rPr lang="en-GB" sz="2400" dirty="0" smtClean="0">
                <a:latin typeface="Times New Roman" panose="02020603050405020304" pitchFamily="18" charset="0"/>
                <a:cs typeface="Times New Roman" panose="02020603050405020304" pitchFamily="18" charset="0"/>
              </a:rPr>
              <a:t>This </a:t>
            </a:r>
            <a:r>
              <a:rPr lang="en-GB" sz="2400" dirty="0">
                <a:latin typeface="Times New Roman" panose="02020603050405020304" pitchFamily="18" charset="0"/>
                <a:cs typeface="Times New Roman" panose="02020603050405020304" pitchFamily="18" charset="0"/>
              </a:rPr>
              <a:t>spatial knowledge must have been stored within the rat in the form of a mental map of the location of the food in relation to the rest of the </a:t>
            </a:r>
            <a:r>
              <a:rPr lang="en-GB" sz="2400" dirty="0" smtClean="0">
                <a:latin typeface="Times New Roman" panose="02020603050405020304" pitchFamily="18" charset="0"/>
                <a:cs typeface="Times New Roman" panose="02020603050405020304" pitchFamily="18" charset="0"/>
              </a:rPr>
              <a:t>laboratory - they</a:t>
            </a:r>
            <a:r>
              <a:rPr lang="en-GB" sz="2000" dirty="0" smtClean="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acquired a mental representation of the </a:t>
            </a:r>
            <a:r>
              <a:rPr lang="en-GB" sz="2400" dirty="0" smtClean="0">
                <a:latin typeface="Times New Roman" panose="02020603050405020304" pitchFamily="18" charset="0"/>
                <a:cs typeface="Times New Roman" panose="02020603050405020304" pitchFamily="18" charset="0"/>
              </a:rPr>
              <a:t>   		environment</a:t>
            </a:r>
            <a:r>
              <a:rPr lang="en-GB" sz="2400" dirty="0">
                <a:latin typeface="Times New Roman" panose="02020603050405020304" pitchFamily="18" charset="0"/>
                <a:cs typeface="Times New Roman" panose="02020603050405020304" pitchFamily="18" charset="0"/>
              </a:rPr>
              <a:t>, which they used to guide behaviour. </a:t>
            </a:r>
          </a:p>
          <a:p>
            <a:pPr lvl="8"/>
            <a:r>
              <a:rPr lang="en-GB" sz="900" dirty="0" smtClean="0">
                <a:latin typeface="Times New Roman" panose="02020603050405020304" pitchFamily="18" charset="0"/>
                <a:cs typeface="Times New Roman" panose="02020603050405020304" pitchFamily="18" charset="0"/>
              </a:rPr>
              <a:t>                                                           </a:t>
            </a:r>
            <a:r>
              <a:rPr lang="en-GB" sz="1800" dirty="0" smtClean="0">
                <a:latin typeface="Times New Roman" panose="02020603050405020304" pitchFamily="18" charset="0"/>
                <a:cs typeface="Times New Roman" panose="02020603050405020304" pitchFamily="18" charset="0"/>
              </a:rPr>
              <a:t>He </a:t>
            </a:r>
            <a:r>
              <a:rPr lang="en-GB" sz="1800" dirty="0">
                <a:latin typeface="Times New Roman" panose="02020603050405020304" pitchFamily="18" charset="0"/>
                <a:cs typeface="Times New Roman" panose="02020603050405020304" pitchFamily="18" charset="0"/>
              </a:rPr>
              <a:t>called this mental representation a </a:t>
            </a:r>
            <a:r>
              <a:rPr lang="en-GB" sz="1800" b="1" i="1" dirty="0">
                <a:solidFill>
                  <a:srgbClr val="9966FF"/>
                </a:solidFill>
                <a:latin typeface="Times New Roman" panose="02020603050405020304" pitchFamily="18" charset="0"/>
                <a:cs typeface="Times New Roman" panose="02020603050405020304" pitchFamily="18" charset="0"/>
              </a:rPr>
              <a:t>Cognitive </a:t>
            </a:r>
            <a:r>
              <a:rPr lang="en-GB" sz="1800" b="1" i="1" dirty="0" smtClean="0">
                <a:solidFill>
                  <a:srgbClr val="9966FF"/>
                </a:solidFill>
                <a:latin typeface="Times New Roman" panose="02020603050405020304" pitchFamily="18" charset="0"/>
                <a:cs typeface="Times New Roman" panose="02020603050405020304" pitchFamily="18" charset="0"/>
              </a:rPr>
              <a:t>Map</a:t>
            </a:r>
            <a:r>
              <a:rPr lang="en-GB" sz="1800" dirty="0" smtClean="0">
                <a:latin typeface="Times New Roman" panose="02020603050405020304" pitchFamily="18" charset="0"/>
                <a:cs typeface="Times New Roman" panose="02020603050405020304" pitchFamily="18" charset="0"/>
              </a:rPr>
              <a:t> </a:t>
            </a:r>
            <a:r>
              <a:rPr lang="en-GB" sz="2000" dirty="0" smtClean="0">
                <a:latin typeface="Times New Roman" panose="02020603050405020304" pitchFamily="18" charset="0"/>
                <a:cs typeface="Times New Roman" panose="02020603050405020304" pitchFamily="18" charset="0"/>
              </a:rPr>
              <a:t> </a:t>
            </a: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46038"/>
            <a:ext cx="8229600" cy="608587"/>
          </a:xfrm>
        </p:spPr>
        <p:txBody>
          <a:bodyPr>
            <a:normAutofit/>
          </a:bodyPr>
          <a:lstStyle/>
          <a:p>
            <a:pPr algn="ctr"/>
            <a:r>
              <a:rPr lang="en-GB" sz="3200" dirty="0" err="1" smtClean="0"/>
              <a:t>Tolman</a:t>
            </a:r>
            <a:r>
              <a:rPr lang="en-GB" sz="3200" dirty="0" smtClean="0"/>
              <a:t> – ‘Cognitive maps in rats’</a:t>
            </a:r>
            <a:endParaRPr lang="en-GB" sz="3200" dirty="0"/>
          </a:p>
        </p:txBody>
      </p:sp>
    </p:spTree>
    <p:extLst>
      <p:ext uri="{BB962C8B-B14F-4D97-AF65-F5344CB8AC3E}">
        <p14:creationId xmlns:p14="http://schemas.microsoft.com/office/powerpoint/2010/main" val="424897366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wipe(down)">
                                      <p:cBhvr>
                                        <p:cTn id="3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p:cNvSpPr>
            <a:spLocks noGrp="1"/>
          </p:cNvSpPr>
          <p:nvPr>
            <p:ph idx="1"/>
          </p:nvPr>
        </p:nvSpPr>
        <p:spPr>
          <a:xfrm>
            <a:off x="0" y="732993"/>
            <a:ext cx="9144000" cy="5075526"/>
          </a:xfrm>
        </p:spPr>
        <p:txBody>
          <a:bodyPr/>
          <a:lstStyle/>
          <a:p>
            <a:r>
              <a:rPr lang="en-GB" altLang="en-US" sz="2400" dirty="0" smtClean="0">
                <a:latin typeface="Times New Roman" panose="02020603050405020304" pitchFamily="18" charset="0"/>
                <a:cs typeface="Times New Roman" panose="02020603050405020304" pitchFamily="18" charset="0"/>
              </a:rPr>
              <a:t>Can any type of behaviour be condition?</a:t>
            </a:r>
          </a:p>
          <a:p>
            <a:r>
              <a:rPr lang="en-GB" altLang="en-US" sz="2400" dirty="0" smtClean="0">
                <a:latin typeface="Times New Roman" panose="02020603050405020304" pitchFamily="18" charset="0"/>
                <a:cs typeface="Times New Roman" panose="02020603050405020304" pitchFamily="18" charset="0"/>
              </a:rPr>
              <a:t>Evidence started to emerge showing that “conditioned” animals didn’t always respond as they were supposed to.</a:t>
            </a:r>
          </a:p>
          <a:p>
            <a:r>
              <a:rPr lang="en-GB" altLang="en-US" sz="2400" dirty="0" smtClean="0">
                <a:latin typeface="Times New Roman" panose="02020603050405020304" pitchFamily="18" charset="0"/>
                <a:cs typeface="Times New Roman" panose="02020603050405020304" pitchFamily="18" charset="0"/>
              </a:rPr>
              <a:t>Behaviourism was ignoring </a:t>
            </a:r>
            <a:r>
              <a:rPr lang="en-GB" altLang="en-US" sz="2400" dirty="0">
                <a:latin typeface="Times New Roman" panose="02020603050405020304" pitchFamily="18" charset="0"/>
                <a:cs typeface="Times New Roman" panose="02020603050405020304" pitchFamily="18" charset="0"/>
              </a:rPr>
              <a:t>natural </a:t>
            </a:r>
            <a:r>
              <a:rPr lang="en-GB" altLang="en-US" sz="2400" dirty="0" smtClean="0">
                <a:latin typeface="Times New Roman" panose="02020603050405020304" pitchFamily="18" charset="0"/>
                <a:cs typeface="Times New Roman" panose="02020603050405020304" pitchFamily="18" charset="0"/>
              </a:rPr>
              <a:t>behaviours influenced by an evolutionary history, which places biological constraints on learning.</a:t>
            </a:r>
            <a:endParaRPr lang="en-GB" altLang="en-US" sz="2400" dirty="0">
              <a:latin typeface="Times New Roman" panose="02020603050405020304" pitchFamily="18" charset="0"/>
              <a:cs typeface="Times New Roman" panose="02020603050405020304" pitchFamily="18" charset="0"/>
            </a:endParaRPr>
          </a:p>
          <a:p>
            <a:pPr lvl="1"/>
            <a:r>
              <a:rPr lang="en-GB" altLang="en-US" sz="2000" dirty="0">
                <a:latin typeface="Times New Roman" panose="02020603050405020304" pitchFamily="18" charset="0"/>
                <a:cs typeface="Times New Roman" panose="02020603050405020304" pitchFamily="18" charset="0"/>
              </a:rPr>
              <a:t>Animals engage in (complex) behaviours due to natural selection (Ethology</a:t>
            </a:r>
            <a:r>
              <a:rPr lang="en-GB" altLang="en-US" sz="2000" dirty="0" smtClean="0">
                <a:latin typeface="Times New Roman" panose="02020603050405020304" pitchFamily="18" charset="0"/>
                <a:cs typeface="Times New Roman" panose="02020603050405020304" pitchFamily="18" charset="0"/>
              </a:rPr>
              <a:t>).</a:t>
            </a:r>
          </a:p>
          <a:p>
            <a:r>
              <a:rPr lang="en-GB" altLang="en-US" sz="2400" dirty="0" smtClean="0">
                <a:latin typeface="Times New Roman" panose="02020603050405020304" pitchFamily="18" charset="0"/>
                <a:cs typeface="Times New Roman" panose="02020603050405020304" pitchFamily="18" charset="0"/>
              </a:rPr>
              <a:t>Seligman (1970): proposed the concept of </a:t>
            </a:r>
            <a:r>
              <a:rPr lang="en-GB" altLang="en-US" sz="2400" b="1" i="1" dirty="0" smtClean="0">
                <a:latin typeface="Times New Roman" panose="02020603050405020304" pitchFamily="18" charset="0"/>
                <a:cs typeface="Times New Roman" panose="02020603050405020304" pitchFamily="18" charset="0"/>
              </a:rPr>
              <a:t>Preparedness</a:t>
            </a:r>
          </a:p>
          <a:p>
            <a:pPr lvl="1"/>
            <a:r>
              <a:rPr lang="en-GB" altLang="en-US" sz="2000" dirty="0" smtClean="0">
                <a:latin typeface="Times New Roman" panose="02020603050405020304" pitchFamily="18" charset="0"/>
                <a:cs typeface="Times New Roman" panose="02020603050405020304" pitchFamily="18" charset="0"/>
              </a:rPr>
              <a:t>Through evolution animals are biologically pre-disposed to learn some associations easier than others. </a:t>
            </a:r>
          </a:p>
          <a:p>
            <a:pPr lvl="1"/>
            <a:r>
              <a:rPr lang="en-GB" altLang="en-US" sz="2000" dirty="0" smtClean="0">
                <a:latin typeface="Times New Roman" panose="02020603050405020304" pitchFamily="18" charset="0"/>
                <a:cs typeface="Times New Roman" panose="02020603050405020304" pitchFamily="18" charset="0"/>
              </a:rPr>
              <a:t>Behaviours related to species survival are learned more easily than behaviours that run contrary to their natural tendencies.</a:t>
            </a:r>
            <a:endParaRPr lang="en-GB" altLang="en-US" sz="2000" dirty="0">
              <a:latin typeface="Times New Roman" panose="02020603050405020304" pitchFamily="18" charset="0"/>
              <a:cs typeface="Times New Roman" panose="02020603050405020304" pitchFamily="18" charset="0"/>
            </a:endParaRPr>
          </a:p>
          <a:p>
            <a:r>
              <a:rPr lang="en-GB" altLang="en-US" sz="2400" dirty="0" smtClean="0">
                <a:latin typeface="Times New Roman" panose="02020603050405020304" pitchFamily="18" charset="0"/>
                <a:cs typeface="Times New Roman" panose="02020603050405020304" pitchFamily="18" charset="0"/>
              </a:rPr>
              <a:t>So, in essence, behaviourism ignores evolution</a:t>
            </a:r>
          </a:p>
          <a:p>
            <a:pPr lvl="1"/>
            <a:r>
              <a:rPr lang="en-GB" altLang="en-US" sz="2000" dirty="0" smtClean="0">
                <a:latin typeface="Times New Roman" panose="02020603050405020304" pitchFamily="18" charset="0"/>
                <a:cs typeface="Times New Roman" panose="02020603050405020304" pitchFamily="18" charset="0"/>
              </a:rPr>
              <a:t>Let’s have a look at an example……</a:t>
            </a:r>
            <a:endParaRPr lang="en-GB" altLang="en-US"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97992"/>
            <a:ext cx="8229600" cy="660544"/>
          </a:xfrm>
        </p:spPr>
        <p:txBody>
          <a:bodyPr>
            <a:normAutofit/>
          </a:bodyPr>
          <a:lstStyle/>
          <a:p>
            <a:pPr algn="ctr">
              <a:defRPr/>
            </a:pPr>
            <a:r>
              <a:rPr lang="en-GB" sz="3200" dirty="0">
                <a:solidFill>
                  <a:schemeClr val="tx1"/>
                </a:solidFill>
              </a:rPr>
              <a:t>Problems for Behaviourism</a:t>
            </a:r>
          </a:p>
        </p:txBody>
      </p:sp>
    </p:spTree>
    <p:extLst>
      <p:ext uri="{BB962C8B-B14F-4D97-AF65-F5344CB8AC3E}">
        <p14:creationId xmlns:p14="http://schemas.microsoft.com/office/powerpoint/2010/main" val="140179092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22530">
                                            <p:txEl>
                                              <p:pRg st="1" end="1"/>
                                            </p:txEl>
                                          </p:spTgt>
                                        </p:tgtEl>
                                        <p:attrNameLst>
                                          <p:attrName>style.visibility</p:attrName>
                                        </p:attrNameLst>
                                      </p:cBhvr>
                                      <p:to>
                                        <p:strVal val="visible"/>
                                      </p:to>
                                    </p:set>
                                    <p:animEffect transition="in" filter="circle(in)">
                                      <p:cBhvr>
                                        <p:cTn id="13" dur="2000"/>
                                        <p:tgtEl>
                                          <p:spTgt spid="22530">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22530">
                                            <p:txEl>
                                              <p:pRg st="2" end="2"/>
                                            </p:txEl>
                                          </p:spTgt>
                                        </p:tgtEl>
                                        <p:attrNameLst>
                                          <p:attrName>style.visibility</p:attrName>
                                        </p:attrNameLst>
                                      </p:cBhvr>
                                      <p:to>
                                        <p:strVal val="visible"/>
                                      </p:to>
                                    </p:set>
                                    <p:animEffect transition="in" filter="wheel(1)">
                                      <p:cBhvr>
                                        <p:cTn id="18" dur="2000"/>
                                        <p:tgtEl>
                                          <p:spTgt spid="22530">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22530">
                                            <p:txEl>
                                              <p:pRg st="3" end="3"/>
                                            </p:txEl>
                                          </p:spTgt>
                                        </p:tgtEl>
                                        <p:attrNameLst>
                                          <p:attrName>style.visibility</p:attrName>
                                        </p:attrNameLst>
                                      </p:cBhvr>
                                      <p:to>
                                        <p:strVal val="visible"/>
                                      </p:to>
                                    </p:set>
                                    <p:animEffect transition="in" filter="barn(inVertical)">
                                      <p:cBhvr>
                                        <p:cTn id="23" dur="500"/>
                                        <p:tgtEl>
                                          <p:spTgt spid="22530">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22530">
                                            <p:txEl>
                                              <p:pRg st="4" end="4"/>
                                            </p:txEl>
                                          </p:spTgt>
                                        </p:tgtEl>
                                        <p:attrNameLst>
                                          <p:attrName>style.visibility</p:attrName>
                                        </p:attrNameLst>
                                      </p:cBhvr>
                                      <p:to>
                                        <p:strVal val="visible"/>
                                      </p:to>
                                    </p:set>
                                    <p:animEffect transition="in" filter="barn(inVertical)">
                                      <p:cBhvr>
                                        <p:cTn id="28" dur="500"/>
                                        <p:tgtEl>
                                          <p:spTgt spid="22530">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22530">
                                            <p:txEl>
                                              <p:pRg st="5" end="5"/>
                                            </p:txEl>
                                          </p:spTgt>
                                        </p:tgtEl>
                                        <p:attrNameLst>
                                          <p:attrName>style.visibility</p:attrName>
                                        </p:attrNameLst>
                                      </p:cBhvr>
                                      <p:to>
                                        <p:strVal val="visible"/>
                                      </p:to>
                                    </p:set>
                                    <p:animEffect transition="in" filter="barn(inVertical)">
                                      <p:cBhvr>
                                        <p:cTn id="33" dur="500"/>
                                        <p:tgtEl>
                                          <p:spTgt spid="22530">
                                            <p:txEl>
                                              <p:pRg st="5" end="5"/>
                                            </p:txEl>
                                          </p:spTgt>
                                        </p:tgtEl>
                                      </p:cBhvr>
                                    </p:animEffect>
                                  </p:childTnLst>
                                </p:cTn>
                              </p:par>
                              <p:par>
                                <p:cTn id="34" presetID="16" presetClass="entr" presetSubtype="21" fill="hold" nodeType="withEffect">
                                  <p:stCondLst>
                                    <p:cond delay="0"/>
                                  </p:stCondLst>
                                  <p:childTnLst>
                                    <p:set>
                                      <p:cBhvr>
                                        <p:cTn id="35" dur="1" fill="hold">
                                          <p:stCondLst>
                                            <p:cond delay="0"/>
                                          </p:stCondLst>
                                        </p:cTn>
                                        <p:tgtEl>
                                          <p:spTgt spid="22530">
                                            <p:txEl>
                                              <p:pRg st="6" end="6"/>
                                            </p:txEl>
                                          </p:spTgt>
                                        </p:tgtEl>
                                        <p:attrNameLst>
                                          <p:attrName>style.visibility</p:attrName>
                                        </p:attrNameLst>
                                      </p:cBhvr>
                                      <p:to>
                                        <p:strVal val="visible"/>
                                      </p:to>
                                    </p:set>
                                    <p:animEffect transition="in" filter="barn(inVertical)">
                                      <p:cBhvr>
                                        <p:cTn id="36" dur="500"/>
                                        <p:tgtEl>
                                          <p:spTgt spid="22530">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nodeType="clickEffect">
                                  <p:stCondLst>
                                    <p:cond delay="0"/>
                                  </p:stCondLst>
                                  <p:childTnLst>
                                    <p:set>
                                      <p:cBhvr>
                                        <p:cTn id="40" dur="1" fill="hold">
                                          <p:stCondLst>
                                            <p:cond delay="0"/>
                                          </p:stCondLst>
                                        </p:cTn>
                                        <p:tgtEl>
                                          <p:spTgt spid="22530">
                                            <p:txEl>
                                              <p:pRg st="7" end="7"/>
                                            </p:txEl>
                                          </p:spTgt>
                                        </p:tgtEl>
                                        <p:attrNameLst>
                                          <p:attrName>style.visibility</p:attrName>
                                        </p:attrNameLst>
                                      </p:cBhvr>
                                      <p:to>
                                        <p:strVal val="visible"/>
                                      </p:to>
                                    </p:set>
                                    <p:animEffect transition="in" filter="barn(inVertical)">
                                      <p:cBhvr>
                                        <p:cTn id="41" dur="500"/>
                                        <p:tgtEl>
                                          <p:spTgt spid="22530">
                                            <p:txEl>
                                              <p:pRg st="7" end="7"/>
                                            </p:txEl>
                                          </p:spTgt>
                                        </p:tgtEl>
                                      </p:cBhvr>
                                    </p:animEffect>
                                  </p:childTnLst>
                                </p:cTn>
                              </p:par>
                              <p:par>
                                <p:cTn id="42" presetID="16" presetClass="entr" presetSubtype="21" fill="hold" nodeType="withEffect">
                                  <p:stCondLst>
                                    <p:cond delay="0"/>
                                  </p:stCondLst>
                                  <p:childTnLst>
                                    <p:set>
                                      <p:cBhvr>
                                        <p:cTn id="43" dur="1" fill="hold">
                                          <p:stCondLst>
                                            <p:cond delay="0"/>
                                          </p:stCondLst>
                                        </p:cTn>
                                        <p:tgtEl>
                                          <p:spTgt spid="22530">
                                            <p:txEl>
                                              <p:pRg st="8" end="8"/>
                                            </p:txEl>
                                          </p:spTgt>
                                        </p:tgtEl>
                                        <p:attrNameLst>
                                          <p:attrName>style.visibility</p:attrName>
                                        </p:attrNameLst>
                                      </p:cBhvr>
                                      <p:to>
                                        <p:strVal val="visible"/>
                                      </p:to>
                                    </p:set>
                                    <p:animEffect transition="in" filter="barn(inVertical)">
                                      <p:cBhvr>
                                        <p:cTn id="44" dur="500"/>
                                        <p:tgtEl>
                                          <p:spTgt spid="2253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597910"/>
            <a:ext cx="9144000" cy="5595071"/>
          </a:xfrm>
        </p:spPr>
        <p:txBody>
          <a:bodyPr/>
          <a:lstStyle/>
          <a:p>
            <a:r>
              <a:rPr lang="en-GB" sz="2400" dirty="0" smtClean="0">
                <a:latin typeface="Times New Roman" panose="02020603050405020304" pitchFamily="18" charset="0"/>
                <a:cs typeface="Times New Roman" panose="02020603050405020304" pitchFamily="18" charset="0"/>
              </a:rPr>
              <a:t>Constraints on Classical conditioning: Learned Taste Aversion – </a:t>
            </a:r>
          </a:p>
          <a:p>
            <a:pPr lvl="1"/>
            <a:r>
              <a:rPr lang="en-GB" sz="2000" dirty="0" smtClean="0">
                <a:latin typeface="Times New Roman" panose="02020603050405020304" pitchFamily="18" charset="0"/>
                <a:cs typeface="Times New Roman" panose="02020603050405020304" pitchFamily="18" charset="0"/>
              </a:rPr>
              <a:t>When certain foods become associated with being sick, the food becomes a CS that triggers a conditioned taste aversion: i.e., a CR where the taste or even sight of the food becomes repulsive (Garcia et al., 1985).</a:t>
            </a:r>
          </a:p>
          <a:p>
            <a:pPr lvl="1"/>
            <a:r>
              <a:rPr lang="en-GB" sz="2000" dirty="0" smtClean="0">
                <a:latin typeface="Times New Roman" panose="02020603050405020304" pitchFamily="18" charset="0"/>
                <a:cs typeface="Times New Roman" panose="02020603050405020304" pitchFamily="18" charset="0"/>
              </a:rPr>
              <a:t>Garcia and colleagues developed a number of taste aversion experiments that highlighted problems with 2 of the basic assumptions of classical conditioning:</a:t>
            </a:r>
          </a:p>
          <a:p>
            <a:pPr marL="849313" lvl="1" indent="-457200">
              <a:buFont typeface="+mj-lt"/>
              <a:buAutoNum type="arabicPeriod"/>
            </a:pPr>
            <a:r>
              <a:rPr lang="en-GB" sz="2000" dirty="0" smtClean="0">
                <a:latin typeface="Times New Roman" panose="02020603050405020304" pitchFamily="18" charset="0"/>
                <a:cs typeface="Times New Roman" panose="02020603050405020304" pitchFamily="18" charset="0"/>
              </a:rPr>
              <a:t>Behaviourists assumed that the CS-UCS time interval had to be relatively short.</a:t>
            </a:r>
          </a:p>
          <a:p>
            <a:pPr lvl="2"/>
            <a:r>
              <a:rPr lang="en-GB" sz="1800" dirty="0" smtClean="0">
                <a:latin typeface="Times New Roman" panose="02020603050405020304" pitchFamily="18" charset="0"/>
                <a:cs typeface="Times New Roman" panose="02020603050405020304" pitchFamily="18" charset="0"/>
              </a:rPr>
              <a:t>Garcia showed that animals learned taste aversion even to food that had been consumed hours/1 day prior to them becoming ill.</a:t>
            </a:r>
          </a:p>
          <a:p>
            <a:pPr marL="849313" lvl="1" indent="-457200">
              <a:buFont typeface="+mj-lt"/>
              <a:buAutoNum type="arabicPeriod"/>
            </a:pPr>
            <a:r>
              <a:rPr lang="en-GB" sz="2000" dirty="0" smtClean="0">
                <a:latin typeface="Times New Roman" panose="02020603050405020304" pitchFamily="18" charset="0"/>
                <a:cs typeface="Times New Roman" panose="02020603050405020304" pitchFamily="18" charset="0"/>
              </a:rPr>
              <a:t>Garcia and </a:t>
            </a:r>
            <a:r>
              <a:rPr lang="en-GB" sz="2000" dirty="0" err="1" smtClean="0">
                <a:latin typeface="Times New Roman" panose="02020603050405020304" pitchFamily="18" charset="0"/>
                <a:cs typeface="Times New Roman" panose="02020603050405020304" pitchFamily="18" charset="0"/>
              </a:rPr>
              <a:t>Koelling</a:t>
            </a:r>
            <a:r>
              <a:rPr lang="en-GB" sz="2000" dirty="0" smtClean="0">
                <a:latin typeface="Times New Roman" panose="02020603050405020304" pitchFamily="18" charset="0"/>
                <a:cs typeface="Times New Roman" panose="02020603050405020304" pitchFamily="18" charset="0"/>
              </a:rPr>
              <a:t> (1966) showed how biological preparedness influenced learned aversions – their experiment involved presenting 3 neutral stimuli whenever a rat drank from a tube: the release of sweet water, a bright light, and a buzzer sound.</a:t>
            </a:r>
          </a:p>
          <a:p>
            <a:pPr lvl="2"/>
            <a:r>
              <a:rPr lang="en-GB" sz="1800" dirty="0" smtClean="0">
                <a:latin typeface="Times New Roman" panose="02020603050405020304" pitchFamily="18" charset="0"/>
                <a:cs typeface="Times New Roman" panose="02020603050405020304" pitchFamily="18" charset="0"/>
              </a:rPr>
              <a:t>Rats were then divided into two conditions: 1. Rats exposed to x-rays when drinking the water, which later made them ill.</a:t>
            </a:r>
          </a:p>
          <a:p>
            <a:pPr lvl="3"/>
            <a:r>
              <a:rPr lang="en-GB" sz="1600" dirty="0" smtClean="0">
                <a:latin typeface="Times New Roman" panose="02020603050405020304" pitchFamily="18" charset="0"/>
                <a:cs typeface="Times New Roman" panose="02020603050405020304" pitchFamily="18" charset="0"/>
              </a:rPr>
              <a:t>According to the behaviourist assumptions the rats should have developed an aversion to all 3 stimuli because they were all present and associated with the feeling of being ill – BUT they didn’t!!! They only avoided the sweet water and not the light or buzzer. </a:t>
            </a:r>
          </a:p>
          <a:p>
            <a:pPr lvl="8"/>
            <a:r>
              <a:rPr lang="en-GB" sz="1300" dirty="0">
                <a:latin typeface="Times New Roman" panose="02020603050405020304" pitchFamily="18" charset="0"/>
                <a:cs typeface="Times New Roman" panose="02020603050405020304" pitchFamily="18" charset="0"/>
              </a:rPr>
              <a:t> </a:t>
            </a:r>
            <a:r>
              <a:rPr lang="en-GB" sz="1300" dirty="0" smtClean="0">
                <a:latin typeface="Times New Roman" panose="02020603050405020304" pitchFamily="18" charset="0"/>
                <a:cs typeface="Times New Roman" panose="02020603050405020304" pitchFamily="18" charset="0"/>
              </a:rPr>
              <a:t>                                                    </a:t>
            </a:r>
            <a:r>
              <a:rPr lang="en-GB" sz="3600" dirty="0" smtClean="0">
                <a:latin typeface="Times New Roman" panose="02020603050405020304" pitchFamily="18" charset="0"/>
                <a:cs typeface="Times New Roman" panose="02020603050405020304" pitchFamily="18" charset="0"/>
              </a:rPr>
              <a:t>Why?</a:t>
            </a:r>
            <a:endParaRPr lang="en-GB" sz="13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66818"/>
            <a:ext cx="8229600" cy="618980"/>
          </a:xfrm>
        </p:spPr>
        <p:txBody>
          <a:bodyPr>
            <a:normAutofit/>
          </a:bodyPr>
          <a:lstStyle/>
          <a:p>
            <a:pPr algn="ctr"/>
            <a:r>
              <a:rPr lang="en-GB" sz="3200" dirty="0" smtClean="0"/>
              <a:t>Problems for Behaviourism</a:t>
            </a:r>
            <a:endParaRPr lang="en-GB" sz="3200" dirty="0"/>
          </a:p>
        </p:txBody>
      </p:sp>
    </p:spTree>
    <p:extLst>
      <p:ext uri="{BB962C8B-B14F-4D97-AF65-F5344CB8AC3E}">
        <p14:creationId xmlns:p14="http://schemas.microsoft.com/office/powerpoint/2010/main" val="74445958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arn(inVertical)">
                                      <p:cBhvr>
                                        <p:cTn id="22" dur="500"/>
                                        <p:tgtEl>
                                          <p:spTgt spid="2">
                                            <p:txEl>
                                              <p:pRg st="3" end="3"/>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barn(inVertical)">
                                      <p:cBhvr>
                                        <p:cTn id="25" dur="500"/>
                                        <p:tgtEl>
                                          <p:spTgt spid="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nodeType="click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barn(inVertical)">
                                      <p:cBhvr>
                                        <p:cTn id="30" dur="500"/>
                                        <p:tgtEl>
                                          <p:spTgt spid="2">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animEffect transition="in" filter="barn(inVertical)">
                                      <p:cBhvr>
                                        <p:cTn id="35" dur="500"/>
                                        <p:tgtEl>
                                          <p:spTgt spid="2">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2">
                                            <p:txEl>
                                              <p:pRg st="7" end="7"/>
                                            </p:txEl>
                                          </p:spTgt>
                                        </p:tgtEl>
                                        <p:attrNameLst>
                                          <p:attrName>style.visibility</p:attrName>
                                        </p:attrNameLst>
                                      </p:cBhvr>
                                      <p:to>
                                        <p:strVal val="visible"/>
                                      </p:to>
                                    </p:set>
                                    <p:animEffect transition="in" filter="barn(inVertical)">
                                      <p:cBhvr>
                                        <p:cTn id="40" dur="500"/>
                                        <p:tgtEl>
                                          <p:spTgt spid="2">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nodeType="clickEffect">
                                  <p:stCondLst>
                                    <p:cond delay="0"/>
                                  </p:stCondLst>
                                  <p:childTnLst>
                                    <p:set>
                                      <p:cBhvr>
                                        <p:cTn id="44" dur="1" fill="hold">
                                          <p:stCondLst>
                                            <p:cond delay="0"/>
                                          </p:stCondLst>
                                        </p:cTn>
                                        <p:tgtEl>
                                          <p:spTgt spid="2">
                                            <p:txEl>
                                              <p:pRg st="8" end="8"/>
                                            </p:txEl>
                                          </p:spTgt>
                                        </p:tgtEl>
                                        <p:attrNameLst>
                                          <p:attrName>style.visibility</p:attrName>
                                        </p:attrNameLst>
                                      </p:cBhvr>
                                      <p:to>
                                        <p:strVal val="visible"/>
                                      </p:to>
                                    </p:set>
                                    <p:anim calcmode="lin" valueType="num">
                                      <p:cBhvr>
                                        <p:cTn id="45" dur="1000" fill="hold"/>
                                        <p:tgtEl>
                                          <p:spTgt spid="2">
                                            <p:txEl>
                                              <p:pRg st="8" end="8"/>
                                            </p:txEl>
                                          </p:spTgt>
                                        </p:tgtEl>
                                        <p:attrNameLst>
                                          <p:attrName>ppt_w</p:attrName>
                                        </p:attrNameLst>
                                      </p:cBhvr>
                                      <p:tavLst>
                                        <p:tav tm="0">
                                          <p:val>
                                            <p:fltVal val="0"/>
                                          </p:val>
                                        </p:tav>
                                        <p:tav tm="100000">
                                          <p:val>
                                            <p:strVal val="#ppt_w"/>
                                          </p:val>
                                        </p:tav>
                                      </p:tavLst>
                                    </p:anim>
                                    <p:anim calcmode="lin" valueType="num">
                                      <p:cBhvr>
                                        <p:cTn id="46" dur="1000" fill="hold"/>
                                        <p:tgtEl>
                                          <p:spTgt spid="2">
                                            <p:txEl>
                                              <p:pRg st="8" end="8"/>
                                            </p:txEl>
                                          </p:spTgt>
                                        </p:tgtEl>
                                        <p:attrNameLst>
                                          <p:attrName>ppt_h</p:attrName>
                                        </p:attrNameLst>
                                      </p:cBhvr>
                                      <p:tavLst>
                                        <p:tav tm="0">
                                          <p:val>
                                            <p:fltVal val="0"/>
                                          </p:val>
                                        </p:tav>
                                        <p:tav tm="100000">
                                          <p:val>
                                            <p:strVal val="#ppt_h"/>
                                          </p:val>
                                        </p:tav>
                                      </p:tavLst>
                                    </p:anim>
                                    <p:anim calcmode="lin" valueType="num">
                                      <p:cBhvr>
                                        <p:cTn id="47" dur="1000" fill="hold"/>
                                        <p:tgtEl>
                                          <p:spTgt spid="2">
                                            <p:txEl>
                                              <p:pRg st="8" end="8"/>
                                            </p:txEl>
                                          </p:spTgt>
                                        </p:tgtEl>
                                        <p:attrNameLst>
                                          <p:attrName>style.rotation</p:attrName>
                                        </p:attrNameLst>
                                      </p:cBhvr>
                                      <p:tavLst>
                                        <p:tav tm="0">
                                          <p:val>
                                            <p:fltVal val="90"/>
                                          </p:val>
                                        </p:tav>
                                        <p:tav tm="100000">
                                          <p:val>
                                            <p:fltVal val="0"/>
                                          </p:val>
                                        </p:tav>
                                      </p:tavLst>
                                    </p:anim>
                                    <p:animEffect transition="in" filter="fade">
                                      <p:cBhvr>
                                        <p:cTn id="48" dur="10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608301"/>
            <a:ext cx="9144000" cy="6010708"/>
          </a:xfrm>
        </p:spPr>
        <p:txBody>
          <a:bodyPr/>
          <a:lstStyle/>
          <a:p>
            <a:r>
              <a:rPr lang="en-GB" sz="2400" dirty="0" smtClean="0">
                <a:latin typeface="Times New Roman" panose="02020603050405020304" pitchFamily="18" charset="0"/>
                <a:cs typeface="Times New Roman" panose="02020603050405020304" pitchFamily="18" charset="0"/>
              </a:rPr>
              <a:t>Rats are biologically primed to form taste-illness associations, which means that in nature they can easily identify poisonous food by taste or smell – in nature light and sound does not make rats ill.</a:t>
            </a:r>
          </a:p>
          <a:p>
            <a:r>
              <a:rPr lang="en-GB" sz="2400" dirty="0" smtClean="0">
                <a:latin typeface="Times New Roman" panose="02020603050405020304" pitchFamily="18" charset="0"/>
                <a:cs typeface="Times New Roman" panose="02020603050405020304" pitchFamily="18" charset="0"/>
              </a:rPr>
              <a:t>For rats in the condition 2, when they drank the water, the light, buzzer and sweet taste were paired with an electric shock.</a:t>
            </a:r>
          </a:p>
          <a:p>
            <a:pPr lvl="1"/>
            <a:r>
              <a:rPr lang="en-GB" sz="2000" dirty="0" smtClean="0">
                <a:latin typeface="Times New Roman" panose="02020603050405020304" pitchFamily="18" charset="0"/>
                <a:cs typeface="Times New Roman" panose="02020603050405020304" pitchFamily="18" charset="0"/>
              </a:rPr>
              <a:t>Again, according to behavioural assumptions the rats should have developed an aversion to all three – BUT they didn’t – they only developed an aversion to the light and buzzer, while continuing to drink the water. </a:t>
            </a:r>
          </a:p>
          <a:p>
            <a:pPr lvl="2"/>
            <a:r>
              <a:rPr lang="en-GB" sz="1800" dirty="0" smtClean="0">
                <a:latin typeface="Times New Roman" panose="02020603050405020304" pitchFamily="18" charset="0"/>
                <a:cs typeface="Times New Roman" panose="02020603050405020304" pitchFamily="18" charset="0"/>
              </a:rPr>
              <a:t>Why? – In nature, sights and sounds signal fear-provoking situations, whereas how something tastes does not. </a:t>
            </a:r>
          </a:p>
          <a:p>
            <a:r>
              <a:rPr lang="en-GB" sz="2400" dirty="0" smtClean="0">
                <a:latin typeface="Times New Roman" panose="02020603050405020304" pitchFamily="18" charset="0"/>
                <a:cs typeface="Times New Roman" panose="02020603050405020304" pitchFamily="18" charset="0"/>
              </a:rPr>
              <a:t>The same can be said for us humans – e.g., if we got food poisoning from a restaurant we don’t then avoid the people we were eating with when the incident happened. </a:t>
            </a:r>
          </a:p>
          <a:p>
            <a:r>
              <a:rPr lang="en-GB" altLang="en-US" sz="2400" dirty="0">
                <a:latin typeface="Times New Roman" panose="02020603050405020304" pitchFamily="18" charset="0"/>
                <a:cs typeface="Times New Roman" panose="02020603050405020304" pitchFamily="18" charset="0"/>
              </a:rPr>
              <a:t>Poison CS versus Tone </a:t>
            </a:r>
            <a:r>
              <a:rPr lang="en-GB" altLang="en-US" sz="2400" dirty="0" smtClean="0">
                <a:latin typeface="Times New Roman" panose="02020603050405020304" pitchFamily="18" charset="0"/>
                <a:cs typeface="Times New Roman" panose="02020603050405020304" pitchFamily="18" charset="0"/>
              </a:rPr>
              <a:t>CS: According </a:t>
            </a:r>
            <a:r>
              <a:rPr lang="en-GB" altLang="en-US" sz="2400" dirty="0">
                <a:latin typeface="Times New Roman" panose="02020603050405020304" pitchFamily="18" charset="0"/>
                <a:cs typeface="Times New Roman" panose="02020603050405020304" pitchFamily="18" charset="0"/>
              </a:rPr>
              <a:t>to behaviourism, </a:t>
            </a:r>
            <a:r>
              <a:rPr lang="en-GB" altLang="en-US" sz="2400" dirty="0" smtClean="0">
                <a:latin typeface="Times New Roman" panose="02020603050405020304" pitchFamily="18" charset="0"/>
                <a:cs typeface="Times New Roman" panose="02020603050405020304" pitchFamily="18" charset="0"/>
              </a:rPr>
              <a:t>they should </a:t>
            </a:r>
            <a:r>
              <a:rPr lang="en-GB" altLang="en-US" sz="2400" dirty="0">
                <a:latin typeface="Times New Roman" panose="02020603050405020304" pitchFamily="18" charset="0"/>
                <a:cs typeface="Times New Roman" panose="02020603050405020304" pitchFamily="18" charset="0"/>
              </a:rPr>
              <a:t>be learnt the </a:t>
            </a:r>
            <a:r>
              <a:rPr lang="en-GB" altLang="en-US" sz="2400" dirty="0" smtClean="0">
                <a:latin typeface="Times New Roman" panose="02020603050405020304" pitchFamily="18" charset="0"/>
                <a:cs typeface="Times New Roman" panose="02020603050405020304" pitchFamily="18" charset="0"/>
              </a:rPr>
              <a:t>same, but </a:t>
            </a:r>
            <a:r>
              <a:rPr lang="en-GB" altLang="en-US" sz="2400" dirty="0">
                <a:latin typeface="Times New Roman" panose="02020603050405020304" pitchFamily="18" charset="0"/>
                <a:cs typeface="Times New Roman" panose="02020603050405020304" pitchFamily="18" charset="0"/>
              </a:rPr>
              <a:t>nausea </a:t>
            </a:r>
            <a:r>
              <a:rPr lang="en-GB" altLang="en-US" sz="2400" dirty="0" smtClean="0">
                <a:latin typeface="Times New Roman" panose="02020603050405020304" pitchFamily="18" charset="0"/>
                <a:cs typeface="Times New Roman" panose="02020603050405020304" pitchFamily="18" charset="0"/>
              </a:rPr>
              <a:t>is learned </a:t>
            </a:r>
            <a:r>
              <a:rPr lang="en-GB" altLang="en-US" sz="2400" dirty="0">
                <a:latin typeface="Times New Roman" panose="02020603050405020304" pitchFamily="18" charset="0"/>
                <a:cs typeface="Times New Roman" panose="02020603050405020304" pitchFamily="18" charset="0"/>
              </a:rPr>
              <a:t>faster than tone</a:t>
            </a:r>
          </a:p>
          <a:p>
            <a:endParaRPr lang="en-GB"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118775"/>
            <a:ext cx="8229600" cy="608589"/>
          </a:xfrm>
        </p:spPr>
        <p:txBody>
          <a:bodyPr>
            <a:normAutofit/>
          </a:bodyPr>
          <a:lstStyle/>
          <a:p>
            <a:pPr algn="ctr"/>
            <a:r>
              <a:rPr lang="en-GB" sz="3200" dirty="0" smtClean="0"/>
              <a:t>Problems for Behaviourism </a:t>
            </a:r>
            <a:endParaRPr lang="en-GB" sz="3200" dirty="0"/>
          </a:p>
        </p:txBody>
      </p:sp>
    </p:spTree>
    <p:extLst>
      <p:ext uri="{BB962C8B-B14F-4D97-AF65-F5344CB8AC3E}">
        <p14:creationId xmlns:p14="http://schemas.microsoft.com/office/powerpoint/2010/main" val="77787761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571501"/>
            <a:ext cx="9144000" cy="5746172"/>
          </a:xfrm>
        </p:spPr>
        <p:txBody>
          <a:bodyPr/>
          <a:lstStyle/>
          <a:p>
            <a:r>
              <a:rPr lang="en-GB" sz="2400" dirty="0" smtClean="0">
                <a:latin typeface="Times New Roman" panose="02020603050405020304" pitchFamily="18" charset="0"/>
                <a:cs typeface="Times New Roman" panose="02020603050405020304" pitchFamily="18" charset="0"/>
              </a:rPr>
              <a:t>Humans are biologically prepared to fear certain things:</a:t>
            </a:r>
          </a:p>
          <a:p>
            <a:pPr lvl="1"/>
            <a:r>
              <a:rPr lang="en-GB" sz="2000" dirty="0" smtClean="0">
                <a:latin typeface="Times New Roman" panose="02020603050405020304" pitchFamily="18" charset="0"/>
                <a:cs typeface="Times New Roman" panose="02020603050405020304" pitchFamily="18" charset="0"/>
              </a:rPr>
              <a:t>Marks (1977) – a young child saw a snake in the park but was not afraid. Not long after encountering the snake the child returned to the family car and accidently slammed her hand in the car door – but instead of developing a fear of car doors she developed a fear of snakes.</a:t>
            </a:r>
          </a:p>
          <a:p>
            <a:pPr lvl="1"/>
            <a:r>
              <a:rPr lang="en-GB" sz="2000" dirty="0" err="1" smtClean="0">
                <a:latin typeface="Times New Roman" panose="02020603050405020304" pitchFamily="18" charset="0"/>
                <a:cs typeface="Times New Roman" panose="02020603050405020304" pitchFamily="18" charset="0"/>
              </a:rPr>
              <a:t>Öhman</a:t>
            </a:r>
            <a:r>
              <a:rPr lang="en-GB" sz="2000" dirty="0">
                <a:latin typeface="Times New Roman" panose="02020603050405020304" pitchFamily="18" charset="0"/>
                <a:cs typeface="Times New Roman" panose="02020603050405020304" pitchFamily="18" charset="0"/>
              </a:rPr>
              <a:t> </a:t>
            </a:r>
            <a:r>
              <a:rPr lang="en-GB" sz="2000" dirty="0" smtClean="0">
                <a:latin typeface="Times New Roman" panose="02020603050405020304" pitchFamily="18" charset="0"/>
                <a:cs typeface="Times New Roman" panose="02020603050405020304" pitchFamily="18" charset="0"/>
              </a:rPr>
              <a:t>and </a:t>
            </a:r>
            <a:r>
              <a:rPr lang="en-GB" sz="2000" dirty="0" err="1" smtClean="0">
                <a:latin typeface="Times New Roman" panose="02020603050405020304" pitchFamily="18" charset="0"/>
                <a:cs typeface="Times New Roman" panose="02020603050405020304" pitchFamily="18" charset="0"/>
              </a:rPr>
              <a:t>Soares</a:t>
            </a:r>
            <a:r>
              <a:rPr lang="en-GB" sz="2000" dirty="0" smtClean="0">
                <a:latin typeface="Times New Roman" panose="02020603050405020304" pitchFamily="18" charset="0"/>
                <a:cs typeface="Times New Roman" panose="02020603050405020304" pitchFamily="18" charset="0"/>
              </a:rPr>
              <a:t> (1998) – Participants shown pictures of stimuli and received an electric shock with each picture. When those pictures were shown again, the physiological responses showed greater fear to pictures of things like snakes and spiders, compared to pictures of flowers and houses – despite ALL pictures being originally accompanied by an electric shock. </a:t>
            </a:r>
          </a:p>
          <a:p>
            <a:r>
              <a:rPr lang="en-GB" sz="2400" dirty="0" smtClean="0">
                <a:latin typeface="Times New Roman" panose="02020603050405020304" pitchFamily="18" charset="0"/>
                <a:cs typeface="Times New Roman" panose="02020603050405020304" pitchFamily="18" charset="0"/>
              </a:rPr>
              <a:t>These illustrations counter the arguments made by behaviourists – e.g., that associations have to happen simultaneously in both space and time and that conditioning can be applied to anything.  </a:t>
            </a:r>
          </a:p>
          <a:p>
            <a:r>
              <a:rPr lang="en-GB" sz="2400" dirty="0" smtClean="0">
                <a:latin typeface="Times New Roman" panose="02020603050405020304" pitchFamily="18" charset="0"/>
                <a:cs typeface="Times New Roman" panose="02020603050405020304" pitchFamily="18" charset="0"/>
              </a:rPr>
              <a:t>Similarly, there have been issues for operant condition, with deeply rooted animal behaviour overriding any conditioning that may have been attempted – </a:t>
            </a:r>
            <a:r>
              <a:rPr lang="en-GB" sz="2400" b="1" dirty="0" smtClean="0">
                <a:latin typeface="Times New Roman" panose="02020603050405020304" pitchFamily="18" charset="0"/>
                <a:cs typeface="Times New Roman" panose="02020603050405020304" pitchFamily="18" charset="0"/>
              </a:rPr>
              <a:t>Instinctive drift </a:t>
            </a:r>
            <a:r>
              <a:rPr lang="en-GB" sz="2400" dirty="0" smtClean="0">
                <a:latin typeface="Times New Roman" panose="02020603050405020304" pitchFamily="18" charset="0"/>
                <a:cs typeface="Times New Roman" panose="02020603050405020304" pitchFamily="18" charset="0"/>
              </a:rPr>
              <a:t>(</a:t>
            </a:r>
            <a:r>
              <a:rPr lang="en-GB" sz="2400" dirty="0" err="1" smtClean="0">
                <a:latin typeface="Times New Roman" panose="02020603050405020304" pitchFamily="18" charset="0"/>
                <a:cs typeface="Times New Roman" panose="02020603050405020304" pitchFamily="18" charset="0"/>
              </a:rPr>
              <a:t>Breland</a:t>
            </a:r>
            <a:r>
              <a:rPr lang="en-GB" sz="2400" dirty="0" smtClean="0">
                <a:latin typeface="Times New Roman" panose="02020603050405020304" pitchFamily="18" charset="0"/>
                <a:cs typeface="Times New Roman" panose="02020603050405020304" pitchFamily="18" charset="0"/>
              </a:rPr>
              <a:t> &amp; </a:t>
            </a:r>
            <a:r>
              <a:rPr lang="en-GB" sz="2400" dirty="0" err="1" smtClean="0">
                <a:latin typeface="Times New Roman" panose="02020603050405020304" pitchFamily="18" charset="0"/>
                <a:cs typeface="Times New Roman" panose="02020603050405020304" pitchFamily="18" charset="0"/>
              </a:rPr>
              <a:t>Breland</a:t>
            </a:r>
            <a:r>
              <a:rPr lang="en-GB" sz="2400" dirty="0" smtClean="0">
                <a:latin typeface="Times New Roman" panose="02020603050405020304" pitchFamily="18" charset="0"/>
                <a:cs typeface="Times New Roman" panose="02020603050405020304" pitchFamily="18" charset="0"/>
              </a:rPr>
              <a:t>, 1961; 1966)</a:t>
            </a:r>
            <a:endParaRPr lang="en-GB" sz="2400" dirty="0">
              <a:latin typeface="Times New Roman" panose="02020603050405020304" pitchFamily="18" charset="0"/>
              <a:cs typeface="Times New Roman" panose="02020603050405020304" pitchFamily="18" charset="0"/>
            </a:endParaRPr>
          </a:p>
        </p:txBody>
      </p:sp>
      <p:sp>
        <p:nvSpPr>
          <p:cNvPr id="4" name="Title 2"/>
          <p:cNvSpPr>
            <a:spLocks noGrp="1"/>
          </p:cNvSpPr>
          <p:nvPr>
            <p:ph type="title"/>
          </p:nvPr>
        </p:nvSpPr>
        <p:spPr>
          <a:xfrm>
            <a:off x="457200" y="97993"/>
            <a:ext cx="8229600" cy="629371"/>
          </a:xfrm>
        </p:spPr>
        <p:txBody>
          <a:bodyPr>
            <a:normAutofit/>
          </a:bodyPr>
          <a:lstStyle/>
          <a:p>
            <a:pPr algn="ctr"/>
            <a:r>
              <a:rPr lang="en-GB" sz="3200" dirty="0" smtClean="0"/>
              <a:t>Problems for Behaviourism </a:t>
            </a:r>
            <a:endParaRPr lang="en-GB" sz="3200" dirty="0"/>
          </a:p>
        </p:txBody>
      </p:sp>
    </p:spTree>
    <p:extLst>
      <p:ext uri="{BB962C8B-B14F-4D97-AF65-F5344CB8AC3E}">
        <p14:creationId xmlns:p14="http://schemas.microsoft.com/office/powerpoint/2010/main" val="310726603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arn(inVertic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arn(inVertic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1"/>
          <p:cNvSpPr>
            <a:spLocks noGrp="1"/>
          </p:cNvSpPr>
          <p:nvPr>
            <p:ph idx="1"/>
          </p:nvPr>
        </p:nvSpPr>
        <p:spPr>
          <a:xfrm>
            <a:off x="0" y="660256"/>
            <a:ext cx="9144000" cy="6197744"/>
          </a:xfrm>
        </p:spPr>
        <p:txBody>
          <a:bodyPr/>
          <a:lstStyle/>
          <a:p>
            <a:pPr marL="342900" indent="-342900"/>
            <a:r>
              <a:rPr lang="en-GB" sz="2400" dirty="0">
                <a:latin typeface="Times New Roman" panose="02020603050405020304" pitchFamily="18" charset="0"/>
                <a:cs typeface="Times New Roman" panose="02020603050405020304" pitchFamily="18" charset="0"/>
              </a:rPr>
              <a:t>The emphasis on behaviourism restricted psychology to observable </a:t>
            </a:r>
            <a:r>
              <a:rPr lang="en-GB" sz="2400" dirty="0" smtClean="0">
                <a:latin typeface="Times New Roman" panose="02020603050405020304" pitchFamily="18" charset="0"/>
                <a:cs typeface="Times New Roman" panose="02020603050405020304" pitchFamily="18" charset="0"/>
              </a:rPr>
              <a:t>behaviours but there </a:t>
            </a:r>
            <a:r>
              <a:rPr lang="en-GB" sz="2400" dirty="0">
                <a:latin typeface="Times New Roman" panose="02020603050405020304" pitchFamily="18" charset="0"/>
                <a:cs typeface="Times New Roman" panose="02020603050405020304" pitchFamily="18" charset="0"/>
              </a:rPr>
              <a:t>were now a number of aspects regarding the way humans function that behavioural theories found difficult to explain.   </a:t>
            </a:r>
          </a:p>
          <a:p>
            <a:r>
              <a:rPr lang="en-GB" altLang="en-US" sz="2400" dirty="0" smtClean="0">
                <a:latin typeface="Times New Roman" panose="02020603050405020304" pitchFamily="18" charset="0"/>
                <a:cs typeface="Times New Roman" panose="02020603050405020304" pitchFamily="18" charset="0"/>
              </a:rPr>
              <a:t>Behaviourism was ignoring mental and internal processes</a:t>
            </a:r>
          </a:p>
          <a:p>
            <a:r>
              <a:rPr lang="en-GB" altLang="en-US" sz="2400" dirty="0" smtClean="0">
                <a:latin typeface="Times New Roman" panose="02020603050405020304" pitchFamily="18" charset="0"/>
                <a:cs typeface="Times New Roman" panose="02020603050405020304" pitchFamily="18" charset="0"/>
              </a:rPr>
              <a:t>‘</a:t>
            </a:r>
            <a:r>
              <a:rPr lang="en-GB" altLang="en-US" sz="2400" dirty="0">
                <a:latin typeface="Times New Roman" panose="02020603050405020304" pitchFamily="18" charset="0"/>
                <a:cs typeface="Times New Roman" panose="02020603050405020304" pitchFamily="18" charset="0"/>
              </a:rPr>
              <a:t>Shackles’ </a:t>
            </a:r>
            <a:r>
              <a:rPr lang="en-GB" altLang="en-US" sz="2400" dirty="0" smtClean="0">
                <a:latin typeface="Times New Roman" panose="02020603050405020304" pitchFamily="18" charset="0"/>
                <a:cs typeface="Times New Roman" panose="02020603050405020304" pitchFamily="18" charset="0"/>
              </a:rPr>
              <a:t>humans:</a:t>
            </a:r>
          </a:p>
          <a:p>
            <a:pPr lvl="1"/>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stimulus-response paradigm may have been adequate to explain animal behaviour and even behaviour in young children – but surely as we develop we are able to think for ourselves and even veto actions if necessary. </a:t>
            </a:r>
            <a:endParaRPr lang="en-GB" sz="2000" dirty="0" smtClean="0">
              <a:latin typeface="Times New Roman" panose="02020603050405020304" pitchFamily="18" charset="0"/>
              <a:cs typeface="Times New Roman" panose="02020603050405020304" pitchFamily="18" charset="0"/>
            </a:endParaRPr>
          </a:p>
          <a:p>
            <a:pPr lvl="1"/>
            <a:r>
              <a:rPr lang="en-GB" sz="2000" dirty="0" smtClean="0">
                <a:latin typeface="Times New Roman" panose="02020603050405020304" pitchFamily="18" charset="0"/>
                <a:cs typeface="Times New Roman" panose="02020603050405020304" pitchFamily="18" charset="0"/>
              </a:rPr>
              <a:t>Behaviourism </a:t>
            </a:r>
            <a:r>
              <a:rPr lang="en-GB" sz="2000" dirty="0">
                <a:latin typeface="Times New Roman" panose="02020603050405020304" pitchFamily="18" charset="0"/>
                <a:cs typeface="Times New Roman" panose="02020603050405020304" pitchFamily="18" charset="0"/>
              </a:rPr>
              <a:t>was struggling to explain physiological aspects and individual differences in human </a:t>
            </a:r>
            <a:r>
              <a:rPr lang="en-GB" sz="2000" dirty="0" smtClean="0">
                <a:latin typeface="Times New Roman" panose="02020603050405020304" pitchFamily="18" charset="0"/>
                <a:cs typeface="Times New Roman" panose="02020603050405020304" pitchFamily="18" charset="0"/>
              </a:rPr>
              <a:t>behaviour.</a:t>
            </a:r>
          </a:p>
          <a:p>
            <a:pPr lvl="1"/>
            <a:r>
              <a:rPr lang="en-GB" sz="2000" dirty="0" smtClean="0">
                <a:latin typeface="Times New Roman" panose="02020603050405020304" pitchFamily="18" charset="0"/>
                <a:cs typeface="Times New Roman" panose="02020603050405020304" pitchFamily="18" charset="0"/>
              </a:rPr>
              <a:t>Some </a:t>
            </a:r>
            <a:r>
              <a:rPr lang="en-GB" sz="2000" dirty="0">
                <a:latin typeface="Times New Roman" panose="02020603050405020304" pitchFamily="18" charset="0"/>
                <a:cs typeface="Times New Roman" panose="02020603050405020304" pitchFamily="18" charset="0"/>
              </a:rPr>
              <a:t>people learn faster than others and not everyone responds in the same way to stimuli in the external </a:t>
            </a:r>
            <a:r>
              <a:rPr lang="en-GB" sz="2000" dirty="0" smtClean="0">
                <a:latin typeface="Times New Roman" panose="02020603050405020304" pitchFamily="18" charset="0"/>
                <a:cs typeface="Times New Roman" panose="02020603050405020304" pitchFamily="18" charset="0"/>
              </a:rPr>
              <a:t>world.</a:t>
            </a:r>
          </a:p>
          <a:p>
            <a:endParaRPr lang="en-GB" sz="2400" dirty="0">
              <a:latin typeface="Times New Roman" panose="02020603050405020304" pitchFamily="18" charset="0"/>
              <a:cs typeface="Times New Roman" panose="02020603050405020304" pitchFamily="18" charset="0"/>
            </a:endParaRPr>
          </a:p>
          <a:p>
            <a:pPr lvl="1"/>
            <a:endParaRPr lang="en-GB" altLang="en-US" sz="2000" dirty="0">
              <a:latin typeface="Times New Roman" panose="02020603050405020304" pitchFamily="18" charset="0"/>
              <a:cs typeface="Times New Roman" panose="02020603050405020304" pitchFamily="18" charset="0"/>
            </a:endParaRPr>
          </a:p>
          <a:p>
            <a:pPr lvl="1"/>
            <a:endParaRPr lang="en-GB" altLang="en-US" sz="2400" dirty="0">
              <a:latin typeface="Times New Roman" panose="02020603050405020304" pitchFamily="18" charset="0"/>
              <a:cs typeface="Times New Roman" panose="02020603050405020304" pitchFamily="18" charset="0"/>
            </a:endParaRPr>
          </a:p>
          <a:p>
            <a:endParaRPr lang="en-GB" altLang="en-US" sz="2400" dirty="0">
              <a:latin typeface="Times New Roman" panose="02020603050405020304" pitchFamily="18" charset="0"/>
              <a:cs typeface="Times New Roman" panose="02020603050405020304" pitchFamily="18" charset="0"/>
            </a:endParaRPr>
          </a:p>
          <a:p>
            <a:pPr lvl="2">
              <a:buFont typeface="Wingdings 2" panose="05020102010507070707" pitchFamily="18" charset="2"/>
              <a:buNone/>
            </a:pPr>
            <a:endParaRPr lang="en-GB" altLang="en-US"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87601"/>
            <a:ext cx="8229600" cy="650153"/>
          </a:xfrm>
        </p:spPr>
        <p:txBody>
          <a:bodyPr/>
          <a:lstStyle/>
          <a:p>
            <a:pPr algn="ctr">
              <a:defRPr/>
            </a:pPr>
            <a:r>
              <a:rPr lang="en-GB" sz="3200" dirty="0">
                <a:solidFill>
                  <a:schemeClr val="tx1"/>
                </a:solidFill>
              </a:rPr>
              <a:t>The Fall of Behaviourism</a:t>
            </a:r>
          </a:p>
        </p:txBody>
      </p:sp>
    </p:spTree>
    <p:extLst>
      <p:ext uri="{BB962C8B-B14F-4D97-AF65-F5344CB8AC3E}">
        <p14:creationId xmlns:p14="http://schemas.microsoft.com/office/powerpoint/2010/main" val="45648061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4578">
                                            <p:txEl>
                                              <p:pRg st="0" end="0"/>
                                            </p:txEl>
                                          </p:spTgt>
                                        </p:tgtEl>
                                        <p:attrNameLst>
                                          <p:attrName>style.visibility</p:attrName>
                                        </p:attrNameLst>
                                      </p:cBhvr>
                                      <p:to>
                                        <p:strVal val="visible"/>
                                      </p:to>
                                    </p:set>
                                    <p:animEffect transition="in" filter="barn(inVertical)">
                                      <p:cBhvr>
                                        <p:cTn id="7" dur="500"/>
                                        <p:tgtEl>
                                          <p:spTgt spid="2457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4578">
                                            <p:txEl>
                                              <p:pRg st="1" end="1"/>
                                            </p:txEl>
                                          </p:spTgt>
                                        </p:tgtEl>
                                        <p:attrNameLst>
                                          <p:attrName>style.visibility</p:attrName>
                                        </p:attrNameLst>
                                      </p:cBhvr>
                                      <p:to>
                                        <p:strVal val="visible"/>
                                      </p:to>
                                    </p:set>
                                    <p:animEffect transition="in" filter="barn(inVertical)">
                                      <p:cBhvr>
                                        <p:cTn id="12" dur="500"/>
                                        <p:tgtEl>
                                          <p:spTgt spid="2457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4578">
                                            <p:txEl>
                                              <p:pRg st="2" end="2"/>
                                            </p:txEl>
                                          </p:spTgt>
                                        </p:tgtEl>
                                        <p:attrNameLst>
                                          <p:attrName>style.visibility</p:attrName>
                                        </p:attrNameLst>
                                      </p:cBhvr>
                                      <p:to>
                                        <p:strVal val="visible"/>
                                      </p:to>
                                    </p:set>
                                    <p:animEffect transition="in" filter="barn(inVertical)">
                                      <p:cBhvr>
                                        <p:cTn id="17" dur="500"/>
                                        <p:tgtEl>
                                          <p:spTgt spid="24578">
                                            <p:txEl>
                                              <p:pRg st="2" end="2"/>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24578">
                                            <p:txEl>
                                              <p:pRg st="3" end="3"/>
                                            </p:txEl>
                                          </p:spTgt>
                                        </p:tgtEl>
                                        <p:attrNameLst>
                                          <p:attrName>style.visibility</p:attrName>
                                        </p:attrNameLst>
                                      </p:cBhvr>
                                      <p:to>
                                        <p:strVal val="visible"/>
                                      </p:to>
                                    </p:set>
                                    <p:animEffect transition="in" filter="barn(inVertical)">
                                      <p:cBhvr>
                                        <p:cTn id="20" dur="500"/>
                                        <p:tgtEl>
                                          <p:spTgt spid="24578">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4578">
                                            <p:txEl>
                                              <p:pRg st="4" end="4"/>
                                            </p:txEl>
                                          </p:spTgt>
                                        </p:tgtEl>
                                        <p:attrNameLst>
                                          <p:attrName>style.visibility</p:attrName>
                                        </p:attrNameLst>
                                      </p:cBhvr>
                                      <p:to>
                                        <p:strVal val="visible"/>
                                      </p:to>
                                    </p:set>
                                    <p:animEffect transition="in" filter="barn(inVertical)">
                                      <p:cBhvr>
                                        <p:cTn id="25" dur="500"/>
                                        <p:tgtEl>
                                          <p:spTgt spid="24578">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nodeType="clickEffect">
                                  <p:stCondLst>
                                    <p:cond delay="0"/>
                                  </p:stCondLst>
                                  <p:childTnLst>
                                    <p:set>
                                      <p:cBhvr>
                                        <p:cTn id="29" dur="1" fill="hold">
                                          <p:stCondLst>
                                            <p:cond delay="0"/>
                                          </p:stCondLst>
                                        </p:cTn>
                                        <p:tgtEl>
                                          <p:spTgt spid="24578">
                                            <p:txEl>
                                              <p:pRg st="5" end="5"/>
                                            </p:txEl>
                                          </p:spTgt>
                                        </p:tgtEl>
                                        <p:attrNameLst>
                                          <p:attrName>style.visibility</p:attrName>
                                        </p:attrNameLst>
                                      </p:cBhvr>
                                      <p:to>
                                        <p:strVal val="visible"/>
                                      </p:to>
                                    </p:set>
                                    <p:animEffect transition="in" filter="barn(inVertical)">
                                      <p:cBhvr>
                                        <p:cTn id="30" dur="500"/>
                                        <p:tgtEl>
                                          <p:spTgt spid="2457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 y="618693"/>
            <a:ext cx="9144001" cy="5449598"/>
          </a:xfrm>
        </p:spPr>
        <p:txBody>
          <a:bodyPr/>
          <a:lstStyle/>
          <a:p>
            <a:r>
              <a:rPr lang="en-GB" sz="2400" dirty="0">
                <a:latin typeface="Times New Roman" panose="02020603050405020304" pitchFamily="18" charset="0"/>
                <a:cs typeface="Times New Roman" panose="02020603050405020304" pitchFamily="18" charset="0"/>
              </a:rPr>
              <a:t>Concepts such as consciousness were considered to be outside the domain of </a:t>
            </a:r>
            <a:r>
              <a:rPr lang="en-GB" sz="2400" dirty="0" smtClean="0">
                <a:latin typeface="Times New Roman" panose="02020603050405020304" pitchFamily="18" charset="0"/>
                <a:cs typeface="Times New Roman" panose="02020603050405020304" pitchFamily="18" charset="0"/>
              </a:rPr>
              <a:t>psychology.</a:t>
            </a:r>
          </a:p>
          <a:p>
            <a:r>
              <a:rPr lang="en-GB" sz="2400" dirty="0" smtClean="0">
                <a:latin typeface="Times New Roman" panose="02020603050405020304" pitchFamily="18" charset="0"/>
                <a:cs typeface="Times New Roman" panose="02020603050405020304" pitchFamily="18" charset="0"/>
              </a:rPr>
              <a:t>Many </a:t>
            </a:r>
            <a:r>
              <a:rPr lang="en-GB" sz="2400" dirty="0">
                <a:latin typeface="Times New Roman" panose="02020603050405020304" pitchFamily="18" charset="0"/>
                <a:cs typeface="Times New Roman" panose="02020603050405020304" pitchFamily="18" charset="0"/>
              </a:rPr>
              <a:t>psychologists began to protest against the restrictions of behaviourism and began to turn to the study of consciousness, feelings, imagery, and other personal/private events that occur within ourselves. </a:t>
            </a:r>
            <a:endParaRPr lang="en-GB" sz="2400" dirty="0" smtClean="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Meaningful </a:t>
            </a:r>
            <a:r>
              <a:rPr lang="en-GB" sz="2400" dirty="0">
                <a:latin typeface="Times New Roman" panose="02020603050405020304" pitchFamily="18" charset="0"/>
                <a:cs typeface="Times New Roman" panose="02020603050405020304" pitchFamily="18" charset="0"/>
              </a:rPr>
              <a:t>language was a critical human occurrence that could not be dealt with through behavioural theories</a:t>
            </a:r>
            <a:r>
              <a:rPr lang="en-GB" sz="2400" dirty="0" smtClean="0">
                <a:latin typeface="Times New Roman" panose="02020603050405020304" pitchFamily="18" charset="0"/>
                <a:cs typeface="Times New Roman" panose="02020603050405020304" pitchFamily="18" charset="0"/>
              </a:rPr>
              <a:t>.</a:t>
            </a:r>
          </a:p>
          <a:p>
            <a:r>
              <a:rPr lang="en-GB" altLang="en-US" sz="2800" dirty="0">
                <a:latin typeface="Times New Roman" panose="02020603050405020304" pitchFamily="18" charset="0"/>
                <a:cs typeface="Times New Roman" panose="02020603050405020304" pitchFamily="18" charset="0"/>
              </a:rPr>
              <a:t>Skinner (1957) behaviourist account of language</a:t>
            </a:r>
          </a:p>
          <a:p>
            <a:pPr lvl="1"/>
            <a:r>
              <a:rPr lang="en-GB" altLang="en-US" sz="2400" dirty="0">
                <a:latin typeface="Times New Roman" panose="02020603050405020304" pitchFamily="18" charset="0"/>
                <a:cs typeface="Times New Roman" panose="02020603050405020304" pitchFamily="18" charset="0"/>
              </a:rPr>
              <a:t>Reinforcement</a:t>
            </a:r>
          </a:p>
          <a:p>
            <a:pPr lvl="2"/>
            <a:r>
              <a:rPr lang="en-GB" altLang="en-US" sz="2000" dirty="0">
                <a:latin typeface="Times New Roman" panose="02020603050405020304" pitchFamily="18" charset="0"/>
                <a:cs typeface="Times New Roman" panose="02020603050405020304" pitchFamily="18" charset="0"/>
              </a:rPr>
              <a:t>However, </a:t>
            </a:r>
            <a:r>
              <a:rPr lang="en-GB" altLang="en-US" sz="2000" dirty="0" smtClean="0">
                <a:latin typeface="Times New Roman" panose="02020603050405020304" pitchFamily="18" charset="0"/>
                <a:cs typeface="Times New Roman" panose="02020603050405020304" pitchFamily="18" charset="0"/>
              </a:rPr>
              <a:t>Noam Chomsky </a:t>
            </a:r>
            <a:r>
              <a:rPr lang="en-GB" altLang="en-US" sz="2000" dirty="0">
                <a:latin typeface="Times New Roman" panose="02020603050405020304" pitchFamily="18" charset="0"/>
                <a:cs typeface="Times New Roman" panose="02020603050405020304" pitchFamily="18" charset="0"/>
              </a:rPr>
              <a:t>argued that observable behaviour could also be explained through unobservable processes.</a:t>
            </a:r>
          </a:p>
          <a:p>
            <a:pPr lvl="2"/>
            <a:r>
              <a:rPr lang="en-GB" altLang="en-US" sz="2000" dirty="0">
                <a:latin typeface="Times New Roman" panose="02020603050405020304" pitchFamily="18" charset="0"/>
                <a:cs typeface="Times New Roman" panose="02020603050405020304" pitchFamily="18" charset="0"/>
              </a:rPr>
              <a:t>The environment is not the only thing that can predict behaviour – we should also consider internal mental states. </a:t>
            </a:r>
            <a:r>
              <a:rPr lang="en-GB" sz="2400" dirty="0" smtClean="0">
                <a:latin typeface="Times New Roman" panose="02020603050405020304" pitchFamily="18" charset="0"/>
                <a:cs typeface="Times New Roman" panose="02020603050405020304" pitchFamily="18" charset="0"/>
              </a:rPr>
              <a:t> </a:t>
            </a: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p>
        </p:txBody>
      </p:sp>
      <p:sp>
        <p:nvSpPr>
          <p:cNvPr id="3" name="Title 2"/>
          <p:cNvSpPr>
            <a:spLocks noGrp="1"/>
          </p:cNvSpPr>
          <p:nvPr>
            <p:ph type="title"/>
          </p:nvPr>
        </p:nvSpPr>
        <p:spPr>
          <a:xfrm>
            <a:off x="457200" y="97992"/>
            <a:ext cx="8229600" cy="650153"/>
          </a:xfrm>
        </p:spPr>
        <p:txBody>
          <a:bodyPr>
            <a:normAutofit/>
          </a:bodyPr>
          <a:lstStyle/>
          <a:p>
            <a:pPr algn="ctr"/>
            <a:r>
              <a:rPr lang="en-GB" sz="3200" dirty="0" smtClean="0"/>
              <a:t>The Fall of Behaviourism</a:t>
            </a:r>
            <a:endParaRPr lang="en-GB" sz="3200" dirty="0"/>
          </a:p>
        </p:txBody>
      </p:sp>
    </p:spTree>
    <p:extLst>
      <p:ext uri="{BB962C8B-B14F-4D97-AF65-F5344CB8AC3E}">
        <p14:creationId xmlns:p14="http://schemas.microsoft.com/office/powerpoint/2010/main" val="101856920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arn(inVertical)">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arn(inVertical)">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barn(inVertical)">
                                      <p:cBhvr>
                                        <p:cTn id="25" dur="500"/>
                                        <p:tgtEl>
                                          <p:spTgt spid="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nodeType="click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barn(inVertical)">
                                      <p:cBhvr>
                                        <p:cTn id="30" dur="500"/>
                                        <p:tgtEl>
                                          <p:spTgt spid="2">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animEffect transition="in" filter="barn(inVertical)">
                                      <p:cBhvr>
                                        <p:cTn id="35"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691429"/>
            <a:ext cx="9144000" cy="5117089"/>
          </a:xfrm>
        </p:spPr>
        <p:txBody>
          <a:bodyPr/>
          <a:lstStyle/>
          <a:p>
            <a:r>
              <a:rPr lang="en-GB" sz="2400" dirty="0" smtClean="0">
                <a:latin typeface="Times New Roman" panose="02020603050405020304" pitchFamily="18" charset="0"/>
                <a:cs typeface="Times New Roman" panose="02020603050405020304" pitchFamily="18" charset="0"/>
              </a:rPr>
              <a:t>Chomsky: </a:t>
            </a:r>
            <a:r>
              <a:rPr lang="en-GB" sz="2400" dirty="0">
                <a:latin typeface="Times New Roman" panose="02020603050405020304" pitchFamily="18" charset="0"/>
                <a:cs typeface="Times New Roman" panose="02020603050405020304" pitchFamily="18" charset="0"/>
              </a:rPr>
              <a:t>one of the main critics of behaviourism. </a:t>
            </a:r>
            <a:endParaRPr lang="en-GB" sz="2400" dirty="0" smtClean="0">
              <a:latin typeface="Times New Roman" panose="02020603050405020304" pitchFamily="18" charset="0"/>
              <a:cs typeface="Times New Roman" panose="02020603050405020304" pitchFamily="18" charset="0"/>
            </a:endParaRPr>
          </a:p>
          <a:p>
            <a:pPr lvl="1"/>
            <a:r>
              <a:rPr lang="en-GB" sz="2000" dirty="0" smtClean="0">
                <a:latin typeface="Times New Roman" panose="02020603050405020304" pitchFamily="18" charset="0"/>
                <a:cs typeface="Times New Roman" panose="02020603050405020304" pitchFamily="18" charset="0"/>
              </a:rPr>
              <a:t>He </a:t>
            </a:r>
            <a:r>
              <a:rPr lang="en-GB" sz="2000" dirty="0">
                <a:latin typeface="Times New Roman" panose="02020603050405020304" pitchFamily="18" charset="0"/>
                <a:cs typeface="Times New Roman" panose="02020603050405020304" pitchFamily="18" charset="0"/>
              </a:rPr>
              <a:t>was unable to accept the behavioural approach of simply explaining behaviour through external stimuli. </a:t>
            </a:r>
            <a:endParaRPr lang="en-GB" sz="2000" dirty="0" smtClean="0">
              <a:latin typeface="Times New Roman" panose="02020603050405020304" pitchFamily="18" charset="0"/>
              <a:cs typeface="Times New Roman" panose="02020603050405020304" pitchFamily="18" charset="0"/>
            </a:endParaRPr>
          </a:p>
          <a:p>
            <a:pPr lvl="1"/>
            <a:r>
              <a:rPr lang="en-GB" sz="2000" dirty="0" smtClean="0">
                <a:latin typeface="Times New Roman" panose="02020603050405020304" pitchFamily="18" charset="0"/>
                <a:cs typeface="Times New Roman" panose="02020603050405020304" pitchFamily="18" charset="0"/>
              </a:rPr>
              <a:t>He </a:t>
            </a:r>
            <a:r>
              <a:rPr lang="en-GB" sz="2000" dirty="0">
                <a:latin typeface="Times New Roman" panose="02020603050405020304" pitchFamily="18" charset="0"/>
                <a:cs typeface="Times New Roman" panose="02020603050405020304" pitchFamily="18" charset="0"/>
              </a:rPr>
              <a:t>believed that behaviourism looked at language, for example, purely in terms of the external stimuli impinging on a person at the expense of more important factors that exist within the person. </a:t>
            </a:r>
          </a:p>
          <a:p>
            <a:r>
              <a:rPr lang="en-GB" sz="2400" dirty="0" smtClean="0">
                <a:latin typeface="Times New Roman" panose="02020603050405020304" pitchFamily="18" charset="0"/>
                <a:cs typeface="Times New Roman" panose="02020603050405020304" pitchFamily="18" charset="0"/>
              </a:rPr>
              <a:t>The </a:t>
            </a:r>
            <a:r>
              <a:rPr lang="en-GB" sz="2400" dirty="0">
                <a:latin typeface="Times New Roman" panose="02020603050405020304" pitchFamily="18" charset="0"/>
                <a:cs typeface="Times New Roman" panose="02020603050405020304" pitchFamily="18" charset="0"/>
              </a:rPr>
              <a:t>classic example put forward is that both a kitten and a human baby are capable of inductive reasoning but a human can understand and produce language</a:t>
            </a:r>
            <a:r>
              <a:rPr lang="en-GB" sz="2400" dirty="0" smtClean="0">
                <a:latin typeface="Times New Roman" panose="02020603050405020304" pitchFamily="18" charset="0"/>
                <a:cs typeface="Times New Roman" panose="02020603050405020304" pitchFamily="18" charset="0"/>
              </a:rPr>
              <a:t>.</a:t>
            </a:r>
          </a:p>
          <a:p>
            <a:r>
              <a:rPr lang="en-GB" altLang="en-US" sz="2800" dirty="0">
                <a:latin typeface="Times New Roman" panose="02020603050405020304" pitchFamily="18" charset="0"/>
                <a:cs typeface="Times New Roman" panose="02020603050405020304" pitchFamily="18" charset="0"/>
              </a:rPr>
              <a:t>Chomsky, Pinker et al.</a:t>
            </a:r>
          </a:p>
          <a:p>
            <a:pPr lvl="1"/>
            <a:r>
              <a:rPr lang="en-GB" altLang="en-US" sz="2400" dirty="0">
                <a:latin typeface="Times New Roman" panose="02020603050405020304" pitchFamily="18" charset="0"/>
                <a:cs typeface="Times New Roman" panose="02020603050405020304" pitchFamily="18" charset="0"/>
              </a:rPr>
              <a:t>Teaching to learning does not add up</a:t>
            </a:r>
          </a:p>
          <a:p>
            <a:pPr lvl="1"/>
            <a:r>
              <a:rPr lang="en-GB" altLang="en-US" sz="2400" dirty="0">
                <a:latin typeface="Times New Roman" panose="02020603050405020304" pitchFamily="18" charset="0"/>
                <a:cs typeface="Times New Roman" panose="02020603050405020304" pitchFamily="18" charset="0"/>
              </a:rPr>
              <a:t>Production of novel sentences not accounted for by Behaviourism</a:t>
            </a:r>
          </a:p>
          <a:p>
            <a:pPr lvl="1"/>
            <a:r>
              <a:rPr lang="en-GB" altLang="en-US" sz="2400" dirty="0">
                <a:latin typeface="Times New Roman" panose="02020603050405020304" pitchFamily="18" charset="0"/>
                <a:cs typeface="Times New Roman" panose="02020603050405020304" pitchFamily="18" charset="0"/>
              </a:rPr>
              <a:t>Errors appear to be overgeneralisations of grammatical rules – not accounted for by Behaviourist explanations</a:t>
            </a:r>
          </a:p>
          <a:p>
            <a:endParaRPr lang="en-GB" sz="2400" dirty="0">
              <a:latin typeface="Times New Roman" panose="02020603050405020304" pitchFamily="18" charset="0"/>
              <a:cs typeface="Times New Roman" panose="02020603050405020304" pitchFamily="18" charset="0"/>
            </a:endParaRPr>
          </a:p>
          <a:p>
            <a:pPr marL="109537" indent="0">
              <a:buNone/>
            </a:pPr>
            <a:endParaRPr lang="en-GB"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77210"/>
            <a:ext cx="8229600" cy="691717"/>
          </a:xfrm>
        </p:spPr>
        <p:txBody>
          <a:bodyPr>
            <a:normAutofit/>
          </a:bodyPr>
          <a:lstStyle/>
          <a:p>
            <a:pPr algn="ctr"/>
            <a:r>
              <a:rPr lang="en-GB" sz="3200" dirty="0" smtClean="0"/>
              <a:t>Destruction of Behaviourism</a:t>
            </a:r>
            <a:endParaRPr lang="en-GB" sz="3200" dirty="0"/>
          </a:p>
        </p:txBody>
      </p:sp>
    </p:spTree>
    <p:extLst>
      <p:ext uri="{BB962C8B-B14F-4D97-AF65-F5344CB8AC3E}">
        <p14:creationId xmlns:p14="http://schemas.microsoft.com/office/powerpoint/2010/main" val="227340316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arn(inVertic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arn(inVertic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barn(inVertical)">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barn(inVertical)">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2">
                                            <p:txEl>
                                              <p:pRg st="7" end="7"/>
                                            </p:txEl>
                                          </p:spTgt>
                                        </p:tgtEl>
                                        <p:attrNameLst>
                                          <p:attrName>style.visibility</p:attrName>
                                        </p:attrNameLst>
                                      </p:cBhvr>
                                      <p:to>
                                        <p:strVal val="visible"/>
                                      </p:to>
                                    </p:set>
                                    <p:animEffect transition="in" filter="barn(inVertical)">
                                      <p:cBhvr>
                                        <p:cTn id="42"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9273"/>
            <a:ext cx="7772400" cy="502227"/>
          </a:xfrm>
        </p:spPr>
        <p:txBody>
          <a:bodyPr>
            <a:noAutofit/>
          </a:bodyPr>
          <a:lstStyle/>
          <a:p>
            <a:pPr algn="ctr"/>
            <a:r>
              <a:rPr lang="en-GB" sz="3200" dirty="0"/>
              <a:t>N</a:t>
            </a:r>
            <a:r>
              <a:rPr lang="en-GB" sz="3200" dirty="0" smtClean="0"/>
              <a:t>oam Chomsky</a:t>
            </a:r>
            <a:endParaRPr lang="en-GB" sz="3200" dirty="0"/>
          </a:p>
        </p:txBody>
      </p:sp>
      <p:sp>
        <p:nvSpPr>
          <p:cNvPr id="3" name="Content Placeholder 2"/>
          <p:cNvSpPr>
            <a:spLocks noGrp="1"/>
          </p:cNvSpPr>
          <p:nvPr>
            <p:ph idx="1"/>
          </p:nvPr>
        </p:nvSpPr>
        <p:spPr>
          <a:xfrm>
            <a:off x="83127" y="529936"/>
            <a:ext cx="8967355" cy="5372100"/>
          </a:xfrm>
        </p:spPr>
        <p:txBody>
          <a:bodyPr/>
          <a:lstStyle/>
          <a:p>
            <a:pPr marL="0" indent="0">
              <a:buNone/>
            </a:pPr>
            <a:r>
              <a:rPr lang="en-GB" sz="2400" i="1" dirty="0" smtClean="0">
                <a:latin typeface="Times New Roman" panose="02020603050405020304" pitchFamily="18" charset="0"/>
                <a:cs typeface="Times New Roman" panose="02020603050405020304" pitchFamily="18" charset="0"/>
              </a:rPr>
              <a:t>“the insights that have been achieved in the laboratories of the reinforcement theorists, though quite genuine, can be applied to complex human </a:t>
            </a:r>
            <a:r>
              <a:rPr lang="en-GB" sz="2400" i="1" dirty="0" err="1" smtClean="0">
                <a:latin typeface="Times New Roman" panose="02020603050405020304" pitchFamily="18" charset="0"/>
                <a:cs typeface="Times New Roman" panose="02020603050405020304" pitchFamily="18" charset="0"/>
              </a:rPr>
              <a:t>behavior</a:t>
            </a:r>
            <a:r>
              <a:rPr lang="en-GB" sz="2400" i="1" dirty="0" smtClean="0">
                <a:latin typeface="Times New Roman" panose="02020603050405020304" pitchFamily="18" charset="0"/>
                <a:cs typeface="Times New Roman" panose="02020603050405020304" pitchFamily="18" charset="0"/>
              </a:rPr>
              <a:t> only in the most gross and superficial way…”</a:t>
            </a:r>
          </a:p>
          <a:p>
            <a:pPr marL="0" indent="0">
              <a:buNone/>
            </a:pPr>
            <a:endParaRPr lang="en-GB" sz="2400" i="1" dirty="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The </a:t>
            </a:r>
            <a:r>
              <a:rPr lang="en-GB" sz="2400" dirty="0">
                <a:latin typeface="Times New Roman" panose="02020603050405020304" pitchFamily="18" charset="0"/>
                <a:cs typeface="Times New Roman" panose="02020603050405020304" pitchFamily="18" charset="0"/>
              </a:rPr>
              <a:t>existence of mental representations allowed for a more flexible and sophisticated account than stimulus-response connections alone.</a:t>
            </a:r>
          </a:p>
          <a:p>
            <a:r>
              <a:rPr lang="en-GB" sz="2400" dirty="0">
                <a:latin typeface="Times New Roman" panose="02020603050405020304" pitchFamily="18" charset="0"/>
                <a:cs typeface="Times New Roman" panose="02020603050405020304" pitchFamily="18" charset="0"/>
              </a:rPr>
              <a:t>It meant the external environment did not completely determine people’s behaviour. </a:t>
            </a:r>
          </a:p>
          <a:p>
            <a:r>
              <a:rPr lang="en-GB" sz="2400" dirty="0">
                <a:latin typeface="Times New Roman" panose="02020603050405020304" pitchFamily="18" charset="0"/>
                <a:cs typeface="Times New Roman" panose="02020603050405020304" pitchFamily="18" charset="0"/>
              </a:rPr>
              <a:t>They were not slaves to the here and now but their conduct could be a functions of things that were not in the current environment – either because they were not present or had not yet been presented, or they were abstract ideas that could not exist in the environment in a concrete way.</a:t>
            </a:r>
          </a:p>
          <a:p>
            <a:pPr marL="392113" lvl="1" indent="0">
              <a:buNone/>
            </a:pPr>
            <a:r>
              <a:rPr lang="en-GB" sz="2400" dirty="0" smtClean="0">
                <a:latin typeface="Times New Roman" panose="02020603050405020304" pitchFamily="18" charset="0"/>
                <a:cs typeface="Times New Roman" panose="02020603050405020304" pitchFamily="18" charset="0"/>
              </a:rPr>
              <a:t> </a:t>
            </a:r>
          </a:p>
          <a:p>
            <a:pPr marL="0" indent="0">
              <a:buNone/>
            </a:pPr>
            <a:r>
              <a:rPr lang="en-GB" sz="2400" i="1" dirty="0" smtClean="0">
                <a:latin typeface="Times New Roman" panose="02020603050405020304" pitchFamily="18" charset="0"/>
                <a:cs typeface="Times New Roman" panose="02020603050405020304" pitchFamily="18" charset="0"/>
              </a:rPr>
              <a:t> </a:t>
            </a:r>
            <a:endParaRPr lang="en-GB" sz="2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046525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barn(inVertical)">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barn(inVertical)">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a:xfrm>
            <a:off x="0" y="633846"/>
            <a:ext cx="9144000" cy="5486400"/>
          </a:xfrm>
        </p:spPr>
        <p:txBody>
          <a:bodyPr/>
          <a:lstStyle/>
          <a:p>
            <a:r>
              <a:rPr lang="en-GB" altLang="en-US" sz="2400" dirty="0">
                <a:latin typeface="Times New Roman" panose="02020603050405020304" pitchFamily="18" charset="0"/>
                <a:cs typeface="Times New Roman" panose="02020603050405020304" pitchFamily="18" charset="0"/>
              </a:rPr>
              <a:t>Nativist </a:t>
            </a:r>
            <a:r>
              <a:rPr lang="en-GB" altLang="en-US" sz="2400" dirty="0" smtClean="0">
                <a:latin typeface="Times New Roman" panose="02020603050405020304" pitchFamily="18" charset="0"/>
                <a:cs typeface="Times New Roman" panose="02020603050405020304" pitchFamily="18" charset="0"/>
              </a:rPr>
              <a:t>theory: </a:t>
            </a:r>
            <a:r>
              <a:rPr lang="en-GB" sz="2400" dirty="0" smtClean="0">
                <a:latin typeface="Times New Roman" panose="02020603050405020304" pitchFamily="18" charset="0"/>
                <a:cs typeface="Times New Roman" panose="02020603050405020304" pitchFamily="18" charset="0"/>
              </a:rPr>
              <a:t>a </a:t>
            </a:r>
            <a:r>
              <a:rPr lang="en-GB" sz="2400" dirty="0">
                <a:latin typeface="Times New Roman" panose="02020603050405020304" pitchFamily="18" charset="0"/>
                <a:cs typeface="Times New Roman" panose="02020603050405020304" pitchFamily="18" charset="0"/>
              </a:rPr>
              <a:t>biological based theory which suggests humans are pre-programmed with an innate ability to develop language. </a:t>
            </a:r>
            <a:endParaRPr lang="en-GB" sz="2400" dirty="0" smtClean="0">
              <a:latin typeface="Times New Roman" panose="02020603050405020304" pitchFamily="18" charset="0"/>
              <a:cs typeface="Times New Roman" panose="02020603050405020304" pitchFamily="18" charset="0"/>
            </a:endParaRPr>
          </a:p>
          <a:p>
            <a:pPr lvl="1"/>
            <a:r>
              <a:rPr lang="en-GB" sz="2000" dirty="0">
                <a:latin typeface="Times New Roman" panose="02020603050405020304" pitchFamily="18" charset="0"/>
                <a:cs typeface="Times New Roman" panose="02020603050405020304" pitchFamily="18" charset="0"/>
              </a:rPr>
              <a:t>Before Chomsky’s time, language was considered a cultural effect based on imitation, but Chomsky felt that more emphasis should be placed on our innate ability to learn language</a:t>
            </a:r>
            <a:r>
              <a:rPr lang="en-GB" sz="2000" dirty="0" smtClean="0">
                <a:latin typeface="Times New Roman" panose="02020603050405020304" pitchFamily="18" charset="0"/>
                <a:cs typeface="Times New Roman" panose="02020603050405020304" pitchFamily="18" charset="0"/>
              </a:rPr>
              <a:t>.</a:t>
            </a:r>
            <a:endParaRPr lang="en-GB" altLang="en-US" sz="2000" dirty="0">
              <a:latin typeface="Times New Roman" panose="02020603050405020304" pitchFamily="18" charset="0"/>
              <a:cs typeface="Times New Roman" panose="02020603050405020304" pitchFamily="18" charset="0"/>
            </a:endParaRPr>
          </a:p>
          <a:p>
            <a:r>
              <a:rPr lang="en-GB" altLang="en-US" sz="2400" dirty="0">
                <a:latin typeface="Times New Roman" panose="02020603050405020304" pitchFamily="18" charset="0"/>
                <a:cs typeface="Times New Roman" panose="02020603050405020304" pitchFamily="18" charset="0"/>
              </a:rPr>
              <a:t>Chomsky (1959) Language acquisition device (LAD</a:t>
            </a:r>
            <a:r>
              <a:rPr lang="en-GB" altLang="en-US" sz="2400" dirty="0" smtClean="0">
                <a:latin typeface="Times New Roman" panose="02020603050405020304" pitchFamily="18" charset="0"/>
                <a:cs typeface="Times New Roman" panose="02020603050405020304" pitchFamily="18" charset="0"/>
              </a:rPr>
              <a:t>)</a:t>
            </a:r>
          </a:p>
          <a:p>
            <a:pPr lvl="1"/>
            <a:r>
              <a:rPr lang="en-GB" sz="2000" dirty="0">
                <a:latin typeface="Times New Roman" panose="02020603050405020304" pitchFamily="18" charset="0"/>
                <a:cs typeface="Times New Roman" panose="02020603050405020304" pitchFamily="18" charset="0"/>
              </a:rPr>
              <a:t>a language organ is hardwired in our brain at birth and once we encounter language the language acquisition device is activated.  </a:t>
            </a:r>
          </a:p>
          <a:p>
            <a:pPr lvl="1"/>
            <a:r>
              <a:rPr lang="en-GB" altLang="en-US" sz="2000" dirty="0" smtClean="0">
                <a:latin typeface="Times New Roman" panose="02020603050405020304" pitchFamily="18" charset="0"/>
                <a:cs typeface="Times New Roman" panose="02020603050405020304" pitchFamily="18" charset="0"/>
              </a:rPr>
              <a:t>Processes </a:t>
            </a:r>
            <a:r>
              <a:rPr lang="en-GB" altLang="en-US" sz="2000" dirty="0">
                <a:latin typeface="Times New Roman" panose="02020603050405020304" pitchFamily="18" charset="0"/>
                <a:cs typeface="Times New Roman" panose="02020603050405020304" pitchFamily="18" charset="0"/>
              </a:rPr>
              <a:t>that </a:t>
            </a:r>
            <a:r>
              <a:rPr lang="en-GB" altLang="en-US" sz="2000" dirty="0" smtClean="0">
                <a:latin typeface="Times New Roman" panose="02020603050405020304" pitchFamily="18" charset="0"/>
                <a:cs typeface="Times New Roman" panose="02020603050405020304" pitchFamily="18" charset="0"/>
              </a:rPr>
              <a:t>facilitates </a:t>
            </a:r>
            <a:r>
              <a:rPr lang="en-GB" altLang="en-US" sz="2000" dirty="0">
                <a:latin typeface="Times New Roman" panose="02020603050405020304" pitchFamily="18" charset="0"/>
                <a:cs typeface="Times New Roman" panose="02020603050405020304" pitchFamily="18" charset="0"/>
              </a:rPr>
              <a:t>language </a:t>
            </a:r>
            <a:r>
              <a:rPr lang="en-GB" altLang="en-US" sz="2000" dirty="0" smtClean="0">
                <a:latin typeface="Times New Roman" panose="02020603050405020304" pitchFamily="18" charset="0"/>
                <a:cs typeface="Times New Roman" panose="02020603050405020304" pitchFamily="18" charset="0"/>
              </a:rPr>
              <a:t>learning.</a:t>
            </a:r>
            <a:endParaRPr lang="en-GB" altLang="en-US" sz="2000" dirty="0">
              <a:latin typeface="Times New Roman" panose="02020603050405020304" pitchFamily="18" charset="0"/>
              <a:cs typeface="Times New Roman" panose="02020603050405020304" pitchFamily="18" charset="0"/>
            </a:endParaRPr>
          </a:p>
          <a:p>
            <a:pPr lvl="2"/>
            <a:r>
              <a:rPr lang="en-GB" altLang="en-US" sz="2000" dirty="0">
                <a:latin typeface="Times New Roman" panose="02020603050405020304" pitchFamily="18" charset="0"/>
                <a:cs typeface="Times New Roman" panose="02020603050405020304" pitchFamily="18" charset="0"/>
              </a:rPr>
              <a:t>Biological but can be understood through a cognitive </a:t>
            </a:r>
            <a:r>
              <a:rPr lang="en-GB" altLang="en-US" sz="2000" dirty="0" smtClean="0">
                <a:latin typeface="Times New Roman" panose="02020603050405020304" pitchFamily="18" charset="0"/>
                <a:cs typeface="Times New Roman" panose="02020603050405020304" pitchFamily="18" charset="0"/>
              </a:rPr>
              <a:t>lens</a:t>
            </a:r>
          </a:p>
          <a:p>
            <a:pPr lvl="1"/>
            <a:r>
              <a:rPr lang="en-GB" sz="2400" dirty="0" smtClean="0">
                <a:latin typeface="Times New Roman" panose="02020603050405020304" pitchFamily="18" charset="0"/>
                <a:cs typeface="Times New Roman" panose="02020603050405020304" pitchFamily="18" charset="0"/>
              </a:rPr>
              <a:t>Language </a:t>
            </a:r>
            <a:r>
              <a:rPr lang="en-GB" sz="2400" dirty="0">
                <a:latin typeface="Times New Roman" panose="02020603050405020304" pitchFamily="18" charset="0"/>
                <a:cs typeface="Times New Roman" panose="02020603050405020304" pitchFamily="18" charset="0"/>
              </a:rPr>
              <a:t>was shown to be systematic, rule-based and generative.</a:t>
            </a:r>
          </a:p>
          <a:p>
            <a:r>
              <a:rPr lang="en-GB" altLang="en-US" sz="2800" dirty="0" smtClean="0">
                <a:latin typeface="Times New Roman" panose="02020603050405020304" pitchFamily="18" charset="0"/>
                <a:cs typeface="Times New Roman" panose="02020603050405020304" pitchFamily="18" charset="0"/>
              </a:rPr>
              <a:t>More </a:t>
            </a:r>
            <a:r>
              <a:rPr lang="en-GB" altLang="en-US" sz="2800" dirty="0">
                <a:latin typeface="Times New Roman" panose="02020603050405020304" pitchFamily="18" charset="0"/>
                <a:cs typeface="Times New Roman" panose="02020603050405020304" pitchFamily="18" charset="0"/>
              </a:rPr>
              <a:t>likely to be interactionist</a:t>
            </a:r>
          </a:p>
          <a:p>
            <a:pPr lvl="1"/>
            <a:r>
              <a:rPr lang="en-GB" altLang="en-US" sz="2400" dirty="0">
                <a:latin typeface="Times New Roman" panose="02020603050405020304" pitchFamily="18" charset="0"/>
                <a:cs typeface="Times New Roman" panose="02020603050405020304" pitchFamily="18" charset="0"/>
              </a:rPr>
              <a:t>Combination of innate processes and social </a:t>
            </a:r>
            <a:r>
              <a:rPr lang="en-GB" altLang="en-US" sz="2400" dirty="0" smtClean="0">
                <a:latin typeface="Times New Roman" panose="02020603050405020304" pitchFamily="18" charset="0"/>
                <a:cs typeface="Times New Roman" panose="02020603050405020304" pitchFamily="18" charset="0"/>
              </a:rPr>
              <a:t>learning</a:t>
            </a:r>
          </a:p>
          <a:p>
            <a:pPr lvl="1"/>
            <a:endParaRPr lang="en-GB" altLang="en-US" sz="2400" dirty="0">
              <a:latin typeface="Times New Roman" panose="02020603050405020304" pitchFamily="18" charset="0"/>
              <a:cs typeface="Times New Roman" panose="02020603050405020304" pitchFamily="18" charset="0"/>
            </a:endParaRPr>
          </a:p>
        </p:txBody>
      </p:sp>
      <p:sp>
        <p:nvSpPr>
          <p:cNvPr id="4" name="Title 2"/>
          <p:cNvSpPr>
            <a:spLocks noGrp="1"/>
          </p:cNvSpPr>
          <p:nvPr>
            <p:ph type="title"/>
          </p:nvPr>
        </p:nvSpPr>
        <p:spPr>
          <a:xfrm>
            <a:off x="457200" y="56427"/>
            <a:ext cx="8229600" cy="681326"/>
          </a:xfrm>
        </p:spPr>
        <p:txBody>
          <a:bodyPr>
            <a:normAutofit/>
          </a:bodyPr>
          <a:lstStyle/>
          <a:p>
            <a:pPr algn="ctr">
              <a:defRPr/>
            </a:pPr>
            <a:r>
              <a:rPr lang="en-GB" altLang="en-US" sz="3200" dirty="0"/>
              <a:t>Destruction of </a:t>
            </a:r>
            <a:r>
              <a:rPr lang="en-GB" altLang="en-US" sz="3200" dirty="0" smtClean="0"/>
              <a:t>Behaviourism</a:t>
            </a:r>
            <a:endParaRPr lang="en-GB" sz="3200" dirty="0"/>
          </a:p>
        </p:txBody>
      </p:sp>
    </p:spTree>
    <p:extLst>
      <p:ext uri="{BB962C8B-B14F-4D97-AF65-F5344CB8AC3E}">
        <p14:creationId xmlns:p14="http://schemas.microsoft.com/office/powerpoint/2010/main" val="38399448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Effect transition="in" filter="barn(inVertical)">
                                      <p:cBhvr>
                                        <p:cTn id="7" dur="500"/>
                                        <p:tgtEl>
                                          <p:spTgt spid="286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8674">
                                            <p:txEl>
                                              <p:pRg st="1" end="1"/>
                                            </p:txEl>
                                          </p:spTgt>
                                        </p:tgtEl>
                                        <p:attrNameLst>
                                          <p:attrName>style.visibility</p:attrName>
                                        </p:attrNameLst>
                                      </p:cBhvr>
                                      <p:to>
                                        <p:strVal val="visible"/>
                                      </p:to>
                                    </p:set>
                                    <p:animEffect transition="in" filter="barn(inVertical)">
                                      <p:cBhvr>
                                        <p:cTn id="12" dur="500"/>
                                        <p:tgtEl>
                                          <p:spTgt spid="2867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8674">
                                            <p:txEl>
                                              <p:pRg st="2" end="2"/>
                                            </p:txEl>
                                          </p:spTgt>
                                        </p:tgtEl>
                                        <p:attrNameLst>
                                          <p:attrName>style.visibility</p:attrName>
                                        </p:attrNameLst>
                                      </p:cBhvr>
                                      <p:to>
                                        <p:strVal val="visible"/>
                                      </p:to>
                                    </p:set>
                                    <p:animEffect transition="in" filter="barn(inVertical)">
                                      <p:cBhvr>
                                        <p:cTn id="17" dur="500"/>
                                        <p:tgtEl>
                                          <p:spTgt spid="2867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8674">
                                            <p:txEl>
                                              <p:pRg st="3" end="3"/>
                                            </p:txEl>
                                          </p:spTgt>
                                        </p:tgtEl>
                                        <p:attrNameLst>
                                          <p:attrName>style.visibility</p:attrName>
                                        </p:attrNameLst>
                                      </p:cBhvr>
                                      <p:to>
                                        <p:strVal val="visible"/>
                                      </p:to>
                                    </p:set>
                                    <p:animEffect transition="in" filter="barn(inVertical)">
                                      <p:cBhvr>
                                        <p:cTn id="22" dur="500"/>
                                        <p:tgtEl>
                                          <p:spTgt spid="2867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8674">
                                            <p:txEl>
                                              <p:pRg st="4" end="4"/>
                                            </p:txEl>
                                          </p:spTgt>
                                        </p:tgtEl>
                                        <p:attrNameLst>
                                          <p:attrName>style.visibility</p:attrName>
                                        </p:attrNameLst>
                                      </p:cBhvr>
                                      <p:to>
                                        <p:strVal val="visible"/>
                                      </p:to>
                                    </p:set>
                                    <p:animEffect transition="in" filter="barn(inVertical)">
                                      <p:cBhvr>
                                        <p:cTn id="27" dur="500"/>
                                        <p:tgtEl>
                                          <p:spTgt spid="28674">
                                            <p:txEl>
                                              <p:pRg st="4" end="4"/>
                                            </p:txEl>
                                          </p:spTgt>
                                        </p:tgtEl>
                                      </p:cBhvr>
                                    </p:animEffect>
                                  </p:childTnLst>
                                </p:cTn>
                              </p:par>
                              <p:par>
                                <p:cTn id="28" presetID="16" presetClass="entr" presetSubtype="21" fill="hold" nodeType="withEffect">
                                  <p:stCondLst>
                                    <p:cond delay="0"/>
                                  </p:stCondLst>
                                  <p:childTnLst>
                                    <p:set>
                                      <p:cBhvr>
                                        <p:cTn id="29" dur="1" fill="hold">
                                          <p:stCondLst>
                                            <p:cond delay="0"/>
                                          </p:stCondLst>
                                        </p:cTn>
                                        <p:tgtEl>
                                          <p:spTgt spid="28674">
                                            <p:txEl>
                                              <p:pRg st="5" end="5"/>
                                            </p:txEl>
                                          </p:spTgt>
                                        </p:tgtEl>
                                        <p:attrNameLst>
                                          <p:attrName>style.visibility</p:attrName>
                                        </p:attrNameLst>
                                      </p:cBhvr>
                                      <p:to>
                                        <p:strVal val="visible"/>
                                      </p:to>
                                    </p:set>
                                    <p:animEffect transition="in" filter="barn(inVertical)">
                                      <p:cBhvr>
                                        <p:cTn id="30" dur="500"/>
                                        <p:tgtEl>
                                          <p:spTgt spid="28674">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28674">
                                            <p:txEl>
                                              <p:pRg st="6" end="6"/>
                                            </p:txEl>
                                          </p:spTgt>
                                        </p:tgtEl>
                                        <p:attrNameLst>
                                          <p:attrName>style.visibility</p:attrName>
                                        </p:attrNameLst>
                                      </p:cBhvr>
                                      <p:to>
                                        <p:strVal val="visible"/>
                                      </p:to>
                                    </p:set>
                                    <p:animEffect transition="in" filter="barn(inVertical)">
                                      <p:cBhvr>
                                        <p:cTn id="35" dur="500"/>
                                        <p:tgtEl>
                                          <p:spTgt spid="28674">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28674">
                                            <p:txEl>
                                              <p:pRg st="7" end="7"/>
                                            </p:txEl>
                                          </p:spTgt>
                                        </p:tgtEl>
                                        <p:attrNameLst>
                                          <p:attrName>style.visibility</p:attrName>
                                        </p:attrNameLst>
                                      </p:cBhvr>
                                      <p:to>
                                        <p:strVal val="visible"/>
                                      </p:to>
                                    </p:set>
                                    <p:animEffect transition="in" filter="barn(inVertical)">
                                      <p:cBhvr>
                                        <p:cTn id="40" dur="500"/>
                                        <p:tgtEl>
                                          <p:spTgt spid="28674">
                                            <p:txEl>
                                              <p:pRg st="7" end="7"/>
                                            </p:txEl>
                                          </p:spTgt>
                                        </p:tgtEl>
                                      </p:cBhvr>
                                    </p:animEffect>
                                  </p:childTnLst>
                                </p:cTn>
                              </p:par>
                              <p:par>
                                <p:cTn id="41" presetID="16" presetClass="entr" presetSubtype="21" fill="hold" nodeType="withEffect">
                                  <p:stCondLst>
                                    <p:cond delay="0"/>
                                  </p:stCondLst>
                                  <p:childTnLst>
                                    <p:set>
                                      <p:cBhvr>
                                        <p:cTn id="42" dur="1" fill="hold">
                                          <p:stCondLst>
                                            <p:cond delay="0"/>
                                          </p:stCondLst>
                                        </p:cTn>
                                        <p:tgtEl>
                                          <p:spTgt spid="28674">
                                            <p:txEl>
                                              <p:pRg st="8" end="8"/>
                                            </p:txEl>
                                          </p:spTgt>
                                        </p:tgtEl>
                                        <p:attrNameLst>
                                          <p:attrName>style.visibility</p:attrName>
                                        </p:attrNameLst>
                                      </p:cBhvr>
                                      <p:to>
                                        <p:strVal val="visible"/>
                                      </p:to>
                                    </p:set>
                                    <p:animEffect transition="in" filter="barn(inVertical)">
                                      <p:cBhvr>
                                        <p:cTn id="43" dur="500"/>
                                        <p:tgtEl>
                                          <p:spTgt spid="2867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0"/>
            <a:ext cx="9143999" cy="6016336"/>
          </a:xfrm>
        </p:spPr>
        <p:txBody>
          <a:bodyPr/>
          <a:lstStyle/>
          <a:p>
            <a:r>
              <a:rPr lang="en-GB" sz="2800" dirty="0">
                <a:latin typeface="Times New Roman" panose="02020603050405020304" pitchFamily="18" charset="0"/>
                <a:cs typeface="Times New Roman" panose="02020603050405020304" pitchFamily="18" charset="0"/>
              </a:rPr>
              <a:t>However: we need to remember that Behaviourism was not unified in its approach – e.g., for Watson people were passive instruments of environmental factors yet for Skinner people were active emitters of purposeful behaviour</a:t>
            </a:r>
            <a:r>
              <a:rPr lang="en-GB" sz="2800" dirty="0" smtClean="0">
                <a:latin typeface="Times New Roman" panose="02020603050405020304" pitchFamily="18" charset="0"/>
                <a:cs typeface="Times New Roman" panose="02020603050405020304" pitchFamily="18" charset="0"/>
              </a:rPr>
              <a:t>.</a:t>
            </a:r>
          </a:p>
          <a:p>
            <a:pPr marL="109537" indent="0">
              <a:buNone/>
            </a:pPr>
            <a:endParaRPr lang="en-GB" sz="2800" dirty="0">
              <a:latin typeface="Times New Roman" panose="02020603050405020304" pitchFamily="18" charset="0"/>
              <a:cs typeface="Times New Roman" panose="02020603050405020304" pitchFamily="18" charset="0"/>
            </a:endParaRPr>
          </a:p>
          <a:p>
            <a:r>
              <a:rPr lang="en-GB" sz="2800" dirty="0" err="1">
                <a:latin typeface="Times New Roman" panose="02020603050405020304" pitchFamily="18" charset="0"/>
                <a:cs typeface="Times New Roman" panose="02020603050405020304" pitchFamily="18" charset="0"/>
              </a:rPr>
              <a:t>Richelle</a:t>
            </a:r>
            <a:r>
              <a:rPr lang="en-GB" sz="2800" dirty="0">
                <a:latin typeface="Times New Roman" panose="02020603050405020304" pitchFamily="18" charset="0"/>
                <a:cs typeface="Times New Roman" panose="02020603050405020304" pitchFamily="18" charset="0"/>
              </a:rPr>
              <a:t> (1993): although Skinner took most of the brunt of Chomsky’s attacks, the version of behaviourism that Chomsky was actually criticising was related more to the stimulus-response version of Watson.   </a:t>
            </a:r>
            <a:endParaRPr lang="en-GB" sz="2800" dirty="0" smtClean="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a:p>
            <a:r>
              <a:rPr lang="en-GB" altLang="en-US" sz="2800" dirty="0">
                <a:latin typeface="Times New Roman" panose="02020603050405020304" pitchFamily="18" charset="0"/>
                <a:cs typeface="Times New Roman" panose="02020603050405020304" pitchFamily="18" charset="0"/>
              </a:rPr>
              <a:t>Cognitive (initially): Ignore Behaviourism</a:t>
            </a:r>
          </a:p>
          <a:p>
            <a:pPr lvl="2"/>
            <a:r>
              <a:rPr lang="en-GB" altLang="en-US" sz="2400" dirty="0">
                <a:latin typeface="Times New Roman" panose="02020603050405020304" pitchFamily="18" charset="0"/>
                <a:cs typeface="Times New Roman" panose="02020603050405020304" pitchFamily="18" charset="0"/>
              </a:rPr>
              <a:t>With a somewhat weak explanation (‘something happens’)</a:t>
            </a:r>
            <a:endParaRPr lang="en-GB" sz="32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9331789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arn(inVertic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arn(inVertical)">
                                      <p:cBhvr>
                                        <p:cTn id="17" dur="500"/>
                                        <p:tgtEl>
                                          <p:spTgt spid="2">
                                            <p:txEl>
                                              <p:pRg st="4" end="4"/>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2">
                                            <p:txEl>
                                              <p:pRg st="5" end="5"/>
                                            </p:txEl>
                                          </p:spTgt>
                                        </p:tgtEl>
                                        <p:attrNameLst>
                                          <p:attrName>style.visibility</p:attrName>
                                        </p:attrNameLst>
                                      </p:cBhvr>
                                      <p:to>
                                        <p:strVal val="visible"/>
                                      </p:to>
                                    </p:set>
                                    <p:animEffect transition="in" filter="barn(inVertical)">
                                      <p:cBhvr>
                                        <p:cTn id="20"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0"/>
            <a:ext cx="9144000" cy="6858000"/>
          </a:xfrm>
        </p:spPr>
        <p:txBody>
          <a:bodyPr/>
          <a:lstStyle/>
          <a:p>
            <a:r>
              <a:rPr lang="en-GB" altLang="en-US" sz="2400" dirty="0" smtClean="0">
                <a:latin typeface="Times New Roman" panose="02020603050405020304" pitchFamily="18" charset="0"/>
                <a:cs typeface="Times New Roman" panose="02020603050405020304" pitchFamily="18" charset="0"/>
              </a:rPr>
              <a:t>Cognitive </a:t>
            </a:r>
            <a:r>
              <a:rPr lang="en-GB" altLang="en-US" sz="2400" dirty="0">
                <a:latin typeface="Times New Roman" panose="02020603050405020304" pitchFamily="18" charset="0"/>
                <a:cs typeface="Times New Roman" panose="02020603050405020304" pitchFamily="18" charset="0"/>
              </a:rPr>
              <a:t>(contemporary)</a:t>
            </a:r>
          </a:p>
          <a:p>
            <a:pPr lvl="1"/>
            <a:r>
              <a:rPr lang="en-GB" altLang="en-US" sz="2000" dirty="0">
                <a:latin typeface="Times New Roman" panose="02020603050405020304" pitchFamily="18" charset="0"/>
                <a:cs typeface="Times New Roman" panose="02020603050405020304" pitchFamily="18" charset="0"/>
              </a:rPr>
              <a:t>Embrace behaviourism where </a:t>
            </a:r>
            <a:r>
              <a:rPr lang="en-GB" altLang="en-US" sz="2000" dirty="0" smtClean="0">
                <a:latin typeface="Times New Roman" panose="02020603050405020304" pitchFamily="18" charset="0"/>
                <a:cs typeface="Times New Roman" panose="02020603050405020304" pitchFamily="18" charset="0"/>
              </a:rPr>
              <a:t>useful - d</a:t>
            </a:r>
            <a:r>
              <a:rPr lang="en-GB" sz="2000" dirty="0" smtClean="0">
                <a:latin typeface="Times New Roman" panose="02020603050405020304" pitchFamily="18" charset="0"/>
                <a:cs typeface="Times New Roman" panose="02020603050405020304" pitchFamily="18" charset="0"/>
              </a:rPr>
              <a:t>espite </a:t>
            </a:r>
            <a:r>
              <a:rPr lang="en-GB" sz="2000" dirty="0">
                <a:latin typeface="Times New Roman" panose="02020603050405020304" pitchFamily="18" charset="0"/>
                <a:cs typeface="Times New Roman" panose="02020603050405020304" pitchFamily="18" charset="0"/>
              </a:rPr>
              <a:t>many arguments of the differences between cognitive and behavioural psychology, there was some </a:t>
            </a:r>
            <a:r>
              <a:rPr lang="en-GB" sz="2000" dirty="0" smtClean="0">
                <a:latin typeface="Times New Roman" panose="02020603050405020304" pitchFamily="18" charset="0"/>
                <a:cs typeface="Times New Roman" panose="02020603050405020304" pitchFamily="18" charset="0"/>
              </a:rPr>
              <a:t>link…</a:t>
            </a:r>
            <a:endParaRPr lang="en-GB" sz="2000" dirty="0">
              <a:latin typeface="Times New Roman" panose="02020603050405020304" pitchFamily="18" charset="0"/>
              <a:cs typeface="Times New Roman" panose="02020603050405020304" pitchFamily="18" charset="0"/>
            </a:endParaRPr>
          </a:p>
          <a:p>
            <a:pPr lvl="1"/>
            <a:r>
              <a:rPr lang="en-GB" sz="2000" dirty="0">
                <a:latin typeface="Times New Roman" panose="02020603050405020304" pitchFamily="18" charset="0"/>
                <a:cs typeface="Times New Roman" panose="02020603050405020304" pitchFamily="18" charset="0"/>
              </a:rPr>
              <a:t>Defining mental representations in terms of observable behaviour meant we could infer from observable behaviour itself back to the internal mental processing that underpinned that behaviour. This had been used in experimental psychology previously – e.g., Wundt who used behavioural responses such as reaction times as an indication of mental processes.</a:t>
            </a:r>
          </a:p>
          <a:p>
            <a:r>
              <a:rPr lang="en-GB" sz="2400" dirty="0">
                <a:latin typeface="Times New Roman" panose="02020603050405020304" pitchFamily="18" charset="0"/>
                <a:cs typeface="Times New Roman" panose="02020603050405020304" pitchFamily="18" charset="0"/>
              </a:rPr>
              <a:t>A critical example of this comes from </a:t>
            </a:r>
            <a:r>
              <a:rPr lang="en-GB" sz="2400" b="1" i="1" dirty="0">
                <a:solidFill>
                  <a:srgbClr val="9966FF"/>
                </a:solidFill>
                <a:latin typeface="Times New Roman" panose="02020603050405020304" pitchFamily="18" charset="0"/>
                <a:cs typeface="Times New Roman" panose="02020603050405020304" pitchFamily="18" charset="0"/>
              </a:rPr>
              <a:t>mental imagery </a:t>
            </a:r>
            <a:r>
              <a:rPr lang="en-GB" sz="2400" dirty="0">
                <a:latin typeface="Times New Roman" panose="02020603050405020304" pitchFamily="18" charset="0"/>
                <a:cs typeface="Times New Roman" panose="02020603050405020304" pitchFamily="18" charset="0"/>
              </a:rPr>
              <a:t>research. Although Watson criticised this form of research (this was the old subjective style of psychology that he had intended to overthrow), cognitive psychologists believed they had found a way to objectively and scientifically study imagery.  </a:t>
            </a:r>
            <a:endParaRPr lang="en-GB" altLang="en-US" sz="2400" dirty="0" smtClean="0">
              <a:latin typeface="Times New Roman" panose="02020603050405020304" pitchFamily="18" charset="0"/>
              <a:cs typeface="Times New Roman" panose="02020603050405020304" pitchFamily="18" charset="0"/>
            </a:endParaRPr>
          </a:p>
          <a:p>
            <a:pPr lvl="1"/>
            <a:r>
              <a:rPr lang="en-GB" sz="2400" dirty="0" err="1" smtClean="0">
                <a:latin typeface="Times New Roman" panose="02020603050405020304" pitchFamily="18" charset="0"/>
                <a:cs typeface="Times New Roman" panose="02020603050405020304" pitchFamily="18" charset="0"/>
              </a:rPr>
              <a:t>Costall</a:t>
            </a:r>
            <a:r>
              <a:rPr lang="en-GB" sz="2400" dirty="0" smtClean="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(2004</a:t>
            </a:r>
            <a:r>
              <a:rPr lang="en-GB" sz="2400" dirty="0" smtClean="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Cognitivism did take on some aspects of behaviourism as it understands behaviour in mechanistic terms – Cognitivism wishes to understand what happens between the stimulus and a response.</a:t>
            </a:r>
          </a:p>
          <a:p>
            <a:pPr lvl="1"/>
            <a:endParaRPr lang="en-GB" altLang="en-US" sz="24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6040238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arn(inVertical)">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arn(inVertical)">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arn(inVertical)">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barn(inVertical)">
                                      <p:cBhvr>
                                        <p:cTn id="25"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a:xfrm>
            <a:off x="0" y="737753"/>
            <a:ext cx="9144000" cy="4769285"/>
          </a:xfrm>
        </p:spPr>
        <p:txBody>
          <a:bodyPr/>
          <a:lstStyle/>
          <a:p>
            <a:r>
              <a:rPr lang="en-GB" altLang="en-US" sz="2800" dirty="0" err="1">
                <a:latin typeface="Times New Roman" panose="02020603050405020304" pitchFamily="18" charset="0"/>
                <a:cs typeface="Times New Roman" panose="02020603050405020304" pitchFamily="18" charset="0"/>
              </a:rPr>
              <a:t>Neisser</a:t>
            </a:r>
            <a:r>
              <a:rPr lang="en-GB" altLang="en-US" sz="2800" dirty="0">
                <a:latin typeface="Times New Roman" panose="02020603050405020304" pitchFamily="18" charset="0"/>
                <a:cs typeface="Times New Roman" panose="02020603050405020304" pitchFamily="18" charset="0"/>
              </a:rPr>
              <a:t> (1967) </a:t>
            </a:r>
            <a:r>
              <a:rPr lang="en-GB" altLang="en-US" sz="2800" i="1" dirty="0">
                <a:latin typeface="Times New Roman" panose="02020603050405020304" pitchFamily="18" charset="0"/>
                <a:cs typeface="Times New Roman" panose="02020603050405020304" pitchFamily="18" charset="0"/>
              </a:rPr>
              <a:t>Cognitive psychology</a:t>
            </a:r>
          </a:p>
          <a:p>
            <a:pPr lvl="1"/>
            <a:r>
              <a:rPr lang="en-GB" altLang="en-US" sz="2400" dirty="0">
                <a:latin typeface="Times New Roman" panose="02020603050405020304" pitchFamily="18" charset="0"/>
                <a:cs typeface="Times New Roman" panose="02020603050405020304" pitchFamily="18" charset="0"/>
              </a:rPr>
              <a:t>The computer metaphor</a:t>
            </a:r>
          </a:p>
          <a:p>
            <a:pPr lvl="1"/>
            <a:r>
              <a:rPr lang="en-GB" altLang="en-US" sz="2400" dirty="0">
                <a:latin typeface="Times New Roman" panose="02020603050405020304" pitchFamily="18" charset="0"/>
                <a:cs typeface="Times New Roman" panose="02020603050405020304" pitchFamily="18" charset="0"/>
              </a:rPr>
              <a:t>Hardware = brain structures etc.</a:t>
            </a:r>
          </a:p>
          <a:p>
            <a:pPr lvl="1"/>
            <a:r>
              <a:rPr lang="en-GB" altLang="en-US" sz="2400" dirty="0">
                <a:latin typeface="Times New Roman" panose="02020603050405020304" pitchFamily="18" charset="0"/>
                <a:cs typeface="Times New Roman" panose="02020603050405020304" pitchFamily="18" charset="0"/>
              </a:rPr>
              <a:t>Software = mental processes and abilities</a:t>
            </a:r>
          </a:p>
          <a:p>
            <a:pPr lvl="1"/>
            <a:endParaRPr lang="en-GB" altLang="en-US" sz="2400" dirty="0">
              <a:latin typeface="Times New Roman" panose="02020603050405020304" pitchFamily="18" charset="0"/>
              <a:cs typeface="Times New Roman" panose="02020603050405020304" pitchFamily="18" charset="0"/>
            </a:endParaRPr>
          </a:p>
          <a:p>
            <a:pPr lvl="1"/>
            <a:r>
              <a:rPr lang="en-GB" altLang="en-US" sz="2400" dirty="0">
                <a:latin typeface="Times New Roman" panose="02020603050405020304" pitchFamily="18" charset="0"/>
                <a:cs typeface="Times New Roman" panose="02020603050405020304" pitchFamily="18" charset="0"/>
              </a:rPr>
              <a:t>Measurement and hypothesising observable behaviour</a:t>
            </a:r>
          </a:p>
          <a:p>
            <a:pPr lvl="2"/>
            <a:r>
              <a:rPr lang="en-GB" altLang="en-US" sz="2000" dirty="0">
                <a:latin typeface="Times New Roman" panose="02020603050405020304" pitchFamily="18" charset="0"/>
                <a:cs typeface="Times New Roman" panose="02020603050405020304" pitchFamily="18" charset="0"/>
              </a:rPr>
              <a:t>E.g., dual-task process</a:t>
            </a:r>
          </a:p>
          <a:p>
            <a:pPr lvl="2"/>
            <a:r>
              <a:rPr lang="en-GB" altLang="en-US" sz="2000" dirty="0">
                <a:latin typeface="Times New Roman" panose="02020603050405020304" pitchFamily="18" charset="0"/>
                <a:cs typeface="Times New Roman" panose="02020603050405020304" pitchFamily="18" charset="0"/>
              </a:rPr>
              <a:t>Cognitive hypothesis: two similar tasks will take up cognitive processing abilities (‘cognitive load’)</a:t>
            </a:r>
          </a:p>
          <a:p>
            <a:pPr lvl="2"/>
            <a:r>
              <a:rPr lang="en-GB" altLang="en-US" sz="2000" dirty="0">
                <a:latin typeface="Times New Roman" panose="02020603050405020304" pitchFamily="18" charset="0"/>
                <a:cs typeface="Times New Roman" panose="02020603050405020304" pitchFamily="18" charset="0"/>
              </a:rPr>
              <a:t>Observable behaviour: poorer ability to carry out task than when separate or dissimilar tasks</a:t>
            </a:r>
          </a:p>
        </p:txBody>
      </p:sp>
      <p:sp>
        <p:nvSpPr>
          <p:cNvPr id="3" name="Title 2"/>
          <p:cNvSpPr>
            <a:spLocks noGrp="1"/>
          </p:cNvSpPr>
          <p:nvPr>
            <p:ph type="title"/>
          </p:nvPr>
        </p:nvSpPr>
        <p:spPr>
          <a:xfrm>
            <a:off x="457200" y="56427"/>
            <a:ext cx="8229600" cy="681326"/>
          </a:xfrm>
        </p:spPr>
        <p:txBody>
          <a:bodyPr>
            <a:normAutofit/>
          </a:bodyPr>
          <a:lstStyle/>
          <a:p>
            <a:pPr algn="ctr">
              <a:defRPr/>
            </a:pPr>
            <a:r>
              <a:rPr lang="en-GB" altLang="en-US" sz="3200" dirty="0"/>
              <a:t>Destruction of </a:t>
            </a:r>
            <a:r>
              <a:rPr lang="en-GB" altLang="en-US" sz="3200" dirty="0" smtClean="0"/>
              <a:t>Behaviourism</a:t>
            </a:r>
            <a:endParaRPr lang="en-GB" sz="3200" dirty="0"/>
          </a:p>
        </p:txBody>
      </p:sp>
    </p:spTree>
    <p:extLst>
      <p:ext uri="{BB962C8B-B14F-4D97-AF65-F5344CB8AC3E}">
        <p14:creationId xmlns:p14="http://schemas.microsoft.com/office/powerpoint/2010/main" val="288229650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animEffect transition="in" filter="barn(inVertical)">
                                      <p:cBhvr>
                                        <p:cTn id="7" dur="500"/>
                                        <p:tgtEl>
                                          <p:spTgt spid="30722">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0722">
                                            <p:txEl>
                                              <p:pRg st="1" end="1"/>
                                            </p:txEl>
                                          </p:spTgt>
                                        </p:tgtEl>
                                        <p:attrNameLst>
                                          <p:attrName>style.visibility</p:attrName>
                                        </p:attrNameLst>
                                      </p:cBhvr>
                                      <p:to>
                                        <p:strVal val="visible"/>
                                      </p:to>
                                    </p:set>
                                    <p:animEffect transition="in" filter="barn(inVertical)">
                                      <p:cBhvr>
                                        <p:cTn id="10" dur="500"/>
                                        <p:tgtEl>
                                          <p:spTgt spid="30722">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0722">
                                            <p:txEl>
                                              <p:pRg st="2" end="2"/>
                                            </p:txEl>
                                          </p:spTgt>
                                        </p:tgtEl>
                                        <p:attrNameLst>
                                          <p:attrName>style.visibility</p:attrName>
                                        </p:attrNameLst>
                                      </p:cBhvr>
                                      <p:to>
                                        <p:strVal val="visible"/>
                                      </p:to>
                                    </p:set>
                                    <p:animEffect transition="in" filter="barn(inVertical)">
                                      <p:cBhvr>
                                        <p:cTn id="13" dur="500"/>
                                        <p:tgtEl>
                                          <p:spTgt spid="30722">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0722">
                                            <p:txEl>
                                              <p:pRg st="3" end="3"/>
                                            </p:txEl>
                                          </p:spTgt>
                                        </p:tgtEl>
                                        <p:attrNameLst>
                                          <p:attrName>style.visibility</p:attrName>
                                        </p:attrNameLst>
                                      </p:cBhvr>
                                      <p:to>
                                        <p:strVal val="visible"/>
                                      </p:to>
                                    </p:set>
                                    <p:animEffect transition="in" filter="barn(inVertical)">
                                      <p:cBhvr>
                                        <p:cTn id="16" dur="500"/>
                                        <p:tgtEl>
                                          <p:spTgt spid="30722">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30722">
                                            <p:txEl>
                                              <p:pRg st="5" end="5"/>
                                            </p:txEl>
                                          </p:spTgt>
                                        </p:tgtEl>
                                        <p:attrNameLst>
                                          <p:attrName>style.visibility</p:attrName>
                                        </p:attrNameLst>
                                      </p:cBhvr>
                                      <p:to>
                                        <p:strVal val="visible"/>
                                      </p:to>
                                    </p:set>
                                    <p:animEffect transition="in" filter="barn(inVertical)">
                                      <p:cBhvr>
                                        <p:cTn id="21" dur="500"/>
                                        <p:tgtEl>
                                          <p:spTgt spid="30722">
                                            <p:txEl>
                                              <p:pRg st="5" end="5"/>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0722">
                                            <p:txEl>
                                              <p:pRg st="6" end="6"/>
                                            </p:txEl>
                                          </p:spTgt>
                                        </p:tgtEl>
                                        <p:attrNameLst>
                                          <p:attrName>style.visibility</p:attrName>
                                        </p:attrNameLst>
                                      </p:cBhvr>
                                      <p:to>
                                        <p:strVal val="visible"/>
                                      </p:to>
                                    </p:set>
                                    <p:animEffect transition="in" filter="barn(inVertical)">
                                      <p:cBhvr>
                                        <p:cTn id="24" dur="500"/>
                                        <p:tgtEl>
                                          <p:spTgt spid="30722">
                                            <p:txEl>
                                              <p:pRg st="6" end="6"/>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30722">
                                            <p:txEl>
                                              <p:pRg st="7" end="7"/>
                                            </p:txEl>
                                          </p:spTgt>
                                        </p:tgtEl>
                                        <p:attrNameLst>
                                          <p:attrName>style.visibility</p:attrName>
                                        </p:attrNameLst>
                                      </p:cBhvr>
                                      <p:to>
                                        <p:strVal val="visible"/>
                                      </p:to>
                                    </p:set>
                                    <p:animEffect transition="in" filter="barn(inVertical)">
                                      <p:cBhvr>
                                        <p:cTn id="27" dur="500"/>
                                        <p:tgtEl>
                                          <p:spTgt spid="30722">
                                            <p:txEl>
                                              <p:pRg st="7" end="7"/>
                                            </p:txEl>
                                          </p:spTgt>
                                        </p:tgtEl>
                                      </p:cBhvr>
                                    </p:animEffect>
                                  </p:childTnLst>
                                </p:cTn>
                              </p:par>
                              <p:par>
                                <p:cTn id="28" presetID="16" presetClass="entr" presetSubtype="21" fill="hold" nodeType="withEffect">
                                  <p:stCondLst>
                                    <p:cond delay="0"/>
                                  </p:stCondLst>
                                  <p:childTnLst>
                                    <p:set>
                                      <p:cBhvr>
                                        <p:cTn id="29" dur="1" fill="hold">
                                          <p:stCondLst>
                                            <p:cond delay="0"/>
                                          </p:stCondLst>
                                        </p:cTn>
                                        <p:tgtEl>
                                          <p:spTgt spid="30722">
                                            <p:txEl>
                                              <p:pRg st="8" end="8"/>
                                            </p:txEl>
                                          </p:spTgt>
                                        </p:tgtEl>
                                        <p:attrNameLst>
                                          <p:attrName>style.visibility</p:attrName>
                                        </p:attrNameLst>
                                      </p:cBhvr>
                                      <p:to>
                                        <p:strVal val="visible"/>
                                      </p:to>
                                    </p:set>
                                    <p:animEffect transition="in" filter="barn(inVertical)">
                                      <p:cBhvr>
                                        <p:cTn id="30" dur="500"/>
                                        <p:tgtEl>
                                          <p:spTgt spid="3072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idx="1"/>
          </p:nvPr>
        </p:nvSpPr>
        <p:spPr>
          <a:xfrm>
            <a:off x="0" y="741311"/>
            <a:ext cx="9144000" cy="5372100"/>
          </a:xfrm>
        </p:spPr>
        <p:txBody>
          <a:bodyPr/>
          <a:lstStyle/>
          <a:p>
            <a:r>
              <a:rPr lang="en-GB" altLang="en-US" sz="3600" dirty="0" smtClean="0">
                <a:latin typeface="Times New Roman" panose="02020603050405020304" pitchFamily="18" charset="0"/>
                <a:cs typeface="Times New Roman" panose="02020603050405020304" pitchFamily="18" charset="0"/>
              </a:rPr>
              <a:t>Lecture: </a:t>
            </a:r>
            <a:r>
              <a:rPr lang="en-GB" altLang="en-US" sz="3600" dirty="0" smtClean="0">
                <a:latin typeface="Times New Roman" panose="02020603050405020304" pitchFamily="18" charset="0"/>
                <a:cs typeface="Times New Roman" panose="02020603050405020304" pitchFamily="18" charset="0"/>
              </a:rPr>
              <a:t>The Cognitive Revolution </a:t>
            </a:r>
            <a:endParaRPr lang="en-GB" altLang="en-US" sz="3600" dirty="0" smtClean="0">
              <a:latin typeface="Times New Roman" panose="02020603050405020304" pitchFamily="18" charset="0"/>
              <a:cs typeface="Times New Roman" panose="02020603050405020304" pitchFamily="18" charset="0"/>
            </a:endParaRPr>
          </a:p>
          <a:p>
            <a:pPr marL="109537" indent="0">
              <a:buNone/>
            </a:pPr>
            <a:endParaRPr lang="en-GB" altLang="en-US" sz="1100" dirty="0" smtClean="0">
              <a:latin typeface="Times New Roman" panose="02020603050405020304" pitchFamily="18" charset="0"/>
              <a:cs typeface="Times New Roman" panose="02020603050405020304" pitchFamily="18" charset="0"/>
            </a:endParaRPr>
          </a:p>
          <a:p>
            <a:r>
              <a:rPr lang="en-GB" altLang="en-US" sz="3600" dirty="0" smtClean="0">
                <a:latin typeface="Times New Roman" panose="02020603050405020304" pitchFamily="18" charset="0"/>
                <a:cs typeface="Times New Roman" panose="02020603050405020304" pitchFamily="18" charset="0"/>
              </a:rPr>
              <a:t>Seminar: Exploring Behaviourism</a:t>
            </a:r>
            <a:endParaRPr lang="en-GB" altLang="en-US" sz="3600" dirty="0" smtClean="0">
              <a:latin typeface="Times New Roman" panose="02020603050405020304" pitchFamily="18" charset="0"/>
              <a:cs typeface="Times New Roman" panose="02020603050405020304" pitchFamily="18" charset="0"/>
            </a:endParaRPr>
          </a:p>
          <a:p>
            <a:endParaRPr lang="en-GB" sz="1100" b="1" dirty="0" smtClean="0"/>
          </a:p>
          <a:p>
            <a:r>
              <a:rPr lang="en-GB" sz="2800" b="1" dirty="0" smtClean="0">
                <a:latin typeface="Times New Roman" panose="02020603050405020304" pitchFamily="18" charset="0"/>
                <a:cs typeface="Times New Roman" panose="02020603050405020304" pitchFamily="18" charset="0"/>
              </a:rPr>
              <a:t>Essential </a:t>
            </a:r>
            <a:r>
              <a:rPr lang="en-GB" sz="2800" b="1" dirty="0">
                <a:latin typeface="Times New Roman" panose="02020603050405020304" pitchFamily="18" charset="0"/>
                <a:cs typeface="Times New Roman" panose="02020603050405020304" pitchFamily="18" charset="0"/>
              </a:rPr>
              <a:t>Reading: </a:t>
            </a:r>
            <a:endParaRPr lang="en-GB" sz="2800" b="1" dirty="0" smtClean="0">
              <a:latin typeface="Times New Roman" panose="02020603050405020304" pitchFamily="18" charset="0"/>
              <a:cs typeface="Times New Roman" panose="02020603050405020304" pitchFamily="18" charset="0"/>
            </a:endParaRPr>
          </a:p>
          <a:p>
            <a:pPr lvl="1"/>
            <a:r>
              <a:rPr lang="en-GB" sz="2400" dirty="0">
                <a:latin typeface="Times New Roman" panose="02020603050405020304" pitchFamily="18" charset="0"/>
                <a:cs typeface="Times New Roman" panose="02020603050405020304" pitchFamily="18" charset="0"/>
              </a:rPr>
              <a:t>Pearce, J.M. (1997). Animal learning and cognition. Chapter 2 - Provided on Moodle</a:t>
            </a:r>
            <a:r>
              <a:rPr lang="en-GB" sz="2400" dirty="0" smtClean="0">
                <a:latin typeface="Times New Roman" panose="02020603050405020304" pitchFamily="18" charset="0"/>
                <a:cs typeface="Times New Roman" panose="02020603050405020304" pitchFamily="18" charset="0"/>
              </a:rPr>
              <a:t>.</a:t>
            </a:r>
          </a:p>
          <a:p>
            <a:pPr lvl="1"/>
            <a:endParaRPr lang="en-GB" sz="1100" dirty="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Ch.17: Farrell</a:t>
            </a:r>
            <a:r>
              <a:rPr lang="en-GB" sz="2400" dirty="0">
                <a:latin typeface="Times New Roman" panose="02020603050405020304" pitchFamily="18" charset="0"/>
                <a:cs typeface="Times New Roman" panose="02020603050405020304" pitchFamily="18" charset="0"/>
              </a:rPr>
              <a:t>, M. (2014). </a:t>
            </a:r>
            <a:r>
              <a:rPr lang="en-GB" sz="2400" i="1" dirty="0">
                <a:latin typeface="Times New Roman" panose="02020603050405020304" pitchFamily="18" charset="0"/>
                <a:cs typeface="Times New Roman" panose="02020603050405020304" pitchFamily="18" charset="0"/>
              </a:rPr>
              <a:t>Historical and philosophical foundations of psychology</a:t>
            </a:r>
            <a:r>
              <a:rPr lang="en-GB" sz="2400" dirty="0">
                <a:latin typeface="Times New Roman" panose="02020603050405020304" pitchFamily="18" charset="0"/>
                <a:cs typeface="Times New Roman" panose="02020603050405020304" pitchFamily="18" charset="0"/>
              </a:rPr>
              <a:t>. Cambridge: Cambridge University Press. </a:t>
            </a:r>
            <a:endParaRPr lang="en-GB" sz="2400" dirty="0" smtClean="0">
              <a:latin typeface="Times New Roman" panose="02020603050405020304" pitchFamily="18" charset="0"/>
              <a:cs typeface="Times New Roman" panose="02020603050405020304" pitchFamily="18" charset="0"/>
            </a:endParaRPr>
          </a:p>
          <a:p>
            <a:pPr marL="392113" lvl="1" indent="0">
              <a:buNone/>
            </a:pPr>
            <a:endParaRPr lang="en-GB" sz="11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Ch.1: Eysenck</a:t>
            </a:r>
            <a:r>
              <a:rPr lang="en-GB" sz="2400" dirty="0">
                <a:latin typeface="Times New Roman" panose="02020603050405020304" pitchFamily="18" charset="0"/>
                <a:cs typeface="Times New Roman" panose="02020603050405020304" pitchFamily="18" charset="0"/>
              </a:rPr>
              <a:t>, M. W., &amp; Keane, M. T. (2015). </a:t>
            </a:r>
            <a:r>
              <a:rPr lang="en-GB" sz="2400" i="1" dirty="0">
                <a:latin typeface="Times New Roman" panose="02020603050405020304" pitchFamily="18" charset="0"/>
                <a:cs typeface="Times New Roman" panose="02020603050405020304" pitchFamily="18" charset="0"/>
              </a:rPr>
              <a:t>Cognitive psychology: A student’s handbook</a:t>
            </a:r>
            <a:r>
              <a:rPr lang="en-GB" sz="2400" dirty="0">
                <a:latin typeface="Times New Roman" panose="02020603050405020304" pitchFamily="18" charset="0"/>
                <a:cs typeface="Times New Roman" panose="02020603050405020304" pitchFamily="18" charset="0"/>
              </a:rPr>
              <a:t> (7</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ed.). Hove: Psychology Press. </a:t>
            </a:r>
            <a:endParaRPr lang="en-GB" sz="2400" dirty="0" smtClean="0">
              <a:latin typeface="Times New Roman" panose="02020603050405020304" pitchFamily="18" charset="0"/>
              <a:cs typeface="Times New Roman" panose="02020603050405020304" pitchFamily="18" charset="0"/>
            </a:endParaRPr>
          </a:p>
          <a:p>
            <a:pPr marL="392113" lvl="1" indent="0">
              <a:buNone/>
            </a:pPr>
            <a:endParaRPr lang="en-GB" altLang="en-US" dirty="0" smtClean="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85447"/>
            <a:ext cx="8229600" cy="639764"/>
          </a:xfrm>
        </p:spPr>
        <p:txBody>
          <a:bodyPr>
            <a:noAutofit/>
          </a:bodyPr>
          <a:lstStyle/>
          <a:p>
            <a:pPr algn="ctr">
              <a:defRPr/>
            </a:pPr>
            <a:r>
              <a:rPr lang="en-GB" sz="4400" dirty="0"/>
              <a:t>Next week….</a:t>
            </a:r>
          </a:p>
        </p:txBody>
      </p:sp>
      <p:sp>
        <p:nvSpPr>
          <p:cNvPr id="2" name="Rectangle 1"/>
          <p:cNvSpPr>
            <a:spLocks noChangeArrowheads="1"/>
          </p:cNvSpPr>
          <p:nvPr/>
        </p:nvSpPr>
        <p:spPr bwMode="auto">
          <a:xfrm>
            <a:off x="0" y="0"/>
            <a:ext cx="9144000" cy="0"/>
          </a:xfrm>
          <a:prstGeom prst="rect">
            <a:avLst/>
          </a:prstGeom>
          <a:solidFill>
            <a:srgbClr val="F9F9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062720" tIns="-666540" rIns="0" bIns="0" numCol="1" anchor="t" anchorCtr="0" compatLnSpc="1">
            <a:prstTxWarp prst="textNoShape">
              <a:avLst/>
            </a:prstTxWarp>
            <a:spAutoFit/>
          </a:bodyPr>
          <a:lstStyle/>
          <a:p>
            <a:pPr marL="0" marR="0" lvl="0" indent="0" algn="ctr" defTabSz="914400" rtl="0" eaLnBrk="0" fontAlgn="t" latinLnBrk="0" hangingPunct="0">
              <a:lnSpc>
                <a:spcPct val="100000"/>
              </a:lnSpc>
              <a:spcBef>
                <a:spcPct val="0"/>
              </a:spcBef>
              <a:spcAft>
                <a:spcPct val="0"/>
              </a:spcAft>
              <a:buClrTx/>
              <a:buSzTx/>
              <a:buFontTx/>
              <a:buChar char="•"/>
              <a:tabLst/>
            </a:pPr>
            <a:r>
              <a:rPr kumimoji="0" lang="en-US" altLang="en-US" sz="800" b="1" i="1" u="sng" strike="noStrike" cap="none" normalizeH="0" baseline="0" smtClean="0">
                <a:ln>
                  <a:noFill/>
                </a:ln>
                <a:solidFill>
                  <a:srgbClr val="000000"/>
                </a:solidFill>
                <a:effectLst/>
                <a:latin typeface="inherit"/>
                <a:hlinkClick r:id="rId2"/>
              </a:rPr>
              <a:t>Seminar 3: Simons &amp; Levin 'Change blindness' (link) URL</a:t>
            </a:r>
            <a:endParaRPr kumimoji="0" lang="en-US" altLang="en-US" sz="800" b="0" i="0" u="none" strike="noStrike" cap="none" normalizeH="0" baseline="0" smtClean="0">
              <a:ln>
                <a:noFill/>
              </a:ln>
              <a:solidFill>
                <a:srgbClr val="FFFFFF"/>
              </a:solidFill>
              <a:effectLst/>
            </a:endParaRPr>
          </a:p>
          <a:p>
            <a:pPr marL="0" marR="0" lvl="0" indent="0" algn="ctr" defTabSz="914400" rtl="0" eaLnBrk="0" fontAlgn="t" latinLnBrk="0" hangingPunct="0">
              <a:lnSpc>
                <a:spcPct val="100000"/>
              </a:lnSpc>
              <a:spcBef>
                <a:spcPct val="0"/>
              </a:spcBef>
              <a:spcAft>
                <a:spcPct val="0"/>
              </a:spcAft>
              <a:buClrTx/>
              <a:buSzTx/>
              <a:buFontTx/>
              <a:buChar char="•"/>
              <a:tabLst/>
            </a:pPr>
            <a:r>
              <a:rPr kumimoji="0" lang="en-US" altLang="en-US" sz="200" b="0" i="0" u="none" strike="noStrike" cap="none" normalizeH="0" baseline="0" smtClean="0">
                <a:ln>
                  <a:noFill/>
                </a:ln>
                <a:solidFill>
                  <a:srgbClr val="FFFFFF"/>
                </a:solidFill>
                <a:effectLst/>
                <a:latin typeface="Arial" panose="020B0604020202020204" pitchFamily="34" charset="0"/>
              </a:rPr>
              <a:t> </a:t>
            </a:r>
            <a:r>
              <a:rPr kumimoji="0" lang="en-US" altLang="en-US" sz="1400" b="1" i="1" u="sng" strike="noStrike" cap="none" normalizeH="0" baseline="0" smtClean="0">
                <a:ln>
                  <a:noFill/>
                </a:ln>
                <a:solidFill>
                  <a:srgbClr val="000000"/>
                </a:solidFill>
                <a:effectLst/>
                <a:latin typeface="inherit"/>
              </a:rPr>
              <a:t>S</a:t>
            </a:r>
            <a:r>
              <a:rPr kumimoji="0" lang="en-US" altLang="en-US" sz="800" b="1" i="1" u="sng" strike="noStrike" cap="none" normalizeH="0" baseline="0" smtClean="0">
                <a:ln>
                  <a:noFill/>
                </a:ln>
                <a:solidFill>
                  <a:srgbClr val="000000"/>
                </a:solidFill>
                <a:effectLst/>
                <a:latin typeface="inherit"/>
              </a:rPr>
              <a:t>e</a:t>
            </a:r>
            <a:r>
              <a:rPr kumimoji="0" lang="en-US" altLang="en-US" sz="800" b="1" i="1" u="sng" strike="noStrike" cap="none" normalizeH="0" baseline="0" smtClean="0">
                <a:ln>
                  <a:noFill/>
                </a:ln>
                <a:solidFill>
                  <a:srgbClr val="000000"/>
                </a:solidFill>
                <a:effectLst/>
                <a:latin typeface="inherit"/>
                <a:hlinkClick r:id="rId3"/>
              </a:rPr>
              <a:t>minar 3: Simons &amp; Levin 'Failure to detect change' (link) URL</a:t>
            </a:r>
            <a:endParaRPr kumimoji="0" lang="en-US" altLang="en-US" sz="200" b="0" i="0" u="none" strike="noStrike" cap="none" normalizeH="0" baseline="0" smtClean="0">
              <a:ln>
                <a:noFill/>
              </a:ln>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1184334066"/>
      </p:ext>
    </p:extLst>
  </p:cSld>
  <p:clrMapOvr>
    <a:masterClrMapping/>
  </p:clrMapOvr>
  <p:transition>
    <p:dissolv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Office Theme</Template>
  <TotalTime>387</TotalTime>
  <Words>3100</Words>
  <Application>Microsoft Office PowerPoint</Application>
  <PresentationFormat>On-screen Show (4:3)</PresentationFormat>
  <Paragraphs>226</Paragraphs>
  <Slides>27</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inherit</vt:lpstr>
      <vt:lpstr>Lucida Sans Unicode</vt:lpstr>
      <vt:lpstr>Times New Roman</vt:lpstr>
      <vt:lpstr>Verdana</vt:lpstr>
      <vt:lpstr>Wingdings 2</vt:lpstr>
      <vt:lpstr>Wingdings 3</vt:lpstr>
      <vt:lpstr>Concourse</vt:lpstr>
      <vt:lpstr>Experimental Psychology</vt:lpstr>
      <vt:lpstr>Learning in animals</vt:lpstr>
      <vt:lpstr>Learning in animals</vt:lpstr>
      <vt:lpstr>Learning in animals</vt:lpstr>
      <vt:lpstr>Clark Leonard Hull</vt:lpstr>
      <vt:lpstr>PowerPoint Presentation</vt:lpstr>
      <vt:lpstr>PowerPoint Presentation</vt:lpstr>
      <vt:lpstr>Skinner</vt:lpstr>
      <vt:lpstr>What about learning in humans?  How are we different to animals?</vt:lpstr>
      <vt:lpstr>Skinner</vt:lpstr>
      <vt:lpstr>Skinner</vt:lpstr>
      <vt:lpstr>Skinner</vt:lpstr>
      <vt:lpstr>Edward Tolman</vt:lpstr>
      <vt:lpstr>Tolman – ‘Cognitive maps in rats’</vt:lpstr>
      <vt:lpstr>Problems for Behaviourism</vt:lpstr>
      <vt:lpstr>Problems for Behaviourism</vt:lpstr>
      <vt:lpstr>Problems for Behaviourism </vt:lpstr>
      <vt:lpstr>Problems for Behaviourism </vt:lpstr>
      <vt:lpstr>The Fall of Behaviourism</vt:lpstr>
      <vt:lpstr>The Fall of Behaviourism</vt:lpstr>
      <vt:lpstr>Destruction of Behaviourism</vt:lpstr>
      <vt:lpstr>Noam Chomsky</vt:lpstr>
      <vt:lpstr>Destruction of Behaviourism</vt:lpstr>
      <vt:lpstr>PowerPoint Presentation</vt:lpstr>
      <vt:lpstr>PowerPoint Presentation</vt:lpstr>
      <vt:lpstr>Destruction of Behaviourism</vt:lpstr>
      <vt:lpstr>Next week….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Experimental Psychology</dc:title>
  <dc:creator>Home</dc:creator>
  <cp:lastModifiedBy>Kate Williams</cp:lastModifiedBy>
  <cp:revision>20</cp:revision>
  <dcterms:created xsi:type="dcterms:W3CDTF">2016-10-25T15:23:37Z</dcterms:created>
  <dcterms:modified xsi:type="dcterms:W3CDTF">2017-09-18T11:24:32Z</dcterms:modified>
</cp:coreProperties>
</file>